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5" r:id="rId2"/>
    <p:sldId id="296" r:id="rId3"/>
    <p:sldId id="259" r:id="rId4"/>
    <p:sldId id="260" r:id="rId5"/>
    <p:sldId id="337" r:id="rId6"/>
    <p:sldId id="262" r:id="rId7"/>
    <p:sldId id="263" r:id="rId8"/>
    <p:sldId id="268" r:id="rId9"/>
    <p:sldId id="272" r:id="rId10"/>
    <p:sldId id="274" r:id="rId11"/>
    <p:sldId id="276" r:id="rId12"/>
    <p:sldId id="280" r:id="rId13"/>
    <p:sldId id="285" r:id="rId14"/>
    <p:sldId id="283" r:id="rId15"/>
    <p:sldId id="303" r:id="rId16"/>
    <p:sldId id="304" r:id="rId17"/>
    <p:sldId id="307" r:id="rId18"/>
    <p:sldId id="308" r:id="rId19"/>
    <p:sldId id="309" r:id="rId20"/>
    <p:sldId id="310" r:id="rId21"/>
    <p:sldId id="311" r:id="rId22"/>
    <p:sldId id="316" r:id="rId23"/>
    <p:sldId id="313" r:id="rId24"/>
    <p:sldId id="314" r:id="rId25"/>
    <p:sldId id="334" r:id="rId26"/>
    <p:sldId id="318" r:id="rId27"/>
    <p:sldId id="319" r:id="rId28"/>
    <p:sldId id="320" r:id="rId29"/>
    <p:sldId id="321" r:id="rId30"/>
    <p:sldId id="323" r:id="rId31"/>
    <p:sldId id="324" r:id="rId32"/>
    <p:sldId id="325" r:id="rId33"/>
    <p:sldId id="328" r:id="rId34"/>
    <p:sldId id="330" r:id="rId35"/>
    <p:sldId id="332" r:id="rId36"/>
    <p:sldId id="336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6" autoAdjust="0"/>
    <p:restoredTop sz="99538" autoAdjust="0"/>
  </p:normalViewPr>
  <p:slideViewPr>
    <p:cSldViewPr>
      <p:cViewPr>
        <p:scale>
          <a:sx n="60" d="100"/>
          <a:sy n="60" d="100"/>
        </p:scale>
        <p:origin x="180" y="-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4FB5-DB9C-408E-9DB4-4509C0792843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FB59-DC4D-4EED-85F4-1C64D303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7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FB59-DC4D-4EED-85F4-1C64D303811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BF1-3FBF-4FBC-A078-BCBD6928206A}" type="datetimeFigureOut">
              <a:rPr lang="tr-TR" smtClean="0"/>
              <a:pPr/>
              <a:t>17.01.2013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8387"/>
            <a:ext cx="7772400" cy="1862063"/>
          </a:xfrm>
        </p:spPr>
        <p:txBody>
          <a:bodyPr>
            <a:noAutofit/>
          </a:bodyPr>
          <a:lstStyle/>
          <a:p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cs typeface="Arial"/>
              </a:rPr>
              <a:t>SSPayWMN: Secure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and Seamless Prepayment for Wireless Mesh Networks</a:t>
            </a:r>
            <a: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</a:br>
            <a:endParaRPr lang="en-US" sz="3200" kern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00450"/>
            <a:ext cx="7128792" cy="2708869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 Serhat Leloğlu</a:t>
            </a:r>
          </a:p>
          <a:p>
            <a:r>
              <a:rPr lang="en-US" sz="1800" noProof="0" dirty="0" err="1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canleloglu@sabanciuniv.edu</a:t>
            </a:r>
            <a:r>
              <a:rPr lang="en-US" sz="18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Thesis Presentation as of January 18, 2013</a:t>
            </a:r>
            <a:endParaRPr lang="en-US" sz="2400" noProof="0" dirty="0">
              <a:solidFill>
                <a:srgbClr val="51515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7924" y="404664"/>
            <a:ext cx="2624236" cy="11174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F4F-489B-4B1C-B302-82C2A22B4D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1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noProof="0" smtClean="0"/>
              <a:t>Packet Transfer</a:t>
            </a:r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After mutual authentication of client and  access point, client starts to send data packets to access point.</a:t>
            </a:r>
            <a:endParaRPr lang="en-US" noProof="0"/>
          </a:p>
        </p:txBody>
      </p:sp>
      <p:pic>
        <p:nvPicPr>
          <p:cNvPr id="6" name="Picture 5" descr="Macintosh HD:Users:canleloglu:Desktop:worddoc:thesisImages:protocolsInDetail:seqDiagram:pdf:packetTransfer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785922"/>
            <a:ext cx="4481401" cy="50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Changing Alias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changeAlias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256311"/>
            <a:ext cx="5000660" cy="560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Disconnection</a:t>
            </a:r>
            <a:endParaRPr lang="en-US" noProof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714480" y="1500174"/>
          <a:ext cx="5572164" cy="4905375"/>
        </p:xfrm>
        <a:graphic>
          <a:graphicData uri="http://schemas.openxmlformats.org/presentationml/2006/ole">
            <p:oleObj spid="_x0000_s2051" name="Acrobat Document" r:id="rId3" imgW="4238506" imgH="4905208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Seamless Mobility in Home Operator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When a client moves out of the coverage area of its associated AP or if another AP provides a better service, the client may want to hand off to another AP.</a:t>
            </a:r>
          </a:p>
        </p:txBody>
      </p:sp>
      <p:pic>
        <p:nvPicPr>
          <p:cNvPr id="5" name="Picture 4" descr="seamlessMobility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2924944"/>
            <a:ext cx="4351306" cy="356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Seamless Roaming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When the clients need to get service from an access point of a new operator, they roam between old operator and new one.</a:t>
            </a:r>
          </a:p>
        </p:txBody>
      </p:sp>
      <p:pic>
        <p:nvPicPr>
          <p:cNvPr id="4" name="Picture 3" descr="seamlessRoaming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2708920"/>
            <a:ext cx="4475419" cy="3581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Performance Evaluation of SSPayWMN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simulations of SSPayWMN are conducted using ns-3.</a:t>
            </a:r>
          </a:p>
          <a:p>
            <a:r>
              <a:rPr lang="en-US" noProof="0" smtClean="0"/>
              <a:t>The simulator was run on a computer with 2.4 GHz Intel Core 2 Duo, 2 GB 1067 MHz DDR3, Apple MacBook OSX v10.6.8.</a:t>
            </a:r>
          </a:p>
          <a:p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 lnSpcReduction="10000"/>
          </a:bodyPr>
          <a:lstStyle/>
          <a:p>
            <a:r>
              <a:rPr lang="en-US" sz="2500" noProof="0" smtClean="0"/>
              <a:t>The network topology is hierarchical and WMN supports connections with other IEEE 802.11 protocols, clients communicate with TTP via access points, GWs and operators in sequence.</a:t>
            </a:r>
          </a:p>
          <a:p>
            <a:r>
              <a:rPr lang="en-US" sz="2500" noProof="0" smtClean="0"/>
              <a:t>Access point specifications are given below.</a:t>
            </a:r>
          </a:p>
          <a:p>
            <a:endParaRPr lang="en-US" noProof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2586298"/>
              </p:ext>
            </p:extLst>
          </p:nvPr>
        </p:nvGraphicFramePr>
        <p:xfrm>
          <a:off x="467544" y="3789040"/>
          <a:ext cx="4368548" cy="2305396"/>
        </p:xfrm>
        <a:graphic>
          <a:graphicData uri="http://schemas.openxmlformats.org/drawingml/2006/table">
            <a:tbl>
              <a:tblPr/>
              <a:tblGrid>
                <a:gridCol w="2184274"/>
                <a:gridCol w="2184274"/>
              </a:tblGrid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Connection bit rate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6-54 Mbps – Wi-Fi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Distance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70 m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Service Duration per token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5 minutes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Update Interval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11 minutes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:\Users\SUUSER\Documents\GitHub\worddoc\thesisImages\networkTopolog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01008"/>
            <a:ext cx="35283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SSPayWMN Simulations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We have conducted the simulations of SSPayWMN in two groups.</a:t>
            </a:r>
          </a:p>
          <a:p>
            <a:r>
              <a:rPr lang="en-US" noProof="0" dirty="0" smtClean="0"/>
              <a:t>Unit Tests: </a:t>
            </a:r>
            <a:r>
              <a:rPr lang="en-US" dirty="0" smtClean="0"/>
              <a:t>Independent </a:t>
            </a:r>
            <a:r>
              <a:rPr lang="en-US" noProof="0" dirty="0" smtClean="0"/>
              <a:t>protocol runs to analyze the delay caused by protocols.</a:t>
            </a:r>
          </a:p>
          <a:p>
            <a:r>
              <a:rPr lang="en-US" noProof="0" dirty="0" smtClean="0"/>
              <a:t>Real-life Scenario Simulation: These simulations evaluate the system’s overall performance in an ordinary day usage with client mobility and realistic Internet service demand.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 for End-to-end Two-Way Protocols</a:t>
            </a:r>
            <a:endParaRPr lang="en-US" noProof="0"/>
          </a:p>
        </p:txBody>
      </p:sp>
      <p:pic>
        <p:nvPicPr>
          <p:cNvPr id="5" name="Picture 4" descr="C:\Users\SUUSER\Documents\GitHub\worddoc\thesisImages\unitSimImages\endToEndOrig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80928"/>
            <a:ext cx="4845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Results for Access Point Authentication</a:t>
            </a:r>
            <a:endParaRPr lang="en-US" noProof="0"/>
          </a:p>
        </p:txBody>
      </p:sp>
      <p:pic>
        <p:nvPicPr>
          <p:cNvPr id="5" name="Picture 4" descr="D:\My Documents\albert\tt proje\D4-accesspoin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8652" y="2821518"/>
            <a:ext cx="5306695" cy="35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Thesis description</a:t>
            </a:r>
          </a:p>
          <a:p>
            <a:r>
              <a:rPr lang="en-US" noProof="0" dirty="0" smtClean="0"/>
              <a:t>Building blocks of the system</a:t>
            </a:r>
          </a:p>
          <a:p>
            <a:r>
              <a:rPr lang="en-US" noProof="0" dirty="0" smtClean="0"/>
              <a:t>Protocol specifications</a:t>
            </a:r>
          </a:p>
          <a:p>
            <a:r>
              <a:rPr lang="en-US" noProof="0" dirty="0" smtClean="0"/>
              <a:t>Simulations of SSPayWMN</a:t>
            </a:r>
          </a:p>
          <a:p>
            <a:r>
              <a:rPr lang="en-US" noProof="0" dirty="0" smtClean="0"/>
              <a:t>Discussion on success of SSPayWMN</a:t>
            </a:r>
          </a:p>
          <a:p>
            <a:r>
              <a:rPr lang="en-US" noProof="0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Unit Test Result for Seamless Mobility and Roaming</a:t>
            </a:r>
            <a:endParaRPr lang="en-US" noProof="0"/>
          </a:p>
        </p:txBody>
      </p:sp>
      <p:pic>
        <p:nvPicPr>
          <p:cNvPr id="6" name="Picture 5" descr="C:\Users\SUUSER\Documents\GitHub\worddoc\thesisImages\unitSimImages\seamlessMobRoaming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658194"/>
            <a:ext cx="573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noProof="0" smtClean="0"/>
              <a:t>Unit Test Result for Packet Transfer</a:t>
            </a:r>
            <a:endParaRPr lang="en-US" noProof="0"/>
          </a:p>
        </p:txBody>
      </p:sp>
      <p:pic>
        <p:nvPicPr>
          <p:cNvPr id="4" name="Picture 3" descr="D:\My Documents\albert\tt proje\D4-packettre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35559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Client Types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Three different user types are outlined with different networking and mobility requirements.</a:t>
            </a:r>
          </a:p>
          <a:p>
            <a:pPr lvl="1"/>
            <a:r>
              <a:rPr lang="en-US" noProof="0" dirty="0" smtClean="0"/>
              <a:t>Students</a:t>
            </a:r>
          </a:p>
          <a:p>
            <a:pPr lvl="1"/>
            <a:r>
              <a:rPr lang="en-US" noProof="0" dirty="0" smtClean="0"/>
              <a:t>Employees</a:t>
            </a:r>
          </a:p>
          <a:p>
            <a:pPr lvl="1"/>
            <a:r>
              <a:rPr lang="en-US" noProof="0" dirty="0" smtClean="0"/>
              <a:t>Domestics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User Modeling and Mobility in </a:t>
            </a:r>
            <a:br>
              <a:rPr lang="en-US" noProof="0" smtClean="0"/>
            </a:br>
            <a:r>
              <a:rPr lang="en-US" noProof="0" smtClean="0"/>
              <a:t>Real-Life Scenario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7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The proposed system intends to serve a variety of users. </a:t>
            </a:r>
          </a:p>
          <a:p>
            <a:r>
              <a:rPr lang="en-US" dirty="0" smtClean="0"/>
              <a:t>Clients perform certain kinds of actions and </a:t>
            </a:r>
            <a:r>
              <a:rPr lang="en-US" dirty="0"/>
              <a:t>a</a:t>
            </a:r>
            <a:r>
              <a:rPr lang="en-US" noProof="0" dirty="0" err="1" smtClean="0"/>
              <a:t>ll</a:t>
            </a:r>
            <a:r>
              <a:rPr lang="en-US" noProof="0" dirty="0" smtClean="0"/>
              <a:t> of these actions are triggered as a result of a random event.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0298" y="28574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Daytime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Domestics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47966" y="47148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Daytime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Domestics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3357562"/>
            <a:ext cx="162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Become Active </a:t>
            </a:r>
          </a:p>
          <a:p>
            <a:pPr algn="ctr"/>
            <a:r>
              <a:rPr lang="tr-TR" dirty="0" smtClean="0"/>
              <a:t>Probabilities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491" y="5214950"/>
            <a:ext cx="134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Stay Active </a:t>
            </a:r>
          </a:p>
          <a:p>
            <a:pPr algn="ctr"/>
            <a:r>
              <a:rPr lang="tr-TR" dirty="0" smtClean="0"/>
              <a:t>Probabilities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User Actions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real-life scenario simulations, network usage related actions are modeled using two-state Markov Chain.</a:t>
            </a:r>
          </a:p>
        </p:txBody>
      </p:sp>
      <p:pic>
        <p:nvPicPr>
          <p:cNvPr id="4" name="Picture 3" descr="C:\Users\SUUSER\Documents\GitHub\worddoc\thesisImages\markovCha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00372"/>
            <a:ext cx="5381017" cy="34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Mobility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Clients move on a grid, to reach a randomly selected destination. The speed and the distance to destination differ according to client’s type.</a:t>
            </a:r>
            <a:endParaRPr lang="en-US" noProof="0"/>
          </a:p>
        </p:txBody>
      </p:sp>
      <p:pic>
        <p:nvPicPr>
          <p:cNvPr id="4" name="Picture 3" descr="C:\Users\SUUSER\Desktop\paper images\protocols\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429000"/>
            <a:ext cx="40005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Initial Authorization Protocol</a:t>
            </a:r>
          </a:p>
        </p:txBody>
      </p:sp>
      <p:pic>
        <p:nvPicPr>
          <p:cNvPr id="5" name="Picture 4" descr="C:\Users\SUUSER\Documents\GitHub\worddoc\thesisImages\realSimNewDrawings\initAuth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Reuse of a Connection Card Protocol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reuse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900139"/>
            <a:ext cx="5734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Changing Alias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changeAlias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Disconnection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disconnection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7" y="2866231"/>
            <a:ext cx="5724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Thesis in a Nutshell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cs typeface="Arial"/>
              </a:rPr>
              <a:t>A secure prepaid payment scheme for broadband Internet access is designed and developed in a simulation environment.</a:t>
            </a:r>
          </a:p>
          <a:p>
            <a:r>
              <a:rPr lang="en-US" noProof="0" dirty="0" smtClean="0">
                <a:cs typeface="Arial"/>
              </a:rPr>
              <a:t>This scheme will be particularly for Wireless Mesh Networks with multiple operators.</a:t>
            </a:r>
          </a:p>
          <a:p>
            <a:r>
              <a:rPr lang="en-US" dirty="0" smtClean="0">
                <a:cs typeface="Arial"/>
              </a:rPr>
              <a:t>Proposed scheme provides privacy and untraceability.</a:t>
            </a:r>
          </a:p>
          <a:p>
            <a:r>
              <a:rPr lang="en-US" noProof="0" dirty="0" smtClean="0">
                <a:cs typeface="Arial"/>
              </a:rPr>
              <a:t>System performance is evaluated using network simulations.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3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Seamless Mobility in Home Operator Protocol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seamlessMob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7" y="2991197"/>
            <a:ext cx="57245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Roaming Protocol</a:t>
            </a:r>
            <a:endParaRPr lang="en-US" noProof="0"/>
          </a:p>
        </p:txBody>
      </p:sp>
      <p:pic>
        <p:nvPicPr>
          <p:cNvPr id="6" name="Picture 5" descr="C:\Users\SUUSER\Documents\GitHub\worddoc\thesisImages\realSimNewDrawings\roamingLargeS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7" y="3053680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Packet Transfer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packettr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791353" cy="40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pic>
        <p:nvPicPr>
          <p:cNvPr id="5" name="Picture 4" descr="Macintosh HD:Users:canleloglu:Desktop:worddoc:thesisImages:totalS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32048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canleloglu:Desktop:worddoc:thesisImages:avgSo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8512" y="2420888"/>
            <a:ext cx="4355976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Discussion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noProof="0" smtClean="0"/>
              <a:t>Wide Coverage</a:t>
            </a:r>
          </a:p>
          <a:p>
            <a:r>
              <a:rPr lang="en-US" noProof="0" smtClean="0"/>
              <a:t>Seamless Mobility and Roaming</a:t>
            </a:r>
          </a:p>
          <a:p>
            <a:r>
              <a:rPr lang="en-US" noProof="0" smtClean="0"/>
              <a:t>Anonymity</a:t>
            </a:r>
          </a:p>
          <a:p>
            <a:r>
              <a:rPr lang="en-US" noProof="0" smtClean="0"/>
              <a:t>Mutual authentication</a:t>
            </a:r>
          </a:p>
          <a:p>
            <a:r>
              <a:rPr lang="en-US" noProof="0" smtClean="0"/>
              <a:t>Two-way honesty</a:t>
            </a:r>
          </a:p>
          <a:p>
            <a:r>
              <a:rPr lang="en-US" noProof="0" smtClean="0"/>
              <a:t>Untraceability</a:t>
            </a:r>
          </a:p>
          <a:p>
            <a:r>
              <a:rPr lang="en-US" noProof="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SSPayWMN is a secure and seamless prepayment scheme, which provides privacy and untraceability for the clients.</a:t>
            </a:r>
          </a:p>
          <a:p>
            <a:r>
              <a:rPr lang="en-US" noProof="0" dirty="0" smtClean="0"/>
              <a:t>This system provides fairness to both operators and to clients.</a:t>
            </a:r>
          </a:p>
          <a:p>
            <a:r>
              <a:rPr lang="en-US" noProof="0" dirty="0" smtClean="0"/>
              <a:t>Seamless mobility and roaming</a:t>
            </a:r>
          </a:p>
          <a:p>
            <a:r>
              <a:rPr lang="en-US" dirty="0" smtClean="0"/>
              <a:t>Unit test simulations and real-life scenario simulation results ensures the system’s stability and steady state performance.</a:t>
            </a:r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1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Objectives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2918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Wide coverage</a:t>
            </a:r>
          </a:p>
          <a:p>
            <a:r>
              <a:rPr lang="en-US" noProof="0" dirty="0" smtClean="0">
                <a:cs typeface="Arial"/>
              </a:rPr>
              <a:t>Seamless Roaming</a:t>
            </a:r>
          </a:p>
          <a:p>
            <a:r>
              <a:rPr lang="en-US" noProof="0" dirty="0" smtClean="0">
                <a:cs typeface="Arial"/>
              </a:rPr>
              <a:t>Seamless Mobility (Handoff)</a:t>
            </a:r>
          </a:p>
          <a:p>
            <a:r>
              <a:rPr lang="en-US" noProof="0" dirty="0" smtClean="0">
                <a:cs typeface="Arial"/>
              </a:rPr>
              <a:t>Anonymity</a:t>
            </a:r>
          </a:p>
          <a:p>
            <a:r>
              <a:rPr lang="en-US" noProof="0" dirty="0" smtClean="0">
                <a:cs typeface="Arial"/>
              </a:rPr>
              <a:t>Mutual Authentication</a:t>
            </a:r>
          </a:p>
          <a:p>
            <a:r>
              <a:rPr lang="en-US" noProof="0" dirty="0" smtClean="0">
                <a:cs typeface="Arial"/>
              </a:rPr>
              <a:t>Two-way honesty</a:t>
            </a:r>
          </a:p>
          <a:p>
            <a:r>
              <a:rPr lang="en-US" noProof="0" dirty="0" smtClean="0">
                <a:cs typeface="Arial"/>
              </a:rPr>
              <a:t>Untraceability</a:t>
            </a:r>
          </a:p>
          <a:p>
            <a:r>
              <a:rPr lang="en-US" noProof="0" dirty="0" smtClean="0">
                <a:cs typeface="Arial"/>
              </a:rPr>
              <a:t>Performance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Differences and Similarities with an Earlier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cs typeface="Arial"/>
              </a:rPr>
              <a:t>System Entities</a:t>
            </a:r>
            <a:endParaRPr lang="en-US" noProof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1597261"/>
              </p:ext>
            </p:extLst>
          </p:nvPr>
        </p:nvGraphicFramePr>
        <p:xfrm>
          <a:off x="683568" y="1412776"/>
          <a:ext cx="7920880" cy="4560088"/>
        </p:xfrm>
        <a:graphic>
          <a:graphicData uri="http://schemas.openxmlformats.org/drawingml/2006/table">
            <a:tbl>
              <a:tblPr/>
              <a:tblGrid>
                <a:gridCol w="1091742"/>
                <a:gridCol w="6829138"/>
              </a:tblGrid>
              <a:tr h="569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0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Mobile user (client)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Access Point (AP) with mesh routing capability. From now on in this document, it is called as AP, but please note that it also has routing capability.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Mesh backbone of the operator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Gateway (GW) that connects the mesh backbone to outer world and also to the operator's server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Operator's server (OP). Keeps necessary logs and user info.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Trusted Third Party (TTP). Payment related logs are mostly to be generated by the TTP.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4" name="Picture 4" descr="cloudWithout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5" y="2997324"/>
            <a:ext cx="866775" cy="647700"/>
          </a:xfrm>
          <a:prstGeom prst="rect">
            <a:avLst/>
          </a:prstGeom>
          <a:noFill/>
        </p:spPr>
      </p:pic>
      <p:pic>
        <p:nvPicPr>
          <p:cNvPr id="11" name="Picture 10" descr="C:\Users\Public\Pictures\client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Public\Pictures\a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Public\Pictures\gateway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933056"/>
            <a:ext cx="438150" cy="2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Public\Pictures\operato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581128"/>
            <a:ext cx="1835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SUUSER\Documents\GitHub\worddoc\thesisImages\ttp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5229200"/>
            <a:ext cx="548640" cy="5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27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Connection Cards </a:t>
            </a:r>
          </a:p>
          <a:p>
            <a:r>
              <a:rPr lang="en-US" noProof="0" dirty="0" smtClean="0"/>
              <a:t>Hash tokens</a:t>
            </a:r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r>
              <a:rPr lang="en-US" noProof="0" dirty="0" smtClean="0"/>
              <a:t>Aliases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5284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291581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651030" y="40364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Generation Order</a:t>
            </a:r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613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179422" y="41084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Spending Order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Initial Authorization and Reuse of a Connection Card</a:t>
            </a:r>
            <a:endParaRPr lang="en-US" noProof="0"/>
          </a:p>
        </p:txBody>
      </p:sp>
      <p:pic>
        <p:nvPicPr>
          <p:cNvPr id="4" name="Picture 3" descr="Macintosh HD:Users:canleloglu:Desktop:worddoc:thesisImages:protocolsInDetail:seqDiagram:pdf:initAuthReus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51454" cy="53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Access Point Authentication</a:t>
            </a:r>
            <a:endParaRPr lang="en-US" noProof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order to authenticate the network by the client</a:t>
            </a:r>
            <a:endParaRPr lang="en-US" noProof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85918" y="2786058"/>
          <a:ext cx="5289452" cy="3429024"/>
        </p:xfrm>
        <a:graphic>
          <a:graphicData uri="http://schemas.openxmlformats.org/presentationml/2006/ole">
            <p:oleObj spid="_x0000_s1026" name="Acrobat Document" r:id="rId3" imgW="2762166" imgH="1790494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820</Words>
  <Application>Microsoft Office PowerPoint</Application>
  <PresentationFormat>On-screen Show (4:3)</PresentationFormat>
  <Paragraphs>165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Adobe Acrobat Document</vt:lpstr>
      <vt:lpstr>SSPayWMN: Secure and Seamless Prepayment for Wireless Mesh Networks </vt:lpstr>
      <vt:lpstr>Outline</vt:lpstr>
      <vt:lpstr>Thesis in a Nutshell</vt:lpstr>
      <vt:lpstr>Objectives</vt:lpstr>
      <vt:lpstr>Differences and Similarities with an Earlier Work</vt:lpstr>
      <vt:lpstr>System Entities</vt:lpstr>
      <vt:lpstr>Building Blocks</vt:lpstr>
      <vt:lpstr>Initial Authorization and Reuse of a Connection Card</vt:lpstr>
      <vt:lpstr>Access Point Authentication</vt:lpstr>
      <vt:lpstr>Packet Transfer</vt:lpstr>
      <vt:lpstr>Changing Alias</vt:lpstr>
      <vt:lpstr>Disconnection</vt:lpstr>
      <vt:lpstr>Seamless Mobility in Home Operator</vt:lpstr>
      <vt:lpstr>Seamless Roaming</vt:lpstr>
      <vt:lpstr>Performance Evaluation of SSPayWMN</vt:lpstr>
      <vt:lpstr>Simulation Environment</vt:lpstr>
      <vt:lpstr>SSPayWMN Simulations</vt:lpstr>
      <vt:lpstr>Unit Test Results</vt:lpstr>
      <vt:lpstr>Unit Test Results</vt:lpstr>
      <vt:lpstr>Unit Test Results</vt:lpstr>
      <vt:lpstr>Unit Test Results</vt:lpstr>
      <vt:lpstr>Client Types</vt:lpstr>
      <vt:lpstr>User Modeling and Mobility in  Real-Life Scenario</vt:lpstr>
      <vt:lpstr>User Actions</vt:lpstr>
      <vt:lpstr>Mobility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Overall Burden of the System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SSPayWMN: Secure and Seamless Payment for Wireless Mesh Networks </dc:title>
  <dc:creator>canleloglu</dc:creator>
  <cp:lastModifiedBy>canleloglu</cp:lastModifiedBy>
  <cp:revision>99</cp:revision>
  <dcterms:created xsi:type="dcterms:W3CDTF">2012-04-08T22:12:01Z</dcterms:created>
  <dcterms:modified xsi:type="dcterms:W3CDTF">2013-01-17T20:12:13Z</dcterms:modified>
</cp:coreProperties>
</file>