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866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58E-0762-46B6-898A-667303D9E070}" type="datetimeFigureOut">
              <a:rPr lang="tr-TR" smtClean="0"/>
              <a:pPr/>
              <a:t>21.01.2013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5AAD-26B1-41E4-B3BA-EFC970263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58E-0762-46B6-898A-667303D9E070}" type="datetimeFigureOut">
              <a:rPr lang="tr-TR" smtClean="0"/>
              <a:pPr/>
              <a:t>21.01.2013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5AAD-26B1-41E4-B3BA-EFC970263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58E-0762-46B6-898A-667303D9E070}" type="datetimeFigureOut">
              <a:rPr lang="tr-TR" smtClean="0"/>
              <a:pPr/>
              <a:t>21.01.2013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5AAD-26B1-41E4-B3BA-EFC970263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58E-0762-46B6-898A-667303D9E070}" type="datetimeFigureOut">
              <a:rPr lang="tr-TR" smtClean="0"/>
              <a:pPr/>
              <a:t>21.01.2013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5AAD-26B1-41E4-B3BA-EFC970263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58E-0762-46B6-898A-667303D9E070}" type="datetimeFigureOut">
              <a:rPr lang="tr-TR" smtClean="0"/>
              <a:pPr/>
              <a:t>21.01.2013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5AAD-26B1-41E4-B3BA-EFC970263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58E-0762-46B6-898A-667303D9E070}" type="datetimeFigureOut">
              <a:rPr lang="tr-TR" smtClean="0"/>
              <a:pPr/>
              <a:t>21.01.2013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5AAD-26B1-41E4-B3BA-EFC970263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58E-0762-46B6-898A-667303D9E070}" type="datetimeFigureOut">
              <a:rPr lang="tr-TR" smtClean="0"/>
              <a:pPr/>
              <a:t>21.01.2013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5AAD-26B1-41E4-B3BA-EFC970263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58E-0762-46B6-898A-667303D9E070}" type="datetimeFigureOut">
              <a:rPr lang="tr-TR" smtClean="0"/>
              <a:pPr/>
              <a:t>21.01.2013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5AAD-26B1-41E4-B3BA-EFC970263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58E-0762-46B6-898A-667303D9E070}" type="datetimeFigureOut">
              <a:rPr lang="tr-TR" smtClean="0"/>
              <a:pPr/>
              <a:t>21.01.2013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5AAD-26B1-41E4-B3BA-EFC970263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58E-0762-46B6-898A-667303D9E070}" type="datetimeFigureOut">
              <a:rPr lang="tr-TR" smtClean="0"/>
              <a:pPr/>
              <a:t>21.01.2013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5AAD-26B1-41E4-B3BA-EFC970263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858E-0762-46B6-898A-667303D9E070}" type="datetimeFigureOut">
              <a:rPr lang="tr-TR" smtClean="0"/>
              <a:pPr/>
              <a:t>21.01.2013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5AAD-26B1-41E4-B3BA-EFC970263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858E-0762-46B6-898A-667303D9E070}" type="datetimeFigureOut">
              <a:rPr lang="tr-TR" smtClean="0"/>
              <a:pPr/>
              <a:t>21.01.2013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5AAD-26B1-41E4-B3BA-EFC970263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Usage of Hash 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Can Serhat Leloğlu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Initial Authorization &amp; Reuse-CC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In the authentication phase, the client guesses the number of tokens that he is going to use before the next Alias change</a:t>
            </a:r>
          </a:p>
          <a:p>
            <a:pPr lvl="1"/>
            <a:r>
              <a:rPr lang="tr-TR" dirty="0" smtClean="0"/>
              <a:t>For 5 minutes of hash token renewal interval</a:t>
            </a:r>
          </a:p>
          <a:p>
            <a:pPr lvl="1"/>
            <a:r>
              <a:rPr lang="tr-TR" dirty="0" smtClean="0"/>
              <a:t>For 50 minutes of change alias interval</a:t>
            </a:r>
          </a:p>
          <a:p>
            <a:pPr lvl="1"/>
            <a:r>
              <a:rPr lang="tr-TR" dirty="0" smtClean="0"/>
              <a:t>The sum of tokens before the next Change Alias protocol is: </a:t>
            </a:r>
          </a:p>
          <a:p>
            <a:pPr lvl="2"/>
            <a:r>
              <a:rPr lang="tr-TR" dirty="0" smtClean="0"/>
              <a:t>50 / 5 = 10</a:t>
            </a:r>
          </a:p>
          <a:p>
            <a:pPr lvl="2"/>
            <a:endParaRPr lang="tr-TR" dirty="0"/>
          </a:p>
          <a:p>
            <a:r>
              <a:rPr lang="tr-TR" dirty="0" smtClean="0"/>
              <a:t>Client forms up an alternative hash chain of 10 tokens related to the original hash chain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Generation of Alternative Hash Chains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1472" y="157161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H0</a:t>
            </a:r>
            <a:endParaRPr lang="en-US" sz="800" dirty="0"/>
          </a:p>
        </p:txBody>
      </p:sp>
      <p:sp>
        <p:nvSpPr>
          <p:cNvPr id="5" name="Oval 4"/>
          <p:cNvSpPr/>
          <p:nvPr/>
        </p:nvSpPr>
        <p:spPr>
          <a:xfrm>
            <a:off x="571472" y="192880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H1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71472" y="228599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H2</a:t>
            </a:r>
            <a:endParaRPr lang="en-US" sz="800" dirty="0"/>
          </a:p>
        </p:txBody>
      </p:sp>
      <p:sp>
        <p:nvSpPr>
          <p:cNvPr id="7" name="Oval 6"/>
          <p:cNvSpPr/>
          <p:nvPr/>
        </p:nvSpPr>
        <p:spPr>
          <a:xfrm>
            <a:off x="571472" y="264318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H3</a:t>
            </a:r>
            <a:endParaRPr lang="en-US" sz="800" dirty="0"/>
          </a:p>
        </p:txBody>
      </p:sp>
      <p:sp>
        <p:nvSpPr>
          <p:cNvPr id="8" name="Oval 7"/>
          <p:cNvSpPr/>
          <p:nvPr/>
        </p:nvSpPr>
        <p:spPr>
          <a:xfrm>
            <a:off x="571472" y="300037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H4</a:t>
            </a:r>
            <a:endParaRPr lang="en-US" sz="800" dirty="0"/>
          </a:p>
        </p:txBody>
      </p:sp>
      <p:sp>
        <p:nvSpPr>
          <p:cNvPr id="9" name="Oval 8"/>
          <p:cNvSpPr/>
          <p:nvPr/>
        </p:nvSpPr>
        <p:spPr>
          <a:xfrm>
            <a:off x="571472" y="335756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H5</a:t>
            </a:r>
            <a:endParaRPr lang="en-US" sz="800" dirty="0"/>
          </a:p>
        </p:txBody>
      </p:sp>
      <p:sp>
        <p:nvSpPr>
          <p:cNvPr id="10" name="Oval 9"/>
          <p:cNvSpPr/>
          <p:nvPr/>
        </p:nvSpPr>
        <p:spPr>
          <a:xfrm>
            <a:off x="571472" y="371475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H6</a:t>
            </a:r>
            <a:endParaRPr lang="en-US" sz="800" dirty="0"/>
          </a:p>
        </p:txBody>
      </p:sp>
      <p:sp>
        <p:nvSpPr>
          <p:cNvPr id="11" name="Oval 10"/>
          <p:cNvSpPr/>
          <p:nvPr/>
        </p:nvSpPr>
        <p:spPr>
          <a:xfrm>
            <a:off x="571472" y="407194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H7</a:t>
            </a:r>
            <a:endParaRPr lang="en-US" sz="800" dirty="0"/>
          </a:p>
        </p:txBody>
      </p:sp>
      <p:sp>
        <p:nvSpPr>
          <p:cNvPr id="12" name="Oval 11"/>
          <p:cNvSpPr/>
          <p:nvPr/>
        </p:nvSpPr>
        <p:spPr>
          <a:xfrm>
            <a:off x="571472" y="442913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H8</a:t>
            </a:r>
            <a:endParaRPr lang="en-US" sz="800" dirty="0"/>
          </a:p>
        </p:txBody>
      </p:sp>
      <p:sp>
        <p:nvSpPr>
          <p:cNvPr id="13" name="Oval 12"/>
          <p:cNvSpPr/>
          <p:nvPr/>
        </p:nvSpPr>
        <p:spPr>
          <a:xfrm>
            <a:off x="571472" y="478632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H9</a:t>
            </a:r>
            <a:endParaRPr lang="en-US" sz="800" dirty="0"/>
          </a:p>
        </p:txBody>
      </p:sp>
      <p:sp>
        <p:nvSpPr>
          <p:cNvPr id="14" name="Oval 13"/>
          <p:cNvSpPr/>
          <p:nvPr/>
        </p:nvSpPr>
        <p:spPr>
          <a:xfrm>
            <a:off x="571472" y="514351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H10</a:t>
            </a:r>
            <a:endParaRPr lang="en-US" sz="800" dirty="0"/>
          </a:p>
        </p:txBody>
      </p:sp>
      <p:sp>
        <p:nvSpPr>
          <p:cNvPr id="15" name="Oval 14"/>
          <p:cNvSpPr/>
          <p:nvPr/>
        </p:nvSpPr>
        <p:spPr>
          <a:xfrm>
            <a:off x="571472" y="550070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H11</a:t>
            </a:r>
            <a:endParaRPr lang="en-US" sz="800" dirty="0"/>
          </a:p>
        </p:txBody>
      </p:sp>
      <p:sp>
        <p:nvSpPr>
          <p:cNvPr id="16" name="Oval 15"/>
          <p:cNvSpPr/>
          <p:nvPr/>
        </p:nvSpPr>
        <p:spPr>
          <a:xfrm>
            <a:off x="571472" y="585789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H12</a:t>
            </a:r>
            <a:endParaRPr lang="en-US" sz="800" dirty="0"/>
          </a:p>
        </p:txBody>
      </p:sp>
      <p:sp>
        <p:nvSpPr>
          <p:cNvPr id="17" name="Oval 16"/>
          <p:cNvSpPr/>
          <p:nvPr/>
        </p:nvSpPr>
        <p:spPr>
          <a:xfrm>
            <a:off x="571472" y="621508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H13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720" y="1071546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Original Hash</a:t>
            </a:r>
          </a:p>
          <a:p>
            <a:pPr algn="ctr"/>
            <a:r>
              <a:rPr lang="tr-TR" sz="1400" dirty="0" smtClean="0"/>
              <a:t>Chain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4071934" y="157161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H0’</a:t>
            </a:r>
            <a:endParaRPr lang="en-US" sz="800" dirty="0"/>
          </a:p>
        </p:txBody>
      </p:sp>
      <p:sp>
        <p:nvSpPr>
          <p:cNvPr id="20" name="Oval 19"/>
          <p:cNvSpPr/>
          <p:nvPr/>
        </p:nvSpPr>
        <p:spPr>
          <a:xfrm>
            <a:off x="4071934" y="192880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H1’</a:t>
            </a:r>
            <a:endParaRPr lang="en-US" sz="800" dirty="0"/>
          </a:p>
        </p:txBody>
      </p:sp>
      <p:sp>
        <p:nvSpPr>
          <p:cNvPr id="21" name="Oval 20"/>
          <p:cNvSpPr/>
          <p:nvPr/>
        </p:nvSpPr>
        <p:spPr>
          <a:xfrm>
            <a:off x="4071934" y="228599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H2’</a:t>
            </a:r>
            <a:endParaRPr lang="en-US" sz="800" dirty="0"/>
          </a:p>
        </p:txBody>
      </p:sp>
      <p:sp>
        <p:nvSpPr>
          <p:cNvPr id="22" name="Oval 21"/>
          <p:cNvSpPr/>
          <p:nvPr/>
        </p:nvSpPr>
        <p:spPr>
          <a:xfrm>
            <a:off x="4071934" y="264318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H3’</a:t>
            </a:r>
            <a:endParaRPr lang="en-US" sz="800" dirty="0"/>
          </a:p>
        </p:txBody>
      </p:sp>
      <p:sp>
        <p:nvSpPr>
          <p:cNvPr id="23" name="Oval 22"/>
          <p:cNvSpPr/>
          <p:nvPr/>
        </p:nvSpPr>
        <p:spPr>
          <a:xfrm>
            <a:off x="4071934" y="300037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H4’</a:t>
            </a:r>
            <a:endParaRPr lang="en-US" sz="800" dirty="0"/>
          </a:p>
        </p:txBody>
      </p:sp>
      <p:sp>
        <p:nvSpPr>
          <p:cNvPr id="24" name="Oval 23"/>
          <p:cNvSpPr/>
          <p:nvPr/>
        </p:nvSpPr>
        <p:spPr>
          <a:xfrm>
            <a:off x="4071934" y="335756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H5’</a:t>
            </a:r>
            <a:endParaRPr lang="en-US" sz="800" dirty="0"/>
          </a:p>
        </p:txBody>
      </p:sp>
      <p:sp>
        <p:nvSpPr>
          <p:cNvPr id="25" name="Oval 24"/>
          <p:cNvSpPr/>
          <p:nvPr/>
        </p:nvSpPr>
        <p:spPr>
          <a:xfrm>
            <a:off x="4071934" y="371475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H6’</a:t>
            </a:r>
            <a:endParaRPr lang="en-US" sz="800" dirty="0"/>
          </a:p>
        </p:txBody>
      </p:sp>
      <p:sp>
        <p:nvSpPr>
          <p:cNvPr id="26" name="Oval 25"/>
          <p:cNvSpPr/>
          <p:nvPr/>
        </p:nvSpPr>
        <p:spPr>
          <a:xfrm>
            <a:off x="4071934" y="407194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H7’</a:t>
            </a:r>
            <a:endParaRPr lang="en-US" sz="800" dirty="0"/>
          </a:p>
        </p:txBody>
      </p:sp>
      <p:sp>
        <p:nvSpPr>
          <p:cNvPr id="27" name="Oval 26"/>
          <p:cNvSpPr/>
          <p:nvPr/>
        </p:nvSpPr>
        <p:spPr>
          <a:xfrm>
            <a:off x="4071934" y="442913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H8’</a:t>
            </a:r>
            <a:endParaRPr lang="en-US" sz="800" dirty="0"/>
          </a:p>
        </p:txBody>
      </p:sp>
      <p:sp>
        <p:nvSpPr>
          <p:cNvPr id="28" name="Oval 27"/>
          <p:cNvSpPr/>
          <p:nvPr/>
        </p:nvSpPr>
        <p:spPr>
          <a:xfrm>
            <a:off x="4071934" y="478632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H9’</a:t>
            </a:r>
            <a:endParaRPr lang="en-US" sz="800" dirty="0"/>
          </a:p>
        </p:txBody>
      </p:sp>
      <p:sp>
        <p:nvSpPr>
          <p:cNvPr id="29" name="Oval 28"/>
          <p:cNvSpPr/>
          <p:nvPr/>
        </p:nvSpPr>
        <p:spPr>
          <a:xfrm>
            <a:off x="4071934" y="5143512"/>
            <a:ext cx="57150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H10’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5131370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H10’ = h(H10 ⊕ Nonce)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0" idx="1"/>
          </p:cNvCxnSpPr>
          <p:nvPr/>
        </p:nvCxnSpPr>
        <p:spPr>
          <a:xfrm>
            <a:off x="1214414" y="5286388"/>
            <a:ext cx="214314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29" idx="2"/>
          </p:cNvCxnSpPr>
          <p:nvPr/>
        </p:nvCxnSpPr>
        <p:spPr>
          <a:xfrm flipV="1">
            <a:off x="3852790" y="5286388"/>
            <a:ext cx="219144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9" idx="2"/>
            <a:endCxn id="28" idx="2"/>
          </p:cNvCxnSpPr>
          <p:nvPr/>
        </p:nvCxnSpPr>
        <p:spPr>
          <a:xfrm rot="10800000">
            <a:off x="4071934" y="492919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28" idx="2"/>
            <a:endCxn id="27" idx="2"/>
          </p:cNvCxnSpPr>
          <p:nvPr/>
        </p:nvCxnSpPr>
        <p:spPr>
          <a:xfrm rot="10800000">
            <a:off x="4071934" y="457200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7" idx="2"/>
            <a:endCxn id="26" idx="2"/>
          </p:cNvCxnSpPr>
          <p:nvPr/>
        </p:nvCxnSpPr>
        <p:spPr>
          <a:xfrm rot="10800000">
            <a:off x="4071934" y="421481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6" idx="2"/>
            <a:endCxn id="25" idx="2"/>
          </p:cNvCxnSpPr>
          <p:nvPr/>
        </p:nvCxnSpPr>
        <p:spPr>
          <a:xfrm rot="10800000">
            <a:off x="4071934" y="385762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5" idx="2"/>
            <a:endCxn id="24" idx="2"/>
          </p:cNvCxnSpPr>
          <p:nvPr/>
        </p:nvCxnSpPr>
        <p:spPr>
          <a:xfrm rot="10800000">
            <a:off x="4071934" y="350043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4" idx="2"/>
            <a:endCxn id="23" idx="2"/>
          </p:cNvCxnSpPr>
          <p:nvPr/>
        </p:nvCxnSpPr>
        <p:spPr>
          <a:xfrm rot="10800000">
            <a:off x="4071934" y="314324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3" idx="2"/>
            <a:endCxn id="22" idx="2"/>
          </p:cNvCxnSpPr>
          <p:nvPr/>
        </p:nvCxnSpPr>
        <p:spPr>
          <a:xfrm rot="10800000">
            <a:off x="4071934" y="278605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2" idx="2"/>
            <a:endCxn id="21" idx="2"/>
          </p:cNvCxnSpPr>
          <p:nvPr/>
        </p:nvCxnSpPr>
        <p:spPr>
          <a:xfrm rot="10800000">
            <a:off x="4071934" y="242886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1" idx="2"/>
            <a:endCxn id="20" idx="2"/>
          </p:cNvCxnSpPr>
          <p:nvPr/>
        </p:nvCxnSpPr>
        <p:spPr>
          <a:xfrm rot="10800000">
            <a:off x="4071934" y="207167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0" idx="2"/>
            <a:endCxn id="19" idx="2"/>
          </p:cNvCxnSpPr>
          <p:nvPr/>
        </p:nvCxnSpPr>
        <p:spPr>
          <a:xfrm rot="10800000">
            <a:off x="4071934" y="171448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29190" y="1571612"/>
            <a:ext cx="38576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Client sends H0 to TTP, client and TTP calculate the alternative hash chain in Initial Authorization or Reuse-CC protocols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TTP calculates the Alias and last token of the alternative hash chain (e.g. H10’) by using the same nonce value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Client uses the hash tokens in the alternative hash chain to get service</a:t>
            </a:r>
          </a:p>
          <a:p>
            <a:pPr>
              <a:buFont typeface="Arial" pitchFamily="34" charset="0"/>
              <a:buChar char="•"/>
            </a:pPr>
            <a:endParaRPr lang="tr-TR" dirty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If the client disconnects before spending all of the alternative hash tokens (e.g. At H3), the next time he connects; he will generate a new alternative hash chain starting from the last point (e.g. H3 to H13).</a:t>
            </a:r>
            <a:endParaRPr lang="en-US" dirty="0"/>
          </a:p>
        </p:txBody>
      </p:sp>
      <p:cxnSp>
        <p:nvCxnSpPr>
          <p:cNvPr id="63" name="Curved Connector 62"/>
          <p:cNvCxnSpPr/>
          <p:nvPr/>
        </p:nvCxnSpPr>
        <p:spPr>
          <a:xfrm rot="10800000">
            <a:off x="571472" y="492919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10800000">
            <a:off x="571472" y="457200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10800000">
            <a:off x="571472" y="421481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0800000">
            <a:off x="571472" y="385762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10800000">
            <a:off x="571472" y="350043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0800000">
            <a:off x="571472" y="314324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10800000">
            <a:off x="571472" y="278605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rot="10800000">
            <a:off x="571472" y="242886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 rot="10800000">
            <a:off x="571472" y="207167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10800000">
            <a:off x="571472" y="171448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10800000">
            <a:off x="571472" y="528638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0800000">
            <a:off x="571472" y="564357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10800000">
            <a:off x="571472" y="6000768"/>
            <a:ext cx="1588" cy="35719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28992" y="1071546"/>
            <a:ext cx="181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Anonymized Sub-Hash</a:t>
            </a:r>
            <a:endParaRPr lang="tr-TR" sz="1400" dirty="0" smtClean="0"/>
          </a:p>
          <a:p>
            <a:pPr algn="ctr"/>
            <a:r>
              <a:rPr lang="tr-TR" sz="1400" dirty="0" smtClean="0"/>
              <a:t>Chain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Change 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Every 50 minutes access points broadcast Change Alias commands</a:t>
            </a:r>
          </a:p>
          <a:p>
            <a:r>
              <a:rPr lang="tr-TR" dirty="0" smtClean="0"/>
              <a:t>Access points prolong the service intervals of existing aliases by 1 minute to make the change alias process seamless to the clients.</a:t>
            </a:r>
          </a:p>
          <a:p>
            <a:r>
              <a:rPr lang="tr-TR" dirty="0" smtClean="0"/>
              <a:t>Clients use the new alternative hash chain to get service once their 1 additional minute is over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Seamless Mobility and Roaming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Seamless Mobility and Roaming protocols transfer current hash token from one access point to another</a:t>
            </a:r>
          </a:p>
          <a:p>
            <a:r>
              <a:rPr lang="tr-TR" dirty="0" smtClean="0"/>
              <a:t>The transfered hash token will be the current hash token that client uses from the alternative hash chain</a:t>
            </a:r>
          </a:p>
          <a:p>
            <a:r>
              <a:rPr lang="tr-TR" dirty="0" smtClean="0"/>
              <a:t>The protocols will not change at 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This scheme adds some tiny delay to the system (Less than 0.08 second)</a:t>
            </a:r>
          </a:p>
          <a:p>
            <a:r>
              <a:rPr lang="tr-TR" dirty="0" smtClean="0"/>
              <a:t>The transmitted packet lengths are the same with the previous proposition</a:t>
            </a:r>
          </a:p>
          <a:p>
            <a:pPr lvl="1"/>
            <a:r>
              <a:rPr lang="tr-TR" dirty="0" smtClean="0"/>
              <a:t>The network simulations will not change drastically</a:t>
            </a:r>
          </a:p>
          <a:p>
            <a:r>
              <a:rPr lang="tr-TR" dirty="0" smtClean="0"/>
              <a:t>There is no reverse connection between original and alternative hash chains</a:t>
            </a:r>
          </a:p>
          <a:p>
            <a:pPr lvl="1"/>
            <a:r>
              <a:rPr lang="tr-TR" dirty="0" smtClean="0"/>
              <a:t>The actions of the clients are indeed untraceable between sessions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386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Usage of Hash Chains</vt:lpstr>
      <vt:lpstr>Initial Authorization &amp; Reuse-CC</vt:lpstr>
      <vt:lpstr>Generation of Alternative Hash Chains</vt:lpstr>
      <vt:lpstr>Change Alias</vt:lpstr>
      <vt:lpstr>Seamless Mobility and Roaming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Alias</dc:title>
  <dc:creator>canleloglu</dc:creator>
  <cp:lastModifiedBy>canleloglu</cp:lastModifiedBy>
  <cp:revision>16</cp:revision>
  <dcterms:created xsi:type="dcterms:W3CDTF">2013-01-20T16:40:55Z</dcterms:created>
  <dcterms:modified xsi:type="dcterms:W3CDTF">2013-01-22T17:18:45Z</dcterms:modified>
</cp:coreProperties>
</file>