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10F6E299-8EE4-47E2-B303-35C147CCEC8A}" type="slidenum">
              <a:rPr kumimoji="0" lang="zh-CN" altLang="en-US" smtClean="0">
                <a:latin typeface="Arial Narrow" pitchFamily="34" charset="0"/>
              </a:rPr>
              <a:pPr eaLnBrk="1" hangingPunct="1"/>
              <a:t>2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704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86B1DE6-0C9D-40DA-8FC6-785513AC73AA}" type="slidenum">
              <a:rPr kumimoji="0" lang="zh-CN" altLang="en-US" smtClean="0">
                <a:latin typeface="Arial Narrow" pitchFamily="34" charset="0"/>
              </a:rPr>
              <a:pPr eaLnBrk="1" hangingPunct="1"/>
              <a:t>3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051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42FCD838-79B3-4F88-92DA-7B62E3DDA75E}" type="slidenum">
              <a:rPr kumimoji="0" lang="zh-CN" altLang="en-US" smtClean="0">
                <a:latin typeface="Arial Narrow" pitchFamily="34" charset="0"/>
              </a:rPr>
              <a:pPr eaLnBrk="1" hangingPunct="1"/>
              <a:t>4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58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CF981C5-957F-44C0-B28C-A1178E93FF12}" type="slidenum">
              <a:rPr kumimoji="0" lang="zh-CN" altLang="en-US" smtClean="0">
                <a:latin typeface="Arial Narrow" pitchFamily="34" charset="0"/>
              </a:rPr>
              <a:pPr eaLnBrk="1" hangingPunct="1"/>
              <a:t>5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613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83FFDAC1-28D2-4A92-8EF6-4A1947942618}" type="slidenum">
              <a:rPr kumimoji="0" lang="zh-CN" altLang="en-US" smtClean="0">
                <a:latin typeface="Arial Narrow" pitchFamily="34" charset="0"/>
              </a:rPr>
              <a:pPr eaLnBrk="1" hangingPunct="1"/>
              <a:t>6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289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B12D89C9-5366-4029-A48F-82A420696E1D}" type="slidenum">
              <a:rPr kumimoji="0" lang="zh-CN" altLang="en-US" smtClean="0">
                <a:latin typeface="Arial Narrow" pitchFamily="34" charset="0"/>
              </a:rPr>
              <a:pPr eaLnBrk="1" hangingPunct="1"/>
              <a:t>7</a:t>
            </a:fld>
            <a:endParaRPr kumimoji="0" lang="en-US" altLang="zh-CN" smtClean="0">
              <a:latin typeface="Arial Narrow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931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503AD2-F90F-4DA4-A7E3-A10A2E262C45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CBC9-575E-4682-A7D3-78CE7883C63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0357-99C2-4DF6-91B8-6FF16508EFA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0F6-7AAA-47C4-A531-1C12A9F3A759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A0A6B-3988-4C8A-9830-310289598A8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5ECB9-C438-4328-8DEC-B720EAD30824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4990-B045-452A-BE50-8BD8A930B48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BCDEE-879C-4204-83CF-A1A8833897F8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986B-0D5B-44A4-8AB3-E565BC7F0C3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4231F-A266-424F-8D68-2B886BF1184B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BCBE-E91A-493B-9888-1955238A1B9A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0AB4797-D7DC-43E8-BB39-DB3E334AC6B3}" type="datetime1">
              <a:rPr lang="zh-CN" altLang="en-US" smtClean="0"/>
              <a:pPr>
                <a:defRPr/>
              </a:pPr>
              <a:t>2014/10/15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r>
              <a:rPr lang="en-US" altLang="zh-CN" b="1" dirty="0" smtClean="0"/>
              <a:t>(Rice</a:t>
            </a:r>
            <a:r>
              <a:rPr lang="zh-CN" altLang="en-US" b="1" dirty="0" smtClean="0"/>
              <a:t>定理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和总结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讲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44F92D-20CF-475B-A20C-B0CA4E6F053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补充内容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ea typeface="宋体" charset="-122"/>
              </a:rPr>
              <a:t>Rice</a:t>
            </a:r>
            <a:r>
              <a:rPr lang="zh-CN" altLang="en-US" sz="2800" b="1" dirty="0" smtClean="0">
                <a:solidFill>
                  <a:srgbClr val="FFFF00"/>
                </a:solidFill>
                <a:ea typeface="宋体" charset="-122"/>
              </a:rPr>
              <a:t>定理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    若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是非平凡的指标集，</a:t>
            </a:r>
            <a:endParaRPr lang="en-US" altLang="zh-CN" sz="2800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 smtClean="0">
                <a:ea typeface="宋体" charset="-122"/>
              </a:rPr>
              <a:t>   </a:t>
            </a:r>
            <a:r>
              <a:rPr lang="zh-CN" altLang="en-US" sz="2800" b="1" dirty="0" smtClean="0">
                <a:ea typeface="宋体" charset="-122"/>
              </a:rPr>
              <a:t>则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不可判定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说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非平凡，意思是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S</a:t>
            </a:r>
            <a:r>
              <a:rPr lang="en-US" altLang="zh-CN" b="1" dirty="0" smtClean="0">
                <a:ea typeface="宋体" charset="-122"/>
                <a:sym typeface="Symbol" pitchFamily="18" charset="2"/>
              </a:rPr>
              <a:t>, S*</a:t>
            </a:r>
            <a:endParaRPr lang="en-US" altLang="zh-CN" b="1" dirty="0" smtClean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ea typeface="宋体" charset="-122"/>
              </a:rPr>
              <a:t>说</a:t>
            </a:r>
            <a:r>
              <a:rPr lang="en-US" altLang="zh-CN" sz="2800" b="1" dirty="0" smtClean="0">
                <a:ea typeface="宋体" charset="-122"/>
              </a:rPr>
              <a:t>S</a:t>
            </a:r>
            <a:r>
              <a:rPr lang="zh-CN" altLang="en-US" sz="2800" b="1" dirty="0" smtClean="0">
                <a:ea typeface="宋体" charset="-122"/>
              </a:rPr>
              <a:t>是</a:t>
            </a:r>
            <a:r>
              <a:rPr lang="zh-CN" altLang="en-US" sz="2800" b="1" dirty="0" smtClean="0">
                <a:solidFill>
                  <a:srgbClr val="FFFF00"/>
                </a:solidFill>
                <a:ea typeface="宋体" charset="-122"/>
              </a:rPr>
              <a:t>指标集</a:t>
            </a:r>
            <a:r>
              <a:rPr lang="en-US" altLang="zh-CN" sz="2800" b="1" dirty="0" smtClean="0">
                <a:ea typeface="宋体" charset="-122"/>
              </a:rPr>
              <a:t>,</a:t>
            </a:r>
            <a:r>
              <a:rPr lang="zh-CN" altLang="en-US" sz="2800" b="1" dirty="0" smtClean="0">
                <a:ea typeface="宋体" charset="-122"/>
              </a:rPr>
              <a:t> 意思是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S</a:t>
            </a:r>
            <a:r>
              <a:rPr lang="zh-CN" altLang="en-US" b="1" dirty="0" smtClean="0">
                <a:ea typeface="宋体" charset="-122"/>
              </a:rPr>
              <a:t>是</a:t>
            </a:r>
            <a:r>
              <a:rPr lang="en-US" altLang="zh-CN" b="1" dirty="0" smtClean="0">
                <a:ea typeface="宋体" charset="-122"/>
              </a:rPr>
              <a:t>TM</a:t>
            </a:r>
            <a:r>
              <a:rPr lang="zh-CN" altLang="en-US" b="1" dirty="0" smtClean="0">
                <a:ea typeface="宋体" charset="-122"/>
              </a:rPr>
              <a:t>编码的集合  </a:t>
            </a:r>
            <a:endParaRPr lang="en-US" altLang="zh-CN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       S={&lt;M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en-US" altLang="zh-CN" sz="2400" b="1" dirty="0" smtClean="0">
                <a:ea typeface="宋体" charset="-122"/>
              </a:rPr>
              <a:t>&gt;, &lt;M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&gt;,……},</a:t>
            </a:r>
            <a:r>
              <a:rPr lang="zh-CN" altLang="en-US" sz="2400" b="1" dirty="0" smtClean="0">
                <a:ea typeface="宋体" charset="-122"/>
              </a:rPr>
              <a:t> 并且</a:t>
            </a:r>
            <a:endParaRPr lang="en-US" altLang="zh-CN" sz="2400" b="1" dirty="0" smtClean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ea typeface="宋体" charset="-122"/>
              </a:rPr>
              <a:t>&lt;M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en-US" altLang="zh-CN" sz="2400" b="1" dirty="0" smtClean="0">
                <a:ea typeface="宋体" charset="-122"/>
              </a:rPr>
              <a:t>&gt;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S  L(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-25000" dirty="0" smtClean="0">
                <a:ea typeface="宋体" charset="-122"/>
              </a:rPr>
              <a:t>1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)=L(</a:t>
            </a:r>
            <a:r>
              <a:rPr lang="en-US" altLang="zh-CN" sz="2400" b="1" dirty="0" smtClean="0">
                <a:ea typeface="宋体" charset="-122"/>
              </a:rPr>
              <a:t>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)  </a:t>
            </a:r>
            <a:r>
              <a:rPr lang="en-US" altLang="zh-CN" sz="2400" b="1" dirty="0" smtClean="0">
                <a:ea typeface="宋体" charset="-122"/>
              </a:rPr>
              <a:t>&lt;M</a:t>
            </a:r>
            <a:r>
              <a:rPr lang="en-US" altLang="zh-CN" sz="2400" b="1" baseline="-25000" dirty="0" smtClean="0">
                <a:ea typeface="宋体" charset="-122"/>
              </a:rPr>
              <a:t>2</a:t>
            </a:r>
            <a:r>
              <a:rPr lang="en-US" altLang="zh-CN" sz="2400" b="1" dirty="0" smtClean="0">
                <a:ea typeface="宋体" charset="-122"/>
              </a:rPr>
              <a:t>&gt;</a:t>
            </a:r>
            <a:r>
              <a:rPr lang="en-US" altLang="zh-CN" sz="2400" b="1" dirty="0" smtClean="0">
                <a:ea typeface="宋体" charset="-122"/>
                <a:sym typeface="Symbol" pitchFamily="18" charset="2"/>
              </a:rPr>
              <a:t>S</a:t>
            </a:r>
            <a:endParaRPr lang="zh-CN" altLang="en-US" sz="2400" b="1" dirty="0" smtClean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07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9E735E-498E-4C51-8691-EE91E613BADE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总结(1)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772400" cy="480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利用计算历史构造归约,  </a:t>
            </a:r>
            <a:r>
              <a:rPr lang="en-US" altLang="zh-CN" b="1" dirty="0" smtClean="0">
                <a:ea typeface="宋体" charset="-122"/>
              </a:rPr>
              <a:t>m-</a:t>
            </a:r>
            <a:r>
              <a:rPr lang="zh-CN" altLang="en-US" b="1" dirty="0" smtClean="0">
                <a:ea typeface="宋体" charset="-122"/>
              </a:rPr>
              <a:t>归约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语言问题的可判定性结论</a:t>
            </a:r>
          </a:p>
        </p:txBody>
      </p:sp>
      <p:graphicFrame>
        <p:nvGraphicFramePr>
          <p:cNvPr id="850150" name="Group 230"/>
          <p:cNvGraphicFramePr>
            <a:graphicFrameLocks noGrp="1"/>
          </p:cNvGraphicFramePr>
          <p:nvPr>
            <p:extLst/>
          </p:nvPr>
        </p:nvGraphicFramePr>
        <p:xfrm>
          <a:off x="539552" y="2636913"/>
          <a:ext cx="5760640" cy="3627435"/>
        </p:xfrm>
        <a:graphic>
          <a:graphicData uri="http://schemas.openxmlformats.org/drawingml/2006/table">
            <a:tbl>
              <a:tblPr/>
              <a:tblGrid>
                <a:gridCol w="2214563"/>
                <a:gridCol w="953789"/>
                <a:gridCol w="936104"/>
                <a:gridCol w="936104"/>
                <a:gridCol w="720080"/>
              </a:tblGrid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DFA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CFG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LBA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TM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接受性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等价性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()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满性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停机性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HALT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()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正则性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REGULAR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FF278F-EB1E-4D52-81CE-12E9501A4DC8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总结(2)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7772400" cy="480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常见关于形式语言问题分类</a:t>
            </a:r>
            <a:r>
              <a:rPr lang="zh-CN" altLang="en-US" sz="2000" b="1" dirty="0" smtClean="0">
                <a:ea typeface="宋体" charset="-122"/>
              </a:rPr>
              <a:t>(都不属于更低一层)</a:t>
            </a:r>
          </a:p>
        </p:txBody>
      </p:sp>
      <p:graphicFrame>
        <p:nvGraphicFramePr>
          <p:cNvPr id="1083493" name="Group 101"/>
          <p:cNvGraphicFramePr>
            <a:graphicFrameLocks noGrp="1"/>
          </p:cNvGraphicFramePr>
          <p:nvPr>
            <p:extLst/>
          </p:nvPr>
        </p:nvGraphicFramePr>
        <p:xfrm>
          <a:off x="179512" y="2161098"/>
          <a:ext cx="6624736" cy="3993158"/>
        </p:xfrm>
        <a:graphic>
          <a:graphicData uri="http://schemas.openxmlformats.org/drawingml/2006/table">
            <a:tbl>
              <a:tblPr/>
              <a:tblGrid>
                <a:gridCol w="2438400"/>
                <a:gridCol w="4186336"/>
              </a:tblGrid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语言类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非图灵可识别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,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CFG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        ,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图灵可识别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TM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HALT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TM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PCP,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可判定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LBA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E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CFG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,EQ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DFA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上下文有关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ww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接受计算历史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9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上下文无关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ww</a:t>
                      </a:r>
                      <a:r>
                        <a:rPr kumimoji="0" lang="en-US" altLang="zh-CN" sz="24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ww</a:t>
                      </a:r>
                      <a:r>
                        <a:rPr kumimoji="0" lang="en-US" altLang="zh-CN" sz="24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ww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,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非接受计算历史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正则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0*1*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691415" y="2754703"/>
                <a:ext cx="63030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15" y="2754703"/>
                <a:ext cx="630301" cy="412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96151" y="2754703"/>
                <a:ext cx="82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2754703"/>
                <a:ext cx="82573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765" r="-220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730457" y="2754703"/>
                <a:ext cx="825739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57" y="2754703"/>
                <a:ext cx="825739" cy="412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724687" y="3259137"/>
                <a:ext cx="908967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𝐶𝐹𝐺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87" y="3259137"/>
                <a:ext cx="908967" cy="412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B07636-A2FE-4370-9BBD-E16E2F8E80B5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总结(3)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715250" cy="6699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几个重要语言之间的归约关系</a:t>
            </a:r>
          </a:p>
        </p:txBody>
      </p:sp>
      <p:grpSp>
        <p:nvGrpSpPr>
          <p:cNvPr id="96262" name="Group 26"/>
          <p:cNvGrpSpPr>
            <a:grpSpLocks/>
          </p:cNvGrpSpPr>
          <p:nvPr/>
        </p:nvGrpSpPr>
        <p:grpSpPr bwMode="auto">
          <a:xfrm>
            <a:off x="323528" y="2276872"/>
            <a:ext cx="6172200" cy="3987099"/>
            <a:chOff x="1104" y="1824"/>
            <a:chExt cx="3888" cy="2198"/>
          </a:xfrm>
        </p:grpSpPr>
        <p:sp>
          <p:nvSpPr>
            <p:cNvPr id="96263" name="Text Box 4"/>
            <p:cNvSpPr txBox="1">
              <a:spLocks noChangeArrowheads="1"/>
            </p:cNvSpPr>
            <p:nvPr/>
          </p:nvSpPr>
          <p:spPr bwMode="auto">
            <a:xfrm>
              <a:off x="2448" y="2400"/>
              <a:ext cx="48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TM</a:t>
              </a:r>
            </a:p>
          </p:txBody>
        </p:sp>
        <p:sp>
          <p:nvSpPr>
            <p:cNvPr id="96264" name="Line 5"/>
            <p:cNvSpPr>
              <a:spLocks noChangeShapeType="1"/>
            </p:cNvSpPr>
            <p:nvPr/>
          </p:nvSpPr>
          <p:spPr bwMode="auto">
            <a:xfrm flipH="1">
              <a:off x="1584" y="268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65" name="Text Box 6"/>
            <p:cNvSpPr txBox="1">
              <a:spLocks noChangeArrowheads="1"/>
            </p:cNvSpPr>
            <p:nvPr/>
          </p:nvSpPr>
          <p:spPr bwMode="auto">
            <a:xfrm>
              <a:off x="1104" y="2976"/>
              <a:ext cx="7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Arial Narrow" pitchFamily="34" charset="0"/>
                  <a:ea typeface="宋体" charset="-122"/>
                </a:rPr>
                <a:t>HALT</a:t>
              </a:r>
              <a:r>
                <a:rPr lang="en-US" altLang="zh-CN" sz="2400" b="1" baseline="-25000" dirty="0">
                  <a:latin typeface="Arial Narrow" pitchFamily="34" charset="0"/>
                  <a:ea typeface="宋体" charset="-122"/>
                </a:rPr>
                <a:t>TM</a:t>
              </a:r>
            </a:p>
          </p:txBody>
        </p:sp>
        <p:sp>
          <p:nvSpPr>
            <p:cNvPr id="96266" name="Line 7"/>
            <p:cNvSpPr>
              <a:spLocks noChangeShapeType="1"/>
            </p:cNvSpPr>
            <p:nvPr/>
          </p:nvSpPr>
          <p:spPr bwMode="auto">
            <a:xfrm>
              <a:off x="2640" y="268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67" name="Text Box 8"/>
            <p:cNvSpPr txBox="1">
              <a:spLocks noChangeArrowheads="1"/>
            </p:cNvSpPr>
            <p:nvPr/>
          </p:nvSpPr>
          <p:spPr bwMode="auto">
            <a:xfrm>
              <a:off x="3456" y="2928"/>
              <a:ext cx="62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MPCP</a:t>
              </a:r>
              <a:endParaRPr lang="en-US" altLang="zh-CN" sz="2400" b="1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96268" name="Text Box 9"/>
            <p:cNvSpPr txBox="1">
              <a:spLocks noChangeArrowheads="1"/>
            </p:cNvSpPr>
            <p:nvPr/>
          </p:nvSpPr>
          <p:spPr bwMode="auto">
            <a:xfrm>
              <a:off x="4464" y="3408"/>
              <a:ext cx="48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PCP</a:t>
              </a:r>
              <a:endParaRPr lang="en-US" altLang="zh-CN" sz="2400" b="1" baseline="-2500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96269" name="Line 10"/>
            <p:cNvSpPr>
              <a:spLocks noChangeShapeType="1"/>
            </p:cNvSpPr>
            <p:nvPr/>
          </p:nvSpPr>
          <p:spPr bwMode="auto">
            <a:xfrm>
              <a:off x="3792" y="3168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72" name="Line 13"/>
            <p:cNvSpPr>
              <a:spLocks noChangeShapeType="1"/>
            </p:cNvSpPr>
            <p:nvPr/>
          </p:nvSpPr>
          <p:spPr bwMode="auto">
            <a:xfrm>
              <a:off x="2592" y="273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73" name="Line 14"/>
            <p:cNvSpPr>
              <a:spLocks noChangeShapeType="1"/>
            </p:cNvSpPr>
            <p:nvPr/>
          </p:nvSpPr>
          <p:spPr bwMode="auto">
            <a:xfrm>
              <a:off x="2640" y="2736"/>
              <a:ext cx="115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74" name="Text Box 15"/>
            <p:cNvSpPr txBox="1">
              <a:spLocks noChangeArrowheads="1"/>
            </p:cNvSpPr>
            <p:nvPr/>
          </p:nvSpPr>
          <p:spPr bwMode="auto">
            <a:xfrm>
              <a:off x="2496" y="1824"/>
              <a:ext cx="48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宋体" charset="-122"/>
                </a:rPr>
                <a:t>D</a:t>
              </a:r>
              <a:r>
                <a:rPr lang="en-US" altLang="zh-CN" sz="2400" b="1" baseline="-25000">
                  <a:latin typeface="Arial Narrow" pitchFamily="34" charset="0"/>
                  <a:ea typeface="宋体" charset="-122"/>
                </a:rPr>
                <a:t>TM</a:t>
              </a:r>
            </a:p>
          </p:txBody>
        </p:sp>
        <p:sp>
          <p:nvSpPr>
            <p:cNvPr id="96275" name="Line 16"/>
            <p:cNvSpPr>
              <a:spLocks noChangeShapeType="1"/>
            </p:cNvSpPr>
            <p:nvPr/>
          </p:nvSpPr>
          <p:spPr bwMode="auto">
            <a:xfrm>
              <a:off x="2640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77" name="Line 18"/>
            <p:cNvSpPr>
              <a:spLocks noChangeShapeType="1"/>
            </p:cNvSpPr>
            <p:nvPr/>
          </p:nvSpPr>
          <p:spPr bwMode="auto">
            <a:xfrm flipH="1">
              <a:off x="1728" y="2736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79" name="Line 20"/>
            <p:cNvSpPr>
              <a:spLocks noChangeShapeType="1"/>
            </p:cNvSpPr>
            <p:nvPr/>
          </p:nvSpPr>
          <p:spPr bwMode="auto">
            <a:xfrm>
              <a:off x="2592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6280" name="Text Box 23"/>
            <p:cNvSpPr txBox="1">
              <a:spLocks noChangeArrowheads="1"/>
            </p:cNvSpPr>
            <p:nvPr/>
          </p:nvSpPr>
          <p:spPr bwMode="auto">
            <a:xfrm>
              <a:off x="1152" y="3835"/>
              <a:ext cx="100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Arial Narrow" pitchFamily="34" charset="0"/>
                  <a:ea typeface="宋体" charset="-122"/>
                </a:rPr>
                <a:t>接受计算历史</a:t>
              </a:r>
            </a:p>
          </p:txBody>
        </p:sp>
        <p:sp>
          <p:nvSpPr>
            <p:cNvPr id="96281" name="Text Box 24"/>
            <p:cNvSpPr txBox="1">
              <a:spLocks noChangeArrowheads="1"/>
            </p:cNvSpPr>
            <p:nvPr/>
          </p:nvSpPr>
          <p:spPr bwMode="auto">
            <a:xfrm>
              <a:off x="2160" y="3835"/>
              <a:ext cx="115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>
                  <a:latin typeface="Arial Narrow" pitchFamily="34" charset="0"/>
                  <a:ea typeface="宋体" charset="-122"/>
                </a:rPr>
                <a:t>非接受计算历史</a:t>
              </a:r>
            </a:p>
          </p:txBody>
        </p:sp>
        <p:sp>
          <p:nvSpPr>
            <p:cNvPr id="96282" name="Text Box 25"/>
            <p:cNvSpPr txBox="1">
              <a:spLocks noChangeArrowheads="1"/>
            </p:cNvSpPr>
            <p:nvPr/>
          </p:nvSpPr>
          <p:spPr bwMode="auto">
            <a:xfrm>
              <a:off x="4512" y="3648"/>
              <a:ext cx="48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Char char="®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itchFamily="2" charset="2"/>
                <a:buChar char="®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itchFamily="2" charset="2"/>
                <a:buChar char="®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latin typeface="Arial Narrow" pitchFamily="34" charset="0"/>
                  <a:ea typeface="宋体" charset="-122"/>
                </a:rPr>
                <a:t>骨牌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27162" y="5381476"/>
                <a:ext cx="686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𝐿𝐵𝐴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2" y="5381476"/>
                <a:ext cx="6860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714" r="-357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226463" y="5377979"/>
                <a:ext cx="1040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𝐶𝐹𝐺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63" y="5377979"/>
                <a:ext cx="10405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433" r="-175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542620" y="5400910"/>
                <a:ext cx="825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20" y="5400910"/>
                <a:ext cx="82573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2206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96685" y="5171544"/>
                <a:ext cx="825739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𝑇𝑀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85" y="5171544"/>
                <a:ext cx="825739" cy="4128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56402C-F907-4B36-9117-8F0618E20E2A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4624"/>
            <a:ext cx="7772400" cy="75510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总结(4)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7772400" cy="480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语言类的封闭性</a:t>
            </a:r>
          </a:p>
        </p:txBody>
      </p:sp>
      <p:graphicFrame>
        <p:nvGraphicFramePr>
          <p:cNvPr id="1081461" name="Group 117"/>
          <p:cNvGraphicFramePr>
            <a:graphicFrameLocks noGrp="1"/>
          </p:cNvGraphicFramePr>
          <p:nvPr>
            <p:extLst/>
          </p:nvPr>
        </p:nvGraphicFramePr>
        <p:xfrm>
          <a:off x="611562" y="1387949"/>
          <a:ext cx="5904657" cy="5137395"/>
        </p:xfrm>
        <a:graphic>
          <a:graphicData uri="http://schemas.openxmlformats.org/drawingml/2006/table">
            <a:tbl>
              <a:tblPr/>
              <a:tblGrid>
                <a:gridCol w="1999819"/>
                <a:gridCol w="580592"/>
                <a:gridCol w="516082"/>
                <a:gridCol w="451572"/>
                <a:gridCol w="1091309"/>
                <a:gridCol w="1265283"/>
              </a:tblGrid>
              <a:tr h="4850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并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星号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图灵可识别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0型,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0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可判定,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处处停机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上下文有关,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1型,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上下文无关,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2型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,PDA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3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正则,线性,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3型,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smtClean="0">
                <a:ea typeface="宋体" charset="-122"/>
              </a:rPr>
              <a:t>《理论计算机科学基础》第8讲</a:t>
            </a:r>
            <a:endParaRPr lang="en-US" altLang="zh-CN" sz="1400" smtClean="0">
              <a:ea typeface="宋体" charset="-122"/>
            </a:endParaRPr>
          </a:p>
        </p:txBody>
      </p:sp>
      <p:sp>
        <p:nvSpPr>
          <p:cNvPr id="983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184CA7-BD8D-45CF-9D95-CB51B0D892E0}" type="slidenum">
              <a:rPr lang="zh-CN" altLang="en-US" sz="1400" smtClean="0">
                <a:ea typeface="宋体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总结(5)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非确定性真的有用吗?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DFA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=</a:t>
            </a:r>
            <a:r>
              <a:rPr lang="en-US" altLang="zh-CN" b="1" dirty="0" smtClean="0">
                <a:ea typeface="宋体" charset="-122"/>
              </a:rPr>
              <a:t>NFA=REX=REGULAR=3</a:t>
            </a:r>
            <a:r>
              <a:rPr lang="zh-CN" altLang="en-US" b="1" dirty="0" smtClean="0">
                <a:ea typeface="宋体" charset="-122"/>
              </a:rPr>
              <a:t>型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DPDA=DCFL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&lt;</a:t>
            </a:r>
            <a:r>
              <a:rPr lang="en-US" altLang="zh-CN" b="1" dirty="0" smtClean="0">
                <a:ea typeface="宋体" charset="-122"/>
              </a:rPr>
              <a:t> PDA=CFL=2</a:t>
            </a:r>
            <a:r>
              <a:rPr lang="zh-CN" altLang="en-US" b="1" dirty="0" smtClean="0">
                <a:ea typeface="宋体" charset="-122"/>
              </a:rPr>
              <a:t>型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DLBA=DCSL 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?</a:t>
            </a:r>
            <a:r>
              <a:rPr lang="en-US" altLang="zh-CN" b="1" dirty="0" smtClean="0">
                <a:ea typeface="宋体" charset="-122"/>
              </a:rPr>
              <a:t> LBA=CSL=1</a:t>
            </a:r>
            <a:r>
              <a:rPr lang="zh-CN" altLang="en-US" b="1" dirty="0" smtClean="0">
                <a:ea typeface="宋体" charset="-122"/>
              </a:rPr>
              <a:t>型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ea typeface="宋体" charset="-122"/>
              </a:rPr>
              <a:t>处处停机</a:t>
            </a:r>
            <a:r>
              <a:rPr lang="en-US" altLang="zh-CN" b="1" dirty="0" smtClean="0">
                <a:ea typeface="宋体" charset="-122"/>
              </a:rPr>
              <a:t>DTM=</a:t>
            </a:r>
            <a:r>
              <a:rPr lang="zh-CN" altLang="en-US" b="1" dirty="0" smtClean="0">
                <a:ea typeface="宋体" charset="-122"/>
              </a:rPr>
              <a:t>算法=可判定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ea typeface="宋体" charset="-122"/>
              </a:rPr>
              <a:t>DTM</a:t>
            </a:r>
            <a:r>
              <a:rPr lang="en-US" altLang="zh-CN" b="1" dirty="0" smtClean="0">
                <a:solidFill>
                  <a:schemeClr val="folHlink"/>
                </a:solidFill>
                <a:ea typeface="宋体" charset="-122"/>
              </a:rPr>
              <a:t>=</a:t>
            </a:r>
            <a:r>
              <a:rPr lang="en-US" altLang="zh-CN" b="1" dirty="0" smtClean="0">
                <a:ea typeface="宋体" charset="-122"/>
              </a:rPr>
              <a:t>NTM=</a:t>
            </a:r>
            <a:r>
              <a:rPr lang="zh-CN" altLang="en-US" b="1" dirty="0" smtClean="0">
                <a:ea typeface="宋体" charset="-122"/>
              </a:rPr>
              <a:t>图灵可识别=0型</a:t>
            </a:r>
          </a:p>
        </p:txBody>
      </p:sp>
    </p:spTree>
    <p:extLst>
      <p:ext uri="{BB962C8B-B14F-4D97-AF65-F5344CB8AC3E}">
        <p14:creationId xmlns:p14="http://schemas.microsoft.com/office/powerpoint/2010/main" val="19440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4406</TotalTime>
  <Words>384</Words>
  <Application>Microsoft Office PowerPoint</Application>
  <PresentationFormat>全屏显示(4:3)</PresentationFormat>
  <Paragraphs>143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Wingdings</vt:lpstr>
      <vt:lpstr>Times New Roman</vt:lpstr>
      <vt:lpstr>Arial</vt:lpstr>
      <vt:lpstr>Cambria Math</vt:lpstr>
      <vt:lpstr>Symbol</vt:lpstr>
      <vt:lpstr>宋体</vt:lpstr>
      <vt:lpstr>Arial Narrow</vt:lpstr>
      <vt:lpstr>Factory</vt:lpstr>
      <vt:lpstr>补充(Rice定理)和总结</vt:lpstr>
      <vt:lpstr>补充内容</vt:lpstr>
      <vt:lpstr>总结(1)</vt:lpstr>
      <vt:lpstr>总结(2)</vt:lpstr>
      <vt:lpstr>总结(3)</vt:lpstr>
      <vt:lpstr>总结(4)</vt:lpstr>
      <vt:lpstr>总结(5)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495</cp:revision>
  <cp:lastPrinted>1601-01-01T00:00:00Z</cp:lastPrinted>
  <dcterms:created xsi:type="dcterms:W3CDTF">2000-03-28T21:24:29Z</dcterms:created>
  <dcterms:modified xsi:type="dcterms:W3CDTF">2014-10-15T13:20:46Z</dcterms:modified>
</cp:coreProperties>
</file>