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FF"/>
    <a:srgbClr val="F0EFE0"/>
    <a:srgbClr val="FF00FF"/>
    <a:srgbClr val="0099FF"/>
    <a:srgbClr val="009900"/>
    <a:srgbClr val="CC0000"/>
    <a:srgbClr val="1F4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1" d="100"/>
          <a:sy n="71" d="100"/>
        </p:scale>
        <p:origin x="9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65B838-5D45-419D-A699-0BDABC3D8B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61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7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27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55B3AB-6897-476D-8FD3-A67BC65DEA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5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34E50-A14E-443C-AF49-9CF00ED69BAC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03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63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5C535-C1A8-4470-885C-0C6BF5154EDD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38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AB558-9621-4EBC-A340-D0533FEE5064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72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81EE3-EF15-4999-9874-46F19A521105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03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654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68E9CA-6BE9-446D-9FF2-9483DC62AAE1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66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E49C17-8740-4B2C-896B-F37BD9FC18A6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04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44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96F41-7DE8-4E90-BC4D-7D29109798BB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242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9B4C76-79B2-4DA1-9A8F-23336688DEF7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04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757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6A70D5-B86C-4805-9381-E75F97EA2E35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512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30867-3EF2-4489-BDB9-A2EA19D4535D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04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3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hidden">
          <a:xfrm rot="16200000">
            <a:off x="3977482" y="-853281"/>
            <a:ext cx="1722439" cy="3429000"/>
          </a:xfrm>
          <a:custGeom>
            <a:avLst/>
            <a:gdLst>
              <a:gd name="T0" fmla="*/ 2147483647 w 1265"/>
              <a:gd name="T1" fmla="*/ 0 h 2518"/>
              <a:gd name="T2" fmla="*/ 2091294353 w 1265"/>
              <a:gd name="T3" fmla="*/ 33380321 h 2518"/>
              <a:gd name="T4" fmla="*/ 2057922628 w 1265"/>
              <a:gd name="T5" fmla="*/ 689869044 h 2518"/>
              <a:gd name="T6" fmla="*/ 1753869430 w 1265"/>
              <a:gd name="T7" fmla="*/ 793719536 h 2518"/>
              <a:gd name="T8" fmla="*/ 1316329330 w 1265"/>
              <a:gd name="T9" fmla="*/ 235519735 h 2518"/>
              <a:gd name="T10" fmla="*/ 1012276132 w 1265"/>
              <a:gd name="T11" fmla="*/ 406132231 h 2518"/>
              <a:gd name="T12" fmla="*/ 1299642786 w 1265"/>
              <a:gd name="T13" fmla="*/ 1029239271 h 2518"/>
              <a:gd name="T14" fmla="*/ 1097559279 w 1265"/>
              <a:gd name="T15" fmla="*/ 1233233450 h 2518"/>
              <a:gd name="T16" fmla="*/ 439394615 w 1265"/>
              <a:gd name="T17" fmla="*/ 995858950 h 2518"/>
              <a:gd name="T18" fmla="*/ 287368016 w 1265"/>
              <a:gd name="T19" fmla="*/ 1249923610 h 2518"/>
              <a:gd name="T20" fmla="*/ 791651567 w 1265"/>
              <a:gd name="T21" fmla="*/ 1689436162 h 2518"/>
              <a:gd name="T22" fmla="*/ 710076087 w 1265"/>
              <a:gd name="T23" fmla="*/ 2026952986 h 2518"/>
              <a:gd name="T24" fmla="*/ 16685182 w 1265"/>
              <a:gd name="T25" fmla="*/ 2078878232 h 2518"/>
              <a:gd name="T26" fmla="*/ 0 w 1265"/>
              <a:gd name="T27" fmla="*/ 2147483647 h 2518"/>
              <a:gd name="T28" fmla="*/ 710076087 w 1265"/>
              <a:gd name="T29" fmla="*/ 2147483647 h 2518"/>
              <a:gd name="T30" fmla="*/ 776819538 w 1265"/>
              <a:gd name="T31" fmla="*/ 2147483647 h 2518"/>
              <a:gd name="T32" fmla="*/ 252141776 w 1265"/>
              <a:gd name="T33" fmla="*/ 2147483647 h 2518"/>
              <a:gd name="T34" fmla="*/ 439394615 w 1265"/>
              <a:gd name="T35" fmla="*/ 2147483647 h 2518"/>
              <a:gd name="T36" fmla="*/ 1028961314 w 1265"/>
              <a:gd name="T37" fmla="*/ 2147483647 h 2518"/>
              <a:gd name="T38" fmla="*/ 1249585878 w 1265"/>
              <a:gd name="T39" fmla="*/ 2147483647 h 2518"/>
              <a:gd name="T40" fmla="*/ 943678166 w 1265"/>
              <a:gd name="T41" fmla="*/ 2147483647 h 2518"/>
              <a:gd name="T42" fmla="*/ 1231046182 w 1265"/>
              <a:gd name="T43" fmla="*/ 2147483647 h 2518"/>
              <a:gd name="T44" fmla="*/ 1753869430 w 1265"/>
              <a:gd name="T45" fmla="*/ 2147483647 h 2518"/>
              <a:gd name="T46" fmla="*/ 2057922628 w 1265"/>
              <a:gd name="T47" fmla="*/ 2147483647 h 2518"/>
              <a:gd name="T48" fmla="*/ 2126520593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" name="Picture 13" descr="C:\My Documents\bits\Facban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61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537615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503AD2-F90F-4DA4-A7E3-A10A2E262C45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C4E10-AF81-4F28-9685-622AAFB39E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6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BCBC9-575E-4682-A7D3-78CE7883C639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C06EC-80AA-4CCE-A9AB-E2FAD0D36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E0357-99C2-4DF6-91B8-6FF16508EFAB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2F81E-928A-4104-BD57-56259FC333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070F6-7AAA-47C4-A531-1C12A9F3A759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A940A-6B8A-4A8E-BBC3-A712D39467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2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A0A6B-3988-4C8A-9830-310289598A8B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145CB-B2C3-462F-AB08-EE48A9010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4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5ECB9-C438-4328-8DEC-B720EAD30824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C5217-EF81-4AF6-AED5-71EDAD6560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4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84990-B045-452A-BE50-8BD8A930B48A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8CDE4-73DD-44C0-9E72-8C3C23905E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8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BCDEE-879C-4204-83CF-A1A8833897F8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7DEC-EA1D-4B08-9C05-A902A8F393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2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1986B-0D5B-44A4-8AB3-E565BC7F0C3A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26ED-F315-4FB7-A6DE-6CFCFD47F9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2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4231F-A266-424F-8D68-2B886BF1184B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19051-91AD-4B22-AE77-83578C2CDE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7BCBE-E91A-493B-9888-1955238A1B9A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2F17-6282-4368-A804-950E2C9AE0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6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4" name="Picture 12" descr="C:\My Documents\bits\Facbann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70AB4797-D7DC-43E8-BB39-DB3E334AC6B3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3659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53659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B5A5C0C8-5A10-4FDA-AD79-5588BF522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7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®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28600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关于上下文无关语言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的可计算问题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C4E10-AF81-4F28-9685-622AAFB39E8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64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8365-DF6F-42D8-A3A9-03AE2D1A4266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定理5.8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600201"/>
            <a:ext cx="7643192" cy="4441825"/>
          </a:xfrm>
        </p:spPr>
        <p:txBody>
          <a:bodyPr/>
          <a:lstStyle/>
          <a:p>
            <a:pPr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定理5.8</a:t>
            </a:r>
            <a:r>
              <a:rPr lang="zh-CN" altLang="en-US" b="1" dirty="0"/>
              <a:t>: 每个</a:t>
            </a:r>
            <a:r>
              <a:rPr lang="en-US" altLang="zh-CN" b="1" dirty="0"/>
              <a:t>CFL</a:t>
            </a:r>
            <a:r>
              <a:rPr lang="zh-CN" altLang="en-US" b="1" dirty="0"/>
              <a:t>是可判定的.</a:t>
            </a:r>
          </a:p>
          <a:p>
            <a:pPr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证明思路:</a:t>
            </a:r>
          </a:p>
          <a:p>
            <a:pPr lvl="1">
              <a:buNone/>
            </a:pPr>
            <a:r>
              <a:rPr lang="zh-CN" altLang="en-US" b="1" dirty="0"/>
              <a:t>设</a:t>
            </a:r>
            <a:r>
              <a:rPr lang="en-US" altLang="zh-CN" b="1" dirty="0"/>
              <a:t>A</a:t>
            </a:r>
            <a:r>
              <a:rPr lang="zh-CN" altLang="en-US" b="1" dirty="0"/>
              <a:t>是</a:t>
            </a:r>
            <a:r>
              <a:rPr lang="en-US" altLang="zh-CN" b="1" dirty="0"/>
              <a:t>CFL, 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把</a:t>
            </a:r>
            <a:r>
              <a:rPr lang="en-US" altLang="zh-CN" b="1" dirty="0"/>
              <a:t>A</a:t>
            </a:r>
            <a:r>
              <a:rPr lang="zh-CN" altLang="en-US" b="1" dirty="0"/>
              <a:t>的</a:t>
            </a:r>
            <a:r>
              <a:rPr lang="en-US" altLang="zh-CN" b="1" dirty="0"/>
              <a:t>PDA</a:t>
            </a:r>
            <a:r>
              <a:rPr lang="zh-CN" altLang="en-US" b="1" dirty="0"/>
              <a:t>转化成</a:t>
            </a:r>
            <a:r>
              <a:rPr lang="en-US" altLang="zh-CN" b="1" dirty="0"/>
              <a:t>NTM</a:t>
            </a:r>
          </a:p>
          <a:p>
            <a:pPr lvl="2">
              <a:buNone/>
            </a:pPr>
            <a:r>
              <a:rPr lang="en-US" altLang="zh-CN" b="1" dirty="0"/>
              <a:t>PDA</a:t>
            </a:r>
            <a:r>
              <a:rPr lang="zh-CN" altLang="en-US" b="1" dirty="0"/>
              <a:t>某些计算分支可能不停机, </a:t>
            </a:r>
            <a:endParaRPr lang="en-US" altLang="zh-CN" b="1" dirty="0" smtClean="0"/>
          </a:p>
          <a:p>
            <a:pPr marL="914400" lvl="2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NTM</a:t>
            </a:r>
            <a:r>
              <a:rPr lang="zh-CN" altLang="en-US" b="1" dirty="0"/>
              <a:t>的计算分支也可能不停机, </a:t>
            </a:r>
            <a:endParaRPr lang="en-US" altLang="zh-CN" b="1" dirty="0" smtClean="0"/>
          </a:p>
          <a:p>
            <a:pPr marL="914400" lvl="2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所以</a:t>
            </a:r>
            <a:r>
              <a:rPr lang="zh-CN" altLang="en-US" b="1" dirty="0"/>
              <a:t>不是判定器</a:t>
            </a:r>
          </a:p>
          <a:p>
            <a:pPr lvl="1">
              <a:buNone/>
            </a:pPr>
            <a:r>
              <a:rPr lang="zh-CN" altLang="en-US" b="1" dirty="0"/>
              <a:t>使用判定</a:t>
            </a:r>
            <a:r>
              <a:rPr lang="en-US" altLang="zh-CN" b="1" dirty="0"/>
              <a:t>A</a:t>
            </a:r>
            <a:r>
              <a:rPr lang="en-US" altLang="zh-CN" b="1" baseline="-25000" dirty="0"/>
              <a:t>CFG</a:t>
            </a:r>
            <a:r>
              <a:rPr lang="zh-CN" altLang="en-US" b="1" dirty="0"/>
              <a:t>的</a:t>
            </a:r>
            <a:r>
              <a:rPr lang="en-US" altLang="zh-CN" b="1" dirty="0"/>
              <a:t>TM S(</a:t>
            </a:r>
            <a:r>
              <a:rPr lang="zh-CN" altLang="en-US" b="1" dirty="0"/>
              <a:t>定理5.6).</a:t>
            </a:r>
          </a:p>
        </p:txBody>
      </p:sp>
    </p:spTree>
    <p:extLst>
      <p:ext uri="{BB962C8B-B14F-4D97-AF65-F5344CB8AC3E}">
        <p14:creationId xmlns:p14="http://schemas.microsoft.com/office/powerpoint/2010/main" val="31014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97E4-6216-4641-83C3-8BE90A52581B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定理5.</a:t>
            </a:r>
            <a:r>
              <a:rPr lang="zh-CN" altLang="en-US" dirty="0" smtClean="0"/>
              <a:t>8证明</a:t>
            </a:r>
            <a:endParaRPr lang="zh-CN" alt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7772400" cy="4648200"/>
          </a:xfrm>
        </p:spPr>
        <p:txBody>
          <a:bodyPr/>
          <a:lstStyle/>
          <a:p>
            <a:r>
              <a:rPr lang="zh-CN" altLang="en-US" b="1" dirty="0">
                <a:solidFill>
                  <a:schemeClr val="folHlink"/>
                </a:solidFill>
              </a:rPr>
              <a:t>定理5.8</a:t>
            </a:r>
            <a:r>
              <a:rPr lang="zh-CN" altLang="en-US" b="1" dirty="0"/>
              <a:t>: 每个</a:t>
            </a:r>
            <a:r>
              <a:rPr lang="en-US" altLang="zh-CN" b="1" dirty="0"/>
              <a:t>CFL</a:t>
            </a:r>
            <a:r>
              <a:rPr lang="zh-CN" altLang="en-US" b="1" dirty="0"/>
              <a:t>是可判定的.</a:t>
            </a:r>
          </a:p>
          <a:p>
            <a:r>
              <a:rPr lang="zh-CN" altLang="en-US" b="1" dirty="0">
                <a:solidFill>
                  <a:schemeClr val="folHlink"/>
                </a:solidFill>
              </a:rPr>
              <a:t>证明</a:t>
            </a:r>
            <a:r>
              <a:rPr lang="zh-CN" altLang="en-US" b="1" dirty="0"/>
              <a:t>: 设</a:t>
            </a:r>
            <a:r>
              <a:rPr lang="en-US" altLang="zh-CN" b="1" dirty="0"/>
              <a:t>A</a:t>
            </a:r>
            <a:r>
              <a:rPr lang="zh-CN" altLang="en-US" b="1" dirty="0"/>
              <a:t>是</a:t>
            </a:r>
            <a:r>
              <a:rPr lang="en-US" altLang="zh-CN" b="1" dirty="0"/>
              <a:t>CFL, G</a:t>
            </a:r>
            <a:r>
              <a:rPr lang="zh-CN" altLang="en-US" b="1" dirty="0"/>
              <a:t>是</a:t>
            </a:r>
            <a:r>
              <a:rPr lang="en-US" altLang="zh-CN" b="1" dirty="0"/>
              <a:t>A</a:t>
            </a:r>
            <a:r>
              <a:rPr lang="zh-CN" altLang="en-US" b="1" dirty="0"/>
              <a:t>的</a:t>
            </a:r>
            <a:r>
              <a:rPr lang="en-US" altLang="zh-CN" b="1" dirty="0"/>
              <a:t>CFG</a:t>
            </a:r>
            <a:r>
              <a:rPr lang="en-US" altLang="zh-CN" b="1" dirty="0" smtClean="0"/>
              <a:t>,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下面</a:t>
            </a:r>
            <a:r>
              <a:rPr lang="zh-CN" altLang="en-US" b="1" dirty="0"/>
              <a:t>设计判定</a:t>
            </a:r>
            <a:r>
              <a:rPr lang="en-US" altLang="zh-CN" b="1" dirty="0"/>
              <a:t>A</a:t>
            </a:r>
            <a:r>
              <a:rPr lang="zh-CN" altLang="en-US" b="1" dirty="0"/>
              <a:t>的</a:t>
            </a:r>
            <a:r>
              <a:rPr lang="en-US" altLang="zh-CN" b="1" dirty="0"/>
              <a:t>TM M</a:t>
            </a:r>
            <a:r>
              <a:rPr lang="en-US" altLang="zh-CN" b="1" baseline="-25000" dirty="0"/>
              <a:t>G</a:t>
            </a:r>
            <a:r>
              <a:rPr lang="en-US" altLang="zh-CN" b="1" dirty="0"/>
              <a:t>.  </a:t>
            </a:r>
          </a:p>
          <a:p>
            <a:pPr>
              <a:buFontTx/>
              <a:buNone/>
            </a:pPr>
            <a:r>
              <a:rPr lang="en-US" altLang="zh-CN" sz="2800" b="1" dirty="0"/>
              <a:t>   M</a:t>
            </a:r>
            <a:r>
              <a:rPr lang="en-US" altLang="zh-CN" sz="2800" b="1" baseline="-25000" dirty="0"/>
              <a:t>G </a:t>
            </a:r>
            <a:r>
              <a:rPr lang="en-US" altLang="zh-CN" sz="2800" b="1" dirty="0"/>
              <a:t>= “</a:t>
            </a:r>
            <a:r>
              <a:rPr lang="zh-CN" altLang="en-US" sz="2800" b="1" dirty="0"/>
              <a:t>对于输入</a:t>
            </a:r>
            <a:r>
              <a:rPr lang="en-US" altLang="zh-CN" sz="2800" b="1" dirty="0"/>
              <a:t>w:</a:t>
            </a:r>
          </a:p>
          <a:p>
            <a:pPr>
              <a:buFontTx/>
              <a:buNone/>
            </a:pPr>
            <a:r>
              <a:rPr lang="zh-CN" altLang="en-US" sz="2800" b="1" dirty="0"/>
              <a:t>   1) 在输入&lt;</a:t>
            </a:r>
            <a:r>
              <a:rPr lang="en-US" altLang="zh-CN" sz="2800" b="1" dirty="0" err="1"/>
              <a:t>G,w</a:t>
            </a:r>
            <a:r>
              <a:rPr lang="en-US" altLang="zh-CN" sz="2800" b="1" dirty="0"/>
              <a:t>&gt;</a:t>
            </a:r>
            <a:r>
              <a:rPr lang="zh-CN" altLang="en-US" sz="2800" b="1" dirty="0"/>
              <a:t>上运行</a:t>
            </a:r>
            <a:r>
              <a:rPr lang="en-US" altLang="zh-CN" sz="2800" b="1" dirty="0"/>
              <a:t>TM </a:t>
            </a:r>
            <a:r>
              <a:rPr lang="en-US" altLang="zh-CN" sz="2800" b="1" dirty="0" smtClean="0"/>
              <a:t>S</a:t>
            </a:r>
          </a:p>
          <a:p>
            <a:pPr>
              <a:buFontTx/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(</a:t>
            </a:r>
            <a:r>
              <a:rPr lang="zh-CN" altLang="en-US" sz="2800" b="1" dirty="0"/>
              <a:t>定理5.6).</a:t>
            </a:r>
          </a:p>
          <a:p>
            <a:pPr>
              <a:buFontTx/>
              <a:buNone/>
            </a:pPr>
            <a:r>
              <a:rPr lang="zh-CN" altLang="en-US" sz="2800" b="1" dirty="0"/>
              <a:t>   2) 如果这个机器接受,则接受, </a:t>
            </a:r>
            <a:endParaRPr lang="en-US" altLang="zh-CN" sz="2800" b="1" dirty="0" smtClean="0"/>
          </a:p>
          <a:p>
            <a:pPr>
              <a:buFontTx/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</a:t>
            </a:r>
            <a:r>
              <a:rPr lang="zh-CN" altLang="en-US" sz="2800" b="1" dirty="0" smtClean="0"/>
              <a:t>否则</a:t>
            </a:r>
            <a:r>
              <a:rPr lang="zh-CN" altLang="en-US" sz="2800" b="1" dirty="0"/>
              <a:t>拒绝.” </a:t>
            </a:r>
            <a:r>
              <a:rPr lang="zh-CN" altLang="en-US" sz="2800" b="1" dirty="0" smtClean="0"/>
              <a:t>    </a:t>
            </a:r>
            <a:r>
              <a:rPr lang="zh-CN" altLang="en-US" sz="2800" b="1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79521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681D-131C-4BB4-AC3C-F51BC524C218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95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CFL</a:t>
            </a:r>
            <a:r>
              <a:rPr lang="zh-CN" altLang="en-US"/>
              <a:t>的可判定问题</a:t>
            </a:r>
          </a:p>
        </p:txBody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76400"/>
            <a:ext cx="7772400" cy="4114800"/>
          </a:xfrm>
        </p:spPr>
        <p:txBody>
          <a:bodyPr/>
          <a:lstStyle/>
          <a:p>
            <a:r>
              <a:rPr lang="en-US" altLang="zh-CN" b="1" dirty="0"/>
              <a:t>CFG</a:t>
            </a:r>
            <a:r>
              <a:rPr lang="zh-CN" altLang="en-US" b="1" dirty="0"/>
              <a:t>派生性问题</a:t>
            </a:r>
            <a:endParaRPr lang="en-US" altLang="zh-CN" b="1" baseline="-25000" dirty="0"/>
          </a:p>
          <a:p>
            <a:r>
              <a:rPr lang="en-US" altLang="zh-CN" b="1" dirty="0"/>
              <a:t>CFG</a:t>
            </a:r>
            <a:r>
              <a:rPr lang="zh-CN" altLang="en-US" b="1" dirty="0"/>
              <a:t>空性问题</a:t>
            </a:r>
            <a:endParaRPr lang="en-US" altLang="zh-CN" b="1" baseline="-25000" dirty="0"/>
          </a:p>
          <a:p>
            <a:r>
              <a:rPr lang="en-US" altLang="zh-CN" b="1" dirty="0">
                <a:solidFill>
                  <a:schemeClr val="folHlink"/>
                </a:solidFill>
              </a:rPr>
              <a:t>CFG</a:t>
            </a:r>
            <a:r>
              <a:rPr lang="zh-CN" altLang="en-US" b="1" dirty="0">
                <a:solidFill>
                  <a:schemeClr val="folHlink"/>
                </a:solidFill>
              </a:rPr>
              <a:t>等价性问题</a:t>
            </a:r>
          </a:p>
          <a:p>
            <a:pPr lvl="1"/>
            <a:r>
              <a:rPr lang="zh-CN" altLang="en-US" b="1" dirty="0">
                <a:solidFill>
                  <a:schemeClr val="folHlink"/>
                </a:solidFill>
              </a:rPr>
              <a:t>不可判定</a:t>
            </a:r>
          </a:p>
          <a:p>
            <a:pPr lvl="1"/>
            <a:r>
              <a:rPr lang="en-US" altLang="zh-CN" b="1" dirty="0">
                <a:solidFill>
                  <a:schemeClr val="folHlink"/>
                </a:solidFill>
              </a:rPr>
              <a:t>DCFG</a:t>
            </a:r>
            <a:r>
              <a:rPr lang="zh-CN" altLang="en-US" b="1" dirty="0">
                <a:solidFill>
                  <a:schemeClr val="folHlink"/>
                </a:solidFill>
              </a:rPr>
              <a:t>等价性问题可判定</a:t>
            </a:r>
          </a:p>
          <a:p>
            <a:r>
              <a:rPr lang="zh-CN" altLang="en-US" b="1" dirty="0" smtClean="0"/>
              <a:t>上下文无关语言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5868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6F64-91E9-449F-AD47-2C466DC432A6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CFG</a:t>
            </a:r>
            <a:r>
              <a:rPr lang="zh-CN" altLang="en-US"/>
              <a:t>派生性问题</a:t>
            </a:r>
            <a:endParaRPr lang="en-US" altLang="zh-CN" baseline="-25000"/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76400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en-US" altLang="zh-CN" b="1" dirty="0"/>
              <a:t>CFG</a:t>
            </a:r>
            <a:r>
              <a:rPr lang="zh-CN" altLang="en-US" b="1" dirty="0"/>
              <a:t>派生性问题</a:t>
            </a:r>
          </a:p>
          <a:p>
            <a:pPr lvl="1">
              <a:buNone/>
            </a:pPr>
            <a:r>
              <a:rPr lang="zh-CN" altLang="en-US" b="1" dirty="0"/>
              <a:t>检查一个</a:t>
            </a:r>
            <a:r>
              <a:rPr lang="en-US" altLang="zh-CN" b="1" dirty="0"/>
              <a:t>CFG</a:t>
            </a:r>
            <a:r>
              <a:rPr lang="zh-CN" altLang="en-US" b="1" dirty="0"/>
              <a:t>是否</a:t>
            </a:r>
            <a:r>
              <a:rPr lang="zh-CN" altLang="en-US" b="1" dirty="0" smtClean="0"/>
              <a:t>派生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一</a:t>
            </a:r>
            <a:r>
              <a:rPr lang="zh-CN" altLang="en-US" b="1" dirty="0"/>
              <a:t>个特定的串</a:t>
            </a:r>
            <a:endParaRPr lang="en-US" altLang="zh-CN" b="1" dirty="0"/>
          </a:p>
          <a:p>
            <a:pPr>
              <a:buNone/>
            </a:pPr>
            <a:endParaRPr lang="zh-CN" altLang="en-US" b="1" dirty="0">
              <a:solidFill>
                <a:schemeClr val="folHlink"/>
              </a:solidFill>
            </a:endParaRPr>
          </a:p>
          <a:p>
            <a:pPr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语言</a:t>
            </a:r>
            <a:endParaRPr lang="en-US" altLang="zh-CN" b="1" dirty="0" smtClean="0">
              <a:solidFill>
                <a:schemeClr val="folHlink"/>
              </a:solidFill>
            </a:endParaRPr>
          </a:p>
          <a:p>
            <a:pPr marL="400050" lvl="1" indent="0">
              <a:buNone/>
            </a:pPr>
            <a:r>
              <a:rPr lang="en-US" altLang="zh-CN" b="1" dirty="0" smtClean="0"/>
              <a:t>A</a:t>
            </a:r>
            <a:r>
              <a:rPr lang="en-US" altLang="zh-CN" b="1" baseline="-25000" dirty="0" smtClean="0"/>
              <a:t>CFG</a:t>
            </a:r>
            <a:r>
              <a:rPr lang="en-US" altLang="zh-CN" b="1" dirty="0" smtClean="0"/>
              <a:t>={&lt;</a:t>
            </a:r>
            <a:r>
              <a:rPr lang="en-US" altLang="zh-CN" b="1" dirty="0" err="1"/>
              <a:t>G,w</a:t>
            </a:r>
            <a:r>
              <a:rPr lang="en-US" altLang="zh-CN" b="1" dirty="0" smtClean="0"/>
              <a:t>&gt;|CFG </a:t>
            </a:r>
            <a:r>
              <a:rPr lang="en-US" altLang="zh-CN" b="1" dirty="0"/>
              <a:t>G</a:t>
            </a:r>
            <a:r>
              <a:rPr lang="zh-CN" altLang="en-US" b="1" dirty="0"/>
              <a:t>派生串</a:t>
            </a:r>
            <a:r>
              <a:rPr lang="en-US" altLang="zh-CN" b="1" dirty="0" smtClean="0"/>
              <a:t>w}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5457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60E2-E1E5-4FF8-A419-E5E2E9572B7F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定理5.6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60" y="1229072"/>
            <a:ext cx="7772400" cy="4648200"/>
          </a:xfrm>
        </p:spPr>
        <p:txBody>
          <a:bodyPr/>
          <a:lstStyle/>
          <a:p>
            <a:pPr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定理5.6</a:t>
            </a:r>
            <a:r>
              <a:rPr lang="zh-CN" altLang="en-US" b="1" dirty="0"/>
              <a:t>: </a:t>
            </a:r>
            <a:r>
              <a:rPr lang="en-US" altLang="zh-CN" b="1" dirty="0"/>
              <a:t>A</a:t>
            </a:r>
            <a:r>
              <a:rPr lang="en-US" altLang="zh-CN" b="1" baseline="-25000" dirty="0"/>
              <a:t>CFG</a:t>
            </a:r>
            <a:r>
              <a:rPr lang="zh-CN" altLang="en-US" b="1" dirty="0"/>
              <a:t>是可判定语言</a:t>
            </a:r>
          </a:p>
          <a:p>
            <a:pPr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证明思路: </a:t>
            </a:r>
          </a:p>
          <a:p>
            <a:pPr marL="457200" lvl="1" indent="0">
              <a:buNone/>
            </a:pPr>
            <a:r>
              <a:rPr lang="zh-CN" altLang="en-US" b="1" dirty="0"/>
              <a:t>让</a:t>
            </a:r>
            <a:r>
              <a:rPr lang="en-US" altLang="zh-CN" b="1" dirty="0"/>
              <a:t>G</a:t>
            </a:r>
            <a:r>
              <a:rPr lang="zh-CN" altLang="en-US" b="1" dirty="0"/>
              <a:t>遍历所有派生, 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b="1" dirty="0" smtClean="0"/>
              <a:t>   </a:t>
            </a:r>
            <a:r>
              <a:rPr lang="zh-CN" altLang="en-US" b="1" dirty="0" smtClean="0"/>
              <a:t>以</a:t>
            </a:r>
            <a:r>
              <a:rPr lang="zh-CN" altLang="en-US" b="1" dirty="0"/>
              <a:t>确定哪一个是</a:t>
            </a:r>
            <a:r>
              <a:rPr lang="en-US" altLang="zh-CN" b="1" dirty="0"/>
              <a:t>w</a:t>
            </a:r>
            <a:r>
              <a:rPr lang="zh-CN" altLang="en-US" b="1" dirty="0"/>
              <a:t>的派生</a:t>
            </a:r>
          </a:p>
          <a:p>
            <a:pPr lvl="2">
              <a:buNone/>
            </a:pPr>
            <a:r>
              <a:rPr lang="zh-CN" altLang="en-US" b="1" dirty="0"/>
              <a:t>如果</a:t>
            </a:r>
            <a:r>
              <a:rPr lang="en-US" altLang="zh-CN" b="1" dirty="0"/>
              <a:t>G</a:t>
            </a:r>
            <a:r>
              <a:rPr lang="zh-CN" altLang="en-US" b="1" dirty="0"/>
              <a:t>产生</a:t>
            </a:r>
            <a:r>
              <a:rPr lang="en-US" altLang="zh-CN" b="1" dirty="0"/>
              <a:t>w, </a:t>
            </a:r>
            <a:r>
              <a:rPr lang="zh-CN" altLang="en-US" b="1" dirty="0"/>
              <a:t>这个过程将终止</a:t>
            </a:r>
          </a:p>
          <a:p>
            <a:pPr lvl="2">
              <a:buNone/>
            </a:pPr>
            <a:r>
              <a:rPr lang="zh-CN" altLang="en-US" b="1" dirty="0"/>
              <a:t>如果</a:t>
            </a:r>
            <a:r>
              <a:rPr lang="en-US" altLang="zh-CN" b="1" dirty="0"/>
              <a:t>G</a:t>
            </a:r>
            <a:r>
              <a:rPr lang="zh-CN" altLang="en-US" b="1" dirty="0"/>
              <a:t>不产生</a:t>
            </a:r>
            <a:r>
              <a:rPr lang="en-US" altLang="zh-CN" b="1" dirty="0"/>
              <a:t>w, </a:t>
            </a:r>
            <a:r>
              <a:rPr lang="zh-CN" altLang="en-US" b="1" dirty="0"/>
              <a:t>这个过程将不终止</a:t>
            </a:r>
          </a:p>
          <a:p>
            <a:pPr lvl="2">
              <a:buNone/>
            </a:pPr>
            <a:r>
              <a:rPr lang="zh-CN" altLang="en-US" b="1" dirty="0"/>
              <a:t>这样只能证明</a:t>
            </a:r>
            <a:r>
              <a:rPr lang="en-US" altLang="zh-CN" b="1" dirty="0"/>
              <a:t>A</a:t>
            </a:r>
            <a:r>
              <a:rPr lang="en-US" altLang="zh-CN" b="1" baseline="-25000" dirty="0"/>
              <a:t>CFG</a:t>
            </a:r>
            <a:r>
              <a:rPr lang="zh-CN" altLang="en-US" b="1" dirty="0"/>
              <a:t>是图灵可识别语言</a:t>
            </a:r>
          </a:p>
          <a:p>
            <a:pPr marL="457200" lvl="1" indent="0">
              <a:buNone/>
            </a:pPr>
            <a:r>
              <a:rPr lang="zh-CN" altLang="en-US" b="1" dirty="0"/>
              <a:t>采用</a:t>
            </a:r>
            <a:r>
              <a:rPr lang="en-US" altLang="zh-CN" b="1" dirty="0"/>
              <a:t>CNF, </a:t>
            </a:r>
            <a:r>
              <a:rPr lang="zh-CN" altLang="en-US" b="1" dirty="0"/>
              <a:t>派生长度为</a:t>
            </a:r>
            <a:r>
              <a:rPr lang="en-US" altLang="zh-CN" b="1" dirty="0"/>
              <a:t>n</a:t>
            </a:r>
            <a:r>
              <a:rPr lang="zh-CN" altLang="en-US" b="1" dirty="0"/>
              <a:t>的串</a:t>
            </a:r>
            <a:r>
              <a:rPr lang="zh-CN" altLang="en-US" b="1" dirty="0" smtClean="0"/>
              <a:t>恰好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需要</a:t>
            </a:r>
            <a:r>
              <a:rPr lang="zh-CN" altLang="en-US" b="1" dirty="0"/>
              <a:t>2</a:t>
            </a:r>
            <a:r>
              <a:rPr lang="en-US" altLang="zh-CN" b="1" dirty="0"/>
              <a:t>n-1</a:t>
            </a:r>
            <a:r>
              <a:rPr lang="zh-CN" altLang="en-US" b="1" dirty="0"/>
              <a:t>步</a:t>
            </a:r>
          </a:p>
          <a:p>
            <a:pPr lvl="2">
              <a:buNone/>
            </a:pPr>
            <a:r>
              <a:rPr lang="zh-CN" altLang="en-US" b="1" dirty="0"/>
              <a:t>先把</a:t>
            </a:r>
            <a:r>
              <a:rPr lang="en-US" altLang="zh-CN" b="1" dirty="0"/>
              <a:t>G</a:t>
            </a:r>
            <a:r>
              <a:rPr lang="zh-CN" altLang="en-US" b="1" dirty="0"/>
              <a:t>转换成等价的</a:t>
            </a:r>
            <a:r>
              <a:rPr lang="en-US" altLang="zh-CN" b="1" dirty="0"/>
              <a:t>CNF</a:t>
            </a:r>
          </a:p>
          <a:p>
            <a:pPr lvl="2">
              <a:buNone/>
            </a:pPr>
            <a:r>
              <a:rPr lang="zh-CN" altLang="en-US" b="1" dirty="0"/>
              <a:t>再检查所有长度为2</a:t>
            </a:r>
            <a:r>
              <a:rPr lang="en-US" altLang="zh-CN" b="1" dirty="0"/>
              <a:t>n-1</a:t>
            </a:r>
            <a:r>
              <a:rPr lang="zh-CN" altLang="en-US" b="1" dirty="0"/>
              <a:t>的派生</a:t>
            </a:r>
          </a:p>
        </p:txBody>
      </p:sp>
    </p:spTree>
    <p:extLst>
      <p:ext uri="{BB962C8B-B14F-4D97-AF65-F5344CB8AC3E}">
        <p14:creationId xmlns:p14="http://schemas.microsoft.com/office/powerpoint/2010/main" val="215216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4C4E-1FA6-4670-AEBF-16913154D567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定理5.</a:t>
            </a:r>
            <a:r>
              <a:rPr lang="zh-CN" altLang="en-US" dirty="0" smtClean="0"/>
              <a:t>6证明</a:t>
            </a:r>
            <a:endParaRPr lang="zh-CN" altLang="en-US" dirty="0"/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7772400" cy="4648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证明</a:t>
            </a:r>
            <a:r>
              <a:rPr lang="zh-CN" altLang="en-US" b="1" dirty="0"/>
              <a:t>:  </a:t>
            </a:r>
            <a:r>
              <a:rPr lang="en-US" altLang="zh-CN" b="1" dirty="0"/>
              <a:t>TM S=“</a:t>
            </a:r>
            <a:r>
              <a:rPr lang="zh-CN" altLang="en-US" b="1" dirty="0"/>
              <a:t>对于输入&lt;</a:t>
            </a:r>
            <a:r>
              <a:rPr lang="en-US" altLang="zh-CN" b="1" dirty="0" err="1"/>
              <a:t>G,w</a:t>
            </a:r>
            <a:r>
              <a:rPr lang="en-US" altLang="zh-CN" b="1" dirty="0"/>
              <a:t>&gt;, 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    G</a:t>
            </a:r>
            <a:r>
              <a:rPr lang="zh-CN" altLang="en-US" b="1" dirty="0"/>
              <a:t>是</a:t>
            </a:r>
            <a:r>
              <a:rPr lang="en-US" altLang="zh-CN" b="1" dirty="0"/>
              <a:t>CFG:</a:t>
            </a:r>
          </a:p>
          <a:p>
            <a:pPr>
              <a:buFontTx/>
              <a:buNone/>
            </a:pP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) 把</a:t>
            </a:r>
            <a:r>
              <a:rPr lang="en-US" altLang="zh-CN" sz="2800" b="1" dirty="0"/>
              <a:t>G</a:t>
            </a:r>
            <a:r>
              <a:rPr lang="zh-CN" altLang="en-US" sz="2800" b="1" dirty="0"/>
              <a:t>转化成等价的</a:t>
            </a:r>
            <a:r>
              <a:rPr lang="en-US" altLang="zh-CN" sz="2800" b="1" dirty="0" smtClean="0"/>
              <a:t>CNF</a:t>
            </a:r>
          </a:p>
          <a:p>
            <a:pPr>
              <a:buFontTx/>
              <a:buNone/>
            </a:pPr>
            <a:r>
              <a:rPr lang="en-US" altLang="zh-CN" sz="2800" b="1" dirty="0" smtClean="0"/>
              <a:t>        (</a:t>
            </a:r>
            <a:r>
              <a:rPr lang="zh-CN" altLang="en-US" sz="2800" b="1" dirty="0"/>
              <a:t>定理3.6).</a:t>
            </a:r>
          </a:p>
          <a:p>
            <a:pPr>
              <a:buFontTx/>
              <a:buNone/>
            </a:pPr>
            <a:r>
              <a:rPr lang="zh-CN" altLang="en-US" sz="2800" b="1" dirty="0" smtClean="0"/>
              <a:t>2</a:t>
            </a:r>
            <a:r>
              <a:rPr lang="zh-CN" altLang="en-US" sz="2800" b="1" dirty="0"/>
              <a:t>) 列出</a:t>
            </a:r>
            <a:r>
              <a:rPr lang="en-US" altLang="zh-CN" sz="2800" b="1" dirty="0"/>
              <a:t>max{1, </a:t>
            </a:r>
            <a:r>
              <a:rPr lang="en-US" altLang="zh-CN" sz="2800" b="1" dirty="0">
                <a:solidFill>
                  <a:schemeClr val="folHlink"/>
                </a:solidFill>
              </a:rPr>
              <a:t>2|w|-1</a:t>
            </a:r>
            <a:r>
              <a:rPr lang="en-US" altLang="zh-CN" sz="2800" b="1" dirty="0"/>
              <a:t>}</a:t>
            </a:r>
            <a:r>
              <a:rPr lang="zh-CN" altLang="en-US" sz="2800" b="1" dirty="0"/>
              <a:t>步</a:t>
            </a:r>
            <a:r>
              <a:rPr lang="zh-CN" altLang="en-US" sz="2800" b="1" dirty="0" smtClean="0"/>
              <a:t>的</a:t>
            </a:r>
            <a:endParaRPr lang="en-US" altLang="zh-CN" sz="2800" b="1" dirty="0" smtClean="0"/>
          </a:p>
          <a:p>
            <a:pPr>
              <a:buFontTx/>
              <a:buNone/>
            </a:pPr>
            <a:r>
              <a:rPr lang="en-US" altLang="zh-CN" sz="2800" b="1" dirty="0" smtClean="0"/>
              <a:t>        </a:t>
            </a:r>
            <a:r>
              <a:rPr lang="zh-CN" altLang="en-US" sz="2800" b="1" dirty="0" smtClean="0"/>
              <a:t>所有</a:t>
            </a:r>
            <a:r>
              <a:rPr lang="zh-CN" altLang="en-US" sz="2800" b="1" dirty="0"/>
              <a:t>派生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问题3.19)</a:t>
            </a:r>
          </a:p>
          <a:p>
            <a:pPr>
              <a:buFontTx/>
              <a:buNone/>
            </a:pPr>
            <a:r>
              <a:rPr lang="zh-CN" altLang="en-US" sz="2800" b="1" dirty="0" smtClean="0"/>
              <a:t>3</a:t>
            </a:r>
            <a:r>
              <a:rPr lang="zh-CN" altLang="en-US" sz="2800" b="1" dirty="0"/>
              <a:t>) 如果这些派生中有一</a:t>
            </a:r>
            <a:r>
              <a:rPr lang="zh-CN" altLang="en-US" sz="2800" b="1" dirty="0" smtClean="0"/>
              <a:t>个</a:t>
            </a:r>
            <a:endParaRPr lang="en-US" altLang="zh-CN" sz="2800" b="1" dirty="0" smtClean="0"/>
          </a:p>
          <a:p>
            <a:pPr>
              <a:buFontTx/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</a:t>
            </a:r>
            <a:r>
              <a:rPr lang="zh-CN" altLang="en-US" sz="2800" b="1" dirty="0" smtClean="0"/>
              <a:t>产生</a:t>
            </a:r>
            <a:r>
              <a:rPr lang="en-US" altLang="zh-CN" sz="2800" b="1" dirty="0"/>
              <a:t>w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则</a:t>
            </a:r>
            <a:r>
              <a:rPr lang="zh-CN" altLang="en-US" sz="2800" b="1" dirty="0"/>
              <a:t>接受, 否则拒绝.”  #</a:t>
            </a:r>
          </a:p>
        </p:txBody>
      </p:sp>
    </p:spTree>
    <p:extLst>
      <p:ext uri="{BB962C8B-B14F-4D97-AF65-F5344CB8AC3E}">
        <p14:creationId xmlns:p14="http://schemas.microsoft.com/office/powerpoint/2010/main" val="27022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E5BB-4705-4CD6-A43C-B6306AEC6F43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CFG</a:t>
            </a:r>
            <a:r>
              <a:rPr lang="zh-CN" altLang="en-US"/>
              <a:t>空性问题</a:t>
            </a:r>
            <a:endParaRPr lang="en-US" altLang="zh-CN" baseline="-25000"/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7640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altLang="zh-CN" b="1" dirty="0"/>
              <a:t>CFG</a:t>
            </a:r>
            <a:r>
              <a:rPr lang="zh-CN" altLang="en-US" b="1" dirty="0"/>
              <a:t>空性问题</a:t>
            </a:r>
          </a:p>
          <a:p>
            <a:pPr lvl="1">
              <a:buNone/>
            </a:pPr>
            <a:r>
              <a:rPr lang="zh-CN" altLang="en-US" b="1" dirty="0"/>
              <a:t>检查一个</a:t>
            </a:r>
            <a:r>
              <a:rPr lang="en-US" altLang="zh-CN" b="1" dirty="0"/>
              <a:t>CFG</a:t>
            </a:r>
            <a:r>
              <a:rPr lang="zh-CN" altLang="en-US" b="1" dirty="0"/>
              <a:t>是否不</a:t>
            </a:r>
            <a:r>
              <a:rPr lang="zh-CN" altLang="en-US" b="1" dirty="0" smtClean="0"/>
              <a:t>派生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任何</a:t>
            </a:r>
            <a:r>
              <a:rPr lang="zh-CN" altLang="en-US" b="1" dirty="0"/>
              <a:t>串</a:t>
            </a:r>
          </a:p>
          <a:p>
            <a:pPr>
              <a:buNone/>
            </a:pPr>
            <a:endParaRPr lang="zh-CN" altLang="en-US" b="1" dirty="0">
              <a:solidFill>
                <a:schemeClr val="folHlink"/>
              </a:solidFill>
            </a:endParaRPr>
          </a:p>
          <a:p>
            <a:pPr>
              <a:buNone/>
            </a:pPr>
            <a:r>
              <a:rPr lang="zh-CN" altLang="en-US" b="1" dirty="0" smtClean="0"/>
              <a:t>语言</a:t>
            </a:r>
            <a:endParaRPr lang="en-US" altLang="zh-CN" b="1" dirty="0" smtClean="0"/>
          </a:p>
          <a:p>
            <a:pPr marL="400050" lvl="1" indent="0">
              <a:buNone/>
            </a:pPr>
            <a:r>
              <a:rPr lang="en-US" altLang="zh-CN" b="1" dirty="0" smtClean="0"/>
              <a:t>E</a:t>
            </a:r>
            <a:r>
              <a:rPr lang="en-US" altLang="zh-CN" b="1" baseline="-25000" dirty="0" smtClean="0"/>
              <a:t>CFG</a:t>
            </a:r>
            <a:r>
              <a:rPr lang="en-US" altLang="zh-CN" b="1" dirty="0" smtClean="0"/>
              <a:t>={&lt;</a:t>
            </a:r>
            <a:r>
              <a:rPr lang="en-US" altLang="zh-CN" b="1" dirty="0"/>
              <a:t>G</a:t>
            </a:r>
            <a:r>
              <a:rPr lang="en-US" altLang="zh-CN" b="1" dirty="0" smtClean="0"/>
              <a:t>&gt;|</a:t>
            </a:r>
            <a:r>
              <a:rPr lang="en-US" altLang="zh-CN" b="1" dirty="0" smtClean="0">
                <a:sym typeface="Symbol" pitchFamily="18" charset="2"/>
              </a:rPr>
              <a:t>G</a:t>
            </a:r>
            <a:r>
              <a:rPr lang="zh-CN" altLang="en-US" b="1" dirty="0">
                <a:sym typeface="Symbol" pitchFamily="18" charset="2"/>
              </a:rPr>
              <a:t>是</a:t>
            </a:r>
            <a:r>
              <a:rPr lang="en-US" altLang="zh-CN" b="1" dirty="0">
                <a:sym typeface="Symbol" pitchFamily="18" charset="2"/>
              </a:rPr>
              <a:t>C</a:t>
            </a:r>
            <a:r>
              <a:rPr lang="en-US" altLang="zh-CN" b="1" dirty="0"/>
              <a:t>FG</a:t>
            </a:r>
            <a:r>
              <a:rPr lang="zh-CN" altLang="en-US" b="1" dirty="0" smtClean="0"/>
              <a:t>且</a:t>
            </a:r>
            <a:endParaRPr lang="en-US" altLang="zh-CN" b="1" dirty="0" smtClean="0"/>
          </a:p>
          <a:p>
            <a:pPr marL="400050" lvl="1" indent="0">
              <a:buNone/>
            </a:pPr>
            <a:r>
              <a:rPr lang="zh-CN" altLang="en-US" b="1" dirty="0" smtClean="0"/>
              <a:t>                    </a:t>
            </a:r>
            <a:r>
              <a:rPr lang="en-US" altLang="zh-CN" b="1" dirty="0" smtClean="0"/>
              <a:t>L(G</a:t>
            </a:r>
            <a:r>
              <a:rPr lang="en-US" altLang="zh-CN" b="1" dirty="0"/>
              <a:t>)=</a:t>
            </a:r>
            <a:r>
              <a:rPr lang="en-US" altLang="zh-CN" b="1" dirty="0">
                <a:sym typeface="Symbol" pitchFamily="18" charset="2"/>
              </a:rPr>
              <a:t></a:t>
            </a:r>
            <a:r>
              <a:rPr lang="zh-CN" alt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4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960C-1A37-4A93-BA20-9A96A8623623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定理5.7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676400"/>
            <a:ext cx="7772400" cy="4648200"/>
          </a:xfrm>
        </p:spPr>
        <p:txBody>
          <a:bodyPr/>
          <a:lstStyle/>
          <a:p>
            <a:r>
              <a:rPr lang="zh-CN" altLang="en-US" b="1" dirty="0">
                <a:solidFill>
                  <a:schemeClr val="folHlink"/>
                </a:solidFill>
              </a:rPr>
              <a:t>定理5.7</a:t>
            </a:r>
            <a:r>
              <a:rPr lang="zh-CN" altLang="en-US" b="1" dirty="0"/>
              <a:t>: </a:t>
            </a:r>
            <a:r>
              <a:rPr lang="en-US" altLang="zh-CN" b="1" dirty="0"/>
              <a:t>E</a:t>
            </a:r>
            <a:r>
              <a:rPr lang="en-US" altLang="zh-CN" b="1" baseline="-25000" dirty="0"/>
              <a:t>CFG</a:t>
            </a:r>
            <a:r>
              <a:rPr lang="zh-CN" altLang="en-US" b="1" dirty="0"/>
              <a:t>是可判定语言</a:t>
            </a:r>
          </a:p>
          <a:p>
            <a:r>
              <a:rPr lang="zh-CN" altLang="en-US" b="1" dirty="0">
                <a:solidFill>
                  <a:schemeClr val="folHlink"/>
                </a:solidFill>
              </a:rPr>
              <a:t>证明思路:</a:t>
            </a:r>
          </a:p>
          <a:p>
            <a:pPr marL="57150" indent="0">
              <a:buNone/>
            </a:pPr>
            <a:r>
              <a:rPr lang="zh-CN" altLang="en-US" sz="2800" b="1" dirty="0" smtClean="0"/>
              <a:t>   让</a:t>
            </a:r>
            <a:r>
              <a:rPr lang="en-US" altLang="zh-CN" sz="2800" b="1" dirty="0" smtClean="0"/>
              <a:t>TM </a:t>
            </a:r>
            <a:r>
              <a:rPr lang="en-US" altLang="zh-CN" sz="2800" b="1" dirty="0"/>
              <a:t>S</a:t>
            </a:r>
            <a:r>
              <a:rPr lang="zh-CN" altLang="en-US" sz="2800" b="1" dirty="0"/>
              <a:t>逐个检查所有可能的</a:t>
            </a:r>
            <a:r>
              <a:rPr lang="en-US" altLang="zh-CN" sz="2800" b="1" dirty="0"/>
              <a:t>w</a:t>
            </a:r>
          </a:p>
          <a:p>
            <a:pPr marL="514350" lvl="1" indent="0">
              <a:buNone/>
            </a:pPr>
            <a:r>
              <a:rPr lang="en-US" altLang="zh-CN" b="1" dirty="0" smtClean="0"/>
              <a:t>  w</a:t>
            </a:r>
            <a:r>
              <a:rPr lang="zh-CN" altLang="en-US" b="1" dirty="0"/>
              <a:t>有无限多个,这个过程将不终止</a:t>
            </a:r>
          </a:p>
          <a:p>
            <a:pPr marL="57150" indent="0">
              <a:buNone/>
            </a:pPr>
            <a:r>
              <a:rPr lang="zh-CN" altLang="en-US" sz="2800" b="1" dirty="0" smtClean="0"/>
              <a:t>   检查</a:t>
            </a:r>
            <a:r>
              <a:rPr lang="zh-CN" altLang="en-US" sz="2800" b="1" dirty="0"/>
              <a:t>初始变元是否产生一</a:t>
            </a:r>
            <a:r>
              <a:rPr lang="zh-CN" altLang="en-US" sz="2800" b="1" dirty="0" smtClean="0"/>
              <a:t>个终结符串</a:t>
            </a:r>
            <a:endParaRPr lang="en-US" altLang="zh-CN" sz="2800" b="1" dirty="0" smtClean="0"/>
          </a:p>
          <a:p>
            <a:pPr marL="57150" indent="0">
              <a:buNone/>
            </a:pPr>
            <a:r>
              <a:rPr lang="zh-CN" altLang="en-US" sz="2800" b="1" dirty="0" smtClean="0"/>
              <a:t>   检查</a:t>
            </a:r>
            <a:r>
              <a:rPr lang="zh-CN" altLang="en-US" sz="2800" b="1" dirty="0"/>
              <a:t>每个变元是否产生一个终结符串</a:t>
            </a:r>
          </a:p>
          <a:p>
            <a:pPr marL="514350" lvl="1" indent="0">
              <a:buNone/>
            </a:pPr>
            <a:r>
              <a:rPr lang="zh-CN" altLang="en-US" b="1" dirty="0" smtClean="0"/>
              <a:t>  类似于</a:t>
            </a:r>
            <a:r>
              <a:rPr lang="en-US" altLang="zh-CN" b="1" dirty="0"/>
              <a:t>DFA</a:t>
            </a:r>
            <a:r>
              <a:rPr lang="zh-CN" altLang="en-US" b="1" dirty="0"/>
              <a:t>的标记算法</a:t>
            </a:r>
          </a:p>
        </p:txBody>
      </p:sp>
    </p:spTree>
    <p:extLst>
      <p:ext uri="{BB962C8B-B14F-4D97-AF65-F5344CB8AC3E}">
        <p14:creationId xmlns:p14="http://schemas.microsoft.com/office/powerpoint/2010/main" val="20413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E7B3-C62C-43F5-B7BB-7D61CE5635DE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98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定理5.</a:t>
            </a:r>
            <a:r>
              <a:rPr lang="zh-CN" altLang="en-US" dirty="0" smtClean="0"/>
              <a:t>7证明</a:t>
            </a:r>
            <a:endParaRPr lang="zh-CN" altLang="en-US" dirty="0"/>
          </a:p>
        </p:txBody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7772400" cy="4648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证明</a:t>
            </a:r>
            <a:r>
              <a:rPr lang="zh-CN" altLang="en-US" b="1" dirty="0"/>
              <a:t>:  </a:t>
            </a:r>
            <a:r>
              <a:rPr lang="en-US" altLang="zh-CN" b="1" dirty="0"/>
              <a:t>TM R=“</a:t>
            </a:r>
            <a:r>
              <a:rPr lang="zh-CN" altLang="en-US" b="1" dirty="0"/>
              <a:t>对于输入&lt;</a:t>
            </a:r>
            <a:r>
              <a:rPr lang="en-US" altLang="zh-CN" b="1" dirty="0"/>
              <a:t>G&gt;, </a:t>
            </a:r>
            <a:endParaRPr lang="en-US" altLang="zh-CN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          G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CFG: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 smtClean="0"/>
              <a:t>1</a:t>
            </a:r>
            <a:r>
              <a:rPr lang="zh-CN" altLang="en-US" sz="2800" b="1" dirty="0"/>
              <a:t>) 将</a:t>
            </a:r>
            <a:r>
              <a:rPr lang="en-US" altLang="zh-CN" sz="2800" b="1" dirty="0"/>
              <a:t>G</a:t>
            </a:r>
            <a:r>
              <a:rPr lang="zh-CN" altLang="en-US" sz="2800" b="1" dirty="0"/>
              <a:t>中所有终结符做上标记</a:t>
            </a:r>
            <a:r>
              <a:rPr lang="en-US" altLang="zh-CN" sz="2800" b="1" dirty="0">
                <a:sym typeface="Symbol" pitchFamily="18" charset="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 smtClean="0"/>
              <a:t>2</a:t>
            </a:r>
            <a:r>
              <a:rPr lang="zh-CN" altLang="en-US" sz="2800" b="1" dirty="0"/>
              <a:t>) 重复下列步骤</a:t>
            </a:r>
            <a:r>
              <a:rPr lang="zh-CN" altLang="en-US" sz="2800" b="1" dirty="0" smtClean="0"/>
              <a:t>, 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</a:t>
            </a:r>
            <a:r>
              <a:rPr lang="zh-CN" altLang="en-US" sz="2800" b="1" dirty="0" smtClean="0"/>
              <a:t>直到</a:t>
            </a:r>
            <a:r>
              <a:rPr lang="zh-CN" altLang="en-US" sz="2800" b="1" dirty="0"/>
              <a:t>找不到可以做标记的变元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 smtClean="0"/>
              <a:t>3</a:t>
            </a:r>
            <a:r>
              <a:rPr lang="zh-CN" altLang="en-US" sz="2800" b="1" dirty="0"/>
              <a:t>) 如果</a:t>
            </a:r>
            <a:r>
              <a:rPr lang="en-US" altLang="zh-CN" sz="2800" b="1" dirty="0"/>
              <a:t>G</a:t>
            </a:r>
            <a:r>
              <a:rPr lang="zh-CN" altLang="en-US" sz="2800" b="1" dirty="0"/>
              <a:t>有规则</a:t>
            </a:r>
            <a:r>
              <a:rPr lang="en-US" altLang="zh-CN" sz="2800" b="1" dirty="0"/>
              <a:t>A</a:t>
            </a:r>
            <a:r>
              <a:rPr lang="en-US" altLang="zh-CN" sz="2800" b="1" dirty="0">
                <a:sym typeface="Symbol" pitchFamily="18" charset="2"/>
              </a:rPr>
              <a:t>U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en-US" altLang="zh-CN" sz="2800" b="1" dirty="0">
                <a:sym typeface="Symbol" pitchFamily="18" charset="2"/>
              </a:rPr>
              <a:t>U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en-US" altLang="zh-CN" sz="2800" b="1" dirty="0">
                <a:sym typeface="Symbol" pitchFamily="18" charset="2"/>
              </a:rPr>
              <a:t>…</a:t>
            </a:r>
            <a:r>
              <a:rPr lang="en-US" altLang="zh-CN" sz="2800" b="1" dirty="0" err="1">
                <a:sym typeface="Symbol" pitchFamily="18" charset="2"/>
              </a:rPr>
              <a:t>U</a:t>
            </a:r>
            <a:r>
              <a:rPr lang="en-US" altLang="zh-CN" sz="2800" b="1" baseline="-25000" dirty="0" err="1">
                <a:sym typeface="Symbol" pitchFamily="18" charset="2"/>
              </a:rPr>
              <a:t>k</a:t>
            </a:r>
            <a:r>
              <a:rPr lang="en-US" altLang="zh-CN" sz="2800" b="1" dirty="0">
                <a:sym typeface="Symbol" pitchFamily="18" charset="2"/>
              </a:rPr>
              <a:t>, </a:t>
            </a:r>
            <a:endParaRPr lang="en-US" altLang="zh-CN" sz="2800" b="1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    </a:t>
            </a:r>
            <a:r>
              <a:rPr lang="zh-CN" altLang="en-US" sz="2800" b="1" dirty="0" smtClean="0">
                <a:sym typeface="Symbol" pitchFamily="18" charset="2"/>
              </a:rPr>
              <a:t>且</a:t>
            </a:r>
            <a:r>
              <a:rPr lang="en-US" altLang="zh-CN" sz="2800" b="1" dirty="0">
                <a:sym typeface="Symbol" pitchFamily="18" charset="2"/>
              </a:rPr>
              <a:t>U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en-US" altLang="zh-CN" sz="2800" b="1" dirty="0">
                <a:sym typeface="Symbol" pitchFamily="18" charset="2"/>
              </a:rPr>
              <a:t>,U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en-US" altLang="zh-CN" sz="2800" b="1" dirty="0">
                <a:sym typeface="Symbol" pitchFamily="18" charset="2"/>
              </a:rPr>
              <a:t>,…, </a:t>
            </a:r>
            <a:r>
              <a:rPr lang="en-US" altLang="zh-CN" sz="2800" b="1" dirty="0" err="1">
                <a:sym typeface="Symbol" pitchFamily="18" charset="2"/>
              </a:rPr>
              <a:t>U</a:t>
            </a:r>
            <a:r>
              <a:rPr lang="en-US" altLang="zh-CN" sz="2800" b="1" baseline="-25000" dirty="0" err="1">
                <a:sym typeface="Symbol" pitchFamily="18" charset="2"/>
              </a:rPr>
              <a:t>k</a:t>
            </a:r>
            <a:r>
              <a:rPr lang="zh-CN" altLang="en-US" sz="2800" b="1" dirty="0">
                <a:sym typeface="Symbol" pitchFamily="18" charset="2"/>
              </a:rPr>
              <a:t>都已做过标记, </a:t>
            </a:r>
            <a:endParaRPr lang="en-US" altLang="zh-CN" sz="2800" b="1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        </a:t>
            </a:r>
            <a:r>
              <a:rPr lang="zh-CN" altLang="en-US" sz="2800" b="1" dirty="0" smtClean="0">
                <a:sym typeface="Symbol" pitchFamily="18" charset="2"/>
              </a:rPr>
              <a:t>则</a:t>
            </a:r>
            <a:r>
              <a:rPr lang="zh-CN" altLang="en-US" sz="2800" b="1" dirty="0">
                <a:sym typeface="Symbol" pitchFamily="18" charset="2"/>
              </a:rPr>
              <a:t>将变元</a:t>
            </a:r>
            <a:r>
              <a:rPr lang="en-US" altLang="zh-CN" sz="2800" b="1" dirty="0">
                <a:sym typeface="Symbol" pitchFamily="18" charset="2"/>
              </a:rPr>
              <a:t>A</a:t>
            </a:r>
            <a:r>
              <a:rPr lang="zh-CN" altLang="en-US" sz="2800" b="1" dirty="0">
                <a:sym typeface="Symbol" pitchFamily="18" charset="2"/>
              </a:rPr>
              <a:t>做上标记.</a:t>
            </a:r>
            <a:endParaRPr lang="zh-CN" altLang="en-US" sz="28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 smtClean="0"/>
              <a:t>4</a:t>
            </a:r>
            <a:r>
              <a:rPr lang="zh-CN" altLang="en-US" sz="2800" b="1" dirty="0"/>
              <a:t>) 如果初始变元没有被标记</a:t>
            </a:r>
            <a:r>
              <a:rPr lang="zh-CN" altLang="en-US" sz="2800" b="1" dirty="0" smtClean="0"/>
              <a:t>, 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</a:t>
            </a:r>
            <a:r>
              <a:rPr lang="zh-CN" altLang="en-US" sz="2800" b="1" dirty="0" smtClean="0"/>
              <a:t>则</a:t>
            </a:r>
            <a:r>
              <a:rPr lang="zh-CN" altLang="en-US" sz="2800" b="1" dirty="0"/>
              <a:t>接受, </a:t>
            </a:r>
            <a:r>
              <a:rPr lang="zh-CN" altLang="en-US" sz="2800" b="1" dirty="0" smtClean="0"/>
              <a:t> 否则</a:t>
            </a:r>
            <a:r>
              <a:rPr lang="zh-CN" altLang="en-US" sz="2800" b="1" dirty="0"/>
              <a:t>拒绝.</a:t>
            </a:r>
            <a:r>
              <a:rPr lang="en-US" altLang="zh-CN" sz="2800" b="1" dirty="0"/>
              <a:t>” </a:t>
            </a:r>
            <a:r>
              <a:rPr lang="en-US" altLang="zh-CN" sz="2800" b="1" dirty="0" smtClean="0"/>
              <a:t>      </a:t>
            </a:r>
            <a:r>
              <a:rPr lang="en-US" altLang="zh-CN" sz="2800" b="1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93668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C9D8A-7BFC-47BC-A6C9-7953F516A8CD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CFG</a:t>
            </a:r>
            <a:r>
              <a:rPr lang="zh-CN" altLang="en-US"/>
              <a:t>等价性问题</a:t>
            </a:r>
          </a:p>
        </p:txBody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49288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altLang="zh-CN" b="1" dirty="0"/>
              <a:t>CFG</a:t>
            </a:r>
            <a:r>
              <a:rPr lang="zh-CN" altLang="en-US" b="1" dirty="0"/>
              <a:t>等价性问题</a:t>
            </a:r>
          </a:p>
          <a:p>
            <a:pPr lvl="1">
              <a:buNone/>
            </a:pPr>
            <a:r>
              <a:rPr lang="zh-CN" altLang="en-US" b="1" dirty="0"/>
              <a:t>两个</a:t>
            </a:r>
            <a:r>
              <a:rPr lang="en-US" altLang="zh-CN" b="1" dirty="0"/>
              <a:t>CFG</a:t>
            </a:r>
            <a:r>
              <a:rPr lang="zh-CN" altLang="en-US" b="1" dirty="0"/>
              <a:t>是否派生同一个语言</a:t>
            </a:r>
            <a:endParaRPr lang="en-US" altLang="zh-CN" b="1" dirty="0"/>
          </a:p>
          <a:p>
            <a:pPr>
              <a:buNone/>
            </a:pPr>
            <a:endParaRPr lang="zh-CN" altLang="en-US" b="1" dirty="0">
              <a:solidFill>
                <a:schemeClr val="folHlink"/>
              </a:solidFill>
            </a:endParaRPr>
          </a:p>
          <a:p>
            <a:pPr>
              <a:buNone/>
            </a:pPr>
            <a:r>
              <a:rPr lang="zh-CN" altLang="en-US" b="1" dirty="0" smtClean="0"/>
              <a:t>语言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sz="2800" b="1" dirty="0" smtClean="0"/>
              <a:t>    EQ</a:t>
            </a:r>
            <a:r>
              <a:rPr lang="en-US" altLang="zh-CN" sz="2800" b="1" baseline="-25000" dirty="0" smtClean="0"/>
              <a:t>CFG</a:t>
            </a:r>
            <a:r>
              <a:rPr lang="en-US" altLang="zh-CN" sz="2800" b="1" dirty="0" smtClean="0"/>
              <a:t>={&lt;</a:t>
            </a:r>
            <a:r>
              <a:rPr lang="en-US" altLang="zh-CN" sz="2800" b="1" dirty="0"/>
              <a:t>G,H</a:t>
            </a:r>
            <a:r>
              <a:rPr lang="en-US" altLang="zh-CN" sz="2800" b="1" dirty="0" smtClean="0"/>
              <a:t>&gt;|</a:t>
            </a:r>
            <a:r>
              <a:rPr lang="en-US" altLang="zh-CN" sz="2800" b="1" dirty="0" smtClean="0">
                <a:sym typeface="Symbol" pitchFamily="18" charset="2"/>
              </a:rPr>
              <a:t>G</a:t>
            </a:r>
            <a:r>
              <a:rPr lang="zh-CN" altLang="en-US" sz="2800" b="1" dirty="0">
                <a:sym typeface="Symbol" pitchFamily="18" charset="2"/>
              </a:rPr>
              <a:t>和</a:t>
            </a:r>
            <a:r>
              <a:rPr lang="en-US" altLang="zh-CN" sz="2800" b="1" dirty="0">
                <a:sym typeface="Symbol" pitchFamily="18" charset="2"/>
              </a:rPr>
              <a:t>H</a:t>
            </a:r>
            <a:r>
              <a:rPr lang="zh-CN" altLang="en-US" sz="2800" b="1" dirty="0">
                <a:sym typeface="Symbol" pitchFamily="18" charset="2"/>
              </a:rPr>
              <a:t>都是</a:t>
            </a:r>
            <a:r>
              <a:rPr lang="en-US" altLang="zh-CN" sz="2800" b="1" dirty="0">
                <a:sym typeface="Symbol" pitchFamily="18" charset="2"/>
              </a:rPr>
              <a:t>C</a:t>
            </a:r>
            <a:r>
              <a:rPr lang="en-US" altLang="zh-CN" sz="2800" b="1" dirty="0"/>
              <a:t>FG</a:t>
            </a:r>
          </a:p>
          <a:p>
            <a:pPr>
              <a:buNone/>
            </a:pPr>
            <a:r>
              <a:rPr lang="en-US" altLang="zh-CN" sz="2800" b="1" dirty="0"/>
              <a:t>                              </a:t>
            </a:r>
            <a:r>
              <a:rPr lang="zh-CN" altLang="en-US" sz="2800" b="1" dirty="0" smtClean="0"/>
              <a:t>且</a:t>
            </a:r>
            <a:r>
              <a:rPr lang="en-US" altLang="zh-CN" sz="2800" b="1" dirty="0"/>
              <a:t>L(G)=L(H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}</a:t>
            </a:r>
            <a:endParaRPr lang="zh-CN" altLang="en-US" sz="2800" b="1" dirty="0"/>
          </a:p>
          <a:p>
            <a:pPr>
              <a:buNone/>
            </a:pPr>
            <a:endParaRPr lang="zh-CN" altLang="en-US" b="1" dirty="0"/>
          </a:p>
          <a:p>
            <a:pPr>
              <a:buNone/>
            </a:pPr>
            <a:r>
              <a:rPr lang="en-US" altLang="zh-CN" b="1" dirty="0"/>
              <a:t>EQ</a:t>
            </a:r>
            <a:r>
              <a:rPr lang="en-US" altLang="zh-CN" b="1" baseline="-25000" dirty="0"/>
              <a:t>CFG</a:t>
            </a:r>
            <a:r>
              <a:rPr lang="zh-CN" altLang="en-US" b="1" dirty="0"/>
              <a:t>不可判定! (下一章)</a:t>
            </a:r>
          </a:p>
        </p:txBody>
      </p:sp>
    </p:spTree>
    <p:extLst>
      <p:ext uri="{BB962C8B-B14F-4D97-AF65-F5344CB8AC3E}">
        <p14:creationId xmlns:p14="http://schemas.microsoft.com/office/powerpoint/2010/main" val="397162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Designs\Factory.pot</Template>
  <TotalTime>4406</TotalTime>
  <Words>674</Words>
  <Application>Microsoft Office PowerPoint</Application>
  <PresentationFormat>全屏显示(4:3)</PresentationFormat>
  <Paragraphs>122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Wingdings</vt:lpstr>
      <vt:lpstr>Times New Roman</vt:lpstr>
      <vt:lpstr>Arial</vt:lpstr>
      <vt:lpstr>Symbol</vt:lpstr>
      <vt:lpstr>宋体</vt:lpstr>
      <vt:lpstr>Arial Narrow</vt:lpstr>
      <vt:lpstr>Factory</vt:lpstr>
      <vt:lpstr>关于上下文无关语言 的可计算问题</vt:lpstr>
      <vt:lpstr>关于CFL的可判定问题</vt:lpstr>
      <vt:lpstr>CFG派生性问题</vt:lpstr>
      <vt:lpstr>定理5.6</vt:lpstr>
      <vt:lpstr>定理5.6证明</vt:lpstr>
      <vt:lpstr>CFG空性问题</vt:lpstr>
      <vt:lpstr>定理5.7</vt:lpstr>
      <vt:lpstr>定理5.7证明</vt:lpstr>
      <vt:lpstr>CFG等价性问题</vt:lpstr>
      <vt:lpstr>定理5.8</vt:lpstr>
      <vt:lpstr>定理5.8证明</vt:lpstr>
    </vt:vector>
  </TitlesOfParts>
  <Company>PKU CS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Computer Science</dc:title>
  <dc:creator>Liu Tian</dc:creator>
  <cp:lastModifiedBy>Eason Liu</cp:lastModifiedBy>
  <cp:revision>495</cp:revision>
  <cp:lastPrinted>1601-01-01T00:00:00Z</cp:lastPrinted>
  <dcterms:created xsi:type="dcterms:W3CDTF">2000-03-28T21:24:29Z</dcterms:created>
  <dcterms:modified xsi:type="dcterms:W3CDTF">2014-10-15T13:15:07Z</dcterms:modified>
</cp:coreProperties>
</file>