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MT Extra" panose="05050102010205020202" pitchFamily="18" charset="2"/>
      <p:regular r:id="rId1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196F7-8EAF-4396-B630-DDD2D87A7D5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E8AAC-3685-4354-BC10-9881718AAA6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8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AD26E-78BC-48BD-95FE-F0BBF16686C0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4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A4CF-DDD0-4C1B-91CA-1E9583BCD6F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8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7D8C9-E1EF-419A-9EC1-23C8E295A74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0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C71F5-31A3-4ED9-A9EC-2AB7423B341B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2131C-49C5-4580-AB0F-340D50EBE0F1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6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8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87543-E6CF-48B9-BBDE-48053910B50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6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0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3F52B-C562-40B9-9F03-5613CF0F70A8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5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对角化方法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10C-0990-4E29-BF69-6B8E5D3C287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D(&lt;D&gt;)</a:t>
            </a:r>
            <a:r>
              <a:rPr lang="zh-CN" altLang="en-US"/>
              <a:t>结果(矛盾)</a:t>
            </a:r>
          </a:p>
        </p:txBody>
      </p:sp>
      <p:graphicFrame>
        <p:nvGraphicFramePr>
          <p:cNvPr id="1012847" name="Group 111"/>
          <p:cNvGraphicFramePr>
            <a:graphicFrameLocks noGrp="1"/>
          </p:cNvGraphicFramePr>
          <p:nvPr>
            <p:extLst/>
          </p:nvPr>
        </p:nvGraphicFramePr>
        <p:xfrm>
          <a:off x="35496" y="1524000"/>
          <a:ext cx="6629400" cy="4927608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</a:tblGrid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&lt;D&gt;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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MT Extra" pitchFamily="18" charset="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?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4F02-5FC6-4851-AB73-402CBFB930C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图灵机接受性问题</a:t>
            </a:r>
            <a:endParaRPr lang="en-US" altLang="zh-CN" baseline="-25000" dirty="0"/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76400"/>
            <a:ext cx="7772400" cy="4114800"/>
          </a:xfrm>
        </p:spPr>
        <p:txBody>
          <a:bodyPr/>
          <a:lstStyle/>
          <a:p>
            <a:r>
              <a:rPr lang="en-US" altLang="zh-CN" b="1" dirty="0"/>
              <a:t>TM</a:t>
            </a:r>
            <a:r>
              <a:rPr lang="zh-CN" altLang="en-US" b="1" dirty="0"/>
              <a:t>接受性问题</a:t>
            </a:r>
          </a:p>
          <a:p>
            <a:pPr lvl="1"/>
            <a:r>
              <a:rPr lang="zh-CN" altLang="en-US" b="1" dirty="0"/>
              <a:t>检查一个图灵机是否</a:t>
            </a:r>
            <a:r>
              <a:rPr lang="zh-CN" altLang="en-US" b="1" dirty="0" smtClean="0"/>
              <a:t>接受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一</a:t>
            </a:r>
            <a:r>
              <a:rPr lang="zh-CN" altLang="en-US" b="1" dirty="0"/>
              <a:t>个给定的串</a:t>
            </a:r>
            <a:endParaRPr lang="en-US" altLang="zh-CN" b="1" dirty="0"/>
          </a:p>
          <a:p>
            <a:endParaRPr lang="zh-CN" altLang="en-US" b="1" dirty="0">
              <a:solidFill>
                <a:schemeClr val="folHlink"/>
              </a:solidFill>
            </a:endParaRPr>
          </a:p>
          <a:p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TM</a:t>
            </a:r>
            <a:r>
              <a:rPr lang="en-US" altLang="zh-CN" b="1" dirty="0" smtClean="0"/>
              <a:t>={&lt;</a:t>
            </a:r>
            <a:r>
              <a:rPr lang="en-US" altLang="zh-CN" b="1" dirty="0" err="1"/>
              <a:t>M,w</a:t>
            </a:r>
            <a:r>
              <a:rPr lang="en-US" altLang="zh-CN" b="1" dirty="0" smtClean="0"/>
              <a:t>&gt;|TM </a:t>
            </a:r>
            <a:r>
              <a:rPr lang="en-US" altLang="zh-CN" b="1" dirty="0"/>
              <a:t>M</a:t>
            </a:r>
            <a:r>
              <a:rPr lang="zh-CN" altLang="en-US" b="1" dirty="0"/>
              <a:t>接受串</a:t>
            </a:r>
            <a:r>
              <a:rPr lang="en-US" altLang="zh-CN" b="1" dirty="0" smtClean="0"/>
              <a:t>w}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894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4D00-645C-49BF-9454-566E886047CF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定理5.9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73696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定理5.9</a:t>
            </a:r>
            <a:r>
              <a:rPr lang="zh-CN" altLang="en-US" b="1" dirty="0"/>
              <a:t>: 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TM</a:t>
            </a:r>
            <a:r>
              <a:rPr lang="zh-CN" altLang="en-US" b="1" dirty="0"/>
              <a:t>是不可判定的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证明思路: </a:t>
            </a:r>
          </a:p>
          <a:p>
            <a:pPr marL="57150" indent="0">
              <a:buNone/>
            </a:pPr>
            <a:r>
              <a:rPr lang="en-US" altLang="zh-CN" sz="2800" b="1" dirty="0"/>
              <a:t>A</a:t>
            </a:r>
            <a:r>
              <a:rPr lang="en-US" altLang="zh-CN" sz="2800" b="1" baseline="-25000" dirty="0"/>
              <a:t>TM</a:t>
            </a:r>
            <a:r>
              <a:rPr lang="en-US" altLang="zh-CN" sz="2800" b="1" dirty="0"/>
              <a:t>={ &lt;</a:t>
            </a:r>
            <a:r>
              <a:rPr lang="en-US" altLang="zh-CN" sz="2800" b="1" dirty="0" err="1"/>
              <a:t>M,w</a:t>
            </a:r>
            <a:r>
              <a:rPr lang="en-US" altLang="zh-CN" sz="2800" b="1" dirty="0"/>
              <a:t>&gt; | TM M</a:t>
            </a:r>
            <a:r>
              <a:rPr lang="zh-CN" altLang="en-US" sz="2800" b="1" dirty="0"/>
              <a:t>接受串</a:t>
            </a:r>
            <a:r>
              <a:rPr lang="en-US" altLang="zh-CN" sz="2800" b="1" dirty="0"/>
              <a:t>w }</a:t>
            </a:r>
            <a:endParaRPr lang="zh-CN" altLang="en-US" sz="2800" b="1" dirty="0">
              <a:solidFill>
                <a:schemeClr val="folHlink"/>
              </a:solidFill>
            </a:endParaRPr>
          </a:p>
          <a:p>
            <a:pPr marL="457200" lvl="1" indent="0">
              <a:buNone/>
            </a:pPr>
            <a:endParaRPr lang="en-US" altLang="zh-CN" b="1" dirty="0" smtClean="0"/>
          </a:p>
          <a:p>
            <a:pPr marL="57150" indent="0">
              <a:buNone/>
            </a:pPr>
            <a:r>
              <a:rPr lang="en-US" altLang="zh-CN" sz="2800" b="1" dirty="0" smtClean="0"/>
              <a:t>D</a:t>
            </a:r>
            <a:r>
              <a:rPr lang="en-US" altLang="zh-CN" sz="2800" b="1" baseline="-25000" dirty="0" smtClean="0"/>
              <a:t>TM</a:t>
            </a:r>
            <a:r>
              <a:rPr lang="en-US" altLang="zh-CN" sz="2800" b="1" dirty="0"/>
              <a:t>={ &lt;M&gt; | TM M</a:t>
            </a:r>
            <a:r>
              <a:rPr lang="zh-CN" altLang="en-US" sz="2800" b="1" dirty="0"/>
              <a:t>接受串&lt;</a:t>
            </a:r>
            <a:r>
              <a:rPr lang="en-US" altLang="zh-CN" sz="2800" b="1" dirty="0"/>
              <a:t>M&gt; }</a:t>
            </a:r>
            <a:endParaRPr lang="zh-CN" altLang="en-US" sz="2800" b="1" dirty="0">
              <a:solidFill>
                <a:schemeClr val="folHlink"/>
              </a:solidFill>
            </a:endParaRPr>
          </a:p>
          <a:p>
            <a:pPr marL="457200" lvl="1" indent="0">
              <a:buNone/>
            </a:pPr>
            <a:endParaRPr lang="en-US" altLang="zh-CN" b="1" dirty="0" smtClean="0"/>
          </a:p>
          <a:p>
            <a:pPr marL="57150" indent="0">
              <a:buNone/>
            </a:pPr>
            <a:r>
              <a:rPr lang="en-US" altLang="zh-CN" sz="2800" b="1" dirty="0" smtClean="0"/>
              <a:t>D</a:t>
            </a:r>
            <a:r>
              <a:rPr lang="en-US" altLang="zh-CN" sz="2800" b="1" baseline="-25000" dirty="0" smtClean="0"/>
              <a:t>TM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TM</a:t>
            </a:r>
            <a:r>
              <a:rPr lang="zh-CN" altLang="en-US" sz="2800" b="1" dirty="0" smtClean="0"/>
              <a:t>的特例</a:t>
            </a:r>
            <a:endParaRPr lang="en-US" altLang="zh-CN" sz="2800" b="1" dirty="0" smtClean="0"/>
          </a:p>
          <a:p>
            <a:pPr marL="57150" indent="0">
              <a:buNone/>
            </a:pPr>
            <a:endParaRPr lang="en-US" altLang="zh-CN" sz="2800" b="1" dirty="0" smtClean="0"/>
          </a:p>
          <a:p>
            <a:pPr marL="57150" indent="0">
              <a:buNone/>
            </a:pPr>
            <a:r>
              <a:rPr lang="zh-CN" altLang="en-US" sz="2800" b="1" dirty="0" smtClean="0"/>
              <a:t>用对角化法</a:t>
            </a:r>
            <a:r>
              <a:rPr lang="zh-CN" altLang="en-US" sz="2800" b="1" dirty="0"/>
              <a:t>证明</a:t>
            </a:r>
            <a:r>
              <a:rPr lang="en-US" altLang="zh-CN" sz="2800" b="1" dirty="0"/>
              <a:t>D</a:t>
            </a:r>
            <a:r>
              <a:rPr lang="en-US" altLang="zh-CN" sz="2800" b="1" baseline="-25000" dirty="0"/>
              <a:t>TM</a:t>
            </a:r>
            <a:r>
              <a:rPr lang="zh-CN" altLang="en-US" sz="2800" b="1" dirty="0"/>
              <a:t>不可判定 </a:t>
            </a:r>
          </a:p>
        </p:txBody>
      </p:sp>
    </p:spTree>
    <p:extLst>
      <p:ext uri="{BB962C8B-B14F-4D97-AF65-F5344CB8AC3E}">
        <p14:creationId xmlns:p14="http://schemas.microsoft.com/office/powerpoint/2010/main" val="9734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A0CC-A488-43D1-9724-027C45F4EBB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9证明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97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340768"/>
                <a:ext cx="7715200" cy="51125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 smtClean="0">
                    <a:solidFill>
                      <a:schemeClr val="folHlink"/>
                    </a:solidFill>
                  </a:rPr>
                  <a:t>证明</a:t>
                </a:r>
                <a:r>
                  <a:rPr lang="zh-CN" altLang="en-US" sz="2800" b="1" dirty="0"/>
                  <a:t>: (反证) 假设</a:t>
                </a:r>
                <a:r>
                  <a:rPr lang="en-US" altLang="zh-CN" sz="2800" b="1" dirty="0"/>
                  <a:t>TM H</a:t>
                </a:r>
                <a:r>
                  <a:rPr lang="zh-CN" altLang="en-US" sz="2800" b="1" dirty="0"/>
                  <a:t>判定</a:t>
                </a:r>
                <a:r>
                  <a:rPr lang="en-US" altLang="zh-CN" sz="2800" b="1" dirty="0"/>
                  <a:t>A</a:t>
                </a:r>
                <a:r>
                  <a:rPr lang="en-US" altLang="zh-CN" sz="2800" b="1" baseline="-25000" dirty="0"/>
                  <a:t>TM</a:t>
                </a:r>
                <a:r>
                  <a:rPr lang="zh-CN" altLang="en-US" sz="2800" b="1" dirty="0"/>
                  <a:t>. </a:t>
                </a:r>
                <a:endParaRPr lang="en-US" altLang="zh-CN" sz="2800" b="1" dirty="0" smtClean="0"/>
              </a:p>
              <a:p>
                <a:pPr marL="0" indent="0">
                  <a:buNone/>
                </a:pPr>
                <a:r>
                  <a:rPr lang="zh-CN" altLang="en-US" sz="2800" b="1" dirty="0" smtClean="0"/>
                  <a:t>则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接受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接受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拒绝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不接受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 smtClean="0"/>
              </a:p>
              <a:p>
                <a:pPr marL="0" indent="0">
                  <a:buNone/>
                </a:pPr>
                <a:r>
                  <a:rPr lang="zh-CN" altLang="en-US" sz="2800" b="1" dirty="0" smtClean="0"/>
                  <a:t>利用</a:t>
                </a:r>
                <a:r>
                  <a:rPr lang="en-US" altLang="zh-CN" sz="2800" b="1" dirty="0"/>
                  <a:t>H, </a:t>
                </a:r>
                <a:r>
                  <a:rPr lang="zh-CN" altLang="en-US" sz="2800" b="1" dirty="0"/>
                  <a:t>构造</a:t>
                </a:r>
                <a:r>
                  <a:rPr lang="en-US" altLang="zh-CN" sz="2800" b="1" dirty="0"/>
                  <a:t>TM D</a:t>
                </a:r>
                <a:r>
                  <a:rPr lang="zh-CN" altLang="en-US" sz="2800" b="1" dirty="0"/>
                  <a:t>.</a:t>
                </a:r>
              </a:p>
              <a:p>
                <a:pPr>
                  <a:buFontTx/>
                  <a:buNone/>
                </a:pPr>
                <a:r>
                  <a:rPr lang="en-US" altLang="zh-CN" sz="2800" b="1" dirty="0" smtClean="0"/>
                  <a:t>D=“</a:t>
                </a:r>
                <a:r>
                  <a:rPr lang="zh-CN" altLang="en-US" sz="2800" b="1" dirty="0"/>
                  <a:t>对于输入&lt;</a:t>
                </a:r>
                <a:r>
                  <a:rPr lang="en-US" altLang="zh-CN" sz="2800" b="1" dirty="0"/>
                  <a:t>M&gt;, M</a:t>
                </a:r>
                <a:r>
                  <a:rPr lang="zh-CN" altLang="en-US" sz="2800" b="1" dirty="0"/>
                  <a:t>是</a:t>
                </a:r>
                <a:r>
                  <a:rPr lang="en-US" altLang="zh-CN" sz="2800" b="1" dirty="0"/>
                  <a:t>TM:</a:t>
                </a:r>
              </a:p>
              <a:p>
                <a:pPr>
                  <a:buFontTx/>
                  <a:buNone/>
                </a:pPr>
                <a:r>
                  <a:rPr lang="zh-CN" altLang="en-US" sz="2800" b="1" dirty="0" smtClean="0"/>
                  <a:t>1</a:t>
                </a:r>
                <a:r>
                  <a:rPr lang="zh-CN" altLang="en-US" sz="2800" b="1" dirty="0"/>
                  <a:t>) 在输入&lt;</a:t>
                </a:r>
                <a:r>
                  <a:rPr lang="en-US" altLang="zh-CN" sz="2800" b="1" dirty="0"/>
                  <a:t>M,&lt;M&gt;&gt;</a:t>
                </a:r>
                <a:r>
                  <a:rPr lang="zh-CN" altLang="en-US" sz="2800" b="1" dirty="0"/>
                  <a:t>上运行</a:t>
                </a:r>
                <a:r>
                  <a:rPr lang="en-US" altLang="zh-CN" sz="2800" b="1" dirty="0"/>
                  <a:t>H.</a:t>
                </a:r>
              </a:p>
              <a:p>
                <a:pPr>
                  <a:buFontTx/>
                  <a:buNone/>
                </a:pPr>
                <a:r>
                  <a:rPr lang="zh-CN" altLang="en-US" sz="2800" b="1" dirty="0" smtClean="0"/>
                  <a:t>2</a:t>
                </a:r>
                <a:r>
                  <a:rPr lang="zh-CN" altLang="en-US" sz="2800" b="1" dirty="0"/>
                  <a:t>) 如果</a:t>
                </a:r>
                <a:r>
                  <a:rPr lang="en-US" altLang="zh-CN" sz="2800" b="1" dirty="0"/>
                  <a:t>H</a:t>
                </a:r>
                <a:r>
                  <a:rPr lang="zh-CN" altLang="en-US" sz="2800" b="1" dirty="0"/>
                  <a:t>接受, 就拒绝; </a:t>
                </a:r>
                <a:endParaRPr lang="en-US" altLang="zh-CN" sz="2800" b="1" dirty="0" smtClean="0"/>
              </a:p>
              <a:p>
                <a:pPr>
                  <a:buFontTx/>
                  <a:buNone/>
                </a:pPr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</a:t>
                </a:r>
                <a:r>
                  <a:rPr lang="zh-CN" altLang="en-US" sz="2800" b="1" dirty="0" smtClean="0"/>
                  <a:t>若</a:t>
                </a:r>
                <a:r>
                  <a:rPr lang="en-US" altLang="zh-CN" sz="2800" b="1" dirty="0"/>
                  <a:t>H</a:t>
                </a:r>
                <a:r>
                  <a:rPr lang="zh-CN" altLang="en-US" sz="2800" b="1" dirty="0"/>
                  <a:t>拒绝,就接受.</a:t>
                </a:r>
                <a:r>
                  <a:rPr lang="zh-CN" altLang="en-US" sz="2800" b="1" dirty="0" smtClean="0"/>
                  <a:t>”   则</a:t>
                </a:r>
                <a:endParaRPr lang="en-US" altLang="zh-CN" sz="2800" b="1" dirty="0" smtClean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接受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不接受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拒绝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接受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69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340768"/>
                <a:ext cx="7715200" cy="5112568"/>
              </a:xfrm>
              <a:blipFill rotWithShape="0">
                <a:blip r:embed="rId3"/>
                <a:stretch>
                  <a:fillRect l="-1580" t="-1430"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1084-6FFB-4709-8829-8FEB162C0B0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9证明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45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661120"/>
                <a:ext cx="7772400" cy="3856112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2800" b="1" dirty="0" smtClean="0">
                    <a:solidFill>
                      <a:schemeClr val="folHlink"/>
                    </a:solidFill>
                  </a:rPr>
                  <a:t>证明</a:t>
                </a:r>
                <a:r>
                  <a:rPr lang="zh-CN" altLang="en-US" sz="2800" b="1" dirty="0"/>
                  <a:t>: (续)  </a:t>
                </a:r>
                <a:r>
                  <a:rPr lang="en-US" altLang="zh-CN" sz="2800" b="1" dirty="0"/>
                  <a:t>D</a:t>
                </a:r>
                <a:r>
                  <a:rPr lang="zh-CN" altLang="en-US" sz="2800" b="1" dirty="0"/>
                  <a:t>在输入&lt;</a:t>
                </a:r>
                <a:r>
                  <a:rPr lang="en-US" altLang="zh-CN" sz="2800" b="1" dirty="0"/>
                  <a:t>D&gt;</a:t>
                </a:r>
                <a:r>
                  <a:rPr lang="zh-CN" altLang="en-US" sz="2800" b="1" dirty="0"/>
                  <a:t>上结果怎样? </a:t>
                </a:r>
                <a:endParaRPr lang="en-US" altLang="zh-CN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接受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不接受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拒绝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接受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接受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不接受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拒绝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接受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zh-CN" altLang="en-US" sz="2800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2800" b="1" dirty="0"/>
                  <a:t>  </a:t>
                </a:r>
                <a:r>
                  <a:rPr lang="en-US" altLang="zh-CN" sz="2800" b="1" dirty="0" smtClean="0"/>
                  <a:t>D</a:t>
                </a:r>
                <a:r>
                  <a:rPr lang="en-US" altLang="zh-CN" sz="2800" b="1" dirty="0"/>
                  <a:t>(&lt;D&gt;)=</a:t>
                </a:r>
                <a:r>
                  <a:rPr lang="zh-CN" altLang="en-US" sz="2800" b="1" dirty="0"/>
                  <a:t>接受 </a:t>
                </a:r>
                <a:r>
                  <a:rPr lang="zh-CN" altLang="en-US" sz="2800" b="1" dirty="0">
                    <a:sym typeface="Symbol" pitchFamily="18" charset="2"/>
                  </a:rPr>
                  <a:t> </a:t>
                </a:r>
                <a:r>
                  <a:rPr lang="en-US" altLang="zh-CN" sz="2800" b="1" dirty="0"/>
                  <a:t>D(&lt;D&gt;)=</a:t>
                </a:r>
                <a:r>
                  <a:rPr lang="zh-CN" altLang="en-US" sz="2800" b="1" dirty="0"/>
                  <a:t>拒绝,  </a:t>
                </a:r>
                <a:endParaRPr lang="en-US" altLang="zh-CN" sz="2800" b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</a:t>
                </a:r>
                <a:r>
                  <a:rPr lang="zh-CN" altLang="en-US" sz="2800" b="1" dirty="0" smtClean="0"/>
                  <a:t>矛盾</a:t>
                </a:r>
                <a:r>
                  <a:rPr lang="zh-CN" altLang="en-US" sz="2800" b="1" dirty="0"/>
                  <a:t>! </a:t>
                </a:r>
                <a:r>
                  <a:rPr lang="zh-CN" altLang="en-US" sz="2800" b="1" dirty="0" smtClean="0"/>
                  <a:t>                </a:t>
                </a:r>
                <a:r>
                  <a:rPr lang="zh-CN" altLang="en-US" sz="2800" b="1" dirty="0"/>
                  <a:t>#</a:t>
                </a:r>
              </a:p>
            </p:txBody>
          </p:sp>
        </mc:Choice>
        <mc:Fallback>
          <p:sp>
            <p:nvSpPr>
              <p:cNvPr id="10045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661120"/>
                <a:ext cx="7772400" cy="3856112"/>
              </a:xfrm>
              <a:blipFill rotWithShape="0">
                <a:blip r:embed="rId3"/>
                <a:stretch>
                  <a:fillRect l="-1647" t="-2844" b="-21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3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AEA-F385-43A5-A038-519A4ADD064C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U(&lt;M,w&gt;)</a:t>
            </a:r>
            <a:r>
              <a:rPr lang="zh-CN" altLang="en-US"/>
              <a:t>结果(可能不停机)</a:t>
            </a:r>
          </a:p>
        </p:txBody>
      </p:sp>
      <p:graphicFrame>
        <p:nvGraphicFramePr>
          <p:cNvPr id="1005739" name="Group 171"/>
          <p:cNvGraphicFramePr>
            <a:graphicFrameLocks noGrp="1"/>
          </p:cNvGraphicFramePr>
          <p:nvPr>
            <p:extLst/>
          </p:nvPr>
        </p:nvGraphicFramePr>
        <p:xfrm>
          <a:off x="35496" y="1524000"/>
          <a:ext cx="6629400" cy="4927608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</a:tblGrid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661B-6142-4229-BE72-F1257ABF2C11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H(&lt;M,w&gt;)</a:t>
            </a:r>
            <a:r>
              <a:rPr lang="zh-CN" altLang="en-US"/>
              <a:t>结果(处处停机)</a:t>
            </a:r>
          </a:p>
        </p:txBody>
      </p:sp>
      <p:graphicFrame>
        <p:nvGraphicFramePr>
          <p:cNvPr id="1009765" name="Group 101"/>
          <p:cNvGraphicFramePr>
            <a:graphicFrameLocks noGrp="1"/>
          </p:cNvGraphicFramePr>
          <p:nvPr>
            <p:extLst/>
          </p:nvPr>
        </p:nvGraphicFramePr>
        <p:xfrm>
          <a:off x="35496" y="1524000"/>
          <a:ext cx="6629400" cy="4927608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</a:tblGrid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4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C15F-C792-4768-9445-24D87B41C0BA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H(&lt;M,&lt;M&gt;&gt;)</a:t>
            </a:r>
            <a:r>
              <a:rPr lang="zh-CN" altLang="en-US"/>
              <a:t>结果(处处停机)</a:t>
            </a:r>
          </a:p>
        </p:txBody>
      </p:sp>
      <p:graphicFrame>
        <p:nvGraphicFramePr>
          <p:cNvPr id="1011715" name="Group 3"/>
          <p:cNvGraphicFramePr>
            <a:graphicFrameLocks noGrp="1"/>
          </p:cNvGraphicFramePr>
          <p:nvPr>
            <p:extLst/>
          </p:nvPr>
        </p:nvGraphicFramePr>
        <p:xfrm>
          <a:off x="35496" y="1524000"/>
          <a:ext cx="6629400" cy="4927608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</a:tblGrid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6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D878-6540-41DC-B7A6-2212E82CB90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04800"/>
            <a:ext cx="7992888" cy="1143000"/>
          </a:xfrm>
        </p:spPr>
        <p:txBody>
          <a:bodyPr/>
          <a:lstStyle/>
          <a:p>
            <a:r>
              <a:rPr lang="en-US" altLang="zh-CN" dirty="0"/>
              <a:t>D(&lt;M&gt;)=</a:t>
            </a:r>
            <a:r>
              <a:rPr lang="en-US" altLang="zh-CN" dirty="0">
                <a:sym typeface="Symbol" pitchFamily="18" charset="2"/>
              </a:rPr>
              <a:t>H(M,&lt;M&gt;)(</a:t>
            </a:r>
            <a:r>
              <a:rPr lang="zh-CN" altLang="en-US" dirty="0">
                <a:sym typeface="Symbol" pitchFamily="18" charset="2"/>
              </a:rPr>
              <a:t>处处停机)</a:t>
            </a:r>
            <a:endParaRPr lang="zh-CN" altLang="en-US" dirty="0"/>
          </a:p>
        </p:txBody>
      </p:sp>
      <p:graphicFrame>
        <p:nvGraphicFramePr>
          <p:cNvPr id="1010791" name="Group 103"/>
          <p:cNvGraphicFramePr>
            <a:graphicFrameLocks noGrp="1"/>
          </p:cNvGraphicFramePr>
          <p:nvPr>
            <p:extLst/>
          </p:nvPr>
        </p:nvGraphicFramePr>
        <p:xfrm>
          <a:off x="35496" y="1524000"/>
          <a:ext cx="6629400" cy="4927608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</a:tblGrid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拒绝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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7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583</Words>
  <Application>Microsoft Office PowerPoint</Application>
  <PresentationFormat>全屏显示(4:3)</PresentationFormat>
  <Paragraphs>366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Wingdings</vt:lpstr>
      <vt:lpstr>Times New Roman</vt:lpstr>
      <vt:lpstr>Arial</vt:lpstr>
      <vt:lpstr>Symbol</vt:lpstr>
      <vt:lpstr>Cambria Math</vt:lpstr>
      <vt:lpstr>宋体</vt:lpstr>
      <vt:lpstr>Arial Narrow</vt:lpstr>
      <vt:lpstr>MT Extra</vt:lpstr>
      <vt:lpstr>Factory</vt:lpstr>
      <vt:lpstr>对角化方法</vt:lpstr>
      <vt:lpstr>图灵机接受性问题</vt:lpstr>
      <vt:lpstr>定理5.9</vt:lpstr>
      <vt:lpstr>定理5.9证明</vt:lpstr>
      <vt:lpstr>定理5.9证明</vt:lpstr>
      <vt:lpstr>U(&lt;M,w&gt;)结果(可能不停机)</vt:lpstr>
      <vt:lpstr>H(&lt;M,w&gt;)结果(处处停机)</vt:lpstr>
      <vt:lpstr>H(&lt;M,&lt;M&gt;&gt;)结果(处处停机)</vt:lpstr>
      <vt:lpstr>D(&lt;M&gt;)=H(M,&lt;M&gt;)(处处停机)</vt:lpstr>
      <vt:lpstr>D(&lt;D&gt;)结果(矛盾)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2014-10-15T13:16:32Z</dcterms:modified>
</cp:coreProperties>
</file>