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EC65DA-0941-4D6D-ADAE-A93FF6AA527A}" type="slidenum">
              <a:rPr lang="zh-CN" altLang="en-US">
                <a:latin typeface="Arial Narrow" pitchFamily="34" charset="0"/>
              </a:rPr>
              <a:pPr eaLnBrk="1" hangingPunct="1"/>
              <a:t>1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939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1BE68FA-6A64-431C-8BB3-8979F98DF83F}" type="slidenum">
              <a:rPr lang="zh-CN" altLang="en-US">
                <a:latin typeface="Arial Narrow" pitchFamily="34" charset="0"/>
              </a:rPr>
              <a:pPr eaLnBrk="1" hangingPunct="1"/>
              <a:t>11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421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24DBA2-23E4-4D2D-9575-15129B639689}" type="slidenum">
              <a:rPr lang="zh-CN" altLang="en-US">
                <a:latin typeface="Arial Narrow" pitchFamily="34" charset="0"/>
              </a:rPr>
              <a:pPr eaLnBrk="1" hangingPunct="1"/>
              <a:t>12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346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221EEA-7A22-4B5F-ABD5-CE1EE2B330FE}" type="slidenum">
              <a:rPr lang="zh-CN" altLang="en-US">
                <a:latin typeface="Arial Narrow" pitchFamily="34" charset="0"/>
              </a:rPr>
              <a:pPr eaLnBrk="1" hangingPunct="1"/>
              <a:t>13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051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01A5D65-2757-4A99-A767-2A82DA001A34}" type="slidenum">
              <a:rPr lang="zh-CN" altLang="en-US">
                <a:latin typeface="Arial Narrow" pitchFamily="34" charset="0"/>
              </a:rPr>
              <a:pPr eaLnBrk="1" hangingPunct="1"/>
              <a:t>14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2967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4C936D-F05D-4A6D-9210-5E628B11FC30}" type="slidenum">
              <a:rPr lang="zh-CN" altLang="en-US">
                <a:latin typeface="Arial Narrow" pitchFamily="34" charset="0"/>
              </a:rPr>
              <a:pPr eaLnBrk="1" hangingPunct="1"/>
              <a:t>15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1304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5AD6E3-6B4F-4B54-9699-908FD38E74A5}" type="slidenum">
              <a:rPr lang="zh-CN" altLang="en-US">
                <a:latin typeface="Arial Narrow" pitchFamily="34" charset="0"/>
              </a:rPr>
              <a:pPr eaLnBrk="1" hangingPunct="1"/>
              <a:t>16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312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3D7011-B987-43BC-B05D-81069D014E9E}" type="slidenum">
              <a:rPr lang="zh-CN" altLang="en-US">
                <a:latin typeface="Arial Narrow" pitchFamily="34" charset="0"/>
              </a:rPr>
              <a:pPr eaLnBrk="1" hangingPunct="1"/>
              <a:t>17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40175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AD24A04-3C56-4645-B030-66CFEBAEDCE7}" type="slidenum">
              <a:rPr lang="zh-CN" altLang="en-US">
                <a:latin typeface="Arial Narrow" pitchFamily="34" charset="0"/>
              </a:rPr>
              <a:pPr eaLnBrk="1" hangingPunct="1"/>
              <a:t>18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910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A105E30-254C-4B72-9C5B-29FFCC5212B4}" type="slidenum">
              <a:rPr lang="zh-CN" altLang="en-US">
                <a:latin typeface="Arial Narrow" pitchFamily="34" charset="0"/>
              </a:rPr>
              <a:pPr eaLnBrk="1" hangingPunct="1"/>
              <a:t>19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50733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482D2BE-4528-4B81-9E5E-F8E58618493C}" type="slidenum">
              <a:rPr lang="zh-CN" altLang="en-US">
                <a:latin typeface="Arial Narrow" pitchFamily="34" charset="0"/>
              </a:rPr>
              <a:pPr eaLnBrk="1" hangingPunct="1"/>
              <a:t>20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3196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712DFF9-D673-4831-A6A8-058FCF24B2C9}" type="slidenum">
              <a:rPr lang="zh-CN" altLang="en-US">
                <a:latin typeface="Arial Narrow" pitchFamily="34" charset="0"/>
              </a:rPr>
              <a:pPr eaLnBrk="1" hangingPunct="1"/>
              <a:t>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2236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866D974-2BE3-44A8-B10F-E8E0A7F1AE4A}" type="slidenum">
              <a:rPr lang="zh-CN" altLang="en-US">
                <a:latin typeface="Arial Narrow" pitchFamily="34" charset="0"/>
              </a:rPr>
              <a:pPr eaLnBrk="1" hangingPunct="1"/>
              <a:t>21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920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1D4655B-3503-4CDF-B53C-6365912A30F9}" type="slidenum">
              <a:rPr lang="zh-CN" altLang="en-US">
                <a:latin typeface="Arial Narrow" pitchFamily="34" charset="0"/>
              </a:rPr>
              <a:pPr eaLnBrk="1" hangingPunct="1"/>
              <a:t>22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2453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682DDE0-7EE5-48A8-BF6E-7CDD2BC7CA5F}" type="slidenum">
              <a:rPr lang="zh-CN" altLang="en-US">
                <a:latin typeface="Arial Narrow" pitchFamily="34" charset="0"/>
              </a:rPr>
              <a:pPr eaLnBrk="1" hangingPunct="1"/>
              <a:t>23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671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1B5CAD5-5F08-430A-BA2F-C9647C59C4B5}" type="slidenum">
              <a:rPr lang="zh-CN" altLang="en-US">
                <a:latin typeface="Arial Narrow" pitchFamily="34" charset="0"/>
              </a:rPr>
              <a:pPr eaLnBrk="1" hangingPunct="1"/>
              <a:t>24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8288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6C22D40-491E-4F43-BE30-4E07B28FB9DC}" type="slidenum">
              <a:rPr lang="zh-CN" altLang="en-US">
                <a:latin typeface="Arial Narrow" pitchFamily="34" charset="0"/>
              </a:rPr>
              <a:pPr eaLnBrk="1" hangingPunct="1"/>
              <a:t>25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1571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E013E6E-8DA3-45C9-9652-0A786E7FF720}" type="slidenum">
              <a:rPr lang="zh-CN" altLang="en-US">
                <a:latin typeface="Arial Narrow" pitchFamily="34" charset="0"/>
              </a:rPr>
              <a:pPr eaLnBrk="1" hangingPunct="1"/>
              <a:t>26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29658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690CEE-B365-40E0-A4B6-BCE53F8F5367}" type="slidenum">
              <a:rPr lang="zh-CN" altLang="en-US">
                <a:latin typeface="Arial Narrow" pitchFamily="34" charset="0"/>
              </a:rPr>
              <a:pPr eaLnBrk="1" hangingPunct="1"/>
              <a:t>27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673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86581EF-4346-4528-865B-D1B42C076D39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3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912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984CF3-15A4-4C48-96B3-8A0179D46953}" type="slidenum">
              <a:rPr lang="zh-CN" altLang="en-US">
                <a:latin typeface="Arial Narrow" pitchFamily="34" charset="0"/>
              </a:rPr>
              <a:pPr eaLnBrk="1" hangingPunct="1"/>
              <a:t>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663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60933296-96FC-4865-ABCC-32BD1C5C746D}" type="slidenum">
              <a:rPr kumimoji="0" lang="zh-CN" altLang="en-US" smtClean="0">
                <a:latin typeface="Arial Narrow" pitchFamily="34" charset="0"/>
                <a:ea typeface="宋体" charset="-122"/>
              </a:rPr>
              <a:pPr eaLnBrk="1" hangingPunct="1"/>
              <a:t>5</a:t>
            </a:fld>
            <a:endParaRPr kumimoji="0" lang="en-US" altLang="zh-CN" smtClean="0">
              <a:latin typeface="Arial Narrow" pitchFamily="34" charset="0"/>
              <a:ea typeface="宋体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4208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42A256C-42A1-40AF-A6F9-5DDA40AD8113}" type="slidenum">
              <a:rPr lang="zh-CN" altLang="en-US">
                <a:latin typeface="Arial Narrow" pitchFamily="34" charset="0"/>
              </a:rPr>
              <a:pPr eaLnBrk="1" hangingPunct="1"/>
              <a:t>6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308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9431D6A-A52F-4CD0-BF4D-24AC2C010F56}" type="slidenum">
              <a:rPr lang="zh-CN" altLang="en-US">
                <a:latin typeface="Arial Narrow" pitchFamily="34" charset="0"/>
              </a:rPr>
              <a:pPr eaLnBrk="1" hangingPunct="1"/>
              <a:t>8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364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7624C62-9CA9-463A-BE76-EF17B41DE411}" type="slidenum">
              <a:rPr lang="zh-CN" altLang="en-US">
                <a:latin typeface="Arial Narrow" pitchFamily="34" charset="0"/>
              </a:rPr>
              <a:pPr eaLnBrk="1" hangingPunct="1"/>
              <a:t>9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346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389E574-F53D-4EF1-AE83-7D47D0721466}" type="slidenum">
              <a:rPr lang="zh-CN" altLang="en-US">
                <a:latin typeface="Arial Narrow" pitchFamily="34" charset="0"/>
              </a:rPr>
              <a:pPr eaLnBrk="1" hangingPunct="1"/>
              <a:t>10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130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30082-D41E-45E1-B633-5E1BDAE3EFB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00E5-964A-43A6-9CB9-E44E092C8231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D812-CAE5-4467-AEE6-5818B152484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F33B-CDB2-441D-93B8-AF265F29588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D809-2BD9-4B75-B60A-E034BBFAFA1E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193D-DECC-4D34-862A-679878CB8D1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F136-5B06-48FB-B9BC-BA3F355ABDF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053C-475C-493A-B71E-30D0AD2B81F5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7F32-08F6-46AD-8A4E-D446912A097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CE27-58E3-4336-B78F-7D87CFBA675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529D-3362-45B1-9881-C328A2720D0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685D271-8E91-45F1-825E-D99E66D3A2E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4889E7-350F-4B4D-990F-221BEED8DB6F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268413"/>
            <a:ext cx="7772400" cy="1600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   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完全理论</a:t>
            </a:r>
            <a:endParaRPr lang="en-US" altLang="zh-CN" dirty="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294856"/>
            <a:ext cx="6400800" cy="24384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第8章  </a:t>
            </a:r>
            <a:r>
              <a:rPr lang="en-US" altLang="zh-CN" b="1" dirty="0" smtClean="0"/>
              <a:t>NP</a:t>
            </a:r>
            <a:r>
              <a:rPr lang="zh-CN" altLang="en-US" b="1" dirty="0" smtClean="0"/>
              <a:t>完全问题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第9章  </a:t>
            </a:r>
            <a:r>
              <a:rPr lang="en-US" altLang="zh-CN" b="1" dirty="0" smtClean="0"/>
              <a:t>PSPACE</a:t>
            </a:r>
            <a:r>
              <a:rPr lang="zh-CN" altLang="en-US" b="1" dirty="0" smtClean="0"/>
              <a:t>完全问题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           NL</a:t>
            </a:r>
            <a:r>
              <a:rPr lang="zh-CN" altLang="en-US" b="1" dirty="0" smtClean="0"/>
              <a:t>完全问题</a:t>
            </a:r>
          </a:p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章  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完全问题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图灵归约、相对化、电路</a:t>
            </a:r>
          </a:p>
        </p:txBody>
      </p:sp>
    </p:spTree>
    <p:extLst>
      <p:ext uri="{BB962C8B-B14F-4D97-AF65-F5344CB8AC3E}">
        <p14:creationId xmlns:p14="http://schemas.microsoft.com/office/powerpoint/2010/main" val="33230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8E4DEBF-BBD3-4B76-9BFB-1E6DDC534690}" type="slidenum">
              <a:rPr lang="zh-CN" altLang="en-US"/>
              <a:pPr eaLnBrk="1" hangingPunct="1"/>
              <a:t>10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可满足性问题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可满足性问题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给定一个布尔公式,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确定这个公式是否可满足</a:t>
            </a:r>
          </a:p>
          <a:p>
            <a:pPr marL="914400" lvl="2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例: (</a:t>
            </a:r>
            <a:r>
              <a:rPr lang="en-US" altLang="zh-CN" b="1" dirty="0" smtClean="0"/>
              <a:t>x</a:t>
            </a:r>
            <a:r>
              <a:rPr lang="en-US" altLang="zh-CN" b="1" dirty="0" smtClean="0">
                <a:sym typeface="Symbol" pitchFamily="18" charset="2"/>
              </a:rPr>
              <a:t>(y</a:t>
            </a:r>
            <a:r>
              <a:rPr lang="zh-CN" altLang="en-US" b="1" dirty="0" smtClean="0">
                <a:sym typeface="Symbol" pitchFamily="18" charset="2"/>
              </a:rPr>
              <a:t>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))</a:t>
            </a:r>
            <a:r>
              <a:rPr lang="zh-CN" altLang="en-US" b="1" dirty="0" smtClean="0">
                <a:sym typeface="Symbol" pitchFamily="18" charset="2"/>
              </a:rPr>
              <a:t>(</a:t>
            </a:r>
            <a:r>
              <a:rPr lang="en-US" altLang="zh-CN" b="1" dirty="0" err="1" smtClean="0">
                <a:sym typeface="Symbol" pitchFamily="18" charset="2"/>
              </a:rPr>
              <a:t>xy</a:t>
            </a:r>
            <a:r>
              <a:rPr lang="en-US" altLang="zh-CN" b="1" dirty="0" smtClean="0">
                <a:sym typeface="Symbol" pitchFamily="18" charset="2"/>
              </a:rPr>
              <a:t>) </a:t>
            </a:r>
          </a:p>
          <a:p>
            <a:pPr marL="914400" lvl="2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x=1,y=0</a:t>
            </a:r>
            <a:r>
              <a:rPr lang="zh-CN" altLang="en-US" b="1" dirty="0" smtClean="0">
                <a:sym typeface="Symbol" pitchFamily="18" charset="2"/>
              </a:rPr>
              <a:t>是可满足赋值</a:t>
            </a:r>
            <a:endParaRPr lang="zh-CN" altLang="en-US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endParaRPr lang="en-US" altLang="zh-CN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SAT</a:t>
            </a:r>
            <a:r>
              <a:rPr lang="en-US" altLang="zh-CN" sz="2800" b="1" dirty="0" smtClean="0"/>
              <a:t> = { &lt;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/>
              <a:t>&gt; | 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zh-CN" altLang="en-US" sz="2800" b="1" dirty="0" smtClean="0">
                <a:sym typeface="Symbol" pitchFamily="18" charset="2"/>
              </a:rPr>
              <a:t>是可满足布尔公式 </a:t>
            </a:r>
            <a:r>
              <a:rPr lang="zh-CN" alt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1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90AD08-30A4-477C-AADB-0976E4E595E9}" type="slidenum">
              <a:rPr lang="zh-CN" altLang="en-US"/>
              <a:pPr eaLnBrk="1" hangingPunct="1"/>
              <a:t>11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合取范式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文字</a:t>
            </a:r>
            <a:r>
              <a:rPr lang="zh-CN" altLang="en-US" b="1" dirty="0" smtClean="0"/>
              <a:t>: 布尔变元及其否定</a:t>
            </a: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dirty="0" smtClean="0"/>
              <a:t>( </a:t>
            </a:r>
            <a:r>
              <a:rPr lang="en-US" altLang="zh-CN" b="1" dirty="0" err="1" smtClean="0"/>
              <a:t>x,</a:t>
            </a:r>
            <a:r>
              <a:rPr lang="en-US" altLang="zh-CN" b="1" dirty="0" err="1" smtClean="0">
                <a:sym typeface="Symbol" pitchFamily="18" charset="2"/>
              </a:rPr>
              <a:t>x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等 </a:t>
            </a:r>
            <a:r>
              <a:rPr lang="zh-CN" altLang="en-US" b="1" dirty="0" smtClean="0"/>
              <a:t>)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子句</a:t>
            </a:r>
            <a:r>
              <a:rPr lang="zh-CN" altLang="en-US" b="1" dirty="0" smtClean="0"/>
              <a:t>: 文字的析取</a:t>
            </a: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dirty="0" smtClean="0"/>
              <a:t>( </a:t>
            </a:r>
            <a:r>
              <a:rPr lang="en-US" altLang="zh-CN" b="1" dirty="0" smtClean="0"/>
              <a:t>x</a:t>
            </a:r>
            <a:r>
              <a:rPr lang="en-US" altLang="zh-CN" b="1" dirty="0" smtClean="0">
                <a:sym typeface="Symbol" pitchFamily="18" charset="2"/>
              </a:rPr>
              <a:t></a:t>
            </a:r>
            <a:r>
              <a:rPr lang="en-US" altLang="zh-CN" b="1" dirty="0" err="1" smtClean="0">
                <a:sym typeface="Symbol" pitchFamily="18" charset="2"/>
              </a:rPr>
              <a:t>yz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等 </a:t>
            </a:r>
            <a:r>
              <a:rPr lang="zh-CN" altLang="en-US" b="1" dirty="0" smtClean="0"/>
              <a:t>)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合取范式</a:t>
            </a:r>
            <a:r>
              <a:rPr lang="zh-CN" altLang="en-US" b="1" dirty="0" smtClean="0"/>
              <a:t>(</a:t>
            </a:r>
            <a:r>
              <a:rPr lang="en-US" altLang="zh-CN" b="1" dirty="0" err="1" smtClean="0">
                <a:solidFill>
                  <a:schemeClr val="folHlink"/>
                </a:solidFill>
              </a:rPr>
              <a:t>cnf</a:t>
            </a:r>
            <a:r>
              <a:rPr lang="zh-CN" altLang="en-US" b="1" dirty="0" smtClean="0"/>
              <a:t>): 子句的合取</a:t>
            </a:r>
            <a:r>
              <a:rPr lang="zh-CN" altLang="en-US" sz="2800" b="1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b="1" dirty="0" smtClean="0"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sym typeface="Symbol" pitchFamily="18" charset="2"/>
              </a:rPr>
              <a:t>yz</a:t>
            </a:r>
            <a:r>
              <a:rPr lang="zh-CN" altLang="en-US" sz="2800" b="1" dirty="0" smtClean="0"/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zh-CN" altLang="en-US" sz="2800" b="1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b="1" dirty="0" smtClean="0"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sym typeface="Symbol" pitchFamily="18" charset="2"/>
              </a:rPr>
              <a:t>yzu</a:t>
            </a:r>
            <a:r>
              <a:rPr lang="zh-CN" altLang="en-US" sz="2800" b="1" dirty="0" smtClean="0"/>
              <a:t>)</a:t>
            </a:r>
            <a:r>
              <a:rPr lang="zh-CN" altLang="en-US" sz="2800" b="1" dirty="0" smtClean="0">
                <a:sym typeface="Symbol" pitchFamily="18" charset="2"/>
              </a:rPr>
              <a:t>(</a:t>
            </a:r>
            <a:r>
              <a:rPr lang="en-US" altLang="zh-CN" sz="2800" b="1" dirty="0" smtClean="0">
                <a:sym typeface="Symbol" pitchFamily="18" charset="2"/>
              </a:rPr>
              <a:t>xu)</a:t>
            </a:r>
            <a:endParaRPr lang="zh-CN" altLang="en-US" sz="2800" b="1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E1A25E-30FE-4889-BB73-BBB4BA8A9B91}" type="slidenum">
              <a:rPr lang="zh-CN" altLang="en-US"/>
              <a:pPr eaLnBrk="1" hangingPunct="1"/>
              <a:t>12</a:t>
            </a:fld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合取范式可满足性问题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合取范式可满足性问题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给定一个合取范式(</a:t>
            </a:r>
            <a:r>
              <a:rPr lang="en-US" altLang="zh-CN" b="1" dirty="0" err="1" smtClean="0"/>
              <a:t>cnf</a:t>
            </a:r>
            <a:r>
              <a:rPr lang="en-US" altLang="zh-CN" b="1" dirty="0" smtClean="0"/>
              <a:t>),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确定这个公式是否可满足</a:t>
            </a:r>
          </a:p>
          <a:p>
            <a:pPr marL="914400" lvl="2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例: </a:t>
            </a:r>
            <a:r>
              <a:rPr lang="zh-CN" altLang="en-US" b="1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b="1" dirty="0" smtClean="0">
                <a:sym typeface="Symbol" pitchFamily="18" charset="2"/>
              </a:rPr>
              <a:t></a:t>
            </a:r>
            <a:r>
              <a:rPr lang="en-US" altLang="zh-CN" b="1" dirty="0" err="1" smtClean="0">
                <a:sym typeface="Symbol" pitchFamily="18" charset="2"/>
              </a:rPr>
              <a:t>yz</a:t>
            </a:r>
            <a:r>
              <a:rPr lang="zh-CN" altLang="en-US" b="1" dirty="0" smtClean="0"/>
              <a:t>)</a:t>
            </a:r>
            <a:r>
              <a:rPr lang="zh-CN" altLang="en-US" b="1" dirty="0" smtClean="0">
                <a:sym typeface="Symbol" pitchFamily="18" charset="2"/>
              </a:rPr>
              <a:t></a:t>
            </a:r>
            <a:r>
              <a:rPr lang="zh-CN" altLang="en-US" b="1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b="1" dirty="0" smtClean="0">
                <a:sym typeface="Symbol" pitchFamily="18" charset="2"/>
              </a:rPr>
              <a:t></a:t>
            </a:r>
            <a:r>
              <a:rPr lang="en-US" altLang="zh-CN" b="1" dirty="0" err="1" smtClean="0">
                <a:sym typeface="Symbol" pitchFamily="18" charset="2"/>
              </a:rPr>
              <a:t>yu</a:t>
            </a:r>
            <a:r>
              <a:rPr lang="zh-CN" altLang="en-US" b="1" dirty="0" smtClean="0"/>
              <a:t>)</a:t>
            </a:r>
            <a:r>
              <a:rPr lang="zh-CN" altLang="en-US" b="1" dirty="0" smtClean="0">
                <a:sym typeface="Symbol" pitchFamily="18" charset="2"/>
              </a:rPr>
              <a:t>(</a:t>
            </a:r>
            <a:r>
              <a:rPr lang="en-US" altLang="zh-CN" b="1" dirty="0" smtClean="0">
                <a:sym typeface="Symbol" pitchFamily="18" charset="2"/>
              </a:rPr>
              <a:t>x</a:t>
            </a:r>
            <a:r>
              <a:rPr lang="en-US" altLang="zh-CN" b="1" dirty="0" err="1" smtClean="0">
                <a:sym typeface="Symbol" pitchFamily="18" charset="2"/>
              </a:rPr>
              <a:t>uz</a:t>
            </a:r>
            <a:r>
              <a:rPr lang="en-US" altLang="zh-CN" b="1" dirty="0" smtClean="0">
                <a:sym typeface="Symbol" pitchFamily="18" charset="2"/>
              </a:rPr>
              <a:t>) </a:t>
            </a:r>
          </a:p>
          <a:p>
            <a:pPr marL="914400" lvl="2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x=0,y=0,z=0,u=0</a:t>
            </a:r>
            <a:r>
              <a:rPr lang="zh-CN" altLang="en-US" b="1" dirty="0" smtClean="0">
                <a:sym typeface="Symbol" pitchFamily="18" charset="2"/>
              </a:rPr>
              <a:t>是可满足赋值</a:t>
            </a:r>
            <a:endParaRPr lang="zh-CN" altLang="en-US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endParaRPr lang="en-US" altLang="zh-CN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 err="1" smtClean="0">
                <a:solidFill>
                  <a:schemeClr val="folHlink"/>
                </a:solidFill>
              </a:rPr>
              <a:t>cnf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-SAT</a:t>
            </a:r>
            <a:r>
              <a:rPr lang="en-US" altLang="zh-CN" sz="2800" b="1" dirty="0" smtClean="0"/>
              <a:t> = { &lt;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/>
              <a:t>&gt; | 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zh-CN" altLang="en-US" sz="2800" b="1" dirty="0" smtClean="0">
                <a:sym typeface="Symbol" pitchFamily="18" charset="2"/>
              </a:rPr>
              <a:t>是可满足</a:t>
            </a:r>
            <a:r>
              <a:rPr lang="en-US" altLang="zh-CN" sz="2800" b="1" dirty="0" err="1" smtClean="0">
                <a:sym typeface="Symbol" pitchFamily="18" charset="2"/>
              </a:rPr>
              <a:t>cnf</a:t>
            </a:r>
            <a:r>
              <a:rPr lang="zh-CN" altLang="en-US" sz="2800" b="1" dirty="0" smtClean="0">
                <a:sym typeface="Symbol" pitchFamily="18" charset="2"/>
              </a:rPr>
              <a:t> </a:t>
            </a:r>
            <a:r>
              <a:rPr lang="zh-CN" alt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2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BA90CA6-BC85-4A12-9584-79FD5B6D56F3}" type="slidenum">
              <a:rPr lang="zh-CN" altLang="en-US"/>
              <a:pPr eaLnBrk="1" hangingPunct="1"/>
              <a:t>13</a:t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3元合取范式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3子句</a:t>
            </a:r>
            <a:r>
              <a:rPr lang="zh-CN" altLang="en-US" b="1" dirty="0" smtClean="0"/>
              <a:t>: 由三个文字组成的子句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3</a:t>
            </a:r>
            <a:r>
              <a:rPr lang="en-US" altLang="zh-CN" b="1" dirty="0" err="1" smtClean="0">
                <a:solidFill>
                  <a:schemeClr val="folHlink"/>
                </a:solidFill>
              </a:rPr>
              <a:t>cnf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由3-子句组成的合取范式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b="1" dirty="0" smtClean="0">
                <a:sym typeface="Symbol" pitchFamily="18" charset="2"/>
              </a:rPr>
              <a:t></a:t>
            </a:r>
            <a:r>
              <a:rPr lang="en-US" altLang="zh-CN" b="1" dirty="0" err="1" smtClean="0">
                <a:sym typeface="Symbol" pitchFamily="18" charset="2"/>
              </a:rPr>
              <a:t>yz</a:t>
            </a:r>
            <a:r>
              <a:rPr lang="zh-CN" altLang="en-US" b="1" dirty="0" smtClean="0"/>
              <a:t>)</a:t>
            </a:r>
            <a:r>
              <a:rPr lang="zh-CN" altLang="en-US" b="1" dirty="0" smtClean="0">
                <a:sym typeface="Symbol" pitchFamily="18" charset="2"/>
              </a:rPr>
              <a:t></a:t>
            </a:r>
            <a:r>
              <a:rPr lang="zh-CN" altLang="en-US" b="1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b="1" dirty="0" smtClean="0">
                <a:sym typeface="Symbol" pitchFamily="18" charset="2"/>
              </a:rPr>
              <a:t></a:t>
            </a:r>
            <a:r>
              <a:rPr lang="en-US" altLang="zh-CN" b="1" dirty="0" err="1" smtClean="0">
                <a:sym typeface="Symbol" pitchFamily="18" charset="2"/>
              </a:rPr>
              <a:t>yu</a:t>
            </a:r>
            <a:r>
              <a:rPr lang="zh-CN" altLang="en-US" b="1" dirty="0" smtClean="0"/>
              <a:t>)</a:t>
            </a:r>
            <a:r>
              <a:rPr lang="zh-CN" altLang="en-US" b="1" dirty="0" smtClean="0">
                <a:sym typeface="Symbol" pitchFamily="18" charset="2"/>
              </a:rPr>
              <a:t>(</a:t>
            </a:r>
            <a:r>
              <a:rPr lang="en-US" altLang="zh-CN" b="1" dirty="0" smtClean="0">
                <a:sym typeface="Symbol" pitchFamily="18" charset="2"/>
              </a:rPr>
              <a:t>x</a:t>
            </a:r>
            <a:r>
              <a:rPr lang="en-US" altLang="zh-CN" b="1" dirty="0" err="1" smtClean="0">
                <a:sym typeface="Symbol" pitchFamily="18" charset="2"/>
              </a:rPr>
              <a:t>uz</a:t>
            </a:r>
            <a:r>
              <a:rPr lang="en-US" altLang="zh-CN" b="1" dirty="0" smtClean="0">
                <a:sym typeface="Symbol" pitchFamily="18" charset="2"/>
              </a:rPr>
              <a:t>)</a:t>
            </a:r>
            <a:endParaRPr lang="zh-CN" altLang="en-US" b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95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0A1F1DD-34F5-45E5-BB52-10C867F4DC75}" type="slidenum">
              <a:rPr lang="zh-CN" altLang="en-US"/>
              <a:pPr eaLnBrk="1" hangingPunct="1"/>
              <a:t>14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3元可满足性问题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3元可满足性问题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给定一个3元合取范式(3</a:t>
            </a:r>
            <a:r>
              <a:rPr lang="en-US" altLang="zh-CN" b="1" dirty="0" err="1" smtClean="0"/>
              <a:t>cnf</a:t>
            </a:r>
            <a:r>
              <a:rPr lang="en-US" altLang="zh-CN" b="1" dirty="0" smtClean="0"/>
              <a:t>),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确定这个公式是否可满足</a:t>
            </a:r>
            <a:endParaRPr lang="en-US" altLang="zh-CN" b="1" dirty="0" smtClean="0"/>
          </a:p>
          <a:p>
            <a:pPr marL="57150" indent="0" eaLnBrk="1" hangingPunct="1">
              <a:buNone/>
            </a:pPr>
            <a:endParaRPr lang="en-US" altLang="zh-CN" sz="2800" b="1" dirty="0" smtClean="0">
              <a:sym typeface="Symbol" pitchFamily="18" charset="2"/>
            </a:endParaRP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例: </a:t>
            </a:r>
            <a:r>
              <a:rPr lang="zh-CN" altLang="en-US" sz="2800" b="1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b="1" dirty="0" smtClean="0"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sym typeface="Symbol" pitchFamily="18" charset="2"/>
              </a:rPr>
              <a:t>yz</a:t>
            </a:r>
            <a:r>
              <a:rPr lang="zh-CN" altLang="en-US" sz="2800" b="1" dirty="0" smtClean="0"/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zh-CN" altLang="en-US" sz="2800" b="1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b="1" dirty="0" smtClean="0"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sym typeface="Symbol" pitchFamily="18" charset="2"/>
              </a:rPr>
              <a:t>yu</a:t>
            </a:r>
            <a:r>
              <a:rPr lang="zh-CN" altLang="en-US" sz="2800" b="1" dirty="0" smtClean="0"/>
              <a:t>)</a:t>
            </a:r>
            <a:r>
              <a:rPr lang="zh-CN" altLang="en-US" sz="2800" b="1" dirty="0" smtClean="0">
                <a:sym typeface="Symbol" pitchFamily="18" charset="2"/>
              </a:rPr>
              <a:t>(</a:t>
            </a:r>
            <a:r>
              <a:rPr lang="en-US" altLang="zh-CN" sz="2800" b="1" dirty="0" smtClean="0">
                <a:sym typeface="Symbol" pitchFamily="18" charset="2"/>
              </a:rPr>
              <a:t>x</a:t>
            </a:r>
            <a:r>
              <a:rPr lang="en-US" altLang="zh-CN" sz="2800" b="1" dirty="0" err="1" smtClean="0">
                <a:sym typeface="Symbol" pitchFamily="18" charset="2"/>
              </a:rPr>
              <a:t>uz</a:t>
            </a:r>
            <a:r>
              <a:rPr lang="en-US" altLang="zh-CN" sz="2800" b="1" dirty="0" smtClean="0">
                <a:sym typeface="Symbol" pitchFamily="18" charset="2"/>
              </a:rPr>
              <a:t>)    </a:t>
            </a:r>
          </a:p>
          <a:p>
            <a:pPr marL="5715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x=0,y=0,z=0,u=0</a:t>
            </a:r>
            <a:r>
              <a:rPr lang="zh-CN" altLang="en-US" sz="2800" b="1" dirty="0" smtClean="0">
                <a:sym typeface="Symbol" pitchFamily="18" charset="2"/>
              </a:rPr>
              <a:t>是可满足赋值</a:t>
            </a:r>
            <a:endParaRPr lang="zh-CN" altLang="en-US" sz="2800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endParaRPr lang="en-US" altLang="zh-CN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3SAT</a:t>
            </a:r>
            <a:r>
              <a:rPr lang="en-US" altLang="zh-CN" sz="2800" b="1" dirty="0" smtClean="0"/>
              <a:t> = { &lt;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/>
              <a:t>&gt; | 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zh-CN" altLang="en-US" sz="2800" b="1" dirty="0" smtClean="0">
                <a:sym typeface="Symbol" pitchFamily="18" charset="2"/>
              </a:rPr>
              <a:t>是可满足3</a:t>
            </a:r>
            <a:r>
              <a:rPr lang="en-US" altLang="zh-CN" sz="2800" b="1" dirty="0" err="1" smtClean="0">
                <a:sym typeface="Symbol" pitchFamily="18" charset="2"/>
              </a:rPr>
              <a:t>cnf</a:t>
            </a:r>
            <a:r>
              <a:rPr lang="zh-CN" altLang="en-US" sz="2800" b="1" dirty="0" smtClean="0">
                <a:sym typeface="Symbol" pitchFamily="18" charset="2"/>
              </a:rPr>
              <a:t> </a:t>
            </a:r>
            <a:r>
              <a:rPr lang="zh-CN" alt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189A55-A549-42FF-87A2-FDE2EBA92480}" type="slidenum">
              <a:rPr lang="zh-CN" altLang="en-US"/>
              <a:pPr eaLnBrk="1" hangingPunct="1"/>
              <a:t>15</a:t>
            </a:fld>
            <a:endParaRPr lang="en-US" altLang="zh-CN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546448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定理</a:t>
            </a:r>
            <a:r>
              <a:rPr lang="zh-CN" altLang="en-US" b="1" dirty="0" smtClean="0"/>
              <a:t>: </a:t>
            </a:r>
            <a:r>
              <a:rPr lang="en-US" altLang="zh-CN" b="1" dirty="0" err="1" smtClean="0"/>
              <a:t>cnf</a:t>
            </a:r>
            <a:r>
              <a:rPr lang="en-US" altLang="zh-CN" b="1" dirty="0" smtClean="0"/>
              <a:t>-SAT </a:t>
            </a:r>
            <a:r>
              <a:rPr lang="en-US" altLang="zh-CN" b="1" dirty="0" smtClean="0">
                <a:sym typeface="Symbol" pitchFamily="18" charset="2"/>
              </a:rPr>
              <a:t></a:t>
            </a:r>
            <a:r>
              <a:rPr lang="en-US" altLang="zh-CN" b="1" baseline="30000" dirty="0" smtClean="0">
                <a:sym typeface="Symbol" pitchFamily="18" charset="2"/>
              </a:rPr>
              <a:t>p</a:t>
            </a:r>
            <a:r>
              <a:rPr lang="en-US" altLang="zh-CN" b="1" baseline="-25000" dirty="0" smtClean="0">
                <a:sym typeface="Symbol" pitchFamily="18" charset="2"/>
              </a:rPr>
              <a:t>m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altLang="zh-CN" b="1" dirty="0" smtClean="0"/>
              <a:t>3SAT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b="1" dirty="0" smtClean="0"/>
              <a:t>:  把</a:t>
            </a:r>
            <a:r>
              <a:rPr lang="en-US" altLang="zh-CN" b="1" dirty="0" err="1" smtClean="0"/>
              <a:t>cnf</a:t>
            </a:r>
            <a:r>
              <a:rPr lang="zh-CN" altLang="en-US" b="1" dirty="0" smtClean="0"/>
              <a:t>转化成3</a:t>
            </a:r>
            <a:r>
              <a:rPr lang="en-US" altLang="zh-CN" b="1" dirty="0" err="1" smtClean="0"/>
              <a:t>cnf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增加一些变元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    转化前后两个公式不等值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但前后两个公式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   同时可满足或同时不可满足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公式的规模是文字总数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53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E118D0-1420-4836-9C0E-AF696357FCF4}" type="slidenum">
              <a:rPr lang="zh-CN" altLang="en-US"/>
              <a:pPr eaLnBrk="1" hangingPunct="1"/>
              <a:t>16</a:t>
            </a:fld>
            <a:endParaRPr lang="en-US" altLang="zh-CN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定理(例)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3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4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b="1" dirty="0" smtClean="0"/>
              <a:t>(a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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z</a:t>
            </a:r>
            <a:r>
              <a:rPr lang="en-US" altLang="zh-CN" b="1" dirty="0" smtClean="0">
                <a:sym typeface="Symbol" pitchFamily="18" charset="2"/>
              </a:rPr>
              <a:t>)(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z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3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4</a:t>
            </a:r>
            <a:r>
              <a:rPr lang="en-US" altLang="zh-CN" b="1" dirty="0" smtClean="0">
                <a:sym typeface="Symbol" pitchFamily="18" charset="2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z</a:t>
            </a:r>
            <a:r>
              <a:rPr lang="zh-CN" altLang="en-US" b="1" dirty="0" smtClean="0">
                <a:sym typeface="Symbol" pitchFamily="18" charset="2"/>
              </a:rPr>
              <a:t>相当“选择器”,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选择满足原来子句的哪一段</a:t>
            </a:r>
          </a:p>
        </p:txBody>
      </p:sp>
    </p:spTree>
    <p:extLst>
      <p:ext uri="{BB962C8B-B14F-4D97-AF65-F5344CB8AC3E}">
        <p14:creationId xmlns:p14="http://schemas.microsoft.com/office/powerpoint/2010/main" val="21265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495FAE-46B4-4B4E-8158-704D31CA4A3C}" type="slidenum">
              <a:rPr lang="zh-CN" altLang="en-US"/>
              <a:pPr eaLnBrk="1" hangingPunct="1"/>
              <a:t>17</a:t>
            </a:fld>
            <a:endParaRPr lang="en-US" altLang="zh-CN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定理(例)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3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4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5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6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 smtClean="0"/>
              <a:t>(a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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z</a:t>
            </a:r>
            <a:r>
              <a:rPr lang="en-US" altLang="zh-CN" b="1" baseline="-25000" dirty="0" smtClean="0">
                <a:solidFill>
                  <a:schemeClr val="folHlink"/>
                </a:solidFill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     (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z</a:t>
            </a:r>
            <a:r>
              <a:rPr lang="en-US" altLang="zh-CN" b="1" baseline="-25000" dirty="0" smtClean="0">
                <a:solidFill>
                  <a:schemeClr val="folHlink"/>
                </a:solidFill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3</a:t>
            </a:r>
            <a:r>
              <a:rPr lang="en-US" altLang="zh-CN" b="1" dirty="0" smtClean="0">
                <a:sym typeface="Symbol" pitchFamily="18" charset="2"/>
              </a:rPr>
              <a:t>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z</a:t>
            </a:r>
            <a:r>
              <a:rPr lang="en-US" altLang="zh-CN" b="1" baseline="-25000" dirty="0" smtClean="0">
                <a:solidFill>
                  <a:schemeClr val="folHlink"/>
                </a:solidFill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               (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z</a:t>
            </a:r>
            <a:r>
              <a:rPr lang="en-US" altLang="zh-CN" b="1" baseline="-25000" dirty="0" smtClean="0">
                <a:solidFill>
                  <a:schemeClr val="folHlink"/>
                </a:solidFill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4</a:t>
            </a:r>
            <a:r>
              <a:rPr lang="en-US" altLang="zh-CN" b="1" dirty="0" smtClean="0">
                <a:sym typeface="Symbol" pitchFamily="18" charset="2"/>
              </a:rPr>
              <a:t>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z</a:t>
            </a:r>
            <a:r>
              <a:rPr lang="en-US" altLang="zh-CN" b="1" baseline="-25000" dirty="0" smtClean="0">
                <a:solidFill>
                  <a:schemeClr val="folHlink"/>
                </a:solidFill>
                <a:sym typeface="Symbol" pitchFamily="18" charset="2"/>
              </a:rPr>
              <a:t>3</a:t>
            </a:r>
            <a:r>
              <a:rPr lang="en-US" altLang="zh-CN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                         (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z</a:t>
            </a:r>
            <a:r>
              <a:rPr lang="en-US" altLang="zh-CN" b="1" baseline="-25000" dirty="0" smtClean="0">
                <a:solidFill>
                  <a:schemeClr val="folHlink"/>
                </a:solidFill>
                <a:sym typeface="Symbol" pitchFamily="18" charset="2"/>
              </a:rPr>
              <a:t>3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5</a:t>
            </a:r>
            <a:r>
              <a:rPr lang="en-US" altLang="zh-CN" b="1" dirty="0" smtClean="0">
                <a:sym typeface="Symbol" pitchFamily="18" charset="2"/>
              </a:rPr>
              <a:t>a</a:t>
            </a:r>
            <a:r>
              <a:rPr lang="en-US" altLang="zh-CN" b="1" baseline="-25000" dirty="0" smtClean="0">
                <a:sym typeface="Symbol" pitchFamily="18" charset="2"/>
              </a:rPr>
              <a:t>6</a:t>
            </a:r>
            <a:r>
              <a:rPr lang="en-US" altLang="zh-CN" b="1" dirty="0" smtClean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84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BE67A56-3172-4648-AC31-BDFE5276B4D0}" type="slidenum">
              <a:rPr lang="zh-CN" altLang="en-US"/>
              <a:pPr eaLnBrk="1" hangingPunct="1"/>
              <a:t>18</a:t>
            </a:fld>
            <a:endParaRPr lang="en-US" altLang="zh-CN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注意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/>
              <a:t>SAT = { &lt;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/>
              <a:t>&gt; | 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zh-CN" altLang="en-US" sz="2800" b="1" dirty="0" smtClean="0">
                <a:sym typeface="Symbol" pitchFamily="18" charset="2"/>
              </a:rPr>
              <a:t>是可满足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        </a:t>
            </a:r>
            <a:r>
              <a:rPr lang="zh-CN" altLang="en-US" sz="2800" b="1" dirty="0" smtClean="0">
                <a:sym typeface="Symbol" pitchFamily="18" charset="2"/>
              </a:rPr>
              <a:t>一般布尔公式 </a:t>
            </a:r>
            <a:r>
              <a:rPr lang="zh-CN" altLang="en-US" sz="2800" b="1" dirty="0" smtClean="0"/>
              <a:t>}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有些书上称为</a:t>
            </a:r>
            <a:r>
              <a:rPr lang="en-US" altLang="zh-CN" b="1" dirty="0" smtClean="0"/>
              <a:t>GSAT</a:t>
            </a:r>
          </a:p>
          <a:p>
            <a:pPr marL="0" indent="0" eaLnBrk="1" hangingPunct="1">
              <a:buNone/>
            </a:pPr>
            <a:r>
              <a:rPr lang="en-US" altLang="zh-CN" sz="2800" b="1" dirty="0" err="1" smtClean="0"/>
              <a:t>cnf</a:t>
            </a:r>
            <a:r>
              <a:rPr lang="en-US" altLang="zh-CN" sz="2800" b="1" dirty="0" smtClean="0"/>
              <a:t>-SAT = { &lt;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/>
              <a:t>&gt; | 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zh-CN" altLang="en-US" sz="2800" b="1" dirty="0" smtClean="0">
                <a:sym typeface="Symbol" pitchFamily="18" charset="2"/>
              </a:rPr>
              <a:t>是可满足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                </a:t>
            </a:r>
            <a:r>
              <a:rPr lang="zh-CN" altLang="en-US" sz="2800" b="1" dirty="0" smtClean="0">
                <a:sym typeface="Symbol" pitchFamily="18" charset="2"/>
              </a:rPr>
              <a:t>合取范式 </a:t>
            </a:r>
            <a:r>
              <a:rPr lang="zh-CN" altLang="en-US" sz="2800" b="1" dirty="0" smtClean="0"/>
              <a:t>}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有些书上称为</a:t>
            </a:r>
            <a:r>
              <a:rPr lang="en-US" altLang="zh-CN" b="1" dirty="0" smtClean="0"/>
              <a:t>SAT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/>
              <a:t>3SAT = { &lt;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en-US" altLang="zh-CN" sz="2800" b="1" dirty="0" smtClean="0"/>
              <a:t>&gt; | 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zh-CN" altLang="en-US" sz="2800" b="1" dirty="0" smtClean="0">
                <a:sym typeface="Symbol" pitchFamily="18" charset="2"/>
              </a:rPr>
              <a:t>是可满足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           </a:t>
            </a:r>
            <a:r>
              <a:rPr lang="zh-CN" altLang="en-US" sz="2800" b="1" dirty="0" smtClean="0">
                <a:sym typeface="Symbol" pitchFamily="18" charset="2"/>
              </a:rPr>
              <a:t>3元合取范式 </a:t>
            </a:r>
            <a:r>
              <a:rPr lang="zh-CN" altLang="en-US" sz="2800" b="1" dirty="0" smtClean="0"/>
              <a:t>}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所有书上都称为3</a:t>
            </a:r>
            <a:r>
              <a:rPr lang="en-US" altLang="zh-CN" b="1" dirty="0" smtClean="0"/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18984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A88BE2-FF37-4C9C-81A7-3B57BD3FD776}" type="slidenum">
              <a:rPr lang="zh-CN" altLang="en-US"/>
              <a:pPr eaLnBrk="1" hangingPunct="1"/>
              <a:t>19</a:t>
            </a:fld>
            <a:endParaRPr lang="en-US" altLang="zh-CN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团问题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229600" cy="24304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团问题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/>
              <a:t>给定图</a:t>
            </a:r>
            <a:r>
              <a:rPr lang="en-US" altLang="zh-CN" sz="2800" b="1" dirty="0" smtClean="0"/>
              <a:t>G,</a:t>
            </a:r>
            <a:r>
              <a:rPr lang="zh-CN" altLang="en-US" sz="2800" b="1" dirty="0" smtClean="0"/>
              <a:t>数</a:t>
            </a:r>
            <a:r>
              <a:rPr lang="en-US" altLang="zh-CN" sz="2800" b="1" dirty="0" smtClean="0"/>
              <a:t>k, </a:t>
            </a:r>
          </a:p>
          <a:p>
            <a:pPr marL="5715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确定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是否有</a:t>
            </a:r>
            <a:r>
              <a:rPr lang="en-US" altLang="zh-CN" sz="2800" b="1" dirty="0" smtClean="0"/>
              <a:t>k-</a:t>
            </a:r>
            <a:r>
              <a:rPr lang="zh-CN" altLang="en-US" sz="2800" b="1" dirty="0" smtClean="0"/>
              <a:t>团</a:t>
            </a:r>
          </a:p>
          <a:p>
            <a:pPr marL="114300" indent="0" eaLnBrk="1" hangingPunct="1">
              <a:buNone/>
            </a:pPr>
            <a:r>
              <a:rPr lang="en-US" altLang="zh-CN" sz="2800" b="1" dirty="0" smtClean="0"/>
              <a:t>k-</a:t>
            </a:r>
            <a:r>
              <a:rPr lang="zh-CN" altLang="en-US" sz="2800" b="1" dirty="0" smtClean="0"/>
              <a:t>团: 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个顶点两两之间</a:t>
            </a:r>
            <a:endParaRPr lang="en-US" altLang="zh-CN" sz="2800" b="1" dirty="0" smtClean="0"/>
          </a:p>
          <a:p>
            <a:pPr marL="11430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有边相连(</a:t>
            </a:r>
            <a:r>
              <a:rPr lang="en-US" altLang="zh-CN" sz="2800" b="1" dirty="0" err="1" smtClean="0"/>
              <a:t>K</a:t>
            </a:r>
            <a:r>
              <a:rPr lang="en-US" altLang="zh-CN" sz="2800" b="1" baseline="-25000" dirty="0" err="1" smtClean="0"/>
              <a:t>k</a:t>
            </a:r>
            <a:r>
              <a:rPr lang="zh-CN" altLang="en-US" sz="2800" b="1" dirty="0" smtClean="0"/>
              <a:t>子图)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CLIQUE </a:t>
            </a:r>
            <a:r>
              <a:rPr lang="en-US" altLang="zh-CN" sz="2800" b="1" dirty="0" smtClean="0"/>
              <a:t>= { &lt;</a:t>
            </a:r>
            <a:r>
              <a:rPr lang="en-US" altLang="zh-CN" sz="2800" b="1" dirty="0" err="1" smtClean="0"/>
              <a:t>G,k</a:t>
            </a:r>
            <a:r>
              <a:rPr lang="en-US" altLang="zh-CN" sz="2800" b="1" dirty="0" smtClean="0"/>
              <a:t>&gt; | </a:t>
            </a:r>
            <a:r>
              <a:rPr lang="zh-CN" altLang="en-US" sz="2800" b="1" dirty="0" smtClean="0"/>
              <a:t>无向图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k-</a:t>
            </a:r>
            <a:r>
              <a:rPr lang="zh-CN" altLang="en-US" sz="2800" b="1" dirty="0" smtClean="0"/>
              <a:t>团 }</a:t>
            </a:r>
          </a:p>
        </p:txBody>
      </p:sp>
      <p:sp>
        <p:nvSpPr>
          <p:cNvPr id="18439" name="Oval 4"/>
          <p:cNvSpPr>
            <a:spLocks noChangeArrowheads="1"/>
          </p:cNvSpPr>
          <p:nvPr/>
        </p:nvSpPr>
        <p:spPr bwMode="auto">
          <a:xfrm>
            <a:off x="901824" y="472514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Oval 5"/>
          <p:cNvSpPr>
            <a:spLocks noChangeArrowheads="1"/>
          </p:cNvSpPr>
          <p:nvPr/>
        </p:nvSpPr>
        <p:spPr bwMode="auto">
          <a:xfrm>
            <a:off x="901824" y="624914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Oval 6"/>
          <p:cNvSpPr>
            <a:spLocks noChangeArrowheads="1"/>
          </p:cNvSpPr>
          <p:nvPr/>
        </p:nvSpPr>
        <p:spPr bwMode="auto">
          <a:xfrm>
            <a:off x="1816224" y="548714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2" name="Oval 7"/>
          <p:cNvSpPr>
            <a:spLocks noChangeArrowheads="1"/>
          </p:cNvSpPr>
          <p:nvPr/>
        </p:nvSpPr>
        <p:spPr bwMode="auto">
          <a:xfrm>
            <a:off x="2654424" y="472514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3" name="Oval 8"/>
          <p:cNvSpPr>
            <a:spLocks noChangeArrowheads="1"/>
          </p:cNvSpPr>
          <p:nvPr/>
        </p:nvSpPr>
        <p:spPr bwMode="auto">
          <a:xfrm>
            <a:off x="2654424" y="624914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4" name="Oval 9"/>
          <p:cNvSpPr>
            <a:spLocks noChangeArrowheads="1"/>
          </p:cNvSpPr>
          <p:nvPr/>
        </p:nvSpPr>
        <p:spPr bwMode="auto">
          <a:xfrm>
            <a:off x="4559424" y="472514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5" name="Oval 10"/>
          <p:cNvSpPr>
            <a:spLocks noChangeArrowheads="1"/>
          </p:cNvSpPr>
          <p:nvPr/>
        </p:nvSpPr>
        <p:spPr bwMode="auto">
          <a:xfrm>
            <a:off x="4559424" y="624914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6" name="Line 11"/>
          <p:cNvSpPr>
            <a:spLocks noChangeShapeType="1"/>
          </p:cNvSpPr>
          <p:nvPr/>
        </p:nvSpPr>
        <p:spPr bwMode="auto">
          <a:xfrm>
            <a:off x="978024" y="4877544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7" name="Line 12"/>
          <p:cNvSpPr>
            <a:spLocks noChangeShapeType="1"/>
          </p:cNvSpPr>
          <p:nvPr/>
        </p:nvSpPr>
        <p:spPr bwMode="auto">
          <a:xfrm>
            <a:off x="978024" y="487754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8" name="Line 13"/>
          <p:cNvSpPr>
            <a:spLocks noChangeShapeType="1"/>
          </p:cNvSpPr>
          <p:nvPr/>
        </p:nvSpPr>
        <p:spPr bwMode="auto">
          <a:xfrm>
            <a:off x="978024" y="640154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9" name="Line 14"/>
          <p:cNvSpPr>
            <a:spLocks noChangeShapeType="1"/>
          </p:cNvSpPr>
          <p:nvPr/>
        </p:nvSpPr>
        <p:spPr bwMode="auto">
          <a:xfrm>
            <a:off x="1054224" y="4877544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0" name="Line 15"/>
          <p:cNvSpPr>
            <a:spLocks noChangeShapeType="1"/>
          </p:cNvSpPr>
          <p:nvPr/>
        </p:nvSpPr>
        <p:spPr bwMode="auto">
          <a:xfrm flipV="1">
            <a:off x="1054224" y="5639544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1" name="Line 16"/>
          <p:cNvSpPr>
            <a:spLocks noChangeShapeType="1"/>
          </p:cNvSpPr>
          <p:nvPr/>
        </p:nvSpPr>
        <p:spPr bwMode="auto">
          <a:xfrm>
            <a:off x="2806824" y="4877544"/>
            <a:ext cx="1752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2" name="Line 17"/>
          <p:cNvSpPr>
            <a:spLocks noChangeShapeType="1"/>
          </p:cNvSpPr>
          <p:nvPr/>
        </p:nvSpPr>
        <p:spPr bwMode="auto">
          <a:xfrm>
            <a:off x="2806824" y="6401544"/>
            <a:ext cx="1752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3" name="Line 18"/>
          <p:cNvSpPr>
            <a:spLocks noChangeShapeType="1"/>
          </p:cNvSpPr>
          <p:nvPr/>
        </p:nvSpPr>
        <p:spPr bwMode="auto">
          <a:xfrm>
            <a:off x="4635624" y="4877544"/>
            <a:ext cx="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4" name="Line 19"/>
          <p:cNvSpPr>
            <a:spLocks noChangeShapeType="1"/>
          </p:cNvSpPr>
          <p:nvPr/>
        </p:nvSpPr>
        <p:spPr bwMode="auto">
          <a:xfrm>
            <a:off x="2806824" y="4877544"/>
            <a:ext cx="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5" name="Line 20"/>
          <p:cNvSpPr>
            <a:spLocks noChangeShapeType="1"/>
          </p:cNvSpPr>
          <p:nvPr/>
        </p:nvSpPr>
        <p:spPr bwMode="auto">
          <a:xfrm>
            <a:off x="2806824" y="4877544"/>
            <a:ext cx="18288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6" name="Line 21"/>
          <p:cNvSpPr>
            <a:spLocks noChangeShapeType="1"/>
          </p:cNvSpPr>
          <p:nvPr/>
        </p:nvSpPr>
        <p:spPr bwMode="auto">
          <a:xfrm flipV="1">
            <a:off x="2806824" y="4877544"/>
            <a:ext cx="18288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7" name="Line 22"/>
          <p:cNvSpPr>
            <a:spLocks noChangeShapeType="1"/>
          </p:cNvSpPr>
          <p:nvPr/>
        </p:nvSpPr>
        <p:spPr bwMode="auto">
          <a:xfrm flipH="1">
            <a:off x="1968624" y="4877544"/>
            <a:ext cx="83820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8" name="Line 23"/>
          <p:cNvSpPr>
            <a:spLocks noChangeShapeType="1"/>
          </p:cNvSpPr>
          <p:nvPr/>
        </p:nvSpPr>
        <p:spPr bwMode="auto">
          <a:xfrm>
            <a:off x="1968624" y="5639544"/>
            <a:ext cx="83820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9" name="Line 24"/>
          <p:cNvSpPr>
            <a:spLocks noChangeShapeType="1"/>
          </p:cNvSpPr>
          <p:nvPr/>
        </p:nvSpPr>
        <p:spPr bwMode="auto">
          <a:xfrm flipV="1">
            <a:off x="1968624" y="4877544"/>
            <a:ext cx="266700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0" name="Line 25"/>
          <p:cNvSpPr>
            <a:spLocks noChangeShapeType="1"/>
          </p:cNvSpPr>
          <p:nvPr/>
        </p:nvSpPr>
        <p:spPr bwMode="auto">
          <a:xfrm>
            <a:off x="1968624" y="5639544"/>
            <a:ext cx="274320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81FF8E5-6C14-4EFA-B06B-A3426A1C0B95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第8章  时间复杂性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2" y="1484784"/>
            <a:ext cx="77724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/>
              <a:t>NP</a:t>
            </a:r>
            <a:r>
              <a:rPr lang="zh-CN" altLang="en-US" b="1" dirty="0" smtClean="0"/>
              <a:t>完全性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多项式时间归约,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 smtClean="0"/>
              <a:t>NP</a:t>
            </a:r>
            <a:r>
              <a:rPr lang="zh-CN" altLang="en-US" b="1" dirty="0" smtClean="0"/>
              <a:t>完全性,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库克定理</a:t>
            </a:r>
          </a:p>
          <a:p>
            <a:pPr marL="0" indent="0" eaLnBrk="1" hangingPunct="1">
              <a:buNone/>
            </a:pPr>
            <a:r>
              <a:rPr lang="zh-CN" altLang="en-US" b="1" dirty="0" smtClean="0"/>
              <a:t>几个</a:t>
            </a:r>
            <a:r>
              <a:rPr lang="en-US" altLang="zh-CN" b="1" dirty="0" smtClean="0"/>
              <a:t>NP</a:t>
            </a:r>
            <a:r>
              <a:rPr lang="zh-CN" altLang="en-US" b="1" dirty="0" smtClean="0"/>
              <a:t>完全问题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顶点覆盖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哈密顿路径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子集和</a:t>
            </a:r>
          </a:p>
        </p:txBody>
      </p:sp>
    </p:spTree>
    <p:extLst>
      <p:ext uri="{BB962C8B-B14F-4D97-AF65-F5344CB8AC3E}">
        <p14:creationId xmlns:p14="http://schemas.microsoft.com/office/powerpoint/2010/main" val="22549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4EE8F70-F864-4271-9F2D-5B401A73D167}" type="slidenum">
              <a:rPr lang="zh-CN" altLang="en-US"/>
              <a:pPr eaLnBrk="1" hangingPunct="1"/>
              <a:t>20</a:t>
            </a:fld>
            <a:endParaRPr lang="en-US" altLang="zh-CN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定理8.26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定理8.26</a:t>
            </a:r>
            <a:r>
              <a:rPr lang="zh-CN" altLang="en-US" b="1" dirty="0" smtClean="0"/>
              <a:t>: 3</a:t>
            </a:r>
            <a:r>
              <a:rPr lang="en-US" altLang="zh-CN" b="1" dirty="0" smtClean="0"/>
              <a:t>SAT </a:t>
            </a:r>
            <a:r>
              <a:rPr lang="en-US" altLang="zh-CN" b="1" dirty="0" smtClean="0">
                <a:sym typeface="Symbol" pitchFamily="18" charset="2"/>
              </a:rPr>
              <a:t></a:t>
            </a:r>
            <a:r>
              <a:rPr lang="en-US" altLang="zh-CN" b="1" baseline="30000" dirty="0" smtClean="0">
                <a:sym typeface="Symbol" pitchFamily="18" charset="2"/>
              </a:rPr>
              <a:t>p</a:t>
            </a:r>
            <a:r>
              <a:rPr lang="en-US" altLang="zh-CN" b="1" baseline="-25000" dirty="0" smtClean="0">
                <a:sym typeface="Symbol" pitchFamily="18" charset="2"/>
              </a:rPr>
              <a:t>m</a:t>
            </a:r>
            <a:r>
              <a:rPr lang="en-US" altLang="zh-CN" b="1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altLang="zh-CN" b="1" dirty="0" smtClean="0"/>
              <a:t>CLIQUE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b="1" dirty="0" smtClean="0"/>
              <a:t>: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把一个公式转化成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一个图和一个数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公式的可满足赋值对应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</a:t>
            </a:r>
            <a:r>
              <a:rPr lang="zh-CN" altLang="en-US" b="1" dirty="0" smtClean="0">
                <a:sym typeface="Symbol" pitchFamily="18" charset="2"/>
              </a:rPr>
              <a:t>图中指定大小的团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图的结构模拟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</a:t>
            </a:r>
            <a:r>
              <a:rPr lang="zh-CN" altLang="en-US" b="1" dirty="0" smtClean="0">
                <a:sym typeface="Symbol" pitchFamily="18" charset="2"/>
              </a:rPr>
              <a:t>变量和子句的作用</a:t>
            </a:r>
          </a:p>
        </p:txBody>
      </p:sp>
    </p:spTree>
    <p:extLst>
      <p:ext uri="{BB962C8B-B14F-4D97-AF65-F5344CB8AC3E}">
        <p14:creationId xmlns:p14="http://schemas.microsoft.com/office/powerpoint/2010/main" val="19109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E2788D4-8B95-4A5B-A8BC-37CC7749D088}" type="slidenum">
              <a:rPr lang="zh-CN" altLang="en-US"/>
              <a:pPr eaLnBrk="1" hangingPunct="1"/>
              <a:t>21</a:t>
            </a:fld>
            <a:endParaRPr lang="en-US" altLang="zh-CN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定理8.26(例)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24" y="1600200"/>
            <a:ext cx="8229600" cy="10064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 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3048000"/>
            <a:ext cx="6019800" cy="3048000"/>
            <a:chOff x="1600200" y="3048000"/>
            <a:chExt cx="6019800" cy="3048000"/>
          </a:xfrm>
        </p:grpSpPr>
        <p:sp>
          <p:nvSpPr>
            <p:cNvPr id="20487" name="Oval 4"/>
            <p:cNvSpPr>
              <a:spLocks noChangeArrowheads="1"/>
            </p:cNvSpPr>
            <p:nvPr/>
          </p:nvSpPr>
          <p:spPr bwMode="auto">
            <a:xfrm>
              <a:off x="29718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28956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0489" name="Oval 7"/>
            <p:cNvSpPr>
              <a:spLocks noChangeArrowheads="1"/>
            </p:cNvSpPr>
            <p:nvPr/>
          </p:nvSpPr>
          <p:spPr bwMode="auto">
            <a:xfrm>
              <a:off x="41910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41148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0491" name="Oval 9"/>
            <p:cNvSpPr>
              <a:spLocks noChangeArrowheads="1"/>
            </p:cNvSpPr>
            <p:nvPr/>
          </p:nvSpPr>
          <p:spPr bwMode="auto">
            <a:xfrm>
              <a:off x="5410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53340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0493" name="Oval 11"/>
            <p:cNvSpPr>
              <a:spLocks noChangeArrowheads="1"/>
            </p:cNvSpPr>
            <p:nvPr/>
          </p:nvSpPr>
          <p:spPr bwMode="auto">
            <a:xfrm>
              <a:off x="1676400" y="4114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1600200" y="3962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0495" name="Oval 14"/>
            <p:cNvSpPr>
              <a:spLocks noChangeArrowheads="1"/>
            </p:cNvSpPr>
            <p:nvPr/>
          </p:nvSpPr>
          <p:spPr bwMode="auto">
            <a:xfrm>
              <a:off x="16764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16002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0497" name="Oval 16"/>
            <p:cNvSpPr>
              <a:spLocks noChangeArrowheads="1"/>
            </p:cNvSpPr>
            <p:nvPr/>
          </p:nvSpPr>
          <p:spPr bwMode="auto">
            <a:xfrm>
              <a:off x="16764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16002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0499" name="Oval 18"/>
            <p:cNvSpPr>
              <a:spLocks noChangeArrowheads="1"/>
            </p:cNvSpPr>
            <p:nvPr/>
          </p:nvSpPr>
          <p:spPr bwMode="auto">
            <a:xfrm>
              <a:off x="6858000" y="4114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6781800" y="3962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0501" name="Oval 20"/>
            <p:cNvSpPr>
              <a:spLocks noChangeArrowheads="1"/>
            </p:cNvSpPr>
            <p:nvPr/>
          </p:nvSpPr>
          <p:spPr bwMode="auto">
            <a:xfrm>
              <a:off x="68580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67818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0503" name="Oval 22"/>
            <p:cNvSpPr>
              <a:spLocks noChangeArrowheads="1"/>
            </p:cNvSpPr>
            <p:nvPr/>
          </p:nvSpPr>
          <p:spPr bwMode="auto">
            <a:xfrm>
              <a:off x="68580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4" name="Text Box 23"/>
            <p:cNvSpPr txBox="1">
              <a:spLocks noChangeArrowheads="1"/>
            </p:cNvSpPr>
            <p:nvPr/>
          </p:nvSpPr>
          <p:spPr bwMode="auto">
            <a:xfrm>
              <a:off x="67818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9965C52-13EF-4ECC-91DD-DC303F4D97E7}" type="slidenum">
              <a:rPr lang="zh-CN" altLang="en-US"/>
              <a:pPr eaLnBrk="1" hangingPunct="1"/>
              <a:t>22</a:t>
            </a:fld>
            <a:endParaRPr lang="en-US" altLang="zh-CN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定理8.26(例)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24" y="1600200"/>
            <a:ext cx="8229600" cy="10064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 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3048000"/>
            <a:ext cx="6019800" cy="3048000"/>
            <a:chOff x="1600200" y="3048000"/>
            <a:chExt cx="6019800" cy="3048000"/>
          </a:xfrm>
        </p:grpSpPr>
        <p:sp>
          <p:nvSpPr>
            <p:cNvPr id="21511" name="Oval 4"/>
            <p:cNvSpPr>
              <a:spLocks noChangeArrowheads="1"/>
            </p:cNvSpPr>
            <p:nvPr/>
          </p:nvSpPr>
          <p:spPr bwMode="auto">
            <a:xfrm>
              <a:off x="29718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2" name="Text Box 5"/>
            <p:cNvSpPr txBox="1">
              <a:spLocks noChangeArrowheads="1"/>
            </p:cNvSpPr>
            <p:nvPr/>
          </p:nvSpPr>
          <p:spPr bwMode="auto">
            <a:xfrm>
              <a:off x="28956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1513" name="Oval 6"/>
            <p:cNvSpPr>
              <a:spLocks noChangeArrowheads="1"/>
            </p:cNvSpPr>
            <p:nvPr/>
          </p:nvSpPr>
          <p:spPr bwMode="auto">
            <a:xfrm>
              <a:off x="41910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4" name="Text Box 7"/>
            <p:cNvSpPr txBox="1">
              <a:spLocks noChangeArrowheads="1"/>
            </p:cNvSpPr>
            <p:nvPr/>
          </p:nvSpPr>
          <p:spPr bwMode="auto">
            <a:xfrm>
              <a:off x="41148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1515" name="Oval 8"/>
            <p:cNvSpPr>
              <a:spLocks noChangeArrowheads="1"/>
            </p:cNvSpPr>
            <p:nvPr/>
          </p:nvSpPr>
          <p:spPr bwMode="auto">
            <a:xfrm>
              <a:off x="5410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53340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1517" name="Oval 10"/>
            <p:cNvSpPr>
              <a:spLocks noChangeArrowheads="1"/>
            </p:cNvSpPr>
            <p:nvPr/>
          </p:nvSpPr>
          <p:spPr bwMode="auto">
            <a:xfrm>
              <a:off x="1676400" y="4114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8" name="Text Box 11"/>
            <p:cNvSpPr txBox="1">
              <a:spLocks noChangeArrowheads="1"/>
            </p:cNvSpPr>
            <p:nvPr/>
          </p:nvSpPr>
          <p:spPr bwMode="auto">
            <a:xfrm>
              <a:off x="1600200" y="3962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1519" name="Oval 12"/>
            <p:cNvSpPr>
              <a:spLocks noChangeArrowheads="1"/>
            </p:cNvSpPr>
            <p:nvPr/>
          </p:nvSpPr>
          <p:spPr bwMode="auto">
            <a:xfrm>
              <a:off x="16764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0" name="Text Box 13"/>
            <p:cNvSpPr txBox="1">
              <a:spLocks noChangeArrowheads="1"/>
            </p:cNvSpPr>
            <p:nvPr/>
          </p:nvSpPr>
          <p:spPr bwMode="auto">
            <a:xfrm>
              <a:off x="16002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1521" name="Oval 14"/>
            <p:cNvSpPr>
              <a:spLocks noChangeArrowheads="1"/>
            </p:cNvSpPr>
            <p:nvPr/>
          </p:nvSpPr>
          <p:spPr bwMode="auto">
            <a:xfrm>
              <a:off x="16764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2" name="Text Box 15"/>
            <p:cNvSpPr txBox="1">
              <a:spLocks noChangeArrowheads="1"/>
            </p:cNvSpPr>
            <p:nvPr/>
          </p:nvSpPr>
          <p:spPr bwMode="auto">
            <a:xfrm>
              <a:off x="16002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1523" name="Oval 16"/>
            <p:cNvSpPr>
              <a:spLocks noChangeArrowheads="1"/>
            </p:cNvSpPr>
            <p:nvPr/>
          </p:nvSpPr>
          <p:spPr bwMode="auto">
            <a:xfrm>
              <a:off x="6858000" y="4114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4" name="Text Box 17"/>
            <p:cNvSpPr txBox="1">
              <a:spLocks noChangeArrowheads="1"/>
            </p:cNvSpPr>
            <p:nvPr/>
          </p:nvSpPr>
          <p:spPr bwMode="auto">
            <a:xfrm>
              <a:off x="6781800" y="3962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1525" name="Oval 18"/>
            <p:cNvSpPr>
              <a:spLocks noChangeArrowheads="1"/>
            </p:cNvSpPr>
            <p:nvPr/>
          </p:nvSpPr>
          <p:spPr bwMode="auto">
            <a:xfrm>
              <a:off x="68580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6" name="Text Box 19"/>
            <p:cNvSpPr txBox="1">
              <a:spLocks noChangeArrowheads="1"/>
            </p:cNvSpPr>
            <p:nvPr/>
          </p:nvSpPr>
          <p:spPr bwMode="auto">
            <a:xfrm>
              <a:off x="67818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1527" name="Oval 20"/>
            <p:cNvSpPr>
              <a:spLocks noChangeArrowheads="1"/>
            </p:cNvSpPr>
            <p:nvPr/>
          </p:nvSpPr>
          <p:spPr bwMode="auto">
            <a:xfrm>
              <a:off x="68580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8" name="Text Box 21"/>
            <p:cNvSpPr txBox="1">
              <a:spLocks noChangeArrowheads="1"/>
            </p:cNvSpPr>
            <p:nvPr/>
          </p:nvSpPr>
          <p:spPr bwMode="auto">
            <a:xfrm>
              <a:off x="67818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grpSp>
          <p:nvGrpSpPr>
            <p:cNvPr id="21529" name="Group 39"/>
            <p:cNvGrpSpPr>
              <a:grpSpLocks/>
            </p:cNvGrpSpPr>
            <p:nvPr/>
          </p:nvGrpSpPr>
          <p:grpSpPr bwMode="auto">
            <a:xfrm>
              <a:off x="2286000" y="3581400"/>
              <a:ext cx="4572000" cy="2209800"/>
              <a:chOff x="1440" y="2256"/>
              <a:chExt cx="2880" cy="1392"/>
            </a:xfrm>
          </p:grpSpPr>
          <p:sp>
            <p:nvSpPr>
              <p:cNvPr id="21530" name="Line 22"/>
              <p:cNvSpPr>
                <a:spLocks noChangeShapeType="1"/>
              </p:cNvSpPr>
              <p:nvPr/>
            </p:nvSpPr>
            <p:spPr bwMode="auto">
              <a:xfrm flipV="1">
                <a:off x="1488" y="2256"/>
                <a:ext cx="120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1" name="Line 23"/>
              <p:cNvSpPr>
                <a:spLocks noChangeShapeType="1"/>
              </p:cNvSpPr>
              <p:nvPr/>
            </p:nvSpPr>
            <p:spPr bwMode="auto">
              <a:xfrm flipV="1">
                <a:off x="1536" y="2304"/>
                <a:ext cx="19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2" name="Line 24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27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3" name="Line 25"/>
              <p:cNvSpPr>
                <a:spLocks noChangeShapeType="1"/>
              </p:cNvSpPr>
              <p:nvPr/>
            </p:nvSpPr>
            <p:spPr bwMode="auto">
              <a:xfrm>
                <a:off x="1440" y="2832"/>
                <a:ext cx="288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86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15A9ACB-171D-4F7E-A018-A1C77CE0A8B2}" type="slidenum">
              <a:rPr lang="zh-CN" altLang="en-US"/>
              <a:pPr eaLnBrk="1" hangingPunct="1"/>
              <a:t>23</a:t>
            </a:fld>
            <a:endParaRPr lang="en-US" altLang="zh-CN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定理8.26(例)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8229600" cy="1341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3048000"/>
            <a:ext cx="6019800" cy="3048000"/>
            <a:chOff x="1600200" y="3048000"/>
            <a:chExt cx="6019800" cy="3048000"/>
          </a:xfrm>
        </p:grpSpPr>
        <p:sp>
          <p:nvSpPr>
            <p:cNvPr id="22535" name="Oval 4"/>
            <p:cNvSpPr>
              <a:spLocks noChangeArrowheads="1"/>
            </p:cNvSpPr>
            <p:nvPr/>
          </p:nvSpPr>
          <p:spPr bwMode="auto">
            <a:xfrm>
              <a:off x="29718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28956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2537" name="Oval 6"/>
            <p:cNvSpPr>
              <a:spLocks noChangeArrowheads="1"/>
            </p:cNvSpPr>
            <p:nvPr/>
          </p:nvSpPr>
          <p:spPr bwMode="auto">
            <a:xfrm>
              <a:off x="41910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41148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2539" name="Oval 8"/>
            <p:cNvSpPr>
              <a:spLocks noChangeArrowheads="1"/>
            </p:cNvSpPr>
            <p:nvPr/>
          </p:nvSpPr>
          <p:spPr bwMode="auto">
            <a:xfrm>
              <a:off x="5410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0" name="Text Box 9"/>
            <p:cNvSpPr txBox="1">
              <a:spLocks noChangeArrowheads="1"/>
            </p:cNvSpPr>
            <p:nvPr/>
          </p:nvSpPr>
          <p:spPr bwMode="auto">
            <a:xfrm>
              <a:off x="53340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2541" name="Oval 10"/>
            <p:cNvSpPr>
              <a:spLocks noChangeArrowheads="1"/>
            </p:cNvSpPr>
            <p:nvPr/>
          </p:nvSpPr>
          <p:spPr bwMode="auto">
            <a:xfrm>
              <a:off x="1676400" y="4114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Text Box 11"/>
            <p:cNvSpPr txBox="1">
              <a:spLocks noChangeArrowheads="1"/>
            </p:cNvSpPr>
            <p:nvPr/>
          </p:nvSpPr>
          <p:spPr bwMode="auto">
            <a:xfrm>
              <a:off x="1600200" y="3962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2543" name="Oval 12"/>
            <p:cNvSpPr>
              <a:spLocks noChangeArrowheads="1"/>
            </p:cNvSpPr>
            <p:nvPr/>
          </p:nvSpPr>
          <p:spPr bwMode="auto">
            <a:xfrm>
              <a:off x="16764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4" name="Text Box 13"/>
            <p:cNvSpPr txBox="1">
              <a:spLocks noChangeArrowheads="1"/>
            </p:cNvSpPr>
            <p:nvPr/>
          </p:nvSpPr>
          <p:spPr bwMode="auto">
            <a:xfrm>
              <a:off x="16002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2545" name="Oval 14"/>
            <p:cNvSpPr>
              <a:spLocks noChangeArrowheads="1"/>
            </p:cNvSpPr>
            <p:nvPr/>
          </p:nvSpPr>
          <p:spPr bwMode="auto">
            <a:xfrm>
              <a:off x="16764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Text Box 15"/>
            <p:cNvSpPr txBox="1">
              <a:spLocks noChangeArrowheads="1"/>
            </p:cNvSpPr>
            <p:nvPr/>
          </p:nvSpPr>
          <p:spPr bwMode="auto">
            <a:xfrm>
              <a:off x="16002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2547" name="Oval 16"/>
            <p:cNvSpPr>
              <a:spLocks noChangeArrowheads="1"/>
            </p:cNvSpPr>
            <p:nvPr/>
          </p:nvSpPr>
          <p:spPr bwMode="auto">
            <a:xfrm>
              <a:off x="6858000" y="4114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8" name="Text Box 17"/>
            <p:cNvSpPr txBox="1">
              <a:spLocks noChangeArrowheads="1"/>
            </p:cNvSpPr>
            <p:nvPr/>
          </p:nvSpPr>
          <p:spPr bwMode="auto">
            <a:xfrm>
              <a:off x="6781800" y="3962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2549" name="Oval 18"/>
            <p:cNvSpPr>
              <a:spLocks noChangeArrowheads="1"/>
            </p:cNvSpPr>
            <p:nvPr/>
          </p:nvSpPr>
          <p:spPr bwMode="auto">
            <a:xfrm>
              <a:off x="68580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0" name="Text Box 19"/>
            <p:cNvSpPr txBox="1">
              <a:spLocks noChangeArrowheads="1"/>
            </p:cNvSpPr>
            <p:nvPr/>
          </p:nvSpPr>
          <p:spPr bwMode="auto">
            <a:xfrm>
              <a:off x="67818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2551" name="Oval 20"/>
            <p:cNvSpPr>
              <a:spLocks noChangeArrowheads="1"/>
            </p:cNvSpPr>
            <p:nvPr/>
          </p:nvSpPr>
          <p:spPr bwMode="auto">
            <a:xfrm>
              <a:off x="68580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2" name="Text Box 21"/>
            <p:cNvSpPr txBox="1">
              <a:spLocks noChangeArrowheads="1"/>
            </p:cNvSpPr>
            <p:nvPr/>
          </p:nvSpPr>
          <p:spPr bwMode="auto">
            <a:xfrm>
              <a:off x="67818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2553" name="Line 22"/>
            <p:cNvSpPr>
              <a:spLocks noChangeShapeType="1"/>
            </p:cNvSpPr>
            <p:nvPr/>
          </p:nvSpPr>
          <p:spPr bwMode="auto">
            <a:xfrm flipV="1">
              <a:off x="2362200" y="3581400"/>
              <a:ext cx="1905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4" name="Line 23"/>
            <p:cNvSpPr>
              <a:spLocks noChangeShapeType="1"/>
            </p:cNvSpPr>
            <p:nvPr/>
          </p:nvSpPr>
          <p:spPr bwMode="auto">
            <a:xfrm flipV="1">
              <a:off x="2438400" y="3657600"/>
              <a:ext cx="3124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Line 24"/>
            <p:cNvSpPr>
              <a:spLocks noChangeShapeType="1"/>
            </p:cNvSpPr>
            <p:nvPr/>
          </p:nvSpPr>
          <p:spPr bwMode="auto">
            <a:xfrm>
              <a:off x="2438400" y="4419600"/>
              <a:ext cx="434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6" name="Line 25"/>
            <p:cNvSpPr>
              <a:spLocks noChangeShapeType="1"/>
            </p:cNvSpPr>
            <p:nvPr/>
          </p:nvSpPr>
          <p:spPr bwMode="auto">
            <a:xfrm>
              <a:off x="2286000" y="4495800"/>
              <a:ext cx="45720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7" name="Line 26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8" name="Line 27"/>
            <p:cNvSpPr>
              <a:spLocks noChangeShapeType="1"/>
            </p:cNvSpPr>
            <p:nvPr/>
          </p:nvSpPr>
          <p:spPr bwMode="auto">
            <a:xfrm flipV="1">
              <a:off x="2438400" y="3657600"/>
              <a:ext cx="32004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9" name="Line 28"/>
            <p:cNvSpPr>
              <a:spLocks noChangeShapeType="1"/>
            </p:cNvSpPr>
            <p:nvPr/>
          </p:nvSpPr>
          <p:spPr bwMode="auto">
            <a:xfrm flipV="1">
              <a:off x="2438400" y="5029200"/>
              <a:ext cx="434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0" name="Line 29"/>
            <p:cNvSpPr>
              <a:spLocks noChangeShapeType="1"/>
            </p:cNvSpPr>
            <p:nvPr/>
          </p:nvSpPr>
          <p:spPr bwMode="auto">
            <a:xfrm>
              <a:off x="2438400" y="5105400"/>
              <a:ext cx="441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1" name="Line 30"/>
            <p:cNvSpPr>
              <a:spLocks noChangeShapeType="1"/>
            </p:cNvSpPr>
            <p:nvPr/>
          </p:nvSpPr>
          <p:spPr bwMode="auto">
            <a:xfrm flipV="1">
              <a:off x="2438400" y="3657600"/>
              <a:ext cx="9144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2" name="Line 31"/>
            <p:cNvSpPr>
              <a:spLocks noChangeShapeType="1"/>
            </p:cNvSpPr>
            <p:nvPr/>
          </p:nvSpPr>
          <p:spPr bwMode="auto">
            <a:xfrm flipV="1">
              <a:off x="2438400" y="4495800"/>
              <a:ext cx="44196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3" name="Line 32"/>
            <p:cNvSpPr>
              <a:spLocks noChangeShapeType="1"/>
            </p:cNvSpPr>
            <p:nvPr/>
          </p:nvSpPr>
          <p:spPr bwMode="auto">
            <a:xfrm flipV="1">
              <a:off x="2438400" y="5105400"/>
              <a:ext cx="441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4" name="Line 33"/>
            <p:cNvSpPr>
              <a:spLocks noChangeShapeType="1"/>
            </p:cNvSpPr>
            <p:nvPr/>
          </p:nvSpPr>
          <p:spPr bwMode="auto">
            <a:xfrm>
              <a:off x="2438400" y="57912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5" name="Line 34"/>
            <p:cNvSpPr>
              <a:spLocks noChangeShapeType="1"/>
            </p:cNvSpPr>
            <p:nvPr/>
          </p:nvSpPr>
          <p:spPr bwMode="auto">
            <a:xfrm>
              <a:off x="3352800" y="3657600"/>
              <a:ext cx="3505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6" name="Line 35"/>
            <p:cNvSpPr>
              <a:spLocks noChangeShapeType="1"/>
            </p:cNvSpPr>
            <p:nvPr/>
          </p:nvSpPr>
          <p:spPr bwMode="auto">
            <a:xfrm>
              <a:off x="3352800" y="3657600"/>
              <a:ext cx="35052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7" name="Line 36"/>
            <p:cNvSpPr>
              <a:spLocks noChangeShapeType="1"/>
            </p:cNvSpPr>
            <p:nvPr/>
          </p:nvSpPr>
          <p:spPr bwMode="auto">
            <a:xfrm>
              <a:off x="3352800" y="3657600"/>
              <a:ext cx="35052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8" name="Line 37"/>
            <p:cNvSpPr>
              <a:spLocks noChangeShapeType="1"/>
            </p:cNvSpPr>
            <p:nvPr/>
          </p:nvSpPr>
          <p:spPr bwMode="auto">
            <a:xfrm>
              <a:off x="4876800" y="3581400"/>
              <a:ext cx="1981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9" name="Line 38"/>
            <p:cNvSpPr>
              <a:spLocks noChangeShapeType="1"/>
            </p:cNvSpPr>
            <p:nvPr/>
          </p:nvSpPr>
          <p:spPr bwMode="auto">
            <a:xfrm>
              <a:off x="6019800" y="35814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B769C2C-034B-4CB5-A5D2-D9939EAB373B}" type="slidenum">
              <a:rPr lang="zh-CN" altLang="en-US"/>
              <a:pPr eaLnBrk="1" hangingPunct="1"/>
              <a:t>24</a:t>
            </a:fld>
            <a:endParaRPr lang="en-US" altLang="zh-CN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定理8.26(例)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8229600" cy="1341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x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(x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3团对应可满足赋值</a:t>
            </a:r>
            <a:endParaRPr lang="zh-CN" altLang="en-US" sz="2800" b="1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79512" y="3048000"/>
            <a:ext cx="6019800" cy="3048000"/>
            <a:chOff x="1600200" y="3048000"/>
            <a:chExt cx="6019800" cy="3048000"/>
          </a:xfrm>
        </p:grpSpPr>
        <p:sp>
          <p:nvSpPr>
            <p:cNvPr id="23559" name="Oval 4"/>
            <p:cNvSpPr>
              <a:spLocks noChangeArrowheads="1"/>
            </p:cNvSpPr>
            <p:nvPr/>
          </p:nvSpPr>
          <p:spPr bwMode="auto">
            <a:xfrm>
              <a:off x="2971800" y="32004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0" name="Text Box 5"/>
            <p:cNvSpPr txBox="1">
              <a:spLocks noChangeArrowheads="1"/>
            </p:cNvSpPr>
            <p:nvPr/>
          </p:nvSpPr>
          <p:spPr bwMode="auto">
            <a:xfrm>
              <a:off x="28956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41910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2" name="Text Box 7"/>
            <p:cNvSpPr txBox="1">
              <a:spLocks noChangeArrowheads="1"/>
            </p:cNvSpPr>
            <p:nvPr/>
          </p:nvSpPr>
          <p:spPr bwMode="auto">
            <a:xfrm>
              <a:off x="41148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0200" y="3200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4" name="Text Box 9"/>
            <p:cNvSpPr txBox="1">
              <a:spLocks noChangeArrowheads="1"/>
            </p:cNvSpPr>
            <p:nvPr/>
          </p:nvSpPr>
          <p:spPr bwMode="auto">
            <a:xfrm>
              <a:off x="5334000" y="30480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1676400" y="4114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6" name="Text Box 11"/>
            <p:cNvSpPr txBox="1">
              <a:spLocks noChangeArrowheads="1"/>
            </p:cNvSpPr>
            <p:nvPr/>
          </p:nvSpPr>
          <p:spPr bwMode="auto">
            <a:xfrm>
              <a:off x="1600200" y="3962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3567" name="Oval 12"/>
            <p:cNvSpPr>
              <a:spLocks noChangeArrowheads="1"/>
            </p:cNvSpPr>
            <p:nvPr/>
          </p:nvSpPr>
          <p:spPr bwMode="auto">
            <a:xfrm>
              <a:off x="16764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16002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3569" name="Oval 14"/>
            <p:cNvSpPr>
              <a:spLocks noChangeArrowheads="1"/>
            </p:cNvSpPr>
            <p:nvPr/>
          </p:nvSpPr>
          <p:spPr bwMode="auto">
            <a:xfrm>
              <a:off x="1676400" y="56388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16002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3571" name="Oval 16"/>
            <p:cNvSpPr>
              <a:spLocks noChangeArrowheads="1"/>
            </p:cNvSpPr>
            <p:nvPr/>
          </p:nvSpPr>
          <p:spPr bwMode="auto">
            <a:xfrm>
              <a:off x="6858000" y="4114800"/>
              <a:ext cx="762000" cy="4572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2" name="Text Box 17"/>
            <p:cNvSpPr txBox="1">
              <a:spLocks noChangeArrowheads="1"/>
            </p:cNvSpPr>
            <p:nvPr/>
          </p:nvSpPr>
          <p:spPr bwMode="auto">
            <a:xfrm>
              <a:off x="6781800" y="3962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x</a:t>
              </a:r>
              <a:r>
                <a:rPr lang="en-US" altLang="zh-CN" sz="3200" baseline="-25000">
                  <a:sym typeface="Symbol" pitchFamily="18" charset="2"/>
                </a:rPr>
                <a:t>1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3573" name="Oval 18"/>
            <p:cNvSpPr>
              <a:spLocks noChangeArrowheads="1"/>
            </p:cNvSpPr>
            <p:nvPr/>
          </p:nvSpPr>
          <p:spPr bwMode="auto">
            <a:xfrm>
              <a:off x="6858000" y="4876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4" name="Text Box 19"/>
            <p:cNvSpPr txBox="1">
              <a:spLocks noChangeArrowheads="1"/>
            </p:cNvSpPr>
            <p:nvPr/>
          </p:nvSpPr>
          <p:spPr bwMode="auto">
            <a:xfrm>
              <a:off x="6781800" y="4724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3575" name="Oval 20"/>
            <p:cNvSpPr>
              <a:spLocks noChangeArrowheads="1"/>
            </p:cNvSpPr>
            <p:nvPr/>
          </p:nvSpPr>
          <p:spPr bwMode="auto">
            <a:xfrm>
              <a:off x="6858000" y="5638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6" name="Text Box 21"/>
            <p:cNvSpPr txBox="1">
              <a:spLocks noChangeArrowheads="1"/>
            </p:cNvSpPr>
            <p:nvPr/>
          </p:nvSpPr>
          <p:spPr bwMode="auto">
            <a:xfrm>
              <a:off x="6781800" y="5486400"/>
              <a:ext cx="8382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ym typeface="Symbol" pitchFamily="18" charset="2"/>
                </a:rPr>
                <a:t>  x</a:t>
              </a:r>
              <a:r>
                <a:rPr lang="en-US" altLang="zh-CN" sz="3200" baseline="-25000">
                  <a:sym typeface="Symbol" pitchFamily="18" charset="2"/>
                </a:rPr>
                <a:t>2</a:t>
              </a:r>
              <a:endParaRPr lang="zh-CN" altLang="en-US" sz="3200" baseline="-25000">
                <a:sym typeface="Symbol" pitchFamily="18" charset="2"/>
              </a:endParaRPr>
            </a:p>
          </p:txBody>
        </p:sp>
        <p:sp>
          <p:nvSpPr>
            <p:cNvPr id="23577" name="Line 22"/>
            <p:cNvSpPr>
              <a:spLocks noChangeShapeType="1"/>
            </p:cNvSpPr>
            <p:nvPr/>
          </p:nvSpPr>
          <p:spPr bwMode="auto">
            <a:xfrm flipV="1">
              <a:off x="2362200" y="3581400"/>
              <a:ext cx="1905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8" name="Line 23"/>
            <p:cNvSpPr>
              <a:spLocks noChangeShapeType="1"/>
            </p:cNvSpPr>
            <p:nvPr/>
          </p:nvSpPr>
          <p:spPr bwMode="auto">
            <a:xfrm flipV="1">
              <a:off x="2438400" y="3657600"/>
              <a:ext cx="3124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9" name="Line 24"/>
            <p:cNvSpPr>
              <a:spLocks noChangeShapeType="1"/>
            </p:cNvSpPr>
            <p:nvPr/>
          </p:nvSpPr>
          <p:spPr bwMode="auto">
            <a:xfrm>
              <a:off x="2438400" y="4419600"/>
              <a:ext cx="434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0" name="Line 25"/>
            <p:cNvSpPr>
              <a:spLocks noChangeShapeType="1"/>
            </p:cNvSpPr>
            <p:nvPr/>
          </p:nvSpPr>
          <p:spPr bwMode="auto">
            <a:xfrm>
              <a:off x="2286000" y="4495800"/>
              <a:ext cx="45720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1" name="Line 26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2" name="Line 27"/>
            <p:cNvSpPr>
              <a:spLocks noChangeShapeType="1"/>
            </p:cNvSpPr>
            <p:nvPr/>
          </p:nvSpPr>
          <p:spPr bwMode="auto">
            <a:xfrm flipV="1">
              <a:off x="2438400" y="3657600"/>
              <a:ext cx="32004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3" name="Line 28"/>
            <p:cNvSpPr>
              <a:spLocks noChangeShapeType="1"/>
            </p:cNvSpPr>
            <p:nvPr/>
          </p:nvSpPr>
          <p:spPr bwMode="auto">
            <a:xfrm flipV="1">
              <a:off x="2438400" y="5029200"/>
              <a:ext cx="434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4" name="Line 29"/>
            <p:cNvSpPr>
              <a:spLocks noChangeShapeType="1"/>
            </p:cNvSpPr>
            <p:nvPr/>
          </p:nvSpPr>
          <p:spPr bwMode="auto">
            <a:xfrm>
              <a:off x="2438400" y="5105400"/>
              <a:ext cx="441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5" name="Line 30"/>
            <p:cNvSpPr>
              <a:spLocks noChangeShapeType="1"/>
            </p:cNvSpPr>
            <p:nvPr/>
          </p:nvSpPr>
          <p:spPr bwMode="auto">
            <a:xfrm flipV="1">
              <a:off x="2438400" y="3657600"/>
              <a:ext cx="914400" cy="2133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6" name="Line 31"/>
            <p:cNvSpPr>
              <a:spLocks noChangeShapeType="1"/>
            </p:cNvSpPr>
            <p:nvPr/>
          </p:nvSpPr>
          <p:spPr bwMode="auto">
            <a:xfrm flipV="1">
              <a:off x="2438400" y="4495800"/>
              <a:ext cx="4419600" cy="12954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7" name="Line 32"/>
            <p:cNvSpPr>
              <a:spLocks noChangeShapeType="1"/>
            </p:cNvSpPr>
            <p:nvPr/>
          </p:nvSpPr>
          <p:spPr bwMode="auto">
            <a:xfrm flipV="1">
              <a:off x="2438400" y="5105400"/>
              <a:ext cx="441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8" name="Line 33"/>
            <p:cNvSpPr>
              <a:spLocks noChangeShapeType="1"/>
            </p:cNvSpPr>
            <p:nvPr/>
          </p:nvSpPr>
          <p:spPr bwMode="auto">
            <a:xfrm>
              <a:off x="2438400" y="57912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9" name="Line 34"/>
            <p:cNvSpPr>
              <a:spLocks noChangeShapeType="1"/>
            </p:cNvSpPr>
            <p:nvPr/>
          </p:nvSpPr>
          <p:spPr bwMode="auto">
            <a:xfrm>
              <a:off x="3352800" y="3657600"/>
              <a:ext cx="3505200" cy="609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0" name="Line 35"/>
            <p:cNvSpPr>
              <a:spLocks noChangeShapeType="1"/>
            </p:cNvSpPr>
            <p:nvPr/>
          </p:nvSpPr>
          <p:spPr bwMode="auto">
            <a:xfrm>
              <a:off x="3352800" y="3657600"/>
              <a:ext cx="35052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1" name="Line 36"/>
            <p:cNvSpPr>
              <a:spLocks noChangeShapeType="1"/>
            </p:cNvSpPr>
            <p:nvPr/>
          </p:nvSpPr>
          <p:spPr bwMode="auto">
            <a:xfrm>
              <a:off x="3352800" y="3657600"/>
              <a:ext cx="35052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2" name="Line 37"/>
            <p:cNvSpPr>
              <a:spLocks noChangeShapeType="1"/>
            </p:cNvSpPr>
            <p:nvPr/>
          </p:nvSpPr>
          <p:spPr bwMode="auto">
            <a:xfrm>
              <a:off x="4876800" y="3581400"/>
              <a:ext cx="1981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3" name="Line 38"/>
            <p:cNvSpPr>
              <a:spLocks noChangeShapeType="1"/>
            </p:cNvSpPr>
            <p:nvPr/>
          </p:nvSpPr>
          <p:spPr bwMode="auto">
            <a:xfrm>
              <a:off x="6019800" y="3581400"/>
              <a:ext cx="838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66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6F0026-4EBE-4195-A8FF-0A28365B2A67}" type="slidenum">
              <a:rPr lang="zh-CN" altLang="en-US"/>
              <a:pPr eaLnBrk="1" hangingPunct="1"/>
              <a:t>25</a:t>
            </a:fld>
            <a:endParaRPr lang="en-US" altLang="zh-CN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定理8.26证明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412776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定理8.26</a:t>
            </a:r>
            <a:r>
              <a:rPr lang="zh-CN" altLang="en-US" sz="2800" b="1" dirty="0" smtClean="0"/>
              <a:t>: 3</a:t>
            </a:r>
            <a:r>
              <a:rPr lang="en-US" altLang="zh-CN" sz="2800" b="1" dirty="0" smtClean="0"/>
              <a:t>SAT </a:t>
            </a:r>
            <a:r>
              <a:rPr lang="en-US" altLang="zh-CN" sz="2800" b="1" dirty="0" smtClean="0">
                <a:sym typeface="Symbol" pitchFamily="18" charset="2"/>
              </a:rPr>
              <a:t></a:t>
            </a:r>
            <a:r>
              <a:rPr lang="en-US" altLang="zh-CN" sz="2800" b="1" baseline="30000" dirty="0" smtClean="0">
                <a:sym typeface="Symbol" pitchFamily="18" charset="2"/>
              </a:rPr>
              <a:t>p</a:t>
            </a:r>
            <a:r>
              <a:rPr lang="en-US" altLang="zh-CN" sz="2800" b="1" baseline="-25000" dirty="0" smtClean="0">
                <a:sym typeface="Symbol" pitchFamily="18" charset="2"/>
              </a:rPr>
              <a:t>m</a:t>
            </a:r>
            <a:r>
              <a:rPr lang="en-US" altLang="zh-CN" sz="2800" b="1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altLang="zh-CN" sz="2800" b="1" dirty="0" smtClean="0"/>
              <a:t>CLIQUE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 smtClean="0"/>
              <a:t>: 记</a:t>
            </a:r>
            <a:r>
              <a:rPr lang="zh-CN" altLang="en-US" sz="2800" b="1" dirty="0" smtClean="0">
                <a:sym typeface="Symbol" pitchFamily="18" charset="2"/>
              </a:rPr>
              <a:t>归约函数是</a:t>
            </a:r>
            <a:r>
              <a:rPr lang="en-US" altLang="zh-CN" sz="2800" b="1" dirty="0" smtClean="0">
                <a:sym typeface="Symbol" pitchFamily="18" charset="2"/>
              </a:rPr>
              <a:t>f.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  设 </a:t>
            </a:r>
            <a:r>
              <a:rPr lang="en-US" altLang="zh-CN" sz="2800" b="1" dirty="0" smtClean="0">
                <a:sym typeface="Symbol" pitchFamily="18" charset="2"/>
              </a:rPr>
              <a:t> = (a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b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c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>
                <a:sym typeface="Symbol" pitchFamily="18" charset="2"/>
              </a:rPr>
              <a:t>(a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b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c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</a:t>
            </a:r>
            <a:r>
              <a:rPr lang="zh-CN" altLang="en-US" sz="2800" b="1" dirty="0" smtClean="0">
                <a:sym typeface="Symbol" pitchFamily="18" charset="2"/>
              </a:rPr>
              <a:t>… </a:t>
            </a:r>
            <a:r>
              <a:rPr lang="en-US" altLang="zh-CN" sz="2800" b="1" dirty="0" smtClean="0">
                <a:sym typeface="Symbol" pitchFamily="18" charset="2"/>
              </a:rPr>
              <a:t>(</a:t>
            </a:r>
            <a:r>
              <a:rPr lang="en-US" altLang="zh-CN" sz="2800" b="1" dirty="0" err="1" smtClean="0">
                <a:sym typeface="Symbol" pitchFamily="18" charset="2"/>
              </a:rPr>
              <a:t>a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err="1" smtClean="0">
                <a:sym typeface="Symbol" pitchFamily="18" charset="2"/>
              </a:rPr>
              <a:t>b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err="1" smtClean="0">
                <a:sym typeface="Symbol" pitchFamily="18" charset="2"/>
              </a:rPr>
              <a:t>c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).  	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k</a:t>
            </a:r>
            <a:r>
              <a:rPr lang="zh-CN" altLang="en-US" sz="2800" b="1" dirty="0" smtClean="0">
                <a:sym typeface="Symbol" pitchFamily="18" charset="2"/>
              </a:rPr>
              <a:t>是子句数.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   1) </a:t>
            </a:r>
            <a:r>
              <a:rPr lang="zh-CN" altLang="en-US" sz="2800" b="1" dirty="0" smtClean="0">
                <a:sym typeface="Symbol" pitchFamily="18" charset="2"/>
              </a:rPr>
              <a:t>描述归约构造:  </a:t>
            </a:r>
            <a:r>
              <a:rPr lang="en-US" altLang="zh-CN" sz="2800" b="1" dirty="0" smtClean="0">
                <a:sym typeface="Symbol" pitchFamily="18" charset="2"/>
              </a:rPr>
              <a:t>f()=&lt;</a:t>
            </a:r>
            <a:r>
              <a:rPr lang="en-US" altLang="zh-CN" sz="2800" b="1" dirty="0" err="1" smtClean="0">
                <a:sym typeface="Symbol" pitchFamily="18" charset="2"/>
              </a:rPr>
              <a:t>G,k</a:t>
            </a:r>
            <a:r>
              <a:rPr lang="en-US" altLang="zh-CN" sz="2800" b="1" dirty="0" smtClean="0">
                <a:sym typeface="Symbol" pitchFamily="18" charset="2"/>
              </a:rPr>
              <a:t>&gt;,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     G=&lt;V,E&gt;,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V={a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,b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</a:t>
            </a:r>
            <a:r>
              <a:rPr lang="zh-CN" altLang="en-US" sz="2800" b="1" dirty="0" smtClean="0">
                <a:sym typeface="Symbol" pitchFamily="18" charset="2"/>
              </a:rPr>
              <a:t>…,</a:t>
            </a:r>
            <a:r>
              <a:rPr lang="en-US" altLang="zh-CN" sz="2800" b="1" dirty="0" err="1" smtClean="0">
                <a:sym typeface="Symbol" pitchFamily="18" charset="2"/>
              </a:rPr>
              <a:t>a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err="1" smtClean="0">
                <a:sym typeface="Symbol" pitchFamily="18" charset="2"/>
              </a:rPr>
              <a:t>,b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err="1" smtClean="0">
                <a:sym typeface="Symbol" pitchFamily="18" charset="2"/>
              </a:rPr>
              <a:t>,c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},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     E={ (</a:t>
            </a:r>
            <a:r>
              <a:rPr lang="en-US" altLang="zh-CN" sz="2800" b="1" dirty="0" err="1" smtClean="0">
                <a:sym typeface="Symbol" pitchFamily="18" charset="2"/>
              </a:rPr>
              <a:t>x</a:t>
            </a:r>
            <a:r>
              <a:rPr lang="en-US" altLang="zh-CN" sz="2800" b="1" baseline="-25000" dirty="0" err="1" smtClean="0">
                <a:sym typeface="Symbol" pitchFamily="18" charset="2"/>
              </a:rPr>
              <a:t>i</a:t>
            </a:r>
            <a:r>
              <a:rPr lang="en-US" altLang="zh-CN" sz="2800" b="1" dirty="0" err="1" smtClean="0">
                <a:sym typeface="Symbol" pitchFamily="18" charset="2"/>
              </a:rPr>
              <a:t>,y</a:t>
            </a:r>
            <a:r>
              <a:rPr lang="en-US" altLang="zh-CN" sz="2800" b="1" baseline="-25000" dirty="0" err="1" smtClean="0">
                <a:sym typeface="Symbol" pitchFamily="18" charset="2"/>
              </a:rPr>
              <a:t>j</a:t>
            </a:r>
            <a:r>
              <a:rPr lang="en-US" altLang="zh-CN" sz="2800" b="1" dirty="0" smtClean="0">
                <a:sym typeface="Symbol" pitchFamily="18" charset="2"/>
              </a:rPr>
              <a:t>) | </a:t>
            </a:r>
            <a:r>
              <a:rPr lang="en-US" altLang="zh-CN" sz="2800" b="1" dirty="0" err="1" smtClean="0">
                <a:sym typeface="Symbol" pitchFamily="18" charset="2"/>
              </a:rPr>
              <a:t>ij</a:t>
            </a:r>
            <a:r>
              <a:rPr lang="en-US" altLang="zh-CN" sz="2800" b="1" dirty="0" smtClean="0">
                <a:sym typeface="Symbol" pitchFamily="18" charset="2"/>
              </a:rPr>
              <a:t>  x</a:t>
            </a:r>
            <a:r>
              <a:rPr lang="en-US" altLang="zh-CN" sz="2800" b="1" baseline="-25000" dirty="0" smtClean="0">
                <a:sym typeface="Symbol" pitchFamily="18" charset="2"/>
              </a:rPr>
              <a:t>i</a:t>
            </a:r>
            <a:r>
              <a:rPr lang="zh-CN" altLang="en-US" sz="2800" b="1" dirty="0" smtClean="0">
                <a:sym typeface="Symbol" pitchFamily="18" charset="2"/>
              </a:rPr>
              <a:t>不是</a:t>
            </a:r>
            <a:r>
              <a:rPr lang="en-US" altLang="zh-CN" sz="2800" b="1" dirty="0" err="1" smtClean="0">
                <a:sym typeface="Symbol" pitchFamily="18" charset="2"/>
              </a:rPr>
              <a:t>y</a:t>
            </a:r>
            <a:r>
              <a:rPr lang="en-US" altLang="zh-CN" sz="2800" b="1" baseline="-25000" dirty="0" err="1" smtClean="0">
                <a:sym typeface="Symbol" pitchFamily="18" charset="2"/>
              </a:rPr>
              <a:t>j</a:t>
            </a:r>
            <a:r>
              <a:rPr lang="zh-CN" altLang="en-US" sz="2800" b="1" dirty="0" smtClean="0">
                <a:sym typeface="Symbol" pitchFamily="18" charset="2"/>
              </a:rPr>
              <a:t>的否定 }.  </a:t>
            </a:r>
          </a:p>
        </p:txBody>
      </p:sp>
    </p:spTree>
    <p:extLst>
      <p:ext uri="{BB962C8B-B14F-4D97-AF65-F5344CB8AC3E}">
        <p14:creationId xmlns:p14="http://schemas.microsoft.com/office/powerpoint/2010/main" val="19120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7B45F4F-3F7D-4CC6-93C8-0BCEFC2E80DB}" type="slidenum">
              <a:rPr lang="zh-CN" altLang="en-US"/>
              <a:pPr eaLnBrk="1" hangingPunct="1"/>
              <a:t>26</a:t>
            </a:fld>
            <a:endParaRPr lang="en-US" altLang="zh-CN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定理8.26证明(续)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sz="2800" b="1" dirty="0" smtClean="0"/>
              <a:t>(续):  2) 正确性证明: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ym typeface="Symbol" pitchFamily="18" charset="2"/>
              </a:rPr>
              <a:t>     </a:t>
            </a:r>
            <a:r>
              <a:rPr lang="zh-CN" altLang="en-US" sz="2800" b="1" dirty="0" smtClean="0">
                <a:sym typeface="Symbol" pitchFamily="18" charset="2"/>
              </a:rPr>
              <a:t>是可满足的  </a:t>
            </a:r>
            <a:r>
              <a:rPr lang="en-US" altLang="zh-CN" sz="2800" b="1" dirty="0" smtClean="0">
                <a:sym typeface="Symbol" pitchFamily="18" charset="2"/>
              </a:rPr>
              <a:t>G</a:t>
            </a:r>
            <a:r>
              <a:rPr lang="zh-CN" altLang="en-US" sz="2800" b="1" dirty="0" smtClean="0">
                <a:sym typeface="Symbol" pitchFamily="18" charset="2"/>
              </a:rPr>
              <a:t>有</a:t>
            </a:r>
            <a:r>
              <a:rPr lang="en-US" altLang="zh-CN" sz="2800" b="1" dirty="0" smtClean="0">
                <a:sym typeface="Symbol" pitchFamily="18" charset="2"/>
              </a:rPr>
              <a:t>k</a:t>
            </a:r>
            <a:r>
              <a:rPr lang="zh-CN" altLang="en-US" sz="2800" b="1" dirty="0" smtClean="0">
                <a:sym typeface="Symbol" pitchFamily="18" charset="2"/>
              </a:rPr>
              <a:t>团.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     () 可满足赋值给每个子句中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  </a:t>
            </a:r>
            <a:r>
              <a:rPr lang="zh-CN" altLang="en-US" sz="2800" b="1" dirty="0" smtClean="0">
                <a:sym typeface="Symbol" pitchFamily="18" charset="2"/>
              </a:rPr>
              <a:t>至少1个成真文字,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</a:t>
            </a:r>
            <a:r>
              <a:rPr lang="zh-CN" altLang="en-US" sz="2800" b="1" dirty="0" smtClean="0">
                <a:sym typeface="Symbol" pitchFamily="18" charset="2"/>
              </a:rPr>
              <a:t>这些成真文字组成</a:t>
            </a:r>
            <a:r>
              <a:rPr lang="en-US" altLang="zh-CN" sz="2800" b="1" dirty="0" smtClean="0">
                <a:sym typeface="Symbol" pitchFamily="18" charset="2"/>
              </a:rPr>
              <a:t>k</a:t>
            </a:r>
            <a:r>
              <a:rPr lang="zh-CN" altLang="en-US" sz="2800" b="1" dirty="0" smtClean="0">
                <a:sym typeface="Symbol" pitchFamily="18" charset="2"/>
              </a:rPr>
              <a:t>团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ym typeface="Symbol" pitchFamily="18" charset="2"/>
              </a:rPr>
              <a:t>     () </a:t>
            </a:r>
            <a:r>
              <a:rPr lang="en-US" altLang="zh-CN" sz="2800" b="1" dirty="0" smtClean="0">
                <a:sym typeface="Symbol" pitchFamily="18" charset="2"/>
              </a:rPr>
              <a:t>k</a:t>
            </a:r>
            <a:r>
              <a:rPr lang="zh-CN" altLang="en-US" sz="2800" b="1" dirty="0" smtClean="0">
                <a:sym typeface="Symbol" pitchFamily="18" charset="2"/>
              </a:rPr>
              <a:t>团必须在每个子句中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</a:t>
            </a:r>
            <a:r>
              <a:rPr lang="zh-CN" altLang="en-US" sz="2800" b="1" dirty="0" smtClean="0">
                <a:sym typeface="Symbol" pitchFamily="18" charset="2"/>
              </a:rPr>
              <a:t>选择1个文字,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</a:t>
            </a:r>
            <a:r>
              <a:rPr lang="zh-CN" altLang="en-US" sz="2800" b="1" dirty="0" smtClean="0">
                <a:sym typeface="Symbol" pitchFamily="18" charset="2"/>
              </a:rPr>
              <a:t>让这些文字取真,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 </a:t>
            </a:r>
            <a:r>
              <a:rPr lang="zh-CN" altLang="en-US" sz="2800" b="1" dirty="0" smtClean="0">
                <a:sym typeface="Symbol" pitchFamily="18" charset="2"/>
              </a:rPr>
              <a:t>就给出成真赋值.  </a:t>
            </a:r>
            <a:endParaRPr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3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0CD3A2-6759-44D5-84D3-84D1DEEB3A22}" type="slidenum">
              <a:rPr lang="zh-CN" altLang="en-US"/>
              <a:pPr eaLnBrk="1" hangingPunct="1"/>
              <a:t>27</a:t>
            </a:fld>
            <a:endParaRPr lang="en-US" altLang="zh-CN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定理8.26(续)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证明</a:t>
            </a:r>
            <a:r>
              <a:rPr lang="zh-CN" altLang="en-US" b="1" dirty="0" smtClean="0"/>
              <a:t>: 3) 复杂性分析: </a:t>
            </a:r>
          </a:p>
          <a:p>
            <a:pPr marL="0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  ||=O(k).  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|V|=O(k), |E|=O(k</a:t>
            </a:r>
            <a:r>
              <a:rPr lang="en-US" altLang="zh-CN" b="1" baseline="30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)</a:t>
            </a:r>
            <a:r>
              <a:rPr lang="zh-CN" altLang="en-US" b="1" dirty="0" smtClean="0">
                <a:sym typeface="Symbol" pitchFamily="18" charset="2"/>
              </a:rPr>
              <a:t>.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  |&lt;</a:t>
            </a:r>
            <a:r>
              <a:rPr lang="en-US" altLang="zh-CN" b="1" dirty="0" err="1" smtClean="0">
                <a:sym typeface="Symbol" pitchFamily="18" charset="2"/>
              </a:rPr>
              <a:t>G,k</a:t>
            </a:r>
            <a:r>
              <a:rPr lang="en-US" altLang="zh-CN" b="1" dirty="0" smtClean="0">
                <a:sym typeface="Symbol" pitchFamily="18" charset="2"/>
              </a:rPr>
              <a:t>&gt;|=O(k</a:t>
            </a:r>
            <a:r>
              <a:rPr lang="en-US" altLang="zh-CN" b="1" baseline="30000" dirty="0" smtClean="0">
                <a:sym typeface="Symbol" pitchFamily="18" charset="2"/>
              </a:rPr>
              <a:t>3</a:t>
            </a:r>
            <a:r>
              <a:rPr lang="en-US" altLang="zh-CN" b="1" dirty="0" smtClean="0">
                <a:sym typeface="Symbol" pitchFamily="18" charset="2"/>
              </a:rPr>
              <a:t>). 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  构造的每步都花费</a:t>
            </a:r>
            <a:r>
              <a:rPr lang="en-US" altLang="zh-CN" b="1" dirty="0" smtClean="0">
                <a:sym typeface="Symbol" pitchFamily="18" charset="2"/>
              </a:rPr>
              <a:t>O(k)</a:t>
            </a:r>
            <a:r>
              <a:rPr lang="zh-CN" altLang="en-US" b="1" dirty="0" smtClean="0">
                <a:sym typeface="Symbol" pitchFamily="18" charset="2"/>
              </a:rPr>
              <a:t>时间,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  总时间是</a:t>
            </a:r>
            <a:r>
              <a:rPr lang="en-US" altLang="zh-CN" b="1" dirty="0" smtClean="0">
                <a:sym typeface="Symbol" pitchFamily="18" charset="2"/>
              </a:rPr>
              <a:t>O(k</a:t>
            </a:r>
            <a:r>
              <a:rPr lang="en-US" altLang="zh-CN" b="1" baseline="30000" dirty="0" smtClean="0">
                <a:sym typeface="Symbol" pitchFamily="18" charset="2"/>
              </a:rPr>
              <a:t>4</a:t>
            </a:r>
            <a:r>
              <a:rPr lang="en-US" altLang="zh-CN" b="1" dirty="0" smtClean="0">
                <a:sym typeface="Symbol" pitchFamily="18" charset="2"/>
              </a:rPr>
              <a:t>)</a:t>
            </a:r>
            <a:r>
              <a:rPr lang="zh-CN" altLang="en-US" b="1" dirty="0" smtClean="0">
                <a:sym typeface="Symbol" pitchFamily="18" charset="2"/>
              </a:rPr>
              <a:t>.    #</a:t>
            </a:r>
          </a:p>
        </p:txBody>
      </p:sp>
    </p:spTree>
    <p:extLst>
      <p:ext uri="{BB962C8B-B14F-4D97-AF65-F5344CB8AC3E}">
        <p14:creationId xmlns:p14="http://schemas.microsoft.com/office/powerpoint/2010/main" val="28465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E76B6E-D27A-422E-ADBD-CD03B4C86580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第9章  空间复杂性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/>
              <a:t>PSPACE</a:t>
            </a:r>
            <a:r>
              <a:rPr lang="zh-CN" altLang="en-US" b="1" dirty="0" smtClean="0"/>
              <a:t>完全性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全带量词布尔公式</a:t>
            </a:r>
            <a:r>
              <a:rPr lang="en-US" altLang="zh-CN" b="1" dirty="0" smtClean="0"/>
              <a:t>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公式博弈 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广义地理学</a:t>
            </a:r>
          </a:p>
          <a:p>
            <a:pPr marL="0" indent="0" eaLnBrk="1" hangingPunct="1">
              <a:buNone/>
            </a:pPr>
            <a:r>
              <a:rPr lang="en-US" altLang="zh-CN" b="1" dirty="0" smtClean="0"/>
              <a:t>NL</a:t>
            </a:r>
            <a:r>
              <a:rPr lang="zh-CN" altLang="en-US" b="1" dirty="0" smtClean="0"/>
              <a:t>完全性</a:t>
            </a: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sz="2800" b="1" dirty="0" smtClean="0"/>
              <a:t>路径可达性</a:t>
            </a:r>
          </a:p>
        </p:txBody>
      </p:sp>
    </p:spTree>
    <p:extLst>
      <p:ext uri="{BB962C8B-B14F-4D97-AF65-F5344CB8AC3E}">
        <p14:creationId xmlns:p14="http://schemas.microsoft.com/office/powerpoint/2010/main" val="36723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F457013-5807-449A-AC5C-01EEDE05F833}" type="slidenum">
              <a:rPr lang="zh-CN" altLang="en-US"/>
              <a:pPr eaLnBrk="1" hangingPunct="1"/>
              <a:t>4</a:t>
            </a:fld>
            <a:endParaRPr lang="en-US" altLang="zh-CN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复习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68" y="1484784"/>
            <a:ext cx="77724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/>
              <a:t>TIME</a:t>
            </a:r>
            <a:r>
              <a:rPr lang="zh-CN" altLang="en-US" sz="2800" b="1" baseline="-25000" dirty="0" smtClean="0"/>
              <a:t>多带</a:t>
            </a:r>
            <a:r>
              <a:rPr lang="zh-CN" altLang="en-US" sz="2800" b="1" dirty="0" smtClean="0"/>
              <a:t>(</a:t>
            </a:r>
            <a:r>
              <a:rPr lang="en-US" altLang="zh-CN" sz="2800" b="1" dirty="0" smtClean="0"/>
              <a:t>t) </a:t>
            </a:r>
            <a:r>
              <a:rPr lang="en-US" altLang="zh-CN" sz="2800" b="1" dirty="0" smtClean="0">
                <a:sym typeface="Symbol" pitchFamily="18" charset="2"/>
              </a:rPr>
              <a:t> TIME(t</a:t>
            </a:r>
            <a:r>
              <a:rPr lang="en-US" altLang="zh-CN" sz="2800" b="1" baseline="30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NTIME(t) </a:t>
            </a:r>
            <a:r>
              <a:rPr lang="en-US" altLang="zh-CN" sz="2800" b="1" dirty="0" smtClean="0">
                <a:sym typeface="Symbol" pitchFamily="18" charset="2"/>
              </a:rPr>
              <a:t> TIME(2</a:t>
            </a:r>
            <a:r>
              <a:rPr lang="en-US" altLang="zh-CN" sz="2800" b="1" baseline="30000" dirty="0" smtClean="0">
                <a:sym typeface="Symbol" pitchFamily="18" charset="2"/>
              </a:rPr>
              <a:t>O(t)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P = </a:t>
            </a:r>
            <a:r>
              <a:rPr lang="en-US" altLang="zh-CN" sz="2800" b="1" dirty="0" err="1" smtClean="0">
                <a:sym typeface="Symbol" pitchFamily="18" charset="2"/>
              </a:rPr>
              <a:t>U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 TIME(</a:t>
            </a:r>
            <a:r>
              <a:rPr lang="en-US" altLang="zh-CN" sz="2800" b="1" dirty="0" err="1" smtClean="0">
                <a:sym typeface="Symbol" pitchFamily="18" charset="2"/>
              </a:rPr>
              <a:t>n</a:t>
            </a:r>
            <a:r>
              <a:rPr lang="en-US" altLang="zh-CN" sz="2800" b="1" baseline="30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en-US" sz="2800" b="1" dirty="0" smtClean="0">
                <a:sym typeface="Symbol" pitchFamily="18" charset="2"/>
              </a:rPr>
              <a:t> = 多项式时间类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NP = </a:t>
            </a:r>
            <a:r>
              <a:rPr lang="en-US" altLang="zh-CN" sz="2800" b="1" dirty="0" err="1" smtClean="0">
                <a:sym typeface="Symbol" pitchFamily="18" charset="2"/>
              </a:rPr>
              <a:t>U</a:t>
            </a:r>
            <a:r>
              <a:rPr lang="en-US" altLang="zh-CN" sz="2800" b="1" baseline="-25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 NTIME(</a:t>
            </a:r>
            <a:r>
              <a:rPr lang="en-US" altLang="zh-CN" sz="2800" b="1" dirty="0" err="1" smtClean="0">
                <a:sym typeface="Symbol" pitchFamily="18" charset="2"/>
              </a:rPr>
              <a:t>n</a:t>
            </a:r>
            <a:r>
              <a:rPr lang="en-US" altLang="zh-CN" sz="2800" b="1" baseline="30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     = 非确定型多项式时间类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     = 多项式时间可验证类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EXP =                  = </a:t>
            </a:r>
            <a:r>
              <a:rPr lang="zh-CN" altLang="en-US" sz="2800" b="1" dirty="0" smtClean="0">
                <a:sym typeface="Symbol" pitchFamily="18" charset="2"/>
              </a:rPr>
              <a:t>指数时间类</a:t>
            </a:r>
          </a:p>
        </p:txBody>
      </p:sp>
      <p:graphicFrame>
        <p:nvGraphicFramePr>
          <p:cNvPr id="4103" name="Object 14"/>
          <p:cNvGraphicFramePr>
            <a:graphicFrameLocks noChangeAspect="1"/>
          </p:cNvGraphicFramePr>
          <p:nvPr>
            <p:extLst/>
          </p:nvPr>
        </p:nvGraphicFramePr>
        <p:xfrm>
          <a:off x="1403648" y="4581128"/>
          <a:ext cx="1512168" cy="653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6" name="公式" r:id="rId4" imgW="850680" imgH="368280" progId="Equation.3">
                  <p:embed/>
                </p:oleObj>
              </mc:Choice>
              <mc:Fallback>
                <p:oleObj name="公式" r:id="rId4" imgW="8506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81128"/>
                        <a:ext cx="1512168" cy="65380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2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smtClean="0"/>
              <a:t>《</a:t>
            </a:r>
            <a:r>
              <a:rPr lang="zh-CN" altLang="en-US" sz="1400" smtClean="0"/>
              <a:t>理论计算机科学基础</a:t>
            </a:r>
            <a:r>
              <a:rPr lang="en-US" altLang="zh-CN" sz="1400" smtClean="0"/>
              <a:t>》</a:t>
            </a: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8057E8-000D-4E52-B2E3-C6D569A78D25}" type="slidenum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复杂性类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3528" y="1600200"/>
            <a:ext cx="5029200" cy="4495800"/>
            <a:chOff x="323528" y="1600200"/>
            <a:chExt cx="5029200" cy="4495800"/>
          </a:xfrm>
        </p:grpSpPr>
        <p:sp>
          <p:nvSpPr>
            <p:cNvPr id="5126" name="Oval 4"/>
            <p:cNvSpPr>
              <a:spLocks noChangeArrowheads="1"/>
            </p:cNvSpPr>
            <p:nvPr/>
          </p:nvSpPr>
          <p:spPr bwMode="auto">
            <a:xfrm rot="-3260501">
              <a:off x="1591870" y="3592512"/>
              <a:ext cx="1981200" cy="2720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 rot="3115582">
              <a:off x="2273701" y="3672681"/>
              <a:ext cx="1905000" cy="26368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3528" y="1600200"/>
              <a:ext cx="5029200" cy="4495800"/>
              <a:chOff x="1905000" y="1600200"/>
              <a:chExt cx="5029200" cy="4495800"/>
            </a:xfrm>
          </p:grpSpPr>
          <p:sp>
            <p:nvSpPr>
              <p:cNvPr id="5128" name="Oval 6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371600" cy="1295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29" name="Text Box 7"/>
              <p:cNvSpPr txBox="1">
                <a:spLocks noChangeArrowheads="1"/>
              </p:cNvSpPr>
              <p:nvPr/>
            </p:nvSpPr>
            <p:spPr bwMode="auto">
              <a:xfrm>
                <a:off x="4343400" y="48006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latin typeface="Arial Narrow" pitchFamily="34" charset="0"/>
                  </a:rPr>
                  <a:t>P</a:t>
                </a:r>
              </a:p>
            </p:txBody>
          </p:sp>
          <p:sp>
            <p:nvSpPr>
              <p:cNvPr id="5130" name="Text Box 8"/>
              <p:cNvSpPr txBox="1">
                <a:spLocks noChangeArrowheads="1"/>
              </p:cNvSpPr>
              <p:nvPr/>
            </p:nvSpPr>
            <p:spPr bwMode="auto">
              <a:xfrm>
                <a:off x="3429000" y="381000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latin typeface="Arial Narrow" pitchFamily="34" charset="0"/>
                  </a:rPr>
                  <a:t>NP</a:t>
                </a:r>
              </a:p>
            </p:txBody>
          </p:sp>
          <p:sp>
            <p:nvSpPr>
              <p:cNvPr id="5131" name="Text Box 9"/>
              <p:cNvSpPr txBox="1">
                <a:spLocks noChangeArrowheads="1"/>
              </p:cNvSpPr>
              <p:nvPr/>
            </p:nvSpPr>
            <p:spPr bwMode="auto">
              <a:xfrm>
                <a:off x="4800600" y="3810000"/>
                <a:ext cx="990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latin typeface="Arial Narrow" pitchFamily="34" charset="0"/>
                  </a:rPr>
                  <a:t>coNP</a:t>
                </a:r>
              </a:p>
            </p:txBody>
          </p:sp>
          <p:sp>
            <p:nvSpPr>
              <p:cNvPr id="5132" name="Text Box 10"/>
              <p:cNvSpPr txBox="1">
                <a:spLocks noChangeArrowheads="1"/>
              </p:cNvSpPr>
              <p:nvPr/>
            </p:nvSpPr>
            <p:spPr bwMode="auto">
              <a:xfrm>
                <a:off x="3810000" y="4343400"/>
                <a:ext cx="1447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Arial Narrow" pitchFamily="34" charset="0"/>
                  </a:rPr>
                  <a:t>NP</a:t>
                </a:r>
                <a:r>
                  <a:rPr lang="en-US" altLang="zh-CN" sz="2400">
                    <a:latin typeface="Arial Narrow" pitchFamily="34" charset="0"/>
                    <a:sym typeface="Symbol" pitchFamily="18" charset="2"/>
                  </a:rPr>
                  <a:t>coNP</a:t>
                </a:r>
                <a:endParaRPr lang="zh-CN" altLang="en-US" sz="2400">
                  <a:latin typeface="Arial Narrow" pitchFamily="34" charset="0"/>
                  <a:sym typeface="Symbol" pitchFamily="18" charset="2"/>
                </a:endParaRPr>
              </a:p>
            </p:txBody>
          </p:sp>
          <p:sp>
            <p:nvSpPr>
              <p:cNvPr id="5133" name="Oval 11"/>
              <p:cNvSpPr>
                <a:spLocks noChangeArrowheads="1"/>
              </p:cNvSpPr>
              <p:nvPr/>
            </p:nvSpPr>
            <p:spPr bwMode="auto">
              <a:xfrm>
                <a:off x="1905000" y="1600200"/>
                <a:ext cx="5029200" cy="449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34" name="Text Box 12"/>
              <p:cNvSpPr txBox="1">
                <a:spLocks noChangeArrowheads="1"/>
              </p:cNvSpPr>
              <p:nvPr/>
            </p:nvSpPr>
            <p:spPr bwMode="auto">
              <a:xfrm>
                <a:off x="4038600" y="167640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latin typeface="Arial Narrow" pitchFamily="34" charset="0"/>
                  </a:rPr>
                  <a:t>EXP</a:t>
                </a:r>
              </a:p>
            </p:txBody>
          </p:sp>
          <p:sp>
            <p:nvSpPr>
              <p:cNvPr id="1090574" name="Oval 14"/>
              <p:cNvSpPr>
                <a:spLocks noChangeArrowheads="1"/>
              </p:cNvSpPr>
              <p:nvPr/>
            </p:nvSpPr>
            <p:spPr bwMode="auto">
              <a:xfrm>
                <a:off x="2667000" y="2590800"/>
                <a:ext cx="3581400" cy="3505200"/>
              </a:xfrm>
              <a:prstGeom prst="ellips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90575" name="Text Box 15"/>
              <p:cNvSpPr txBox="1">
                <a:spLocks noChangeArrowheads="1"/>
              </p:cNvSpPr>
              <p:nvPr/>
            </p:nvSpPr>
            <p:spPr bwMode="auto">
              <a:xfrm>
                <a:off x="3276600" y="2895600"/>
                <a:ext cx="2743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folHlink"/>
                    </a:solidFill>
                    <a:latin typeface="Arial Narrow" pitchFamily="34" charset="0"/>
                  </a:rPr>
                  <a:t>PSPACE</a:t>
                </a:r>
                <a:r>
                  <a:rPr lang="en-US" altLang="zh-CN" sz="2400" b="1">
                    <a:latin typeface="Arial Narrow" pitchFamily="34" charset="0"/>
                  </a:rPr>
                  <a:t>=NPSPACE</a:t>
                </a:r>
              </a:p>
            </p:txBody>
          </p:sp>
          <p:sp>
            <p:nvSpPr>
              <p:cNvPr id="1090576" name="Oval 16"/>
              <p:cNvSpPr>
                <a:spLocks noChangeArrowheads="1"/>
              </p:cNvSpPr>
              <p:nvPr/>
            </p:nvSpPr>
            <p:spPr bwMode="auto">
              <a:xfrm>
                <a:off x="4038600" y="5181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90577" name="Text Box 17"/>
              <p:cNvSpPr txBox="1">
                <a:spLocks noChangeArrowheads="1"/>
              </p:cNvSpPr>
              <p:nvPr/>
            </p:nvSpPr>
            <p:spPr bwMode="auto">
              <a:xfrm>
                <a:off x="3962400" y="5181600"/>
                <a:ext cx="1371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folHlink"/>
                    </a:solidFill>
                    <a:latin typeface="Arial Narrow" pitchFamily="34" charset="0"/>
                  </a:rPr>
                  <a:t>NL</a:t>
                </a:r>
                <a:r>
                  <a:rPr lang="en-US" altLang="zh-CN" sz="2400" b="1">
                    <a:latin typeface="Arial Narrow" pitchFamily="34" charset="0"/>
                  </a:rPr>
                  <a:t>=coNL</a:t>
                </a:r>
              </a:p>
            </p:txBody>
          </p:sp>
          <p:sp>
            <p:nvSpPr>
              <p:cNvPr id="1090578" name="Oval 18"/>
              <p:cNvSpPr>
                <a:spLocks noChangeArrowheads="1"/>
              </p:cNvSpPr>
              <p:nvPr/>
            </p:nvSpPr>
            <p:spPr bwMode="auto">
              <a:xfrm>
                <a:off x="4191000" y="5562600"/>
                <a:ext cx="685800" cy="533400"/>
              </a:xfrm>
              <a:prstGeom prst="ellips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1">
                  <a:solidFill>
                    <a:schemeClr val="folHlin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090579" name="Text Box 19"/>
              <p:cNvSpPr txBox="1">
                <a:spLocks noChangeArrowheads="1"/>
              </p:cNvSpPr>
              <p:nvPr/>
            </p:nvSpPr>
            <p:spPr bwMode="auto">
              <a:xfrm>
                <a:off x="4419600" y="56388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folHlink"/>
                    </a:solidFill>
                    <a:latin typeface="Arial Narrow" pitchFamily="34" charset="0"/>
                  </a:rPr>
                  <a:t>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14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971CEF-BB20-44A7-ADCC-ADD602F702F3}" type="slidenum">
              <a:rPr lang="zh-CN" altLang="en-US"/>
              <a:pPr eaLnBrk="1" hangingPunct="1"/>
              <a:t>6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NP</a:t>
            </a:r>
            <a:r>
              <a:rPr lang="zh-CN" altLang="en-US" dirty="0" smtClean="0"/>
              <a:t>完全问题内容提要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多项式时间</a:t>
            </a:r>
            <a:r>
              <a:rPr lang="en-US" altLang="zh-CN" sz="2800" b="1" dirty="0" smtClean="0"/>
              <a:t>m-</a:t>
            </a:r>
            <a:r>
              <a:rPr lang="zh-CN" altLang="en-US" sz="2800" b="1" dirty="0" smtClean="0"/>
              <a:t>归约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完全性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库克定理: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第一个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完全问题</a:t>
            </a:r>
            <a:r>
              <a:rPr lang="en-US" altLang="zh-CN" sz="2800" b="1" dirty="0" smtClean="0"/>
              <a:t>SAT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其他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完全问题: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3</a:t>
            </a:r>
            <a:r>
              <a:rPr lang="en-US" altLang="zh-CN" sz="2800" b="1" dirty="0" smtClean="0"/>
              <a:t>SAT, CLIQUE,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VEXTER-COVER,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(U)HAMPATH, </a:t>
            </a:r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SUBSET-SUM</a:t>
            </a:r>
          </a:p>
        </p:txBody>
      </p:sp>
    </p:spTree>
    <p:extLst>
      <p:ext uri="{BB962C8B-B14F-4D97-AF65-F5344CB8AC3E}">
        <p14:creationId xmlns:p14="http://schemas.microsoft.com/office/powerpoint/2010/main" val="6187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多项式时间归约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9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5E3696C-4683-432E-96D7-1FE017CFBAD9}" type="slidenum">
              <a:rPr lang="zh-CN" altLang="en-US"/>
              <a:pPr eaLnBrk="1" hangingPunct="1"/>
              <a:t>8</a:t>
            </a:fld>
            <a:endParaRPr lang="en-US" altLang="zh-CN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多项式时间</a:t>
            </a:r>
            <a:r>
              <a:rPr lang="en-US" altLang="zh-CN" smtClean="0"/>
              <a:t>m</a:t>
            </a:r>
            <a:r>
              <a:rPr lang="zh-CN" altLang="en-US" smtClean="0"/>
              <a:t>归约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52536" y="1600200"/>
            <a:ext cx="8229600" cy="35194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b="1" dirty="0" smtClean="0">
                <a:sym typeface="Symbol" pitchFamily="18" charset="2"/>
              </a:rPr>
              <a:t>              via f</a:t>
            </a:r>
          </a:p>
          <a:p>
            <a:pPr marL="457200" lvl="1" indent="0" eaLnBrk="1" hangingPunct="1">
              <a:buNone/>
            </a:pPr>
            <a:r>
              <a:rPr lang="en-US" altLang="zh-CN" sz="3600" b="1" dirty="0" err="1" smtClean="0">
                <a:sym typeface="Symbol" pitchFamily="18" charset="2"/>
              </a:rPr>
              <a:t>xA</a:t>
            </a:r>
            <a:r>
              <a:rPr lang="en-US" altLang="zh-CN" sz="3600" b="1" dirty="0" smtClean="0">
                <a:sym typeface="Symbol" pitchFamily="18" charset="2"/>
              </a:rPr>
              <a:t>  f(x)B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f</a:t>
            </a:r>
            <a:r>
              <a:rPr lang="zh-CN" altLang="en-US" b="1" dirty="0" smtClean="0">
                <a:sym typeface="Symbol" pitchFamily="18" charset="2"/>
              </a:rPr>
              <a:t>是多项式时间可计算函数</a:t>
            </a:r>
          </a:p>
          <a:p>
            <a:pPr marL="914400" lvl="2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计算</a:t>
            </a:r>
            <a:r>
              <a:rPr lang="en-US" altLang="zh-CN" sz="2800" b="1" dirty="0" smtClean="0">
                <a:sym typeface="Symbol" pitchFamily="18" charset="2"/>
              </a:rPr>
              <a:t>f(x)</a:t>
            </a:r>
            <a:r>
              <a:rPr lang="zh-CN" altLang="en-US" sz="2800" b="1" dirty="0" smtClean="0">
                <a:sym typeface="Symbol" pitchFamily="18" charset="2"/>
              </a:rPr>
              <a:t>所需时间是</a:t>
            </a:r>
            <a:r>
              <a:rPr lang="en-US" altLang="zh-CN" sz="2800" b="1" dirty="0" smtClean="0">
                <a:sym typeface="Symbol" pitchFamily="18" charset="2"/>
              </a:rPr>
              <a:t>O(|</a:t>
            </a:r>
            <a:r>
              <a:rPr lang="en-US" altLang="zh-CN" sz="2800" b="1" dirty="0" err="1" smtClean="0">
                <a:sym typeface="Symbol" pitchFamily="18" charset="2"/>
              </a:rPr>
              <a:t>x|</a:t>
            </a:r>
            <a:r>
              <a:rPr lang="en-US" altLang="zh-CN" sz="2800" b="1" baseline="30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marL="914400" lvl="2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k</a:t>
            </a:r>
            <a:r>
              <a:rPr lang="zh-CN" altLang="en-US" sz="2800" b="1" dirty="0" smtClean="0">
                <a:sym typeface="Symbol" pitchFamily="18" charset="2"/>
              </a:rPr>
              <a:t>是与</a:t>
            </a:r>
            <a:r>
              <a:rPr lang="en-US" altLang="zh-CN" sz="2800" b="1" dirty="0" smtClean="0">
                <a:sym typeface="Symbol" pitchFamily="18" charset="2"/>
              </a:rPr>
              <a:t>x</a:t>
            </a:r>
            <a:r>
              <a:rPr lang="zh-CN" altLang="en-US" sz="2800" b="1" dirty="0" smtClean="0">
                <a:sym typeface="Symbol" pitchFamily="18" charset="2"/>
              </a:rPr>
              <a:t>无关的常数</a:t>
            </a:r>
            <a:endParaRPr lang="zh-CN" altLang="en-US" sz="2800" b="1" dirty="0" smtClean="0"/>
          </a:p>
        </p:txBody>
      </p:sp>
      <p:graphicFrame>
        <p:nvGraphicFramePr>
          <p:cNvPr id="7175" name="Object 26"/>
          <p:cNvGraphicFramePr>
            <a:graphicFrameLocks noChangeAspect="1"/>
          </p:cNvGraphicFramePr>
          <p:nvPr>
            <p:extLst/>
          </p:nvPr>
        </p:nvGraphicFramePr>
        <p:xfrm>
          <a:off x="179512" y="1608535"/>
          <a:ext cx="140811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0" name="公式" r:id="rId4" imgW="520560" imgH="241200" progId="Equation.3">
                  <p:embed/>
                </p:oleObj>
              </mc:Choice>
              <mc:Fallback>
                <p:oleObj name="公式" r:id="rId4" imgW="52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08535"/>
                        <a:ext cx="1408113" cy="6683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4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F360355-BCF2-4648-B36A-57909A4F1CCB}" type="slidenum">
              <a:rPr lang="zh-CN" altLang="en-US"/>
              <a:pPr eaLnBrk="1" hangingPunct="1"/>
              <a:t>9</a:t>
            </a:fld>
            <a:endParaRPr lang="en-US" altLang="zh-CN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性质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16764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传递性</a:t>
            </a:r>
            <a:r>
              <a:rPr lang="zh-CN" altLang="en-US" b="1" dirty="0" smtClean="0">
                <a:solidFill>
                  <a:schemeClr val="folHlink"/>
                </a:solidFill>
              </a:rPr>
              <a:t>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若 </a:t>
            </a:r>
            <a:r>
              <a:rPr lang="en-US" altLang="zh-CN" b="1" dirty="0" err="1" smtClean="0"/>
              <a:t>A</a:t>
            </a:r>
            <a:r>
              <a:rPr lang="en-US" altLang="zh-CN" b="1" dirty="0" err="1" smtClean="0">
                <a:sym typeface="Symbol" pitchFamily="18" charset="2"/>
              </a:rPr>
              <a:t></a:t>
            </a:r>
            <a:r>
              <a:rPr lang="en-US" altLang="zh-CN" b="1" baseline="30000" dirty="0" err="1" smtClean="0">
                <a:sym typeface="Symbol" pitchFamily="18" charset="2"/>
              </a:rPr>
              <a:t>p</a:t>
            </a:r>
            <a:r>
              <a:rPr lang="en-US" altLang="zh-CN" b="1" baseline="-25000" dirty="0" err="1" smtClean="0">
                <a:sym typeface="Symbol" pitchFamily="18" charset="2"/>
              </a:rPr>
              <a:t>m</a:t>
            </a:r>
            <a:r>
              <a:rPr lang="en-US" altLang="zh-CN" b="1" dirty="0" err="1" smtClean="0">
                <a:sym typeface="Symbol" pitchFamily="18" charset="2"/>
              </a:rPr>
              <a:t>B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且 </a:t>
            </a:r>
            <a:r>
              <a:rPr lang="en-US" altLang="zh-CN" b="1" dirty="0" err="1" smtClean="0">
                <a:sym typeface="Symbol" pitchFamily="18" charset="2"/>
              </a:rPr>
              <a:t>B</a:t>
            </a:r>
            <a:r>
              <a:rPr lang="en-US" altLang="zh-CN" b="1" baseline="30000" dirty="0" err="1" smtClean="0">
                <a:sym typeface="Symbol" pitchFamily="18" charset="2"/>
              </a:rPr>
              <a:t>p</a:t>
            </a:r>
            <a:r>
              <a:rPr lang="en-US" altLang="zh-CN" b="1" baseline="-25000" dirty="0" err="1" smtClean="0">
                <a:sym typeface="Symbol" pitchFamily="18" charset="2"/>
              </a:rPr>
              <a:t>m</a:t>
            </a:r>
            <a:r>
              <a:rPr lang="en-US" altLang="zh-CN" b="1" dirty="0" err="1" smtClean="0">
                <a:sym typeface="Symbol" pitchFamily="18" charset="2"/>
              </a:rPr>
              <a:t>C</a:t>
            </a:r>
            <a:r>
              <a:rPr lang="en-US" altLang="zh-CN" b="1" dirty="0" smtClean="0">
                <a:sym typeface="Symbol" pitchFamily="18" charset="2"/>
              </a:rPr>
              <a:t>, </a:t>
            </a:r>
            <a:r>
              <a:rPr lang="zh-CN" altLang="en-US" b="1" dirty="0" smtClean="0">
                <a:sym typeface="Symbol" pitchFamily="18" charset="2"/>
              </a:rPr>
              <a:t>则 </a:t>
            </a:r>
            <a:r>
              <a:rPr lang="en-US" altLang="zh-CN" b="1" dirty="0" err="1" smtClean="0"/>
              <a:t>A</a:t>
            </a:r>
            <a:r>
              <a:rPr lang="en-US" altLang="zh-CN" b="1" dirty="0" err="1" smtClean="0">
                <a:sym typeface="Symbol" pitchFamily="18" charset="2"/>
              </a:rPr>
              <a:t></a:t>
            </a:r>
            <a:r>
              <a:rPr lang="en-US" altLang="zh-CN" b="1" baseline="30000" dirty="0" err="1" smtClean="0">
                <a:sym typeface="Symbol" pitchFamily="18" charset="2"/>
              </a:rPr>
              <a:t>p</a:t>
            </a:r>
            <a:r>
              <a:rPr lang="en-US" altLang="zh-CN" b="1" baseline="-25000" dirty="0" err="1" smtClean="0">
                <a:sym typeface="Symbol" pitchFamily="18" charset="2"/>
              </a:rPr>
              <a:t>m</a:t>
            </a:r>
            <a:r>
              <a:rPr lang="en-US" altLang="zh-CN" b="1" dirty="0" err="1" smtClean="0">
                <a:sym typeface="Symbol" pitchFamily="18" charset="2"/>
              </a:rPr>
              <a:t>C</a:t>
            </a:r>
            <a:r>
              <a:rPr lang="en-US" altLang="zh-CN" b="1" dirty="0" smtClean="0">
                <a:sym typeface="Symbol" pitchFamily="18" charset="2"/>
              </a:rPr>
              <a:t>.</a:t>
            </a:r>
            <a:endParaRPr lang="zh-CN" altLang="en-US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buNone/>
            </a:pP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 smtClean="0"/>
              <a:t>P</a:t>
            </a:r>
            <a:r>
              <a:rPr lang="zh-CN" altLang="en-US" b="1" dirty="0" smtClean="0"/>
              <a:t>对</a:t>
            </a:r>
            <a:r>
              <a:rPr lang="en-US" altLang="zh-CN" b="1" dirty="0" smtClean="0">
                <a:sym typeface="Symbol" pitchFamily="18" charset="2"/>
              </a:rPr>
              <a:t></a:t>
            </a:r>
            <a:r>
              <a:rPr lang="en-US" altLang="zh-CN" b="1" baseline="30000" dirty="0" smtClean="0">
                <a:sym typeface="Symbol" pitchFamily="18" charset="2"/>
              </a:rPr>
              <a:t>p</a:t>
            </a:r>
            <a:r>
              <a:rPr lang="en-US" altLang="zh-CN" b="1" baseline="-25000" dirty="0" smtClean="0">
                <a:sym typeface="Symbol" pitchFamily="18" charset="2"/>
              </a:rPr>
              <a:t>m</a:t>
            </a:r>
            <a:r>
              <a:rPr lang="zh-CN" altLang="en-US" b="1" dirty="0" smtClean="0"/>
              <a:t>封闭性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若 </a:t>
            </a:r>
            <a:r>
              <a:rPr lang="en-US" altLang="zh-CN" b="1" dirty="0" err="1" smtClean="0"/>
              <a:t>A</a:t>
            </a:r>
            <a:r>
              <a:rPr lang="en-US" altLang="zh-CN" b="1" dirty="0" err="1" smtClean="0">
                <a:sym typeface="Symbol" pitchFamily="18" charset="2"/>
              </a:rPr>
              <a:t></a:t>
            </a:r>
            <a:r>
              <a:rPr lang="en-US" altLang="zh-CN" b="1" baseline="30000" dirty="0" err="1" smtClean="0">
                <a:sym typeface="Symbol" pitchFamily="18" charset="2"/>
              </a:rPr>
              <a:t>p</a:t>
            </a:r>
            <a:r>
              <a:rPr lang="en-US" altLang="zh-CN" b="1" baseline="-25000" dirty="0" err="1" smtClean="0">
                <a:sym typeface="Symbol" pitchFamily="18" charset="2"/>
              </a:rPr>
              <a:t>m</a:t>
            </a:r>
            <a:r>
              <a:rPr lang="en-US" altLang="zh-CN" b="1" dirty="0" err="1" smtClean="0">
                <a:sym typeface="Symbol" pitchFamily="18" charset="2"/>
              </a:rPr>
              <a:t>B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且 </a:t>
            </a:r>
            <a:r>
              <a:rPr lang="en-US" altLang="zh-CN" b="1" dirty="0" smtClean="0">
                <a:sym typeface="Symbol" pitchFamily="18" charset="2"/>
              </a:rPr>
              <a:t>BP, </a:t>
            </a:r>
            <a:r>
              <a:rPr lang="zh-CN" altLang="en-US" b="1" dirty="0" smtClean="0">
                <a:sym typeface="Symbol" pitchFamily="18" charset="2"/>
              </a:rPr>
              <a:t>则</a:t>
            </a:r>
            <a:r>
              <a:rPr lang="en-US" altLang="zh-CN" b="1" dirty="0" smtClean="0">
                <a:sym typeface="Symbol" pitchFamily="18" charset="2"/>
              </a:rPr>
              <a:t>AP.</a:t>
            </a:r>
          </a:p>
          <a:p>
            <a:pPr marL="0" indent="0" eaLnBrk="1" hangingPunct="1">
              <a:buNone/>
            </a:pPr>
            <a:endParaRPr lang="en-US" altLang="zh-CN" b="1" dirty="0" smtClean="0"/>
          </a:p>
          <a:p>
            <a:pPr marL="0" indent="0" eaLnBrk="1" hangingPunct="1">
              <a:buNone/>
            </a:pPr>
            <a:r>
              <a:rPr lang="en-US" altLang="zh-CN" b="1" dirty="0" smtClean="0"/>
              <a:t>NP</a:t>
            </a:r>
            <a:r>
              <a:rPr lang="zh-CN" altLang="en-US" b="1" dirty="0" smtClean="0"/>
              <a:t>对</a:t>
            </a:r>
            <a:r>
              <a:rPr lang="en-US" altLang="zh-CN" b="1" dirty="0" smtClean="0">
                <a:sym typeface="Symbol" pitchFamily="18" charset="2"/>
              </a:rPr>
              <a:t></a:t>
            </a:r>
            <a:r>
              <a:rPr lang="en-US" altLang="zh-CN" b="1" baseline="30000" dirty="0" smtClean="0">
                <a:sym typeface="Symbol" pitchFamily="18" charset="2"/>
              </a:rPr>
              <a:t>p</a:t>
            </a:r>
            <a:r>
              <a:rPr lang="en-US" altLang="zh-CN" b="1" baseline="-25000" dirty="0" smtClean="0">
                <a:sym typeface="Symbol" pitchFamily="18" charset="2"/>
              </a:rPr>
              <a:t>m</a:t>
            </a:r>
            <a:r>
              <a:rPr lang="zh-CN" altLang="en-US" b="1" dirty="0" smtClean="0"/>
              <a:t>封闭性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若 </a:t>
            </a:r>
            <a:r>
              <a:rPr lang="en-US" altLang="zh-CN" b="1" dirty="0" err="1" smtClean="0"/>
              <a:t>A</a:t>
            </a:r>
            <a:r>
              <a:rPr lang="en-US" altLang="zh-CN" b="1" dirty="0" err="1" smtClean="0">
                <a:sym typeface="Symbol" pitchFamily="18" charset="2"/>
              </a:rPr>
              <a:t></a:t>
            </a:r>
            <a:r>
              <a:rPr lang="en-US" altLang="zh-CN" b="1" baseline="30000" dirty="0" err="1" smtClean="0">
                <a:sym typeface="Symbol" pitchFamily="18" charset="2"/>
              </a:rPr>
              <a:t>p</a:t>
            </a:r>
            <a:r>
              <a:rPr lang="en-US" altLang="zh-CN" b="1" baseline="-25000" dirty="0" err="1" smtClean="0">
                <a:sym typeface="Symbol" pitchFamily="18" charset="2"/>
              </a:rPr>
              <a:t>m</a:t>
            </a:r>
            <a:r>
              <a:rPr lang="en-US" altLang="zh-CN" b="1" dirty="0" err="1" smtClean="0">
                <a:sym typeface="Symbol" pitchFamily="18" charset="2"/>
              </a:rPr>
              <a:t>B</a:t>
            </a: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且 </a:t>
            </a:r>
            <a:r>
              <a:rPr lang="en-US" altLang="zh-CN" b="1" dirty="0" smtClean="0">
                <a:sym typeface="Symbol" pitchFamily="18" charset="2"/>
              </a:rPr>
              <a:t>BNP, </a:t>
            </a:r>
            <a:r>
              <a:rPr lang="zh-CN" altLang="en-US" b="1" dirty="0" smtClean="0">
                <a:sym typeface="Symbol" pitchFamily="18" charset="2"/>
              </a:rPr>
              <a:t>则</a:t>
            </a:r>
            <a:r>
              <a:rPr lang="en-US" altLang="zh-CN" b="1" dirty="0" smtClean="0">
                <a:sym typeface="Symbol" pitchFamily="18" charset="2"/>
              </a:rPr>
              <a:t>ANP.</a:t>
            </a:r>
          </a:p>
        </p:txBody>
      </p:sp>
    </p:spTree>
    <p:extLst>
      <p:ext uri="{BB962C8B-B14F-4D97-AF65-F5344CB8AC3E}">
        <p14:creationId xmlns:p14="http://schemas.microsoft.com/office/powerpoint/2010/main" val="23025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4780</TotalTime>
  <Words>1374</Words>
  <Application>Microsoft Office PowerPoint</Application>
  <PresentationFormat>全屏显示(4:3)</PresentationFormat>
  <Paragraphs>298</Paragraphs>
  <Slides>27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Wingdings</vt:lpstr>
      <vt:lpstr>Symbol</vt:lpstr>
      <vt:lpstr>Arial</vt:lpstr>
      <vt:lpstr>Arial Narrow</vt:lpstr>
      <vt:lpstr>Times New Roman</vt:lpstr>
      <vt:lpstr>宋体</vt:lpstr>
      <vt:lpstr>Factory</vt:lpstr>
      <vt:lpstr>公式</vt:lpstr>
      <vt:lpstr>第8周   NP完全理论</vt:lpstr>
      <vt:lpstr>第8章  时间复杂性(下)</vt:lpstr>
      <vt:lpstr>第9章  空间复杂性(下)</vt:lpstr>
      <vt:lpstr>复习</vt:lpstr>
      <vt:lpstr>复杂性类</vt:lpstr>
      <vt:lpstr>NP完全问题内容提要</vt:lpstr>
      <vt:lpstr>多项式时间归约</vt:lpstr>
      <vt:lpstr>多项式时间m归约</vt:lpstr>
      <vt:lpstr>性质</vt:lpstr>
      <vt:lpstr>可满足性问题</vt:lpstr>
      <vt:lpstr>合取范式</vt:lpstr>
      <vt:lpstr>合取范式可满足性问题</vt:lpstr>
      <vt:lpstr>3元合取范式</vt:lpstr>
      <vt:lpstr>3元可满足性问题</vt:lpstr>
      <vt:lpstr>定理</vt:lpstr>
      <vt:lpstr>定理(例)</vt:lpstr>
      <vt:lpstr>定理(例)</vt:lpstr>
      <vt:lpstr>注意</vt:lpstr>
      <vt:lpstr>团问题</vt:lpstr>
      <vt:lpstr>定理8.26</vt:lpstr>
      <vt:lpstr>定理8.26(例)</vt:lpstr>
      <vt:lpstr>定理8.26(例)</vt:lpstr>
      <vt:lpstr>定理8.26(例)</vt:lpstr>
      <vt:lpstr>定理8.26(例)</vt:lpstr>
      <vt:lpstr>定理8.26证明</vt:lpstr>
      <vt:lpstr>定理8.26证明(续)</vt:lpstr>
      <vt:lpstr>定理8.26(续)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547</cp:revision>
  <cp:lastPrinted>1601-01-01T00:00:00Z</cp:lastPrinted>
  <dcterms:created xsi:type="dcterms:W3CDTF">2000-03-28T21:24:29Z</dcterms:created>
  <dcterms:modified xsi:type="dcterms:W3CDTF">2014-10-30T06:11:35Z</dcterms:modified>
</cp:coreProperties>
</file>