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457A-93F1-411D-B7F1-E36AD7DE9DD2}" type="slidenum">
              <a:rPr lang="zh-CN" altLang="en-US">
                <a:latin typeface="Arial Narrow" pitchFamily="34" charset="0"/>
              </a:rPr>
              <a:pPr eaLnBrk="1" hangingPunct="1"/>
              <a:t>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77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7015FC-2B45-4D39-A8FC-3BCC9F80978B}" type="slidenum">
              <a:rPr lang="zh-CN" altLang="en-US">
                <a:latin typeface="Arial Narrow" pitchFamily="34" charset="0"/>
              </a:rPr>
              <a:pPr eaLnBrk="1" hangingPunct="1"/>
              <a:t>11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214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81ACA1F-E960-4ED4-B587-F8CE37B06655}" type="slidenum">
              <a:rPr lang="zh-CN" altLang="en-US">
                <a:latin typeface="Arial Narrow" pitchFamily="34" charset="0"/>
              </a:rPr>
              <a:pPr eaLnBrk="1" hangingPunct="1"/>
              <a:t>12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249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531291-7EC8-42D5-BFE7-37403F4372FF}" type="slidenum">
              <a:rPr lang="zh-CN" altLang="en-US">
                <a:latin typeface="Arial Narrow" pitchFamily="34" charset="0"/>
              </a:rPr>
              <a:pPr eaLnBrk="1" hangingPunct="1"/>
              <a:t>13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147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DB349E-3168-40A0-9241-2111B6AA4294}" type="slidenum">
              <a:rPr lang="zh-CN" altLang="en-US">
                <a:latin typeface="Arial Narrow" pitchFamily="34" charset="0"/>
              </a:rPr>
              <a:pPr eaLnBrk="1" hangingPunct="1"/>
              <a:t>14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808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D0CBF3-DD63-429D-9AA1-32A144C505A2}" type="slidenum">
              <a:rPr lang="zh-CN" altLang="en-US">
                <a:latin typeface="Arial Narrow" pitchFamily="34" charset="0"/>
              </a:rPr>
              <a:pPr eaLnBrk="1" hangingPunct="1"/>
              <a:t>15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0977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F45D73F-7125-4058-AC9C-C0E0B7060A12}" type="slidenum">
              <a:rPr lang="zh-CN" altLang="en-US">
                <a:latin typeface="Arial Narrow" pitchFamily="34" charset="0"/>
              </a:rPr>
              <a:pPr eaLnBrk="1" hangingPunct="1"/>
              <a:t>16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681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464786-2A51-4423-A9EF-D3C2AF362DC3}" type="slidenum">
              <a:rPr lang="zh-CN" altLang="en-US">
                <a:latin typeface="Arial Narrow" pitchFamily="34" charset="0"/>
              </a:rPr>
              <a:pPr eaLnBrk="1" hangingPunct="1"/>
              <a:t>17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6209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BD970A-D438-4F14-86C8-E7362CC001DF}" type="slidenum">
              <a:rPr lang="zh-CN" altLang="en-US">
                <a:latin typeface="Arial Narrow" pitchFamily="34" charset="0"/>
              </a:rPr>
              <a:pPr eaLnBrk="1" hangingPunct="1"/>
              <a:t>18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698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164CBAD-5720-44CE-9775-C32765DB60E7}" type="slidenum">
              <a:rPr lang="zh-CN" altLang="en-US">
                <a:latin typeface="Arial Narrow" pitchFamily="34" charset="0"/>
              </a:rPr>
              <a:pPr eaLnBrk="1" hangingPunct="1"/>
              <a:t>19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241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F24B1B-12DA-4E9B-8BEC-BB7434EEFC26}" type="slidenum">
              <a:rPr lang="zh-CN" altLang="en-US">
                <a:latin typeface="Arial Narrow" pitchFamily="34" charset="0"/>
              </a:rPr>
              <a:pPr eaLnBrk="1" hangingPunct="1"/>
              <a:t>20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43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7A28EA-EDD6-45E4-949D-10535283FD37}" type="slidenum">
              <a:rPr lang="zh-CN" altLang="en-US">
                <a:latin typeface="Arial Narrow" pitchFamily="34" charset="0"/>
              </a:rPr>
              <a:pPr eaLnBrk="1" hangingPunct="1"/>
              <a:t>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85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239149-0601-48FD-8DF8-E331E47C0EC2}" type="slidenum">
              <a:rPr lang="zh-CN" altLang="en-US">
                <a:latin typeface="Arial Narrow" pitchFamily="34" charset="0"/>
              </a:rPr>
              <a:pPr eaLnBrk="1" hangingPunct="1"/>
              <a:t>21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2952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AA1FF8-42AB-42F7-B28B-A0BC9E9C1698}" type="slidenum">
              <a:rPr lang="zh-CN" altLang="en-US">
                <a:latin typeface="Arial Narrow" pitchFamily="34" charset="0"/>
              </a:rPr>
              <a:pPr eaLnBrk="1" hangingPunct="1"/>
              <a:t>22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878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388533-E462-49EA-B2AD-0F48B140144A}" type="slidenum">
              <a:rPr lang="zh-CN" altLang="en-US">
                <a:latin typeface="Arial Narrow" pitchFamily="34" charset="0"/>
              </a:rPr>
              <a:pPr eaLnBrk="1" hangingPunct="1"/>
              <a:t>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470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0A12B77-0970-4FB4-8FC1-BE27034FD05A}" type="slidenum">
              <a:rPr lang="zh-CN" altLang="en-US">
                <a:latin typeface="Arial Narrow" pitchFamily="34" charset="0"/>
              </a:rPr>
              <a:pPr eaLnBrk="1" hangingPunct="1"/>
              <a:t>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031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0DA775-156C-4539-AF80-0E145D24DE76}" type="slidenum">
              <a:rPr lang="zh-CN" altLang="en-US">
                <a:latin typeface="Arial Narrow" pitchFamily="34" charset="0"/>
              </a:rPr>
              <a:pPr eaLnBrk="1" hangingPunct="1"/>
              <a:t>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100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81CB29A-15F7-42A4-BF0D-A39BCF76404D}" type="slidenum">
              <a:rPr lang="zh-CN" altLang="en-US">
                <a:latin typeface="Arial Narrow" pitchFamily="34" charset="0"/>
              </a:rPr>
              <a:pPr eaLnBrk="1" hangingPunct="1"/>
              <a:t>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2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4E7055-417C-442A-A742-176A1ADE7296}" type="slidenum">
              <a:rPr lang="zh-CN" altLang="en-US">
                <a:latin typeface="Arial Narrow" pitchFamily="34" charset="0"/>
              </a:rPr>
              <a:pPr eaLnBrk="1" hangingPunct="1"/>
              <a:t>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054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62848E-E3F6-4FE0-B84E-9643CD88CC4B}" type="slidenum">
              <a:rPr lang="zh-CN" altLang="en-US">
                <a:latin typeface="Arial Narrow" pitchFamily="34" charset="0"/>
              </a:rPr>
              <a:pPr eaLnBrk="1" hangingPunct="1"/>
              <a:t>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57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B58FCC-4B86-48E5-B419-9795E0D4BD68}" type="slidenum">
              <a:rPr lang="zh-CN" altLang="en-US">
                <a:latin typeface="Arial Narrow" pitchFamily="34" charset="0"/>
              </a:rPr>
              <a:pPr eaLnBrk="1" hangingPunct="1"/>
              <a:t>10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433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6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070340-F84A-4C68-A3D0-28A14DE957C1}" type="slidenum">
              <a:rPr lang="zh-CN" altLang="en-US"/>
              <a:pPr eaLnBrk="1" hangingPunct="1"/>
              <a:t>10</a:t>
            </a:fld>
            <a:endParaRPr lang="en-US" altLang="zh-CN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定理8.34证明(续)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628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(续):  2)正确性: </a:t>
            </a:r>
            <a:endParaRPr lang="en-US" altLang="zh-CN" sz="2800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</a:t>
            </a:r>
            <a:r>
              <a:rPr lang="zh-CN" altLang="en-US" sz="2800" b="1" dirty="0" smtClean="0">
                <a:sym typeface="Symbol" pitchFamily="18" charset="2"/>
              </a:rPr>
              <a:t>可满足</a:t>
            </a:r>
            <a:r>
              <a:rPr lang="en-US" altLang="zh-CN" sz="2800" b="1" dirty="0" smtClean="0">
                <a:sym typeface="Symbol" pitchFamily="18" charset="2"/>
              </a:rPr>
              <a:t>G</a:t>
            </a:r>
            <a:r>
              <a:rPr lang="zh-CN" altLang="en-US" sz="2800" b="1" dirty="0" smtClean="0">
                <a:sym typeface="Symbol" pitchFamily="18" charset="2"/>
              </a:rPr>
              <a:t>有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zh-CN" altLang="en-US" sz="2800" b="1" dirty="0" smtClean="0">
                <a:sym typeface="Symbol" pitchFamily="18" charset="2"/>
              </a:rPr>
              <a:t>个顶点的覆盖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() 把可满足赋值的真文字放入覆盖,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把每个子句中其余两个顶点放入覆盖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() 每个顶点覆盖必须包含每个子句中的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至少2个文字和每对互补文字中的至少1个,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实际上恰好分别是2个和1个.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这样就唯一确定一个可满足赋值.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3) 复杂性: 顶点数2</a:t>
            </a:r>
            <a:r>
              <a:rPr lang="en-US" altLang="zh-CN" sz="2800" b="1" dirty="0" smtClean="0">
                <a:sym typeface="Symbol" pitchFamily="18" charset="2"/>
              </a:rPr>
              <a:t>m+3n,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</a:t>
            </a:r>
            <a:r>
              <a:rPr lang="zh-CN" altLang="en-US" sz="2800" b="1" dirty="0" smtClean="0">
                <a:sym typeface="Symbol" pitchFamily="18" charset="2"/>
              </a:rPr>
              <a:t>边数2</a:t>
            </a:r>
            <a:r>
              <a:rPr lang="en-US" altLang="zh-CN" sz="2800" b="1" dirty="0" smtClean="0">
                <a:sym typeface="Symbol" pitchFamily="18" charset="2"/>
              </a:rPr>
              <a:t>m+3n+3n.       #</a:t>
            </a:r>
          </a:p>
        </p:txBody>
      </p:sp>
    </p:spTree>
    <p:extLst>
      <p:ext uri="{BB962C8B-B14F-4D97-AF65-F5344CB8AC3E}">
        <p14:creationId xmlns:p14="http://schemas.microsoft.com/office/powerpoint/2010/main" val="11996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655528A-31C7-4D8D-A3F3-B34617BC5E41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最小顶点覆盖问题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最小顶点覆盖问题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给定图</a:t>
            </a:r>
            <a:r>
              <a:rPr lang="en-US" altLang="zh-CN" b="1" dirty="0" smtClean="0"/>
              <a:t>G, </a:t>
            </a:r>
            <a:r>
              <a:rPr lang="zh-CN" altLang="en-US" b="1" dirty="0" smtClean="0"/>
              <a:t>求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的最小顶点覆盖</a:t>
            </a:r>
          </a:p>
          <a:p>
            <a:pPr marL="57150" indent="0" eaLnBrk="1" hangingPunct="1">
              <a:buNone/>
            </a:pPr>
            <a:endParaRPr lang="en-US" altLang="zh-CN" sz="2800" b="1" dirty="0" smtClean="0"/>
          </a:p>
          <a:p>
            <a:pPr marL="57150" indent="0" eaLnBrk="1" hangingPunct="1">
              <a:buNone/>
            </a:pPr>
            <a:r>
              <a:rPr lang="zh-CN" altLang="en-US" sz="2800" b="1" dirty="0" smtClean="0"/>
              <a:t>最小顶点覆盖: 顶点数最少的顶点覆盖</a:t>
            </a:r>
          </a:p>
          <a:p>
            <a:pPr marL="0" indent="0" eaLnBrk="1" hangingPunct="1">
              <a:buNone/>
            </a:pP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 smtClean="0"/>
              <a:t>NP</a:t>
            </a:r>
            <a:r>
              <a:rPr lang="zh-CN" altLang="en-US" b="1" dirty="0" smtClean="0"/>
              <a:t>难的优化问题 ---- 近似算法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MIN-VERTEX-COVER</a:t>
            </a:r>
            <a:endParaRPr lang="zh-CN" altLang="en-US" b="1" dirty="0" smtClean="0"/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MAX-SAT</a:t>
            </a:r>
          </a:p>
        </p:txBody>
      </p:sp>
    </p:spTree>
    <p:extLst>
      <p:ext uri="{BB962C8B-B14F-4D97-AF65-F5344CB8AC3E}">
        <p14:creationId xmlns:p14="http://schemas.microsoft.com/office/powerpoint/2010/main" val="15854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2C02F2-89BE-4C85-97F9-54E23414B99C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近似算法</a:t>
            </a:r>
            <a:endParaRPr lang="en-US" altLang="zh-CN" dirty="0" smtClean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556792"/>
            <a:ext cx="8229600" cy="3184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定理11.1</a:t>
            </a:r>
            <a:r>
              <a:rPr lang="zh-CN" altLang="en-US" sz="2800" b="1" dirty="0" smtClean="0"/>
              <a:t>: 存在多项式时间算法,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   它求出的顶点覆盖大小不超过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最小顶点覆盖的2倍</a:t>
            </a:r>
            <a:r>
              <a:rPr lang="en-US" altLang="zh-CN" sz="2800" b="1" dirty="0" smtClean="0"/>
              <a:t>.</a:t>
            </a:r>
            <a:endParaRPr lang="zh-CN" altLang="en-US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这样的算法称为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2-近似算法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选择任何一个极大匹配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(边独立集), 输出这些边的所有顶点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3608" y="5013176"/>
            <a:ext cx="2836912" cy="1163216"/>
            <a:chOff x="2743200" y="4495800"/>
            <a:chExt cx="3886200" cy="1752600"/>
          </a:xfrm>
        </p:grpSpPr>
        <p:sp>
          <p:nvSpPr>
            <p:cNvPr id="55303" name="Oval 4"/>
            <p:cNvSpPr>
              <a:spLocks noChangeArrowheads="1"/>
            </p:cNvSpPr>
            <p:nvPr/>
          </p:nvSpPr>
          <p:spPr bwMode="auto">
            <a:xfrm>
              <a:off x="2743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4" name="Oval 5"/>
            <p:cNvSpPr>
              <a:spLocks noChangeArrowheads="1"/>
            </p:cNvSpPr>
            <p:nvPr/>
          </p:nvSpPr>
          <p:spPr bwMode="auto">
            <a:xfrm>
              <a:off x="27432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5" name="Oval 7"/>
            <p:cNvSpPr>
              <a:spLocks noChangeArrowheads="1"/>
            </p:cNvSpPr>
            <p:nvPr/>
          </p:nvSpPr>
          <p:spPr bwMode="auto">
            <a:xfrm>
              <a:off x="4495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6" name="Oval 8"/>
            <p:cNvSpPr>
              <a:spLocks noChangeArrowheads="1"/>
            </p:cNvSpPr>
            <p:nvPr/>
          </p:nvSpPr>
          <p:spPr bwMode="auto">
            <a:xfrm>
              <a:off x="44958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7" name="Oval 9"/>
            <p:cNvSpPr>
              <a:spLocks noChangeArrowheads="1"/>
            </p:cNvSpPr>
            <p:nvPr/>
          </p:nvSpPr>
          <p:spPr bwMode="auto">
            <a:xfrm>
              <a:off x="6400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8" name="Oval 10"/>
            <p:cNvSpPr>
              <a:spLocks noChangeArrowheads="1"/>
            </p:cNvSpPr>
            <p:nvPr/>
          </p:nvSpPr>
          <p:spPr bwMode="auto">
            <a:xfrm>
              <a:off x="64008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9" name="Line 11"/>
            <p:cNvSpPr>
              <a:spLocks noChangeShapeType="1"/>
            </p:cNvSpPr>
            <p:nvPr/>
          </p:nvSpPr>
          <p:spPr bwMode="auto">
            <a:xfrm>
              <a:off x="2819400" y="4648200"/>
              <a:ext cx="0" cy="1447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Line 15"/>
            <p:cNvSpPr>
              <a:spLocks noChangeShapeType="1"/>
            </p:cNvSpPr>
            <p:nvPr/>
          </p:nvSpPr>
          <p:spPr bwMode="auto">
            <a:xfrm flipV="1">
              <a:off x="2895600" y="4724400"/>
              <a:ext cx="1600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Line 18"/>
            <p:cNvSpPr>
              <a:spLocks noChangeShapeType="1"/>
            </p:cNvSpPr>
            <p:nvPr/>
          </p:nvSpPr>
          <p:spPr bwMode="auto">
            <a:xfrm>
              <a:off x="6477000" y="4648200"/>
              <a:ext cx="0" cy="15240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Line 19"/>
            <p:cNvSpPr>
              <a:spLocks noChangeShapeType="1"/>
            </p:cNvSpPr>
            <p:nvPr/>
          </p:nvSpPr>
          <p:spPr bwMode="auto">
            <a:xfrm>
              <a:off x="4648200" y="4648200"/>
              <a:ext cx="0" cy="15240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3" name="Line 20"/>
            <p:cNvSpPr>
              <a:spLocks noChangeShapeType="1"/>
            </p:cNvSpPr>
            <p:nvPr/>
          </p:nvSpPr>
          <p:spPr bwMode="auto">
            <a:xfrm>
              <a:off x="4648200" y="46482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4" name="Line 21"/>
            <p:cNvSpPr>
              <a:spLocks noChangeShapeType="1"/>
            </p:cNvSpPr>
            <p:nvPr/>
          </p:nvSpPr>
          <p:spPr bwMode="auto">
            <a:xfrm flipV="1">
              <a:off x="4648200" y="46482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5" name="Line 23"/>
            <p:cNvSpPr>
              <a:spLocks noChangeShapeType="1"/>
            </p:cNvSpPr>
            <p:nvPr/>
          </p:nvSpPr>
          <p:spPr bwMode="auto">
            <a:xfrm>
              <a:off x="2971800" y="4724400"/>
              <a:ext cx="1676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Line 24"/>
            <p:cNvSpPr>
              <a:spLocks noChangeShapeType="1"/>
            </p:cNvSpPr>
            <p:nvPr/>
          </p:nvSpPr>
          <p:spPr bwMode="auto">
            <a:xfrm flipV="1">
              <a:off x="2895600" y="4648200"/>
              <a:ext cx="3581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7" name="Line 25"/>
            <p:cNvSpPr>
              <a:spLocks noChangeShapeType="1"/>
            </p:cNvSpPr>
            <p:nvPr/>
          </p:nvSpPr>
          <p:spPr bwMode="auto">
            <a:xfrm>
              <a:off x="3048000" y="4724400"/>
              <a:ext cx="35052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8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4941BCA-2785-43D1-8464-932D6F281FB8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按照可近似性分类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完全多项式时间近似方案(</a:t>
            </a:r>
            <a:r>
              <a:rPr lang="en-US" altLang="zh-CN" b="1" dirty="0" smtClean="0"/>
              <a:t>FPTAS)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poly(n,1/</a:t>
            </a:r>
            <a:r>
              <a:rPr lang="en-US" altLang="zh-CN" b="1" dirty="0" smtClean="0">
                <a:sym typeface="Symbol" pitchFamily="18" charset="2"/>
              </a:rPr>
              <a:t>)</a:t>
            </a:r>
            <a:r>
              <a:rPr lang="zh-CN" altLang="en-US" b="1" dirty="0" smtClean="0">
                <a:sym typeface="Symbol" pitchFamily="18" charset="2"/>
              </a:rPr>
              <a:t>时间, 近似比1+</a:t>
            </a:r>
            <a:r>
              <a:rPr lang="en-US" altLang="zh-CN" b="1" dirty="0" smtClean="0">
                <a:sym typeface="Symbol" pitchFamily="18" charset="2"/>
              </a:rPr>
              <a:t></a:t>
            </a:r>
            <a:endParaRPr lang="zh-CN" altLang="en-US" b="1" dirty="0" smtClean="0"/>
          </a:p>
          <a:p>
            <a:pPr marL="0" indent="0" eaLnBrk="1" hangingPunct="1">
              <a:buNone/>
            </a:pPr>
            <a:r>
              <a:rPr lang="zh-CN" altLang="en-US" b="1" dirty="0" smtClean="0"/>
              <a:t>多项式时间近似方案(</a:t>
            </a:r>
            <a:r>
              <a:rPr lang="en-US" altLang="zh-CN" b="1" dirty="0" smtClean="0"/>
              <a:t>PTAS)</a:t>
            </a:r>
          </a:p>
          <a:p>
            <a:pPr marL="457200" lvl="1" indent="0" eaLnBrk="1" hangingPunct="1">
              <a:buNone/>
            </a:pPr>
            <a:r>
              <a:rPr lang="en-US" altLang="zh-CN" b="1" dirty="0" err="1" smtClean="0"/>
              <a:t>n</a:t>
            </a:r>
            <a:r>
              <a:rPr lang="en-US" altLang="zh-CN" b="1" baseline="30000" dirty="0" err="1" smtClean="0"/>
              <a:t>f</a:t>
            </a:r>
            <a:r>
              <a:rPr lang="en-US" altLang="zh-CN" b="1" baseline="30000" dirty="0" smtClean="0"/>
              <a:t>(1/</a:t>
            </a:r>
            <a:r>
              <a:rPr lang="en-US" altLang="zh-CN" b="1" baseline="30000" dirty="0" smtClean="0">
                <a:sym typeface="Symbol" pitchFamily="18" charset="2"/>
              </a:rPr>
              <a:t>)</a:t>
            </a:r>
            <a:r>
              <a:rPr lang="zh-CN" altLang="en-US" b="1" dirty="0" smtClean="0">
                <a:sym typeface="Symbol" pitchFamily="18" charset="2"/>
              </a:rPr>
              <a:t>时间, 近似比1+</a:t>
            </a:r>
            <a:r>
              <a:rPr lang="en-US" altLang="zh-CN" b="1" dirty="0" smtClean="0">
                <a:sym typeface="Symbol" pitchFamily="18" charset="2"/>
              </a:rPr>
              <a:t></a:t>
            </a:r>
            <a:endParaRPr lang="zh-CN" altLang="en-US" b="1" dirty="0" smtClean="0"/>
          </a:p>
          <a:p>
            <a:pPr marL="0" indent="0" eaLnBrk="1" hangingPunct="1">
              <a:buNone/>
            </a:pPr>
            <a:r>
              <a:rPr lang="zh-CN" altLang="en-US" b="1" dirty="0" smtClean="0"/>
              <a:t>常数近似比(</a:t>
            </a:r>
            <a:r>
              <a:rPr lang="en-US" altLang="zh-CN" b="1" dirty="0" smtClean="0"/>
              <a:t>APX)</a:t>
            </a:r>
          </a:p>
          <a:p>
            <a:pPr marL="0" indent="0" eaLnBrk="1" hangingPunct="1">
              <a:buNone/>
            </a:pPr>
            <a:r>
              <a:rPr lang="zh-CN" altLang="en-US" b="1" dirty="0" smtClean="0"/>
              <a:t>对数近似比(</a:t>
            </a:r>
            <a:r>
              <a:rPr lang="en-US" altLang="zh-CN" b="1" dirty="0" smtClean="0"/>
              <a:t>log-APX)</a:t>
            </a:r>
          </a:p>
          <a:p>
            <a:pPr marL="0" indent="0" eaLnBrk="1" hangingPunct="1">
              <a:buNone/>
            </a:pPr>
            <a:r>
              <a:rPr lang="zh-CN" altLang="en-US" b="1" dirty="0" smtClean="0"/>
              <a:t>多项式近似比(</a:t>
            </a:r>
            <a:r>
              <a:rPr lang="en-US" altLang="zh-CN" b="1" dirty="0" smtClean="0"/>
              <a:t>poly-APX)</a:t>
            </a:r>
          </a:p>
        </p:txBody>
      </p:sp>
    </p:spTree>
    <p:extLst>
      <p:ext uri="{BB962C8B-B14F-4D97-AF65-F5344CB8AC3E}">
        <p14:creationId xmlns:p14="http://schemas.microsoft.com/office/powerpoint/2010/main" val="890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0E3299-56B1-4B0C-901D-749BB46238C5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哈密顿路径问题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2933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有向哈密顿路径问题: 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HAMPATH</a:t>
            </a:r>
            <a:r>
              <a:rPr lang="en-US" altLang="zh-CN" sz="2800" b="1" dirty="0" smtClean="0"/>
              <a:t>= {&lt;</a:t>
            </a:r>
            <a:r>
              <a:rPr lang="en-US" altLang="zh-CN" sz="2800" b="1" dirty="0" err="1" smtClean="0"/>
              <a:t>G,s,t</a:t>
            </a:r>
            <a:r>
              <a:rPr lang="en-US" altLang="zh-CN" sz="2800" b="1" dirty="0" smtClean="0"/>
              <a:t>&gt;|</a:t>
            </a:r>
            <a:r>
              <a:rPr lang="zh-CN" altLang="en-US" sz="2800" b="1" dirty="0" smtClean="0"/>
              <a:t>有向图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有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的哈密顿路径}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无向哈密顿路径问题: 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UHAMPATH</a:t>
            </a:r>
            <a:r>
              <a:rPr lang="en-US" altLang="zh-CN" sz="2800" b="1" dirty="0" smtClean="0"/>
              <a:t>= {&lt;</a:t>
            </a:r>
            <a:r>
              <a:rPr lang="en-US" altLang="zh-CN" sz="2800" b="1" dirty="0" err="1" smtClean="0"/>
              <a:t>G,s,t</a:t>
            </a:r>
            <a:r>
              <a:rPr lang="en-US" altLang="zh-CN" sz="2800" b="1" dirty="0" smtClean="0"/>
              <a:t>&gt;|</a:t>
            </a:r>
            <a:r>
              <a:rPr lang="zh-CN" altLang="en-US" sz="2800" b="1" dirty="0" smtClean="0"/>
              <a:t>无向图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有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                   从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的哈密顿路径}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904" y="4696544"/>
            <a:ext cx="5410200" cy="1828800"/>
            <a:chOff x="2362200" y="4419600"/>
            <a:chExt cx="5410200" cy="1828800"/>
          </a:xfrm>
        </p:grpSpPr>
        <p:sp>
          <p:nvSpPr>
            <p:cNvPr id="57351" name="Oval 4"/>
            <p:cNvSpPr>
              <a:spLocks noChangeArrowheads="1"/>
            </p:cNvSpPr>
            <p:nvPr/>
          </p:nvSpPr>
          <p:spPr bwMode="auto">
            <a:xfrm>
              <a:off x="2667000" y="5181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2" name="Oval 5"/>
            <p:cNvSpPr>
              <a:spLocks noChangeArrowheads="1"/>
            </p:cNvSpPr>
            <p:nvPr/>
          </p:nvSpPr>
          <p:spPr bwMode="auto">
            <a:xfrm>
              <a:off x="37338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3" name="Oval 6"/>
            <p:cNvSpPr>
              <a:spLocks noChangeArrowheads="1"/>
            </p:cNvSpPr>
            <p:nvPr/>
          </p:nvSpPr>
          <p:spPr bwMode="auto">
            <a:xfrm>
              <a:off x="37338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4" name="Oval 7"/>
            <p:cNvSpPr>
              <a:spLocks noChangeArrowheads="1"/>
            </p:cNvSpPr>
            <p:nvPr/>
          </p:nvSpPr>
          <p:spPr bwMode="auto">
            <a:xfrm>
              <a:off x="4876800" y="4876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5" name="Oval 8"/>
            <p:cNvSpPr>
              <a:spLocks noChangeArrowheads="1"/>
            </p:cNvSpPr>
            <p:nvPr/>
          </p:nvSpPr>
          <p:spPr bwMode="auto">
            <a:xfrm>
              <a:off x="4876800" y="5715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6" name="Oval 9"/>
            <p:cNvSpPr>
              <a:spLocks noChangeArrowheads="1"/>
            </p:cNvSpPr>
            <p:nvPr/>
          </p:nvSpPr>
          <p:spPr bwMode="auto">
            <a:xfrm>
              <a:off x="60198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7" name="Oval 10"/>
            <p:cNvSpPr>
              <a:spLocks noChangeArrowheads="1"/>
            </p:cNvSpPr>
            <p:nvPr/>
          </p:nvSpPr>
          <p:spPr bwMode="auto">
            <a:xfrm>
              <a:off x="60198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8" name="Oval 11"/>
            <p:cNvSpPr>
              <a:spLocks noChangeArrowheads="1"/>
            </p:cNvSpPr>
            <p:nvPr/>
          </p:nvSpPr>
          <p:spPr bwMode="auto">
            <a:xfrm>
              <a:off x="7086600" y="5181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9" name="Line 12"/>
            <p:cNvSpPr>
              <a:spLocks noChangeShapeType="1"/>
            </p:cNvSpPr>
            <p:nvPr/>
          </p:nvSpPr>
          <p:spPr bwMode="auto">
            <a:xfrm flipH="1">
              <a:off x="2895600" y="4572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0" name="Line 13"/>
            <p:cNvSpPr>
              <a:spLocks noChangeShapeType="1"/>
            </p:cNvSpPr>
            <p:nvPr/>
          </p:nvSpPr>
          <p:spPr bwMode="auto">
            <a:xfrm>
              <a:off x="3810000" y="46482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14"/>
            <p:cNvSpPr>
              <a:spLocks noChangeShapeType="1"/>
            </p:cNvSpPr>
            <p:nvPr/>
          </p:nvSpPr>
          <p:spPr bwMode="auto">
            <a:xfrm>
              <a:off x="6172200" y="457200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15"/>
            <p:cNvSpPr>
              <a:spLocks noChangeShapeType="1"/>
            </p:cNvSpPr>
            <p:nvPr/>
          </p:nvSpPr>
          <p:spPr bwMode="auto">
            <a:xfrm>
              <a:off x="3962400" y="6172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16"/>
            <p:cNvSpPr>
              <a:spLocks noChangeShapeType="1"/>
            </p:cNvSpPr>
            <p:nvPr/>
          </p:nvSpPr>
          <p:spPr bwMode="auto">
            <a:xfrm>
              <a:off x="5029200" y="5791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 flipV="1">
              <a:off x="3886200" y="5867400"/>
              <a:ext cx="990600" cy="2286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2819400" y="5410200"/>
              <a:ext cx="914400" cy="6858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 flipV="1">
              <a:off x="5029200" y="5105400"/>
              <a:ext cx="0" cy="6096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 flipH="1" flipV="1">
              <a:off x="3962400" y="4572000"/>
              <a:ext cx="914400" cy="3810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Line 21"/>
            <p:cNvSpPr>
              <a:spLocks noChangeShapeType="1"/>
            </p:cNvSpPr>
            <p:nvPr/>
          </p:nvSpPr>
          <p:spPr bwMode="auto">
            <a:xfrm>
              <a:off x="3962400" y="4495800"/>
              <a:ext cx="2057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9" name="Line 22"/>
            <p:cNvSpPr>
              <a:spLocks noChangeShapeType="1"/>
            </p:cNvSpPr>
            <p:nvPr/>
          </p:nvSpPr>
          <p:spPr bwMode="auto">
            <a:xfrm>
              <a:off x="6172200" y="4648200"/>
              <a:ext cx="0" cy="13716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0" name="Line 23"/>
            <p:cNvSpPr>
              <a:spLocks noChangeShapeType="1"/>
            </p:cNvSpPr>
            <p:nvPr/>
          </p:nvSpPr>
          <p:spPr bwMode="auto">
            <a:xfrm flipH="1">
              <a:off x="5105400" y="4648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1" name="Line 24"/>
            <p:cNvSpPr>
              <a:spLocks noChangeShapeType="1"/>
            </p:cNvSpPr>
            <p:nvPr/>
          </p:nvSpPr>
          <p:spPr bwMode="auto">
            <a:xfrm flipV="1">
              <a:off x="6172200" y="5410200"/>
              <a:ext cx="990600" cy="7620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2" name="Text Box 26"/>
            <p:cNvSpPr txBox="1">
              <a:spLocks noChangeArrowheads="1"/>
            </p:cNvSpPr>
            <p:nvPr/>
          </p:nvSpPr>
          <p:spPr bwMode="auto">
            <a:xfrm>
              <a:off x="2362200" y="5105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s</a:t>
              </a:r>
            </a:p>
          </p:txBody>
        </p:sp>
        <p:sp>
          <p:nvSpPr>
            <p:cNvPr id="57373" name="Text Box 27"/>
            <p:cNvSpPr txBox="1">
              <a:spLocks noChangeArrowheads="1"/>
            </p:cNvSpPr>
            <p:nvPr/>
          </p:nvSpPr>
          <p:spPr bwMode="auto">
            <a:xfrm>
              <a:off x="7315200" y="5105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83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2A5BB1-FFE8-4570-A59F-24B29607E185}" type="slidenum">
              <a:rPr lang="zh-CN" altLang="en-US"/>
              <a:pPr eaLnBrk="1" hangingPunct="1"/>
              <a:t>15</a:t>
            </a:fld>
            <a:endParaRPr lang="en-US" altLang="zh-CN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哈密顿路径问题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定理8.35: </a:t>
            </a:r>
            <a:r>
              <a:rPr lang="en-US" altLang="zh-CN" b="1" dirty="0" smtClean="0"/>
              <a:t>HAMPATH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b="1" dirty="0" smtClean="0"/>
              <a:t>证明思路: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HAMPATH</a:t>
            </a:r>
            <a:r>
              <a:rPr lang="zh-CN" altLang="en-US" b="1" dirty="0" smtClean="0"/>
              <a:t>属于</a:t>
            </a:r>
            <a:r>
              <a:rPr lang="en-US" altLang="zh-CN" b="1" dirty="0" smtClean="0"/>
              <a:t>NP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3SAT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p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en-US" altLang="zh-CN" b="1" dirty="0" smtClean="0">
                <a:sym typeface="Symbol" pitchFamily="18" charset="2"/>
              </a:rPr>
              <a:t>HAMPATH</a:t>
            </a:r>
            <a:r>
              <a:rPr lang="en-US" altLang="zh-CN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5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6CF965D-5FA3-46F5-B905-58AFC8A2F225}" type="slidenum">
              <a:rPr lang="zh-CN" altLang="en-US"/>
              <a:pPr eaLnBrk="1" hangingPunct="1"/>
              <a:t>16</a:t>
            </a:fld>
            <a:endParaRPr lang="en-US" altLang="zh-CN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定理8.35(例)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064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2438400"/>
            <a:ext cx="6934200" cy="3810000"/>
            <a:chOff x="1143000" y="2438400"/>
            <a:chExt cx="6934200" cy="3810000"/>
          </a:xfrm>
        </p:grpSpPr>
        <p:sp>
          <p:nvSpPr>
            <p:cNvPr id="59399" name="Text Box 11"/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9400" name="Text Box 15"/>
            <p:cNvSpPr txBox="1">
              <a:spLocks noChangeArrowheads="1"/>
            </p:cNvSpPr>
            <p:nvPr/>
          </p:nvSpPr>
          <p:spPr bwMode="auto">
            <a:xfrm>
              <a:off x="1143000" y="48006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9401" name="Oval 16"/>
            <p:cNvSpPr>
              <a:spLocks noChangeArrowheads="1"/>
            </p:cNvSpPr>
            <p:nvPr/>
          </p:nvSpPr>
          <p:spPr bwMode="auto">
            <a:xfrm>
              <a:off x="2286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2" name="Text Box 17"/>
            <p:cNvSpPr txBox="1">
              <a:spLocks noChangeArrowheads="1"/>
            </p:cNvSpPr>
            <p:nvPr/>
          </p:nvSpPr>
          <p:spPr bwMode="auto">
            <a:xfrm>
              <a:off x="7315200" y="2468563"/>
              <a:ext cx="6096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9403" name="Oval 18"/>
            <p:cNvSpPr>
              <a:spLocks noChangeArrowheads="1"/>
            </p:cNvSpPr>
            <p:nvPr/>
          </p:nvSpPr>
          <p:spPr bwMode="auto">
            <a:xfrm>
              <a:off x="22860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4" name="Text Box 19"/>
            <p:cNvSpPr txBox="1">
              <a:spLocks noChangeArrowheads="1"/>
            </p:cNvSpPr>
            <p:nvPr/>
          </p:nvSpPr>
          <p:spPr bwMode="auto">
            <a:xfrm>
              <a:off x="7391400" y="3962400"/>
              <a:ext cx="685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9405" name="Text Box 21"/>
            <p:cNvSpPr txBox="1">
              <a:spLocks noChangeArrowheads="1"/>
            </p:cNvSpPr>
            <p:nvPr/>
          </p:nvSpPr>
          <p:spPr bwMode="auto">
            <a:xfrm>
              <a:off x="7315200" y="56388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3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9406" name="Oval 22"/>
            <p:cNvSpPr>
              <a:spLocks noChangeArrowheads="1"/>
            </p:cNvSpPr>
            <p:nvPr/>
          </p:nvSpPr>
          <p:spPr bwMode="auto">
            <a:xfrm>
              <a:off x="1600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7" name="Oval 23"/>
            <p:cNvSpPr>
              <a:spLocks noChangeArrowheads="1"/>
            </p:cNvSpPr>
            <p:nvPr/>
          </p:nvSpPr>
          <p:spPr bwMode="auto">
            <a:xfrm>
              <a:off x="1981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8" name="Oval 24"/>
            <p:cNvSpPr>
              <a:spLocks noChangeArrowheads="1"/>
            </p:cNvSpPr>
            <p:nvPr/>
          </p:nvSpPr>
          <p:spPr bwMode="auto">
            <a:xfrm>
              <a:off x="2362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9" name="Oval 25"/>
            <p:cNvSpPr>
              <a:spLocks noChangeArrowheads="1"/>
            </p:cNvSpPr>
            <p:nvPr/>
          </p:nvSpPr>
          <p:spPr bwMode="auto">
            <a:xfrm>
              <a:off x="2743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0" name="Oval 26"/>
            <p:cNvSpPr>
              <a:spLocks noChangeArrowheads="1"/>
            </p:cNvSpPr>
            <p:nvPr/>
          </p:nvSpPr>
          <p:spPr bwMode="auto">
            <a:xfrm>
              <a:off x="3200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1" name="Oval 27"/>
            <p:cNvSpPr>
              <a:spLocks noChangeArrowheads="1"/>
            </p:cNvSpPr>
            <p:nvPr/>
          </p:nvSpPr>
          <p:spPr bwMode="auto">
            <a:xfrm>
              <a:off x="3581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2" name="Line 28"/>
            <p:cNvSpPr>
              <a:spLocks noChangeShapeType="1"/>
            </p:cNvSpPr>
            <p:nvPr/>
          </p:nvSpPr>
          <p:spPr bwMode="auto">
            <a:xfrm>
              <a:off x="1676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3" name="Line 29"/>
            <p:cNvSpPr>
              <a:spLocks noChangeShapeType="1"/>
            </p:cNvSpPr>
            <p:nvPr/>
          </p:nvSpPr>
          <p:spPr bwMode="auto">
            <a:xfrm>
              <a:off x="1752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4" name="Line 30"/>
            <p:cNvSpPr>
              <a:spLocks noChangeShapeType="1"/>
            </p:cNvSpPr>
            <p:nvPr/>
          </p:nvSpPr>
          <p:spPr bwMode="auto">
            <a:xfrm>
              <a:off x="2057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5" name="Line 31"/>
            <p:cNvSpPr>
              <a:spLocks noChangeShapeType="1"/>
            </p:cNvSpPr>
            <p:nvPr/>
          </p:nvSpPr>
          <p:spPr bwMode="auto">
            <a:xfrm>
              <a:off x="2133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6" name="Line 32"/>
            <p:cNvSpPr>
              <a:spLocks noChangeShapeType="1"/>
            </p:cNvSpPr>
            <p:nvPr/>
          </p:nvSpPr>
          <p:spPr bwMode="auto">
            <a:xfrm>
              <a:off x="2438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7" name="Line 33"/>
            <p:cNvSpPr>
              <a:spLocks noChangeShapeType="1"/>
            </p:cNvSpPr>
            <p:nvPr/>
          </p:nvSpPr>
          <p:spPr bwMode="auto">
            <a:xfrm>
              <a:off x="2514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8" name="Line 34"/>
            <p:cNvSpPr>
              <a:spLocks noChangeShapeType="1"/>
            </p:cNvSpPr>
            <p:nvPr/>
          </p:nvSpPr>
          <p:spPr bwMode="auto">
            <a:xfrm>
              <a:off x="2895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Line 35"/>
            <p:cNvSpPr>
              <a:spLocks noChangeShapeType="1"/>
            </p:cNvSpPr>
            <p:nvPr/>
          </p:nvSpPr>
          <p:spPr bwMode="auto">
            <a:xfrm>
              <a:off x="2971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Line 36"/>
            <p:cNvSpPr>
              <a:spLocks noChangeShapeType="1"/>
            </p:cNvSpPr>
            <p:nvPr/>
          </p:nvSpPr>
          <p:spPr bwMode="auto">
            <a:xfrm>
              <a:off x="3276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1" name="Line 37"/>
            <p:cNvSpPr>
              <a:spLocks noChangeShapeType="1"/>
            </p:cNvSpPr>
            <p:nvPr/>
          </p:nvSpPr>
          <p:spPr bwMode="auto">
            <a:xfrm>
              <a:off x="3352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2" name="Oval 38"/>
            <p:cNvSpPr>
              <a:spLocks noChangeArrowheads="1"/>
            </p:cNvSpPr>
            <p:nvPr/>
          </p:nvSpPr>
          <p:spPr bwMode="auto">
            <a:xfrm>
              <a:off x="3962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23" name="Oval 39"/>
            <p:cNvSpPr>
              <a:spLocks noChangeArrowheads="1"/>
            </p:cNvSpPr>
            <p:nvPr/>
          </p:nvSpPr>
          <p:spPr bwMode="auto">
            <a:xfrm>
              <a:off x="4343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24" name="Oval 40"/>
            <p:cNvSpPr>
              <a:spLocks noChangeArrowheads="1"/>
            </p:cNvSpPr>
            <p:nvPr/>
          </p:nvSpPr>
          <p:spPr bwMode="auto">
            <a:xfrm>
              <a:off x="4800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25" name="Oval 41"/>
            <p:cNvSpPr>
              <a:spLocks noChangeArrowheads="1"/>
            </p:cNvSpPr>
            <p:nvPr/>
          </p:nvSpPr>
          <p:spPr bwMode="auto">
            <a:xfrm>
              <a:off x="5181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26" name="Line 42"/>
            <p:cNvSpPr>
              <a:spLocks noChangeShapeType="1"/>
            </p:cNvSpPr>
            <p:nvPr/>
          </p:nvSpPr>
          <p:spPr bwMode="auto">
            <a:xfrm>
              <a:off x="3657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7" name="Line 43"/>
            <p:cNvSpPr>
              <a:spLocks noChangeShapeType="1"/>
            </p:cNvSpPr>
            <p:nvPr/>
          </p:nvSpPr>
          <p:spPr bwMode="auto">
            <a:xfrm>
              <a:off x="3733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8" name="Line 44"/>
            <p:cNvSpPr>
              <a:spLocks noChangeShapeType="1"/>
            </p:cNvSpPr>
            <p:nvPr/>
          </p:nvSpPr>
          <p:spPr bwMode="auto">
            <a:xfrm>
              <a:off x="4038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9" name="Line 45"/>
            <p:cNvSpPr>
              <a:spLocks noChangeShapeType="1"/>
            </p:cNvSpPr>
            <p:nvPr/>
          </p:nvSpPr>
          <p:spPr bwMode="auto">
            <a:xfrm>
              <a:off x="4114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0" name="Line 46"/>
            <p:cNvSpPr>
              <a:spLocks noChangeShapeType="1"/>
            </p:cNvSpPr>
            <p:nvPr/>
          </p:nvSpPr>
          <p:spPr bwMode="auto">
            <a:xfrm>
              <a:off x="4495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1" name="Line 47"/>
            <p:cNvSpPr>
              <a:spLocks noChangeShapeType="1"/>
            </p:cNvSpPr>
            <p:nvPr/>
          </p:nvSpPr>
          <p:spPr bwMode="auto">
            <a:xfrm>
              <a:off x="4572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2" name="Line 48"/>
            <p:cNvSpPr>
              <a:spLocks noChangeShapeType="1"/>
            </p:cNvSpPr>
            <p:nvPr/>
          </p:nvSpPr>
          <p:spPr bwMode="auto">
            <a:xfrm>
              <a:off x="4876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3" name="Line 49"/>
            <p:cNvSpPr>
              <a:spLocks noChangeShapeType="1"/>
            </p:cNvSpPr>
            <p:nvPr/>
          </p:nvSpPr>
          <p:spPr bwMode="auto">
            <a:xfrm>
              <a:off x="4953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4" name="Oval 50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35" name="Oval 51"/>
            <p:cNvSpPr>
              <a:spLocks noChangeArrowheads="1"/>
            </p:cNvSpPr>
            <p:nvPr/>
          </p:nvSpPr>
          <p:spPr bwMode="auto">
            <a:xfrm>
              <a:off x="5943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36" name="Line 52"/>
            <p:cNvSpPr>
              <a:spLocks noChangeShapeType="1"/>
            </p:cNvSpPr>
            <p:nvPr/>
          </p:nvSpPr>
          <p:spPr bwMode="auto">
            <a:xfrm>
              <a:off x="5257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7" name="Line 53"/>
            <p:cNvSpPr>
              <a:spLocks noChangeShapeType="1"/>
            </p:cNvSpPr>
            <p:nvPr/>
          </p:nvSpPr>
          <p:spPr bwMode="auto">
            <a:xfrm>
              <a:off x="5334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8" name="Line 54"/>
            <p:cNvSpPr>
              <a:spLocks noChangeShapeType="1"/>
            </p:cNvSpPr>
            <p:nvPr/>
          </p:nvSpPr>
          <p:spPr bwMode="auto">
            <a:xfrm>
              <a:off x="5638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9" name="Line 55"/>
            <p:cNvSpPr>
              <a:spLocks noChangeShapeType="1"/>
            </p:cNvSpPr>
            <p:nvPr/>
          </p:nvSpPr>
          <p:spPr bwMode="auto">
            <a:xfrm>
              <a:off x="5715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0" name="Oval 56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41" name="Line 57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Oval 58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43" name="Line 60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61"/>
            <p:cNvSpPr>
              <a:spLocks noChangeShapeType="1"/>
            </p:cNvSpPr>
            <p:nvPr/>
          </p:nvSpPr>
          <p:spPr bwMode="auto">
            <a:xfrm>
              <a:off x="3962400" y="25146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62"/>
            <p:cNvSpPr>
              <a:spLocks noChangeShapeType="1"/>
            </p:cNvSpPr>
            <p:nvPr/>
          </p:nvSpPr>
          <p:spPr bwMode="auto">
            <a:xfrm>
              <a:off x="1752600" y="35052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Oval 63"/>
            <p:cNvSpPr>
              <a:spLocks noChangeArrowheads="1"/>
            </p:cNvSpPr>
            <p:nvPr/>
          </p:nvSpPr>
          <p:spPr bwMode="auto">
            <a:xfrm>
              <a:off x="1600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47" name="Oval 64"/>
            <p:cNvSpPr>
              <a:spLocks noChangeArrowheads="1"/>
            </p:cNvSpPr>
            <p:nvPr/>
          </p:nvSpPr>
          <p:spPr bwMode="auto">
            <a:xfrm>
              <a:off x="1981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48" name="Oval 65"/>
            <p:cNvSpPr>
              <a:spLocks noChangeArrowheads="1"/>
            </p:cNvSpPr>
            <p:nvPr/>
          </p:nvSpPr>
          <p:spPr bwMode="auto">
            <a:xfrm>
              <a:off x="2362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49" name="Oval 66"/>
            <p:cNvSpPr>
              <a:spLocks noChangeArrowheads="1"/>
            </p:cNvSpPr>
            <p:nvPr/>
          </p:nvSpPr>
          <p:spPr bwMode="auto">
            <a:xfrm>
              <a:off x="2743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0" name="Oval 67"/>
            <p:cNvSpPr>
              <a:spLocks noChangeArrowheads="1"/>
            </p:cNvSpPr>
            <p:nvPr/>
          </p:nvSpPr>
          <p:spPr bwMode="auto">
            <a:xfrm>
              <a:off x="3200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1" name="Oval 68"/>
            <p:cNvSpPr>
              <a:spLocks noChangeArrowheads="1"/>
            </p:cNvSpPr>
            <p:nvPr/>
          </p:nvSpPr>
          <p:spPr bwMode="auto">
            <a:xfrm>
              <a:off x="3581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2" name="Line 69"/>
            <p:cNvSpPr>
              <a:spLocks noChangeShapeType="1"/>
            </p:cNvSpPr>
            <p:nvPr/>
          </p:nvSpPr>
          <p:spPr bwMode="auto">
            <a:xfrm>
              <a:off x="1676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3" name="Line 70"/>
            <p:cNvSpPr>
              <a:spLocks noChangeShapeType="1"/>
            </p:cNvSpPr>
            <p:nvPr/>
          </p:nvSpPr>
          <p:spPr bwMode="auto">
            <a:xfrm>
              <a:off x="1752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4" name="Line 71"/>
            <p:cNvSpPr>
              <a:spLocks noChangeShapeType="1"/>
            </p:cNvSpPr>
            <p:nvPr/>
          </p:nvSpPr>
          <p:spPr bwMode="auto">
            <a:xfrm>
              <a:off x="2057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5" name="Line 72"/>
            <p:cNvSpPr>
              <a:spLocks noChangeShapeType="1"/>
            </p:cNvSpPr>
            <p:nvPr/>
          </p:nvSpPr>
          <p:spPr bwMode="auto">
            <a:xfrm>
              <a:off x="2133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6" name="Line 73"/>
            <p:cNvSpPr>
              <a:spLocks noChangeShapeType="1"/>
            </p:cNvSpPr>
            <p:nvPr/>
          </p:nvSpPr>
          <p:spPr bwMode="auto">
            <a:xfrm>
              <a:off x="2438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7" name="Line 74"/>
            <p:cNvSpPr>
              <a:spLocks noChangeShapeType="1"/>
            </p:cNvSpPr>
            <p:nvPr/>
          </p:nvSpPr>
          <p:spPr bwMode="auto">
            <a:xfrm>
              <a:off x="2514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8" name="Line 75"/>
            <p:cNvSpPr>
              <a:spLocks noChangeShapeType="1"/>
            </p:cNvSpPr>
            <p:nvPr/>
          </p:nvSpPr>
          <p:spPr bwMode="auto">
            <a:xfrm>
              <a:off x="2895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9" name="Line 76"/>
            <p:cNvSpPr>
              <a:spLocks noChangeShapeType="1"/>
            </p:cNvSpPr>
            <p:nvPr/>
          </p:nvSpPr>
          <p:spPr bwMode="auto">
            <a:xfrm>
              <a:off x="2971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Line 77"/>
            <p:cNvSpPr>
              <a:spLocks noChangeShapeType="1"/>
            </p:cNvSpPr>
            <p:nvPr/>
          </p:nvSpPr>
          <p:spPr bwMode="auto">
            <a:xfrm>
              <a:off x="3276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1" name="Line 78"/>
            <p:cNvSpPr>
              <a:spLocks noChangeShapeType="1"/>
            </p:cNvSpPr>
            <p:nvPr/>
          </p:nvSpPr>
          <p:spPr bwMode="auto">
            <a:xfrm>
              <a:off x="3352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2" name="Oval 79"/>
            <p:cNvSpPr>
              <a:spLocks noChangeArrowheads="1"/>
            </p:cNvSpPr>
            <p:nvPr/>
          </p:nvSpPr>
          <p:spPr bwMode="auto">
            <a:xfrm>
              <a:off x="3962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3" name="Oval 80"/>
            <p:cNvSpPr>
              <a:spLocks noChangeArrowheads="1"/>
            </p:cNvSpPr>
            <p:nvPr/>
          </p:nvSpPr>
          <p:spPr bwMode="auto">
            <a:xfrm>
              <a:off x="4343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4" name="Oval 81"/>
            <p:cNvSpPr>
              <a:spLocks noChangeArrowheads="1"/>
            </p:cNvSpPr>
            <p:nvPr/>
          </p:nvSpPr>
          <p:spPr bwMode="auto">
            <a:xfrm>
              <a:off x="4800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5" name="Oval 82"/>
            <p:cNvSpPr>
              <a:spLocks noChangeArrowheads="1"/>
            </p:cNvSpPr>
            <p:nvPr/>
          </p:nvSpPr>
          <p:spPr bwMode="auto">
            <a:xfrm>
              <a:off x="5181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6" name="Line 83"/>
            <p:cNvSpPr>
              <a:spLocks noChangeShapeType="1"/>
            </p:cNvSpPr>
            <p:nvPr/>
          </p:nvSpPr>
          <p:spPr bwMode="auto">
            <a:xfrm>
              <a:off x="3657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7" name="Line 84"/>
            <p:cNvSpPr>
              <a:spLocks noChangeShapeType="1"/>
            </p:cNvSpPr>
            <p:nvPr/>
          </p:nvSpPr>
          <p:spPr bwMode="auto">
            <a:xfrm>
              <a:off x="3733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8" name="Line 85"/>
            <p:cNvSpPr>
              <a:spLocks noChangeShapeType="1"/>
            </p:cNvSpPr>
            <p:nvPr/>
          </p:nvSpPr>
          <p:spPr bwMode="auto">
            <a:xfrm>
              <a:off x="4038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9" name="Line 86"/>
            <p:cNvSpPr>
              <a:spLocks noChangeShapeType="1"/>
            </p:cNvSpPr>
            <p:nvPr/>
          </p:nvSpPr>
          <p:spPr bwMode="auto">
            <a:xfrm>
              <a:off x="4114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87"/>
            <p:cNvSpPr>
              <a:spLocks noChangeShapeType="1"/>
            </p:cNvSpPr>
            <p:nvPr/>
          </p:nvSpPr>
          <p:spPr bwMode="auto">
            <a:xfrm>
              <a:off x="4495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Line 88"/>
            <p:cNvSpPr>
              <a:spLocks noChangeShapeType="1"/>
            </p:cNvSpPr>
            <p:nvPr/>
          </p:nvSpPr>
          <p:spPr bwMode="auto">
            <a:xfrm>
              <a:off x="4572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2" name="Line 89"/>
            <p:cNvSpPr>
              <a:spLocks noChangeShapeType="1"/>
            </p:cNvSpPr>
            <p:nvPr/>
          </p:nvSpPr>
          <p:spPr bwMode="auto">
            <a:xfrm>
              <a:off x="4876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3" name="Line 90"/>
            <p:cNvSpPr>
              <a:spLocks noChangeShapeType="1"/>
            </p:cNvSpPr>
            <p:nvPr/>
          </p:nvSpPr>
          <p:spPr bwMode="auto">
            <a:xfrm>
              <a:off x="4953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4" name="Oval 91"/>
            <p:cNvSpPr>
              <a:spLocks noChangeArrowheads="1"/>
            </p:cNvSpPr>
            <p:nvPr/>
          </p:nvSpPr>
          <p:spPr bwMode="auto">
            <a:xfrm>
              <a:off x="5562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5" name="Oval 92"/>
            <p:cNvSpPr>
              <a:spLocks noChangeArrowheads="1"/>
            </p:cNvSpPr>
            <p:nvPr/>
          </p:nvSpPr>
          <p:spPr bwMode="auto">
            <a:xfrm>
              <a:off x="5943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6" name="Line 93"/>
            <p:cNvSpPr>
              <a:spLocks noChangeShapeType="1"/>
            </p:cNvSpPr>
            <p:nvPr/>
          </p:nvSpPr>
          <p:spPr bwMode="auto">
            <a:xfrm>
              <a:off x="5257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7" name="Line 94"/>
            <p:cNvSpPr>
              <a:spLocks noChangeShapeType="1"/>
            </p:cNvSpPr>
            <p:nvPr/>
          </p:nvSpPr>
          <p:spPr bwMode="auto">
            <a:xfrm>
              <a:off x="5334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Line 95"/>
            <p:cNvSpPr>
              <a:spLocks noChangeShapeType="1"/>
            </p:cNvSpPr>
            <p:nvPr/>
          </p:nvSpPr>
          <p:spPr bwMode="auto">
            <a:xfrm>
              <a:off x="5638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9" name="Line 96"/>
            <p:cNvSpPr>
              <a:spLocks noChangeShapeType="1"/>
            </p:cNvSpPr>
            <p:nvPr/>
          </p:nvSpPr>
          <p:spPr bwMode="auto">
            <a:xfrm>
              <a:off x="5715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0" name="Line 98"/>
            <p:cNvSpPr>
              <a:spLocks noChangeShapeType="1"/>
            </p:cNvSpPr>
            <p:nvPr/>
          </p:nvSpPr>
          <p:spPr bwMode="auto">
            <a:xfrm flipH="1">
              <a:off x="1752600" y="43434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1" name="Oval 99"/>
            <p:cNvSpPr>
              <a:spLocks noChangeArrowheads="1"/>
            </p:cNvSpPr>
            <p:nvPr/>
          </p:nvSpPr>
          <p:spPr bwMode="auto">
            <a:xfrm>
              <a:off x="3810000" y="609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82" name="Line 100"/>
            <p:cNvSpPr>
              <a:spLocks noChangeShapeType="1"/>
            </p:cNvSpPr>
            <p:nvPr/>
          </p:nvSpPr>
          <p:spPr bwMode="auto">
            <a:xfrm flipH="1">
              <a:off x="3962400" y="53340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3" name="Line 101"/>
            <p:cNvSpPr>
              <a:spLocks noChangeShapeType="1"/>
            </p:cNvSpPr>
            <p:nvPr/>
          </p:nvSpPr>
          <p:spPr bwMode="auto">
            <a:xfrm>
              <a:off x="3962400" y="43434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4" name="Line 102"/>
            <p:cNvSpPr>
              <a:spLocks noChangeShapeType="1"/>
            </p:cNvSpPr>
            <p:nvPr/>
          </p:nvSpPr>
          <p:spPr bwMode="auto">
            <a:xfrm>
              <a:off x="1752600" y="53340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5" name="Oval 103"/>
            <p:cNvSpPr>
              <a:spLocks noChangeArrowheads="1"/>
            </p:cNvSpPr>
            <p:nvPr/>
          </p:nvSpPr>
          <p:spPr bwMode="auto">
            <a:xfrm>
              <a:off x="3505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86" name="Oval 104"/>
            <p:cNvSpPr>
              <a:spLocks noChangeArrowheads="1"/>
            </p:cNvSpPr>
            <p:nvPr/>
          </p:nvSpPr>
          <p:spPr bwMode="auto">
            <a:xfrm>
              <a:off x="4648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87" name="Oval 105"/>
            <p:cNvSpPr>
              <a:spLocks noChangeArrowheads="1"/>
            </p:cNvSpPr>
            <p:nvPr/>
          </p:nvSpPr>
          <p:spPr bwMode="auto">
            <a:xfrm>
              <a:off x="3505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88" name="Oval 106"/>
            <p:cNvSpPr>
              <a:spLocks noChangeArrowheads="1"/>
            </p:cNvSpPr>
            <p:nvPr/>
          </p:nvSpPr>
          <p:spPr bwMode="auto">
            <a:xfrm>
              <a:off x="4648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89" name="Oval 108"/>
            <p:cNvSpPr>
              <a:spLocks noChangeArrowheads="1"/>
            </p:cNvSpPr>
            <p:nvPr/>
          </p:nvSpPr>
          <p:spPr bwMode="auto">
            <a:xfrm>
              <a:off x="7162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90" name="Oval 109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91" name="Oval 110"/>
            <p:cNvSpPr>
              <a:spLocks noChangeArrowheads="1"/>
            </p:cNvSpPr>
            <p:nvPr/>
          </p:nvSpPr>
          <p:spPr bwMode="auto">
            <a:xfrm>
              <a:off x="7162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6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A44AA7-E224-4EBE-ABB4-2D1D4F626B72}" type="slidenum">
              <a:rPr lang="zh-CN" altLang="en-US"/>
              <a:pPr eaLnBrk="1" hangingPunct="1"/>
              <a:t>17</a:t>
            </a:fld>
            <a:endParaRPr lang="en-US" altLang="zh-CN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定理8.35(例)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064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2438400"/>
            <a:ext cx="6934200" cy="3810000"/>
            <a:chOff x="1143000" y="2438400"/>
            <a:chExt cx="6934200" cy="3810000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1143000" y="48006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0425" name="Oval 6"/>
            <p:cNvSpPr>
              <a:spLocks noChangeArrowheads="1"/>
            </p:cNvSpPr>
            <p:nvPr/>
          </p:nvSpPr>
          <p:spPr bwMode="auto">
            <a:xfrm>
              <a:off x="2286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6" name="Text Box 7"/>
            <p:cNvSpPr txBox="1">
              <a:spLocks noChangeArrowheads="1"/>
            </p:cNvSpPr>
            <p:nvPr/>
          </p:nvSpPr>
          <p:spPr bwMode="auto">
            <a:xfrm>
              <a:off x="7315200" y="2468563"/>
              <a:ext cx="6096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0427" name="Oval 8"/>
            <p:cNvSpPr>
              <a:spLocks noChangeArrowheads="1"/>
            </p:cNvSpPr>
            <p:nvPr/>
          </p:nvSpPr>
          <p:spPr bwMode="auto">
            <a:xfrm>
              <a:off x="22860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8" name="Text Box 9"/>
            <p:cNvSpPr txBox="1">
              <a:spLocks noChangeArrowheads="1"/>
            </p:cNvSpPr>
            <p:nvPr/>
          </p:nvSpPr>
          <p:spPr bwMode="auto">
            <a:xfrm>
              <a:off x="7391400" y="3962400"/>
              <a:ext cx="685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0429" name="Text Box 10"/>
            <p:cNvSpPr txBox="1">
              <a:spLocks noChangeArrowheads="1"/>
            </p:cNvSpPr>
            <p:nvPr/>
          </p:nvSpPr>
          <p:spPr bwMode="auto">
            <a:xfrm>
              <a:off x="7315200" y="56388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3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0430" name="Oval 11"/>
            <p:cNvSpPr>
              <a:spLocks noChangeArrowheads="1"/>
            </p:cNvSpPr>
            <p:nvPr/>
          </p:nvSpPr>
          <p:spPr bwMode="auto">
            <a:xfrm>
              <a:off x="1600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1" name="Oval 12"/>
            <p:cNvSpPr>
              <a:spLocks noChangeArrowheads="1"/>
            </p:cNvSpPr>
            <p:nvPr/>
          </p:nvSpPr>
          <p:spPr bwMode="auto">
            <a:xfrm>
              <a:off x="1981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2" name="Oval 13"/>
            <p:cNvSpPr>
              <a:spLocks noChangeArrowheads="1"/>
            </p:cNvSpPr>
            <p:nvPr/>
          </p:nvSpPr>
          <p:spPr bwMode="auto">
            <a:xfrm>
              <a:off x="2362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3" name="Oval 14"/>
            <p:cNvSpPr>
              <a:spLocks noChangeArrowheads="1"/>
            </p:cNvSpPr>
            <p:nvPr/>
          </p:nvSpPr>
          <p:spPr bwMode="auto">
            <a:xfrm>
              <a:off x="2743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4" name="Oval 15"/>
            <p:cNvSpPr>
              <a:spLocks noChangeArrowheads="1"/>
            </p:cNvSpPr>
            <p:nvPr/>
          </p:nvSpPr>
          <p:spPr bwMode="auto">
            <a:xfrm>
              <a:off x="3200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5" name="Oval 16"/>
            <p:cNvSpPr>
              <a:spLocks noChangeArrowheads="1"/>
            </p:cNvSpPr>
            <p:nvPr/>
          </p:nvSpPr>
          <p:spPr bwMode="auto">
            <a:xfrm>
              <a:off x="3581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6" name="Line 17"/>
            <p:cNvSpPr>
              <a:spLocks noChangeShapeType="1"/>
            </p:cNvSpPr>
            <p:nvPr/>
          </p:nvSpPr>
          <p:spPr bwMode="auto">
            <a:xfrm>
              <a:off x="1676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7" name="Line 18"/>
            <p:cNvSpPr>
              <a:spLocks noChangeShapeType="1"/>
            </p:cNvSpPr>
            <p:nvPr/>
          </p:nvSpPr>
          <p:spPr bwMode="auto">
            <a:xfrm>
              <a:off x="1752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8" name="Line 19"/>
            <p:cNvSpPr>
              <a:spLocks noChangeShapeType="1"/>
            </p:cNvSpPr>
            <p:nvPr/>
          </p:nvSpPr>
          <p:spPr bwMode="auto">
            <a:xfrm>
              <a:off x="2057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9" name="Line 20"/>
            <p:cNvSpPr>
              <a:spLocks noChangeShapeType="1"/>
            </p:cNvSpPr>
            <p:nvPr/>
          </p:nvSpPr>
          <p:spPr bwMode="auto">
            <a:xfrm>
              <a:off x="2133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0" name="Line 21"/>
            <p:cNvSpPr>
              <a:spLocks noChangeShapeType="1"/>
            </p:cNvSpPr>
            <p:nvPr/>
          </p:nvSpPr>
          <p:spPr bwMode="auto">
            <a:xfrm>
              <a:off x="2438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1" name="Line 22"/>
            <p:cNvSpPr>
              <a:spLocks noChangeShapeType="1"/>
            </p:cNvSpPr>
            <p:nvPr/>
          </p:nvSpPr>
          <p:spPr bwMode="auto">
            <a:xfrm>
              <a:off x="25146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23"/>
            <p:cNvSpPr>
              <a:spLocks noChangeShapeType="1"/>
            </p:cNvSpPr>
            <p:nvPr/>
          </p:nvSpPr>
          <p:spPr bwMode="auto">
            <a:xfrm>
              <a:off x="2895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Line 24"/>
            <p:cNvSpPr>
              <a:spLocks noChangeShapeType="1"/>
            </p:cNvSpPr>
            <p:nvPr/>
          </p:nvSpPr>
          <p:spPr bwMode="auto">
            <a:xfrm>
              <a:off x="2971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4" name="Line 25"/>
            <p:cNvSpPr>
              <a:spLocks noChangeShapeType="1"/>
            </p:cNvSpPr>
            <p:nvPr/>
          </p:nvSpPr>
          <p:spPr bwMode="auto">
            <a:xfrm>
              <a:off x="3276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6"/>
            <p:cNvSpPr>
              <a:spLocks noChangeShapeType="1"/>
            </p:cNvSpPr>
            <p:nvPr/>
          </p:nvSpPr>
          <p:spPr bwMode="auto">
            <a:xfrm>
              <a:off x="3352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6" name="Oval 27"/>
            <p:cNvSpPr>
              <a:spLocks noChangeArrowheads="1"/>
            </p:cNvSpPr>
            <p:nvPr/>
          </p:nvSpPr>
          <p:spPr bwMode="auto">
            <a:xfrm>
              <a:off x="3962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7" name="Oval 28"/>
            <p:cNvSpPr>
              <a:spLocks noChangeArrowheads="1"/>
            </p:cNvSpPr>
            <p:nvPr/>
          </p:nvSpPr>
          <p:spPr bwMode="auto">
            <a:xfrm>
              <a:off x="4343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8" name="Oval 29"/>
            <p:cNvSpPr>
              <a:spLocks noChangeArrowheads="1"/>
            </p:cNvSpPr>
            <p:nvPr/>
          </p:nvSpPr>
          <p:spPr bwMode="auto">
            <a:xfrm>
              <a:off x="4800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9" name="Oval 30"/>
            <p:cNvSpPr>
              <a:spLocks noChangeArrowheads="1"/>
            </p:cNvSpPr>
            <p:nvPr/>
          </p:nvSpPr>
          <p:spPr bwMode="auto">
            <a:xfrm>
              <a:off x="5181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0" name="Line 31"/>
            <p:cNvSpPr>
              <a:spLocks noChangeShapeType="1"/>
            </p:cNvSpPr>
            <p:nvPr/>
          </p:nvSpPr>
          <p:spPr bwMode="auto">
            <a:xfrm>
              <a:off x="3657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1" name="Line 32"/>
            <p:cNvSpPr>
              <a:spLocks noChangeShapeType="1"/>
            </p:cNvSpPr>
            <p:nvPr/>
          </p:nvSpPr>
          <p:spPr bwMode="auto">
            <a:xfrm>
              <a:off x="3733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2" name="Line 33"/>
            <p:cNvSpPr>
              <a:spLocks noChangeShapeType="1"/>
            </p:cNvSpPr>
            <p:nvPr/>
          </p:nvSpPr>
          <p:spPr bwMode="auto">
            <a:xfrm>
              <a:off x="4038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3" name="Line 34"/>
            <p:cNvSpPr>
              <a:spLocks noChangeShapeType="1"/>
            </p:cNvSpPr>
            <p:nvPr/>
          </p:nvSpPr>
          <p:spPr bwMode="auto">
            <a:xfrm>
              <a:off x="4114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4" name="Line 35"/>
            <p:cNvSpPr>
              <a:spLocks noChangeShapeType="1"/>
            </p:cNvSpPr>
            <p:nvPr/>
          </p:nvSpPr>
          <p:spPr bwMode="auto">
            <a:xfrm>
              <a:off x="4495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5" name="Line 36"/>
            <p:cNvSpPr>
              <a:spLocks noChangeShapeType="1"/>
            </p:cNvSpPr>
            <p:nvPr/>
          </p:nvSpPr>
          <p:spPr bwMode="auto">
            <a:xfrm>
              <a:off x="4572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6" name="Line 37"/>
            <p:cNvSpPr>
              <a:spLocks noChangeShapeType="1"/>
            </p:cNvSpPr>
            <p:nvPr/>
          </p:nvSpPr>
          <p:spPr bwMode="auto">
            <a:xfrm>
              <a:off x="4876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7" name="Line 38"/>
            <p:cNvSpPr>
              <a:spLocks noChangeShapeType="1"/>
            </p:cNvSpPr>
            <p:nvPr/>
          </p:nvSpPr>
          <p:spPr bwMode="auto">
            <a:xfrm>
              <a:off x="4953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8" name="Oval 39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9" name="Oval 40"/>
            <p:cNvSpPr>
              <a:spLocks noChangeArrowheads="1"/>
            </p:cNvSpPr>
            <p:nvPr/>
          </p:nvSpPr>
          <p:spPr bwMode="auto">
            <a:xfrm>
              <a:off x="5943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0" name="Line 41"/>
            <p:cNvSpPr>
              <a:spLocks noChangeShapeType="1"/>
            </p:cNvSpPr>
            <p:nvPr/>
          </p:nvSpPr>
          <p:spPr bwMode="auto">
            <a:xfrm>
              <a:off x="5257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1" name="Line 42"/>
            <p:cNvSpPr>
              <a:spLocks noChangeShapeType="1"/>
            </p:cNvSpPr>
            <p:nvPr/>
          </p:nvSpPr>
          <p:spPr bwMode="auto">
            <a:xfrm>
              <a:off x="5334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2" name="Line 43"/>
            <p:cNvSpPr>
              <a:spLocks noChangeShapeType="1"/>
            </p:cNvSpPr>
            <p:nvPr/>
          </p:nvSpPr>
          <p:spPr bwMode="auto">
            <a:xfrm>
              <a:off x="5638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3" name="Line 44"/>
            <p:cNvSpPr>
              <a:spLocks noChangeShapeType="1"/>
            </p:cNvSpPr>
            <p:nvPr/>
          </p:nvSpPr>
          <p:spPr bwMode="auto">
            <a:xfrm>
              <a:off x="5715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4" name="Oval 45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5" name="Line 46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6" name="Oval 47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7" name="Line 48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8" name="Line 49"/>
            <p:cNvSpPr>
              <a:spLocks noChangeShapeType="1"/>
            </p:cNvSpPr>
            <p:nvPr/>
          </p:nvSpPr>
          <p:spPr bwMode="auto">
            <a:xfrm>
              <a:off x="3962400" y="25146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9" name="Line 50"/>
            <p:cNvSpPr>
              <a:spLocks noChangeShapeType="1"/>
            </p:cNvSpPr>
            <p:nvPr/>
          </p:nvSpPr>
          <p:spPr bwMode="auto">
            <a:xfrm>
              <a:off x="1752600" y="35052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0" name="Oval 51"/>
            <p:cNvSpPr>
              <a:spLocks noChangeArrowheads="1"/>
            </p:cNvSpPr>
            <p:nvPr/>
          </p:nvSpPr>
          <p:spPr bwMode="auto">
            <a:xfrm>
              <a:off x="1600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1" name="Oval 52"/>
            <p:cNvSpPr>
              <a:spLocks noChangeArrowheads="1"/>
            </p:cNvSpPr>
            <p:nvPr/>
          </p:nvSpPr>
          <p:spPr bwMode="auto">
            <a:xfrm>
              <a:off x="1981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2" name="Oval 53"/>
            <p:cNvSpPr>
              <a:spLocks noChangeArrowheads="1"/>
            </p:cNvSpPr>
            <p:nvPr/>
          </p:nvSpPr>
          <p:spPr bwMode="auto">
            <a:xfrm>
              <a:off x="2362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3" name="Oval 54"/>
            <p:cNvSpPr>
              <a:spLocks noChangeArrowheads="1"/>
            </p:cNvSpPr>
            <p:nvPr/>
          </p:nvSpPr>
          <p:spPr bwMode="auto">
            <a:xfrm>
              <a:off x="2743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4" name="Oval 55"/>
            <p:cNvSpPr>
              <a:spLocks noChangeArrowheads="1"/>
            </p:cNvSpPr>
            <p:nvPr/>
          </p:nvSpPr>
          <p:spPr bwMode="auto">
            <a:xfrm>
              <a:off x="3200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5" name="Oval 56"/>
            <p:cNvSpPr>
              <a:spLocks noChangeArrowheads="1"/>
            </p:cNvSpPr>
            <p:nvPr/>
          </p:nvSpPr>
          <p:spPr bwMode="auto">
            <a:xfrm>
              <a:off x="3581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6" name="Line 57"/>
            <p:cNvSpPr>
              <a:spLocks noChangeShapeType="1"/>
            </p:cNvSpPr>
            <p:nvPr/>
          </p:nvSpPr>
          <p:spPr bwMode="auto">
            <a:xfrm>
              <a:off x="1676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7" name="Line 58"/>
            <p:cNvSpPr>
              <a:spLocks noChangeShapeType="1"/>
            </p:cNvSpPr>
            <p:nvPr/>
          </p:nvSpPr>
          <p:spPr bwMode="auto">
            <a:xfrm>
              <a:off x="1752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8" name="Line 59"/>
            <p:cNvSpPr>
              <a:spLocks noChangeShapeType="1"/>
            </p:cNvSpPr>
            <p:nvPr/>
          </p:nvSpPr>
          <p:spPr bwMode="auto">
            <a:xfrm>
              <a:off x="2057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9" name="Line 60"/>
            <p:cNvSpPr>
              <a:spLocks noChangeShapeType="1"/>
            </p:cNvSpPr>
            <p:nvPr/>
          </p:nvSpPr>
          <p:spPr bwMode="auto">
            <a:xfrm>
              <a:off x="2133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0" name="Line 61"/>
            <p:cNvSpPr>
              <a:spLocks noChangeShapeType="1"/>
            </p:cNvSpPr>
            <p:nvPr/>
          </p:nvSpPr>
          <p:spPr bwMode="auto">
            <a:xfrm>
              <a:off x="24384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1" name="Line 62"/>
            <p:cNvSpPr>
              <a:spLocks noChangeShapeType="1"/>
            </p:cNvSpPr>
            <p:nvPr/>
          </p:nvSpPr>
          <p:spPr bwMode="auto">
            <a:xfrm>
              <a:off x="2514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2" name="Line 63"/>
            <p:cNvSpPr>
              <a:spLocks noChangeShapeType="1"/>
            </p:cNvSpPr>
            <p:nvPr/>
          </p:nvSpPr>
          <p:spPr bwMode="auto">
            <a:xfrm>
              <a:off x="2895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3" name="Line 64"/>
            <p:cNvSpPr>
              <a:spLocks noChangeShapeType="1"/>
            </p:cNvSpPr>
            <p:nvPr/>
          </p:nvSpPr>
          <p:spPr bwMode="auto">
            <a:xfrm>
              <a:off x="2971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4" name="Line 65"/>
            <p:cNvSpPr>
              <a:spLocks noChangeShapeType="1"/>
            </p:cNvSpPr>
            <p:nvPr/>
          </p:nvSpPr>
          <p:spPr bwMode="auto">
            <a:xfrm>
              <a:off x="3276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5" name="Line 66"/>
            <p:cNvSpPr>
              <a:spLocks noChangeShapeType="1"/>
            </p:cNvSpPr>
            <p:nvPr/>
          </p:nvSpPr>
          <p:spPr bwMode="auto">
            <a:xfrm>
              <a:off x="3352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6" name="Oval 67"/>
            <p:cNvSpPr>
              <a:spLocks noChangeArrowheads="1"/>
            </p:cNvSpPr>
            <p:nvPr/>
          </p:nvSpPr>
          <p:spPr bwMode="auto">
            <a:xfrm>
              <a:off x="3962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87" name="Oval 68"/>
            <p:cNvSpPr>
              <a:spLocks noChangeArrowheads="1"/>
            </p:cNvSpPr>
            <p:nvPr/>
          </p:nvSpPr>
          <p:spPr bwMode="auto">
            <a:xfrm>
              <a:off x="4343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88" name="Oval 69"/>
            <p:cNvSpPr>
              <a:spLocks noChangeArrowheads="1"/>
            </p:cNvSpPr>
            <p:nvPr/>
          </p:nvSpPr>
          <p:spPr bwMode="auto">
            <a:xfrm>
              <a:off x="4800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89" name="Oval 70"/>
            <p:cNvSpPr>
              <a:spLocks noChangeArrowheads="1"/>
            </p:cNvSpPr>
            <p:nvPr/>
          </p:nvSpPr>
          <p:spPr bwMode="auto">
            <a:xfrm>
              <a:off x="5181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90" name="Line 71"/>
            <p:cNvSpPr>
              <a:spLocks noChangeShapeType="1"/>
            </p:cNvSpPr>
            <p:nvPr/>
          </p:nvSpPr>
          <p:spPr bwMode="auto">
            <a:xfrm>
              <a:off x="3657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1" name="Line 72"/>
            <p:cNvSpPr>
              <a:spLocks noChangeShapeType="1"/>
            </p:cNvSpPr>
            <p:nvPr/>
          </p:nvSpPr>
          <p:spPr bwMode="auto">
            <a:xfrm>
              <a:off x="3733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2" name="Line 73"/>
            <p:cNvSpPr>
              <a:spLocks noChangeShapeType="1"/>
            </p:cNvSpPr>
            <p:nvPr/>
          </p:nvSpPr>
          <p:spPr bwMode="auto">
            <a:xfrm>
              <a:off x="40386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3" name="Line 74"/>
            <p:cNvSpPr>
              <a:spLocks noChangeShapeType="1"/>
            </p:cNvSpPr>
            <p:nvPr/>
          </p:nvSpPr>
          <p:spPr bwMode="auto">
            <a:xfrm>
              <a:off x="4114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4" name="Line 75"/>
            <p:cNvSpPr>
              <a:spLocks noChangeShapeType="1"/>
            </p:cNvSpPr>
            <p:nvPr/>
          </p:nvSpPr>
          <p:spPr bwMode="auto">
            <a:xfrm>
              <a:off x="4495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5" name="Line 76"/>
            <p:cNvSpPr>
              <a:spLocks noChangeShapeType="1"/>
            </p:cNvSpPr>
            <p:nvPr/>
          </p:nvSpPr>
          <p:spPr bwMode="auto">
            <a:xfrm>
              <a:off x="4572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6" name="Line 77"/>
            <p:cNvSpPr>
              <a:spLocks noChangeShapeType="1"/>
            </p:cNvSpPr>
            <p:nvPr/>
          </p:nvSpPr>
          <p:spPr bwMode="auto">
            <a:xfrm>
              <a:off x="4876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7" name="Line 78"/>
            <p:cNvSpPr>
              <a:spLocks noChangeShapeType="1"/>
            </p:cNvSpPr>
            <p:nvPr/>
          </p:nvSpPr>
          <p:spPr bwMode="auto">
            <a:xfrm>
              <a:off x="4953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8" name="Oval 79"/>
            <p:cNvSpPr>
              <a:spLocks noChangeArrowheads="1"/>
            </p:cNvSpPr>
            <p:nvPr/>
          </p:nvSpPr>
          <p:spPr bwMode="auto">
            <a:xfrm>
              <a:off x="5562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99" name="Oval 80"/>
            <p:cNvSpPr>
              <a:spLocks noChangeArrowheads="1"/>
            </p:cNvSpPr>
            <p:nvPr/>
          </p:nvSpPr>
          <p:spPr bwMode="auto">
            <a:xfrm>
              <a:off x="5943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00" name="Line 81"/>
            <p:cNvSpPr>
              <a:spLocks noChangeShapeType="1"/>
            </p:cNvSpPr>
            <p:nvPr/>
          </p:nvSpPr>
          <p:spPr bwMode="auto">
            <a:xfrm>
              <a:off x="5257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1" name="Line 82"/>
            <p:cNvSpPr>
              <a:spLocks noChangeShapeType="1"/>
            </p:cNvSpPr>
            <p:nvPr/>
          </p:nvSpPr>
          <p:spPr bwMode="auto">
            <a:xfrm>
              <a:off x="5334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2" name="Line 83"/>
            <p:cNvSpPr>
              <a:spLocks noChangeShapeType="1"/>
            </p:cNvSpPr>
            <p:nvPr/>
          </p:nvSpPr>
          <p:spPr bwMode="auto">
            <a:xfrm>
              <a:off x="5638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3" name="Line 84"/>
            <p:cNvSpPr>
              <a:spLocks noChangeShapeType="1"/>
            </p:cNvSpPr>
            <p:nvPr/>
          </p:nvSpPr>
          <p:spPr bwMode="auto">
            <a:xfrm>
              <a:off x="5715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4" name="Line 85"/>
            <p:cNvSpPr>
              <a:spLocks noChangeShapeType="1"/>
            </p:cNvSpPr>
            <p:nvPr/>
          </p:nvSpPr>
          <p:spPr bwMode="auto">
            <a:xfrm flipH="1">
              <a:off x="1752600" y="43434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5" name="Oval 86"/>
            <p:cNvSpPr>
              <a:spLocks noChangeArrowheads="1"/>
            </p:cNvSpPr>
            <p:nvPr/>
          </p:nvSpPr>
          <p:spPr bwMode="auto">
            <a:xfrm>
              <a:off x="3810000" y="609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06" name="Line 87"/>
            <p:cNvSpPr>
              <a:spLocks noChangeShapeType="1"/>
            </p:cNvSpPr>
            <p:nvPr/>
          </p:nvSpPr>
          <p:spPr bwMode="auto">
            <a:xfrm flipH="1">
              <a:off x="3962400" y="53340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7" name="Line 88"/>
            <p:cNvSpPr>
              <a:spLocks noChangeShapeType="1"/>
            </p:cNvSpPr>
            <p:nvPr/>
          </p:nvSpPr>
          <p:spPr bwMode="auto">
            <a:xfrm>
              <a:off x="3962400" y="43434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8" name="Line 89"/>
            <p:cNvSpPr>
              <a:spLocks noChangeShapeType="1"/>
            </p:cNvSpPr>
            <p:nvPr/>
          </p:nvSpPr>
          <p:spPr bwMode="auto">
            <a:xfrm>
              <a:off x="1752600" y="53340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9" name="Oval 90"/>
            <p:cNvSpPr>
              <a:spLocks noChangeArrowheads="1"/>
            </p:cNvSpPr>
            <p:nvPr/>
          </p:nvSpPr>
          <p:spPr bwMode="auto">
            <a:xfrm>
              <a:off x="3505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0" name="Oval 91"/>
            <p:cNvSpPr>
              <a:spLocks noChangeArrowheads="1"/>
            </p:cNvSpPr>
            <p:nvPr/>
          </p:nvSpPr>
          <p:spPr bwMode="auto">
            <a:xfrm>
              <a:off x="4648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1" name="Oval 92"/>
            <p:cNvSpPr>
              <a:spLocks noChangeArrowheads="1"/>
            </p:cNvSpPr>
            <p:nvPr/>
          </p:nvSpPr>
          <p:spPr bwMode="auto">
            <a:xfrm>
              <a:off x="3505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2" name="Oval 93"/>
            <p:cNvSpPr>
              <a:spLocks noChangeArrowheads="1"/>
            </p:cNvSpPr>
            <p:nvPr/>
          </p:nvSpPr>
          <p:spPr bwMode="auto">
            <a:xfrm>
              <a:off x="4648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3" name="Oval 94"/>
            <p:cNvSpPr>
              <a:spLocks noChangeArrowheads="1"/>
            </p:cNvSpPr>
            <p:nvPr/>
          </p:nvSpPr>
          <p:spPr bwMode="auto">
            <a:xfrm>
              <a:off x="7162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4" name="Oval 95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5" name="Oval 96"/>
            <p:cNvSpPr>
              <a:spLocks noChangeArrowheads="1"/>
            </p:cNvSpPr>
            <p:nvPr/>
          </p:nvSpPr>
          <p:spPr bwMode="auto">
            <a:xfrm>
              <a:off x="7162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516" name="Freeform 97"/>
            <p:cNvSpPr>
              <a:spLocks/>
            </p:cNvSpPr>
            <p:nvPr/>
          </p:nvSpPr>
          <p:spPr bwMode="auto">
            <a:xfrm>
              <a:off x="2438400" y="2628900"/>
              <a:ext cx="4724400" cy="723900"/>
            </a:xfrm>
            <a:custGeom>
              <a:avLst/>
              <a:gdLst>
                <a:gd name="T0" fmla="*/ 0 w 2976"/>
                <a:gd name="T1" fmla="*/ 723900 h 456"/>
                <a:gd name="T2" fmla="*/ 533400 w 2976"/>
                <a:gd name="T3" fmla="*/ 495300 h 456"/>
                <a:gd name="T4" fmla="*/ 1219200 w 2976"/>
                <a:gd name="T5" fmla="*/ 266700 h 456"/>
                <a:gd name="T6" fmla="*/ 2819400 w 2976"/>
                <a:gd name="T7" fmla="*/ 38100 h 456"/>
                <a:gd name="T8" fmla="*/ 4724400 w 2976"/>
                <a:gd name="T9" fmla="*/ 3810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456">
                  <a:moveTo>
                    <a:pt x="0" y="456"/>
                  </a:moveTo>
                  <a:cubicBezTo>
                    <a:pt x="104" y="408"/>
                    <a:pt x="208" y="360"/>
                    <a:pt x="336" y="312"/>
                  </a:cubicBezTo>
                  <a:cubicBezTo>
                    <a:pt x="464" y="264"/>
                    <a:pt x="528" y="216"/>
                    <a:pt x="768" y="168"/>
                  </a:cubicBezTo>
                  <a:cubicBezTo>
                    <a:pt x="1008" y="120"/>
                    <a:pt x="1408" y="48"/>
                    <a:pt x="1776" y="24"/>
                  </a:cubicBezTo>
                  <a:cubicBezTo>
                    <a:pt x="2144" y="0"/>
                    <a:pt x="2776" y="8"/>
                    <a:pt x="2976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7" name="Freeform 98"/>
            <p:cNvSpPr>
              <a:spLocks/>
            </p:cNvSpPr>
            <p:nvPr/>
          </p:nvSpPr>
          <p:spPr bwMode="auto">
            <a:xfrm>
              <a:off x="2895600" y="2705100"/>
              <a:ext cx="4267200" cy="647700"/>
            </a:xfrm>
            <a:custGeom>
              <a:avLst/>
              <a:gdLst>
                <a:gd name="T0" fmla="*/ 0 w 2688"/>
                <a:gd name="T1" fmla="*/ 647700 h 408"/>
                <a:gd name="T2" fmla="*/ 228600 w 2688"/>
                <a:gd name="T3" fmla="*/ 495300 h 408"/>
                <a:gd name="T4" fmla="*/ 838200 w 2688"/>
                <a:gd name="T5" fmla="*/ 266700 h 408"/>
                <a:gd name="T6" fmla="*/ 3200400 w 2688"/>
                <a:gd name="T7" fmla="*/ 38100 h 408"/>
                <a:gd name="T8" fmla="*/ 4267200 w 2688"/>
                <a:gd name="T9" fmla="*/ 3810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408">
                  <a:moveTo>
                    <a:pt x="0" y="408"/>
                  </a:moveTo>
                  <a:cubicBezTo>
                    <a:pt x="28" y="380"/>
                    <a:pt x="56" y="352"/>
                    <a:pt x="144" y="312"/>
                  </a:cubicBezTo>
                  <a:cubicBezTo>
                    <a:pt x="232" y="272"/>
                    <a:pt x="216" y="216"/>
                    <a:pt x="528" y="168"/>
                  </a:cubicBezTo>
                  <a:cubicBezTo>
                    <a:pt x="840" y="120"/>
                    <a:pt x="1656" y="48"/>
                    <a:pt x="2016" y="24"/>
                  </a:cubicBezTo>
                  <a:cubicBezTo>
                    <a:pt x="2376" y="0"/>
                    <a:pt x="2532" y="12"/>
                    <a:pt x="268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8" name="Line 99"/>
            <p:cNvSpPr>
              <a:spLocks noChangeShapeType="1"/>
            </p:cNvSpPr>
            <p:nvPr/>
          </p:nvSpPr>
          <p:spPr bwMode="auto">
            <a:xfrm flipH="1" flipV="1">
              <a:off x="3733800" y="3581400"/>
              <a:ext cx="3429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9" name="Line 100"/>
            <p:cNvSpPr>
              <a:spLocks noChangeShapeType="1"/>
            </p:cNvSpPr>
            <p:nvPr/>
          </p:nvSpPr>
          <p:spPr bwMode="auto">
            <a:xfrm>
              <a:off x="4038600" y="3505200"/>
              <a:ext cx="3124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0" name="Line 101"/>
            <p:cNvSpPr>
              <a:spLocks noChangeShapeType="1"/>
            </p:cNvSpPr>
            <p:nvPr/>
          </p:nvSpPr>
          <p:spPr bwMode="auto">
            <a:xfrm flipH="1">
              <a:off x="3657600" y="4343400"/>
              <a:ext cx="3505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1" name="Line 102"/>
            <p:cNvSpPr>
              <a:spLocks noChangeShapeType="1"/>
            </p:cNvSpPr>
            <p:nvPr/>
          </p:nvSpPr>
          <p:spPr bwMode="auto">
            <a:xfrm flipV="1">
              <a:off x="4038600" y="4419600"/>
              <a:ext cx="3048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2" name="Line 103"/>
            <p:cNvSpPr>
              <a:spLocks noChangeShapeType="1"/>
            </p:cNvSpPr>
            <p:nvPr/>
          </p:nvSpPr>
          <p:spPr bwMode="auto">
            <a:xfrm flipH="1" flipV="1">
              <a:off x="4876800" y="3581400"/>
              <a:ext cx="22860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3" name="Line 104"/>
            <p:cNvSpPr>
              <a:spLocks noChangeShapeType="1"/>
            </p:cNvSpPr>
            <p:nvPr/>
          </p:nvSpPr>
          <p:spPr bwMode="auto">
            <a:xfrm>
              <a:off x="5257800" y="3505200"/>
              <a:ext cx="19050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4" name="Line 105"/>
            <p:cNvSpPr>
              <a:spLocks noChangeShapeType="1"/>
            </p:cNvSpPr>
            <p:nvPr/>
          </p:nvSpPr>
          <p:spPr bwMode="auto">
            <a:xfrm flipH="1" flipV="1">
              <a:off x="5334000" y="5410200"/>
              <a:ext cx="1752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5" name="Line 106"/>
            <p:cNvSpPr>
              <a:spLocks noChangeShapeType="1"/>
            </p:cNvSpPr>
            <p:nvPr/>
          </p:nvSpPr>
          <p:spPr bwMode="auto">
            <a:xfrm>
              <a:off x="4876800" y="5410200"/>
              <a:ext cx="2209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6" name="Freeform 108"/>
            <p:cNvSpPr>
              <a:spLocks/>
            </p:cNvSpPr>
            <p:nvPr/>
          </p:nvSpPr>
          <p:spPr bwMode="auto">
            <a:xfrm>
              <a:off x="2514600" y="2819400"/>
              <a:ext cx="4648200" cy="2362200"/>
            </a:xfrm>
            <a:custGeom>
              <a:avLst/>
              <a:gdLst>
                <a:gd name="T0" fmla="*/ 0 w 2928"/>
                <a:gd name="T1" fmla="*/ 2362200 h 1488"/>
                <a:gd name="T2" fmla="*/ 457200 w 2928"/>
                <a:gd name="T3" fmla="*/ 2133600 h 1488"/>
                <a:gd name="T4" fmla="*/ 2209800 w 2928"/>
                <a:gd name="T5" fmla="*/ 1600200 h 1488"/>
                <a:gd name="T6" fmla="*/ 3886200 w 2928"/>
                <a:gd name="T7" fmla="*/ 762000 h 1488"/>
                <a:gd name="T8" fmla="*/ 4648200 w 2928"/>
                <a:gd name="T9" fmla="*/ 0 h 1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8" h="1488">
                  <a:moveTo>
                    <a:pt x="0" y="1488"/>
                  </a:moveTo>
                  <a:cubicBezTo>
                    <a:pt x="28" y="1456"/>
                    <a:pt x="56" y="1424"/>
                    <a:pt x="288" y="1344"/>
                  </a:cubicBezTo>
                  <a:cubicBezTo>
                    <a:pt x="520" y="1264"/>
                    <a:pt x="1032" y="1152"/>
                    <a:pt x="1392" y="1008"/>
                  </a:cubicBezTo>
                  <a:cubicBezTo>
                    <a:pt x="1752" y="864"/>
                    <a:pt x="2192" y="648"/>
                    <a:pt x="2448" y="480"/>
                  </a:cubicBezTo>
                  <a:cubicBezTo>
                    <a:pt x="2704" y="312"/>
                    <a:pt x="2816" y="156"/>
                    <a:pt x="29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27" name="Freeform 109"/>
            <p:cNvSpPr>
              <a:spLocks/>
            </p:cNvSpPr>
            <p:nvPr/>
          </p:nvSpPr>
          <p:spPr bwMode="auto">
            <a:xfrm>
              <a:off x="2819400" y="2819400"/>
              <a:ext cx="4419600" cy="2362200"/>
            </a:xfrm>
            <a:custGeom>
              <a:avLst/>
              <a:gdLst>
                <a:gd name="T0" fmla="*/ 0 w 2784"/>
                <a:gd name="T1" fmla="*/ 2362200 h 1488"/>
                <a:gd name="T2" fmla="*/ 152400 w 2784"/>
                <a:gd name="T3" fmla="*/ 2286000 h 1488"/>
                <a:gd name="T4" fmla="*/ 685800 w 2784"/>
                <a:gd name="T5" fmla="*/ 2133600 h 1488"/>
                <a:gd name="T6" fmla="*/ 2209800 w 2784"/>
                <a:gd name="T7" fmla="*/ 1600200 h 1488"/>
                <a:gd name="T8" fmla="*/ 3657600 w 2784"/>
                <a:gd name="T9" fmla="*/ 838200 h 1488"/>
                <a:gd name="T10" fmla="*/ 4419600 w 2784"/>
                <a:gd name="T11" fmla="*/ 0 h 1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4" h="1488">
                  <a:moveTo>
                    <a:pt x="0" y="1488"/>
                  </a:moveTo>
                  <a:cubicBezTo>
                    <a:pt x="12" y="1476"/>
                    <a:pt x="24" y="1464"/>
                    <a:pt x="96" y="1440"/>
                  </a:cubicBezTo>
                  <a:cubicBezTo>
                    <a:pt x="168" y="1416"/>
                    <a:pt x="216" y="1416"/>
                    <a:pt x="432" y="1344"/>
                  </a:cubicBezTo>
                  <a:cubicBezTo>
                    <a:pt x="648" y="1272"/>
                    <a:pt x="1080" y="1144"/>
                    <a:pt x="1392" y="1008"/>
                  </a:cubicBezTo>
                  <a:cubicBezTo>
                    <a:pt x="1704" y="872"/>
                    <a:pt x="2072" y="696"/>
                    <a:pt x="2304" y="528"/>
                  </a:cubicBezTo>
                  <a:cubicBezTo>
                    <a:pt x="2536" y="360"/>
                    <a:pt x="2660" y="180"/>
                    <a:pt x="27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4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4FBBDD-F6D1-4F93-ACF5-A10BA3A8505B}" type="slidenum">
              <a:rPr lang="zh-CN" altLang="en-US"/>
              <a:pPr eaLnBrk="1" hangingPunct="1"/>
              <a:t>18</a:t>
            </a:fld>
            <a:endParaRPr lang="en-US" altLang="zh-CN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定理8.35(例)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06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01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0088" y="2057400"/>
            <a:ext cx="6934200" cy="4572000"/>
            <a:chOff x="1143000" y="2057400"/>
            <a:chExt cx="6934200" cy="4572000"/>
          </a:xfrm>
        </p:grpSpPr>
        <p:sp>
          <p:nvSpPr>
            <p:cNvPr id="61447" name="Text Box 4"/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1448" name="Text Box 5"/>
            <p:cNvSpPr txBox="1">
              <a:spLocks noChangeArrowheads="1"/>
            </p:cNvSpPr>
            <p:nvPr/>
          </p:nvSpPr>
          <p:spPr bwMode="auto">
            <a:xfrm>
              <a:off x="1143000" y="48006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1449" name="Oval 6"/>
            <p:cNvSpPr>
              <a:spLocks noChangeArrowheads="1"/>
            </p:cNvSpPr>
            <p:nvPr/>
          </p:nvSpPr>
          <p:spPr bwMode="auto">
            <a:xfrm>
              <a:off x="2286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0" name="Text Box 7"/>
            <p:cNvSpPr txBox="1">
              <a:spLocks noChangeArrowheads="1"/>
            </p:cNvSpPr>
            <p:nvPr/>
          </p:nvSpPr>
          <p:spPr bwMode="auto">
            <a:xfrm>
              <a:off x="7315200" y="2468563"/>
              <a:ext cx="6096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1451" name="Oval 8"/>
            <p:cNvSpPr>
              <a:spLocks noChangeArrowheads="1"/>
            </p:cNvSpPr>
            <p:nvPr/>
          </p:nvSpPr>
          <p:spPr bwMode="auto">
            <a:xfrm>
              <a:off x="22860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Text Box 9"/>
            <p:cNvSpPr txBox="1">
              <a:spLocks noChangeArrowheads="1"/>
            </p:cNvSpPr>
            <p:nvPr/>
          </p:nvSpPr>
          <p:spPr bwMode="auto">
            <a:xfrm>
              <a:off x="7391400" y="3962400"/>
              <a:ext cx="685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1453" name="Text Box 10"/>
            <p:cNvSpPr txBox="1">
              <a:spLocks noChangeArrowheads="1"/>
            </p:cNvSpPr>
            <p:nvPr/>
          </p:nvSpPr>
          <p:spPr bwMode="auto">
            <a:xfrm>
              <a:off x="7315200" y="5638800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c</a:t>
              </a:r>
              <a:r>
                <a:rPr lang="en-US" altLang="zh-CN" sz="3200" baseline="-25000">
                  <a:sym typeface="Symbol" pitchFamily="18" charset="2"/>
                </a:rPr>
                <a:t>3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61454" name="Oval 11"/>
            <p:cNvSpPr>
              <a:spLocks noChangeArrowheads="1"/>
            </p:cNvSpPr>
            <p:nvPr/>
          </p:nvSpPr>
          <p:spPr bwMode="auto">
            <a:xfrm>
              <a:off x="1600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5" name="Oval 12"/>
            <p:cNvSpPr>
              <a:spLocks noChangeArrowheads="1"/>
            </p:cNvSpPr>
            <p:nvPr/>
          </p:nvSpPr>
          <p:spPr bwMode="auto">
            <a:xfrm>
              <a:off x="1981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Oval 13"/>
            <p:cNvSpPr>
              <a:spLocks noChangeArrowheads="1"/>
            </p:cNvSpPr>
            <p:nvPr/>
          </p:nvSpPr>
          <p:spPr bwMode="auto">
            <a:xfrm>
              <a:off x="2362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7" name="Oval 14"/>
            <p:cNvSpPr>
              <a:spLocks noChangeArrowheads="1"/>
            </p:cNvSpPr>
            <p:nvPr/>
          </p:nvSpPr>
          <p:spPr bwMode="auto">
            <a:xfrm>
              <a:off x="27432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8" name="Oval 15"/>
            <p:cNvSpPr>
              <a:spLocks noChangeArrowheads="1"/>
            </p:cNvSpPr>
            <p:nvPr/>
          </p:nvSpPr>
          <p:spPr bwMode="auto">
            <a:xfrm>
              <a:off x="3200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9" name="Oval 16"/>
            <p:cNvSpPr>
              <a:spLocks noChangeArrowheads="1"/>
            </p:cNvSpPr>
            <p:nvPr/>
          </p:nvSpPr>
          <p:spPr bwMode="auto">
            <a:xfrm>
              <a:off x="3581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Line 17"/>
            <p:cNvSpPr>
              <a:spLocks noChangeShapeType="1"/>
            </p:cNvSpPr>
            <p:nvPr/>
          </p:nvSpPr>
          <p:spPr bwMode="auto">
            <a:xfrm>
              <a:off x="1676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1" name="Line 18"/>
            <p:cNvSpPr>
              <a:spLocks noChangeShapeType="1"/>
            </p:cNvSpPr>
            <p:nvPr/>
          </p:nvSpPr>
          <p:spPr bwMode="auto">
            <a:xfrm>
              <a:off x="17526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19"/>
            <p:cNvSpPr>
              <a:spLocks noChangeShapeType="1"/>
            </p:cNvSpPr>
            <p:nvPr/>
          </p:nvSpPr>
          <p:spPr bwMode="auto">
            <a:xfrm>
              <a:off x="2057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20"/>
            <p:cNvSpPr>
              <a:spLocks noChangeShapeType="1"/>
            </p:cNvSpPr>
            <p:nvPr/>
          </p:nvSpPr>
          <p:spPr bwMode="auto">
            <a:xfrm>
              <a:off x="21336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>
              <a:off x="24384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Line 22"/>
            <p:cNvSpPr>
              <a:spLocks noChangeShapeType="1"/>
            </p:cNvSpPr>
            <p:nvPr/>
          </p:nvSpPr>
          <p:spPr bwMode="auto">
            <a:xfrm>
              <a:off x="25146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6" name="Line 23"/>
            <p:cNvSpPr>
              <a:spLocks noChangeShapeType="1"/>
            </p:cNvSpPr>
            <p:nvPr/>
          </p:nvSpPr>
          <p:spPr bwMode="auto">
            <a:xfrm>
              <a:off x="2895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7" name="Line 24"/>
            <p:cNvSpPr>
              <a:spLocks noChangeShapeType="1"/>
            </p:cNvSpPr>
            <p:nvPr/>
          </p:nvSpPr>
          <p:spPr bwMode="auto">
            <a:xfrm>
              <a:off x="29718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25"/>
            <p:cNvSpPr>
              <a:spLocks noChangeShapeType="1"/>
            </p:cNvSpPr>
            <p:nvPr/>
          </p:nvSpPr>
          <p:spPr bwMode="auto">
            <a:xfrm>
              <a:off x="3276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26"/>
            <p:cNvSpPr>
              <a:spLocks noChangeShapeType="1"/>
            </p:cNvSpPr>
            <p:nvPr/>
          </p:nvSpPr>
          <p:spPr bwMode="auto">
            <a:xfrm>
              <a:off x="33528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Oval 27"/>
            <p:cNvSpPr>
              <a:spLocks noChangeArrowheads="1"/>
            </p:cNvSpPr>
            <p:nvPr/>
          </p:nvSpPr>
          <p:spPr bwMode="auto">
            <a:xfrm>
              <a:off x="3962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1" name="Oval 28"/>
            <p:cNvSpPr>
              <a:spLocks noChangeArrowheads="1"/>
            </p:cNvSpPr>
            <p:nvPr/>
          </p:nvSpPr>
          <p:spPr bwMode="auto">
            <a:xfrm>
              <a:off x="43434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2" name="Oval 29"/>
            <p:cNvSpPr>
              <a:spLocks noChangeArrowheads="1"/>
            </p:cNvSpPr>
            <p:nvPr/>
          </p:nvSpPr>
          <p:spPr bwMode="auto">
            <a:xfrm>
              <a:off x="4800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3" name="Oval 30"/>
            <p:cNvSpPr>
              <a:spLocks noChangeArrowheads="1"/>
            </p:cNvSpPr>
            <p:nvPr/>
          </p:nvSpPr>
          <p:spPr bwMode="auto">
            <a:xfrm>
              <a:off x="5181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Line 31"/>
            <p:cNvSpPr>
              <a:spLocks noChangeShapeType="1"/>
            </p:cNvSpPr>
            <p:nvPr/>
          </p:nvSpPr>
          <p:spPr bwMode="auto">
            <a:xfrm>
              <a:off x="3657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5" name="Line 32"/>
            <p:cNvSpPr>
              <a:spLocks noChangeShapeType="1"/>
            </p:cNvSpPr>
            <p:nvPr/>
          </p:nvSpPr>
          <p:spPr bwMode="auto">
            <a:xfrm>
              <a:off x="3733800" y="35052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6" name="Line 33"/>
            <p:cNvSpPr>
              <a:spLocks noChangeShapeType="1"/>
            </p:cNvSpPr>
            <p:nvPr/>
          </p:nvSpPr>
          <p:spPr bwMode="auto">
            <a:xfrm>
              <a:off x="40386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7" name="Line 34"/>
            <p:cNvSpPr>
              <a:spLocks noChangeShapeType="1"/>
            </p:cNvSpPr>
            <p:nvPr/>
          </p:nvSpPr>
          <p:spPr bwMode="auto">
            <a:xfrm>
              <a:off x="41148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8" name="Line 35"/>
            <p:cNvSpPr>
              <a:spLocks noChangeShapeType="1"/>
            </p:cNvSpPr>
            <p:nvPr/>
          </p:nvSpPr>
          <p:spPr bwMode="auto">
            <a:xfrm>
              <a:off x="4495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9" name="Line 36"/>
            <p:cNvSpPr>
              <a:spLocks noChangeShapeType="1"/>
            </p:cNvSpPr>
            <p:nvPr/>
          </p:nvSpPr>
          <p:spPr bwMode="auto">
            <a:xfrm>
              <a:off x="45720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0" name="Line 37"/>
            <p:cNvSpPr>
              <a:spLocks noChangeShapeType="1"/>
            </p:cNvSpPr>
            <p:nvPr/>
          </p:nvSpPr>
          <p:spPr bwMode="auto">
            <a:xfrm>
              <a:off x="4876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1" name="Line 38"/>
            <p:cNvSpPr>
              <a:spLocks noChangeShapeType="1"/>
            </p:cNvSpPr>
            <p:nvPr/>
          </p:nvSpPr>
          <p:spPr bwMode="auto">
            <a:xfrm>
              <a:off x="49530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2" name="Oval 39"/>
            <p:cNvSpPr>
              <a:spLocks noChangeArrowheads="1"/>
            </p:cNvSpPr>
            <p:nvPr/>
          </p:nvSpPr>
          <p:spPr bwMode="auto">
            <a:xfrm>
              <a:off x="5562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83" name="Oval 40"/>
            <p:cNvSpPr>
              <a:spLocks noChangeArrowheads="1"/>
            </p:cNvSpPr>
            <p:nvPr/>
          </p:nvSpPr>
          <p:spPr bwMode="auto">
            <a:xfrm>
              <a:off x="5943600" y="3352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84" name="Line 41"/>
            <p:cNvSpPr>
              <a:spLocks noChangeShapeType="1"/>
            </p:cNvSpPr>
            <p:nvPr/>
          </p:nvSpPr>
          <p:spPr bwMode="auto">
            <a:xfrm>
              <a:off x="5257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5" name="Line 42"/>
            <p:cNvSpPr>
              <a:spLocks noChangeShapeType="1"/>
            </p:cNvSpPr>
            <p:nvPr/>
          </p:nvSpPr>
          <p:spPr bwMode="auto">
            <a:xfrm>
              <a:off x="53340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6" name="Line 43"/>
            <p:cNvSpPr>
              <a:spLocks noChangeShapeType="1"/>
            </p:cNvSpPr>
            <p:nvPr/>
          </p:nvSpPr>
          <p:spPr bwMode="auto">
            <a:xfrm>
              <a:off x="5638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7" name="Line 44"/>
            <p:cNvSpPr>
              <a:spLocks noChangeShapeType="1"/>
            </p:cNvSpPr>
            <p:nvPr/>
          </p:nvSpPr>
          <p:spPr bwMode="auto">
            <a:xfrm>
              <a:off x="5715000" y="35052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8" name="Oval 45"/>
            <p:cNvSpPr>
              <a:spLocks noChangeArrowheads="1"/>
            </p:cNvSpPr>
            <p:nvPr/>
          </p:nvSpPr>
          <p:spPr bwMode="auto"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89" name="Line 46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0" name="Oval 47"/>
            <p:cNvSpPr>
              <a:spLocks noChangeArrowheads="1"/>
            </p:cNvSpPr>
            <p:nvPr/>
          </p:nvSpPr>
          <p:spPr bwMode="auto">
            <a:xfrm>
              <a:off x="38100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1" name="Line 48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2" name="Line 49"/>
            <p:cNvSpPr>
              <a:spLocks noChangeShapeType="1"/>
            </p:cNvSpPr>
            <p:nvPr/>
          </p:nvSpPr>
          <p:spPr bwMode="auto">
            <a:xfrm>
              <a:off x="3962400" y="2514600"/>
              <a:ext cx="2057400" cy="838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3" name="Line 50"/>
            <p:cNvSpPr>
              <a:spLocks noChangeShapeType="1"/>
            </p:cNvSpPr>
            <p:nvPr/>
          </p:nvSpPr>
          <p:spPr bwMode="auto">
            <a:xfrm>
              <a:off x="1752600" y="3505200"/>
              <a:ext cx="2057400" cy="838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4" name="Oval 51"/>
            <p:cNvSpPr>
              <a:spLocks noChangeArrowheads="1"/>
            </p:cNvSpPr>
            <p:nvPr/>
          </p:nvSpPr>
          <p:spPr bwMode="auto">
            <a:xfrm>
              <a:off x="1600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5" name="Oval 52"/>
            <p:cNvSpPr>
              <a:spLocks noChangeArrowheads="1"/>
            </p:cNvSpPr>
            <p:nvPr/>
          </p:nvSpPr>
          <p:spPr bwMode="auto">
            <a:xfrm>
              <a:off x="1981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6" name="Oval 53"/>
            <p:cNvSpPr>
              <a:spLocks noChangeArrowheads="1"/>
            </p:cNvSpPr>
            <p:nvPr/>
          </p:nvSpPr>
          <p:spPr bwMode="auto">
            <a:xfrm>
              <a:off x="2362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7" name="Oval 54"/>
            <p:cNvSpPr>
              <a:spLocks noChangeArrowheads="1"/>
            </p:cNvSpPr>
            <p:nvPr/>
          </p:nvSpPr>
          <p:spPr bwMode="auto">
            <a:xfrm>
              <a:off x="27432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8" name="Oval 55"/>
            <p:cNvSpPr>
              <a:spLocks noChangeArrowheads="1"/>
            </p:cNvSpPr>
            <p:nvPr/>
          </p:nvSpPr>
          <p:spPr bwMode="auto">
            <a:xfrm>
              <a:off x="3200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99" name="Oval 56"/>
            <p:cNvSpPr>
              <a:spLocks noChangeArrowheads="1"/>
            </p:cNvSpPr>
            <p:nvPr/>
          </p:nvSpPr>
          <p:spPr bwMode="auto">
            <a:xfrm>
              <a:off x="3581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0" name="Line 57"/>
            <p:cNvSpPr>
              <a:spLocks noChangeShapeType="1"/>
            </p:cNvSpPr>
            <p:nvPr/>
          </p:nvSpPr>
          <p:spPr bwMode="auto">
            <a:xfrm>
              <a:off x="16764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1" name="Line 58"/>
            <p:cNvSpPr>
              <a:spLocks noChangeShapeType="1"/>
            </p:cNvSpPr>
            <p:nvPr/>
          </p:nvSpPr>
          <p:spPr bwMode="auto">
            <a:xfrm>
              <a:off x="1752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2" name="Line 59"/>
            <p:cNvSpPr>
              <a:spLocks noChangeShapeType="1"/>
            </p:cNvSpPr>
            <p:nvPr/>
          </p:nvSpPr>
          <p:spPr bwMode="auto">
            <a:xfrm>
              <a:off x="20574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3" name="Line 60"/>
            <p:cNvSpPr>
              <a:spLocks noChangeShapeType="1"/>
            </p:cNvSpPr>
            <p:nvPr/>
          </p:nvSpPr>
          <p:spPr bwMode="auto">
            <a:xfrm>
              <a:off x="2133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4" name="Line 61"/>
            <p:cNvSpPr>
              <a:spLocks noChangeShapeType="1"/>
            </p:cNvSpPr>
            <p:nvPr/>
          </p:nvSpPr>
          <p:spPr bwMode="auto">
            <a:xfrm>
              <a:off x="2438400" y="51816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5" name="Line 62"/>
            <p:cNvSpPr>
              <a:spLocks noChangeShapeType="1"/>
            </p:cNvSpPr>
            <p:nvPr/>
          </p:nvSpPr>
          <p:spPr bwMode="auto">
            <a:xfrm>
              <a:off x="25146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6" name="Line 63"/>
            <p:cNvSpPr>
              <a:spLocks noChangeShapeType="1"/>
            </p:cNvSpPr>
            <p:nvPr/>
          </p:nvSpPr>
          <p:spPr bwMode="auto">
            <a:xfrm>
              <a:off x="28956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7" name="Line 64"/>
            <p:cNvSpPr>
              <a:spLocks noChangeShapeType="1"/>
            </p:cNvSpPr>
            <p:nvPr/>
          </p:nvSpPr>
          <p:spPr bwMode="auto">
            <a:xfrm>
              <a:off x="2971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8" name="Line 65"/>
            <p:cNvSpPr>
              <a:spLocks noChangeShapeType="1"/>
            </p:cNvSpPr>
            <p:nvPr/>
          </p:nvSpPr>
          <p:spPr bwMode="auto">
            <a:xfrm>
              <a:off x="32766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9" name="Line 66"/>
            <p:cNvSpPr>
              <a:spLocks noChangeShapeType="1"/>
            </p:cNvSpPr>
            <p:nvPr/>
          </p:nvSpPr>
          <p:spPr bwMode="auto">
            <a:xfrm>
              <a:off x="3352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0" name="Oval 67"/>
            <p:cNvSpPr>
              <a:spLocks noChangeArrowheads="1"/>
            </p:cNvSpPr>
            <p:nvPr/>
          </p:nvSpPr>
          <p:spPr bwMode="auto">
            <a:xfrm>
              <a:off x="3962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1" name="Oval 68"/>
            <p:cNvSpPr>
              <a:spLocks noChangeArrowheads="1"/>
            </p:cNvSpPr>
            <p:nvPr/>
          </p:nvSpPr>
          <p:spPr bwMode="auto">
            <a:xfrm>
              <a:off x="4343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2" name="Oval 69"/>
            <p:cNvSpPr>
              <a:spLocks noChangeArrowheads="1"/>
            </p:cNvSpPr>
            <p:nvPr/>
          </p:nvSpPr>
          <p:spPr bwMode="auto">
            <a:xfrm>
              <a:off x="4800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3" name="Oval 70"/>
            <p:cNvSpPr>
              <a:spLocks noChangeArrowheads="1"/>
            </p:cNvSpPr>
            <p:nvPr/>
          </p:nvSpPr>
          <p:spPr bwMode="auto">
            <a:xfrm>
              <a:off x="5181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4" name="Line 71"/>
            <p:cNvSpPr>
              <a:spLocks noChangeShapeType="1"/>
            </p:cNvSpPr>
            <p:nvPr/>
          </p:nvSpPr>
          <p:spPr bwMode="auto">
            <a:xfrm>
              <a:off x="36576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5" name="Line 72"/>
            <p:cNvSpPr>
              <a:spLocks noChangeShapeType="1"/>
            </p:cNvSpPr>
            <p:nvPr/>
          </p:nvSpPr>
          <p:spPr bwMode="auto">
            <a:xfrm>
              <a:off x="3733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6" name="Line 73"/>
            <p:cNvSpPr>
              <a:spLocks noChangeShapeType="1"/>
            </p:cNvSpPr>
            <p:nvPr/>
          </p:nvSpPr>
          <p:spPr bwMode="auto">
            <a:xfrm>
              <a:off x="40386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7" name="Line 74"/>
            <p:cNvSpPr>
              <a:spLocks noChangeShapeType="1"/>
            </p:cNvSpPr>
            <p:nvPr/>
          </p:nvSpPr>
          <p:spPr bwMode="auto">
            <a:xfrm>
              <a:off x="4114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8" name="Line 75"/>
            <p:cNvSpPr>
              <a:spLocks noChangeShapeType="1"/>
            </p:cNvSpPr>
            <p:nvPr/>
          </p:nvSpPr>
          <p:spPr bwMode="auto">
            <a:xfrm>
              <a:off x="44958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9" name="Line 76"/>
            <p:cNvSpPr>
              <a:spLocks noChangeShapeType="1"/>
            </p:cNvSpPr>
            <p:nvPr/>
          </p:nvSpPr>
          <p:spPr bwMode="auto">
            <a:xfrm>
              <a:off x="4572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0" name="Line 77"/>
            <p:cNvSpPr>
              <a:spLocks noChangeShapeType="1"/>
            </p:cNvSpPr>
            <p:nvPr/>
          </p:nvSpPr>
          <p:spPr bwMode="auto">
            <a:xfrm>
              <a:off x="4876800" y="51816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1" name="Line 78"/>
            <p:cNvSpPr>
              <a:spLocks noChangeShapeType="1"/>
            </p:cNvSpPr>
            <p:nvPr/>
          </p:nvSpPr>
          <p:spPr bwMode="auto">
            <a:xfrm>
              <a:off x="4953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2" name="Oval 79"/>
            <p:cNvSpPr>
              <a:spLocks noChangeArrowheads="1"/>
            </p:cNvSpPr>
            <p:nvPr/>
          </p:nvSpPr>
          <p:spPr bwMode="auto">
            <a:xfrm>
              <a:off x="5562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3" name="Oval 80"/>
            <p:cNvSpPr>
              <a:spLocks noChangeArrowheads="1"/>
            </p:cNvSpPr>
            <p:nvPr/>
          </p:nvSpPr>
          <p:spPr bwMode="auto">
            <a:xfrm>
              <a:off x="59436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4" name="Line 81"/>
            <p:cNvSpPr>
              <a:spLocks noChangeShapeType="1"/>
            </p:cNvSpPr>
            <p:nvPr/>
          </p:nvSpPr>
          <p:spPr bwMode="auto">
            <a:xfrm>
              <a:off x="52578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5" name="Line 82"/>
            <p:cNvSpPr>
              <a:spLocks noChangeShapeType="1"/>
            </p:cNvSpPr>
            <p:nvPr/>
          </p:nvSpPr>
          <p:spPr bwMode="auto">
            <a:xfrm>
              <a:off x="5334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6" name="Line 83"/>
            <p:cNvSpPr>
              <a:spLocks noChangeShapeType="1"/>
            </p:cNvSpPr>
            <p:nvPr/>
          </p:nvSpPr>
          <p:spPr bwMode="auto">
            <a:xfrm>
              <a:off x="56388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7" name="Line 84"/>
            <p:cNvSpPr>
              <a:spLocks noChangeShapeType="1"/>
            </p:cNvSpPr>
            <p:nvPr/>
          </p:nvSpPr>
          <p:spPr bwMode="auto">
            <a:xfrm>
              <a:off x="57150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8" name="Line 85"/>
            <p:cNvSpPr>
              <a:spLocks noChangeShapeType="1"/>
            </p:cNvSpPr>
            <p:nvPr/>
          </p:nvSpPr>
          <p:spPr bwMode="auto">
            <a:xfrm flipH="1">
              <a:off x="1752600" y="4343400"/>
              <a:ext cx="2057400" cy="838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9" name="Oval 86"/>
            <p:cNvSpPr>
              <a:spLocks noChangeArrowheads="1"/>
            </p:cNvSpPr>
            <p:nvPr/>
          </p:nvSpPr>
          <p:spPr bwMode="auto">
            <a:xfrm>
              <a:off x="3810000" y="609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0" name="Line 87"/>
            <p:cNvSpPr>
              <a:spLocks noChangeShapeType="1"/>
            </p:cNvSpPr>
            <p:nvPr/>
          </p:nvSpPr>
          <p:spPr bwMode="auto">
            <a:xfrm flipH="1">
              <a:off x="3962400" y="5334000"/>
              <a:ext cx="2057400" cy="838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1" name="Line 88"/>
            <p:cNvSpPr>
              <a:spLocks noChangeShapeType="1"/>
            </p:cNvSpPr>
            <p:nvPr/>
          </p:nvSpPr>
          <p:spPr bwMode="auto">
            <a:xfrm>
              <a:off x="3962400" y="43434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2" name="Line 89"/>
            <p:cNvSpPr>
              <a:spLocks noChangeShapeType="1"/>
            </p:cNvSpPr>
            <p:nvPr/>
          </p:nvSpPr>
          <p:spPr bwMode="auto">
            <a:xfrm>
              <a:off x="1752600" y="5334000"/>
              <a:ext cx="2057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3" name="Oval 90"/>
            <p:cNvSpPr>
              <a:spLocks noChangeArrowheads="1"/>
            </p:cNvSpPr>
            <p:nvPr/>
          </p:nvSpPr>
          <p:spPr bwMode="auto">
            <a:xfrm>
              <a:off x="3505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4" name="Oval 91"/>
            <p:cNvSpPr>
              <a:spLocks noChangeArrowheads="1"/>
            </p:cNvSpPr>
            <p:nvPr/>
          </p:nvSpPr>
          <p:spPr bwMode="auto">
            <a:xfrm>
              <a:off x="4648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5" name="Oval 92"/>
            <p:cNvSpPr>
              <a:spLocks noChangeArrowheads="1"/>
            </p:cNvSpPr>
            <p:nvPr/>
          </p:nvSpPr>
          <p:spPr bwMode="auto">
            <a:xfrm>
              <a:off x="3505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6" name="Oval 93"/>
            <p:cNvSpPr>
              <a:spLocks noChangeArrowheads="1"/>
            </p:cNvSpPr>
            <p:nvPr/>
          </p:nvSpPr>
          <p:spPr bwMode="auto">
            <a:xfrm>
              <a:off x="4648200" y="50292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7" name="Oval 94"/>
            <p:cNvSpPr>
              <a:spLocks noChangeArrowheads="1"/>
            </p:cNvSpPr>
            <p:nvPr/>
          </p:nvSpPr>
          <p:spPr bwMode="auto">
            <a:xfrm>
              <a:off x="7162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8" name="Oval 95"/>
            <p:cNvSpPr>
              <a:spLocks noChangeArrowheads="1"/>
            </p:cNvSpPr>
            <p:nvPr/>
          </p:nvSpPr>
          <p:spPr bwMode="auto">
            <a:xfrm>
              <a:off x="7162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9" name="Oval 96"/>
            <p:cNvSpPr>
              <a:spLocks noChangeArrowheads="1"/>
            </p:cNvSpPr>
            <p:nvPr/>
          </p:nvSpPr>
          <p:spPr bwMode="auto">
            <a:xfrm>
              <a:off x="7162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0" name="Freeform 97"/>
            <p:cNvSpPr>
              <a:spLocks/>
            </p:cNvSpPr>
            <p:nvPr/>
          </p:nvSpPr>
          <p:spPr bwMode="auto">
            <a:xfrm>
              <a:off x="2438400" y="2628900"/>
              <a:ext cx="4724400" cy="723900"/>
            </a:xfrm>
            <a:custGeom>
              <a:avLst/>
              <a:gdLst>
                <a:gd name="T0" fmla="*/ 0 w 2976"/>
                <a:gd name="T1" fmla="*/ 723900 h 456"/>
                <a:gd name="T2" fmla="*/ 533400 w 2976"/>
                <a:gd name="T3" fmla="*/ 495300 h 456"/>
                <a:gd name="T4" fmla="*/ 1219200 w 2976"/>
                <a:gd name="T5" fmla="*/ 266700 h 456"/>
                <a:gd name="T6" fmla="*/ 2819400 w 2976"/>
                <a:gd name="T7" fmla="*/ 38100 h 456"/>
                <a:gd name="T8" fmla="*/ 4724400 w 2976"/>
                <a:gd name="T9" fmla="*/ 3810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6" h="456">
                  <a:moveTo>
                    <a:pt x="0" y="456"/>
                  </a:moveTo>
                  <a:cubicBezTo>
                    <a:pt x="104" y="408"/>
                    <a:pt x="208" y="360"/>
                    <a:pt x="336" y="312"/>
                  </a:cubicBezTo>
                  <a:cubicBezTo>
                    <a:pt x="464" y="264"/>
                    <a:pt x="528" y="216"/>
                    <a:pt x="768" y="168"/>
                  </a:cubicBezTo>
                  <a:cubicBezTo>
                    <a:pt x="1008" y="120"/>
                    <a:pt x="1408" y="48"/>
                    <a:pt x="1776" y="24"/>
                  </a:cubicBezTo>
                  <a:cubicBezTo>
                    <a:pt x="2144" y="0"/>
                    <a:pt x="2776" y="8"/>
                    <a:pt x="2976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1" name="Freeform 98"/>
            <p:cNvSpPr>
              <a:spLocks/>
            </p:cNvSpPr>
            <p:nvPr/>
          </p:nvSpPr>
          <p:spPr bwMode="auto">
            <a:xfrm>
              <a:off x="2895600" y="2705100"/>
              <a:ext cx="4267200" cy="647700"/>
            </a:xfrm>
            <a:custGeom>
              <a:avLst/>
              <a:gdLst>
                <a:gd name="T0" fmla="*/ 0 w 2688"/>
                <a:gd name="T1" fmla="*/ 647700 h 408"/>
                <a:gd name="T2" fmla="*/ 228600 w 2688"/>
                <a:gd name="T3" fmla="*/ 495300 h 408"/>
                <a:gd name="T4" fmla="*/ 838200 w 2688"/>
                <a:gd name="T5" fmla="*/ 266700 h 408"/>
                <a:gd name="T6" fmla="*/ 3200400 w 2688"/>
                <a:gd name="T7" fmla="*/ 38100 h 408"/>
                <a:gd name="T8" fmla="*/ 4267200 w 2688"/>
                <a:gd name="T9" fmla="*/ 3810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408">
                  <a:moveTo>
                    <a:pt x="0" y="408"/>
                  </a:moveTo>
                  <a:cubicBezTo>
                    <a:pt x="28" y="380"/>
                    <a:pt x="56" y="352"/>
                    <a:pt x="144" y="312"/>
                  </a:cubicBezTo>
                  <a:cubicBezTo>
                    <a:pt x="232" y="272"/>
                    <a:pt x="216" y="216"/>
                    <a:pt x="528" y="168"/>
                  </a:cubicBezTo>
                  <a:cubicBezTo>
                    <a:pt x="840" y="120"/>
                    <a:pt x="1656" y="48"/>
                    <a:pt x="2016" y="24"/>
                  </a:cubicBezTo>
                  <a:cubicBezTo>
                    <a:pt x="2376" y="0"/>
                    <a:pt x="2532" y="12"/>
                    <a:pt x="268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2" name="Line 99"/>
            <p:cNvSpPr>
              <a:spLocks noChangeShapeType="1"/>
            </p:cNvSpPr>
            <p:nvPr/>
          </p:nvSpPr>
          <p:spPr bwMode="auto">
            <a:xfrm flipH="1" flipV="1">
              <a:off x="3733800" y="3581400"/>
              <a:ext cx="3429000" cy="762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3" name="Line 100"/>
            <p:cNvSpPr>
              <a:spLocks noChangeShapeType="1"/>
            </p:cNvSpPr>
            <p:nvPr/>
          </p:nvSpPr>
          <p:spPr bwMode="auto">
            <a:xfrm>
              <a:off x="4038600" y="3505200"/>
              <a:ext cx="3124200" cy="762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4" name="Line 101"/>
            <p:cNvSpPr>
              <a:spLocks noChangeShapeType="1"/>
            </p:cNvSpPr>
            <p:nvPr/>
          </p:nvSpPr>
          <p:spPr bwMode="auto">
            <a:xfrm flipH="1">
              <a:off x="3657600" y="4343400"/>
              <a:ext cx="3505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5" name="Line 102"/>
            <p:cNvSpPr>
              <a:spLocks noChangeShapeType="1"/>
            </p:cNvSpPr>
            <p:nvPr/>
          </p:nvSpPr>
          <p:spPr bwMode="auto">
            <a:xfrm flipV="1">
              <a:off x="4038600" y="4419600"/>
              <a:ext cx="3048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6" name="Line 103"/>
            <p:cNvSpPr>
              <a:spLocks noChangeShapeType="1"/>
            </p:cNvSpPr>
            <p:nvPr/>
          </p:nvSpPr>
          <p:spPr bwMode="auto">
            <a:xfrm flipH="1" flipV="1">
              <a:off x="4876800" y="3581400"/>
              <a:ext cx="22860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7" name="Line 104"/>
            <p:cNvSpPr>
              <a:spLocks noChangeShapeType="1"/>
            </p:cNvSpPr>
            <p:nvPr/>
          </p:nvSpPr>
          <p:spPr bwMode="auto">
            <a:xfrm>
              <a:off x="5257800" y="3505200"/>
              <a:ext cx="19050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8" name="Line 105"/>
            <p:cNvSpPr>
              <a:spLocks noChangeShapeType="1"/>
            </p:cNvSpPr>
            <p:nvPr/>
          </p:nvSpPr>
          <p:spPr bwMode="auto">
            <a:xfrm flipH="1" flipV="1">
              <a:off x="5334000" y="5410200"/>
              <a:ext cx="1752600" cy="5334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9" name="Line 106"/>
            <p:cNvSpPr>
              <a:spLocks noChangeShapeType="1"/>
            </p:cNvSpPr>
            <p:nvPr/>
          </p:nvSpPr>
          <p:spPr bwMode="auto">
            <a:xfrm>
              <a:off x="4876800" y="5410200"/>
              <a:ext cx="2209800" cy="6096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0" name="Freeform 107"/>
            <p:cNvSpPr>
              <a:spLocks/>
            </p:cNvSpPr>
            <p:nvPr/>
          </p:nvSpPr>
          <p:spPr bwMode="auto">
            <a:xfrm>
              <a:off x="2514600" y="2819400"/>
              <a:ext cx="4648200" cy="2362200"/>
            </a:xfrm>
            <a:custGeom>
              <a:avLst/>
              <a:gdLst>
                <a:gd name="T0" fmla="*/ 0 w 2928"/>
                <a:gd name="T1" fmla="*/ 2362200 h 1488"/>
                <a:gd name="T2" fmla="*/ 457200 w 2928"/>
                <a:gd name="T3" fmla="*/ 2133600 h 1488"/>
                <a:gd name="T4" fmla="*/ 2209800 w 2928"/>
                <a:gd name="T5" fmla="*/ 1600200 h 1488"/>
                <a:gd name="T6" fmla="*/ 3886200 w 2928"/>
                <a:gd name="T7" fmla="*/ 762000 h 1488"/>
                <a:gd name="T8" fmla="*/ 4648200 w 2928"/>
                <a:gd name="T9" fmla="*/ 0 h 1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8" h="1488">
                  <a:moveTo>
                    <a:pt x="0" y="1488"/>
                  </a:moveTo>
                  <a:cubicBezTo>
                    <a:pt x="28" y="1456"/>
                    <a:pt x="56" y="1424"/>
                    <a:pt x="288" y="1344"/>
                  </a:cubicBezTo>
                  <a:cubicBezTo>
                    <a:pt x="520" y="1264"/>
                    <a:pt x="1032" y="1152"/>
                    <a:pt x="1392" y="1008"/>
                  </a:cubicBezTo>
                  <a:cubicBezTo>
                    <a:pt x="1752" y="864"/>
                    <a:pt x="2192" y="648"/>
                    <a:pt x="2448" y="480"/>
                  </a:cubicBezTo>
                  <a:cubicBezTo>
                    <a:pt x="2704" y="312"/>
                    <a:pt x="2816" y="156"/>
                    <a:pt x="2928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1" name="Freeform 108"/>
            <p:cNvSpPr>
              <a:spLocks/>
            </p:cNvSpPr>
            <p:nvPr/>
          </p:nvSpPr>
          <p:spPr bwMode="auto">
            <a:xfrm>
              <a:off x="2819400" y="2819400"/>
              <a:ext cx="4419600" cy="2362200"/>
            </a:xfrm>
            <a:custGeom>
              <a:avLst/>
              <a:gdLst>
                <a:gd name="T0" fmla="*/ 0 w 2784"/>
                <a:gd name="T1" fmla="*/ 2362200 h 1488"/>
                <a:gd name="T2" fmla="*/ 152400 w 2784"/>
                <a:gd name="T3" fmla="*/ 2286000 h 1488"/>
                <a:gd name="T4" fmla="*/ 685800 w 2784"/>
                <a:gd name="T5" fmla="*/ 2133600 h 1488"/>
                <a:gd name="T6" fmla="*/ 2209800 w 2784"/>
                <a:gd name="T7" fmla="*/ 1600200 h 1488"/>
                <a:gd name="T8" fmla="*/ 3657600 w 2784"/>
                <a:gd name="T9" fmla="*/ 838200 h 1488"/>
                <a:gd name="T10" fmla="*/ 4419600 w 2784"/>
                <a:gd name="T11" fmla="*/ 0 h 1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4" h="1488">
                  <a:moveTo>
                    <a:pt x="0" y="1488"/>
                  </a:moveTo>
                  <a:cubicBezTo>
                    <a:pt x="12" y="1476"/>
                    <a:pt x="24" y="1464"/>
                    <a:pt x="96" y="1440"/>
                  </a:cubicBezTo>
                  <a:cubicBezTo>
                    <a:pt x="168" y="1416"/>
                    <a:pt x="216" y="1416"/>
                    <a:pt x="432" y="1344"/>
                  </a:cubicBezTo>
                  <a:cubicBezTo>
                    <a:pt x="648" y="1272"/>
                    <a:pt x="1080" y="1144"/>
                    <a:pt x="1392" y="1008"/>
                  </a:cubicBezTo>
                  <a:cubicBezTo>
                    <a:pt x="1704" y="872"/>
                    <a:pt x="2072" y="696"/>
                    <a:pt x="2304" y="528"/>
                  </a:cubicBezTo>
                  <a:cubicBezTo>
                    <a:pt x="2536" y="360"/>
                    <a:pt x="2660" y="180"/>
                    <a:pt x="2784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2" name="Text Box 109"/>
            <p:cNvSpPr txBox="1">
              <a:spLocks noChangeArrowheads="1"/>
            </p:cNvSpPr>
            <p:nvPr/>
          </p:nvSpPr>
          <p:spPr bwMode="auto">
            <a:xfrm>
              <a:off x="3733800" y="2057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s</a:t>
              </a:r>
            </a:p>
          </p:txBody>
        </p:sp>
        <p:sp>
          <p:nvSpPr>
            <p:cNvPr id="61553" name="Text Box 110"/>
            <p:cNvSpPr txBox="1">
              <a:spLocks noChangeArrowheads="1"/>
            </p:cNvSpPr>
            <p:nvPr/>
          </p:nvSpPr>
          <p:spPr bwMode="auto">
            <a:xfrm>
              <a:off x="3733800" y="6172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0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2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0135D4-58E4-43B8-999E-EF9C7A215652}" type="slidenum">
              <a:rPr lang="zh-CN" altLang="en-US"/>
              <a:pPr eaLnBrk="1" hangingPunct="1"/>
              <a:t>19</a:t>
            </a:fld>
            <a:endParaRPr lang="en-US" altLang="zh-CN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子集和问题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子集和问题: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SUBSET-SUM</a:t>
            </a:r>
            <a:r>
              <a:rPr lang="en-US" altLang="zh-CN" sz="2800" b="1" dirty="0" smtClean="0"/>
              <a:t> =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{ &lt;</a:t>
            </a:r>
            <a:r>
              <a:rPr lang="en-US" altLang="zh-CN" sz="2800" b="1" dirty="0" err="1" smtClean="0"/>
              <a:t>S,t</a:t>
            </a:r>
            <a:r>
              <a:rPr lang="en-US" altLang="zh-CN" sz="2800" b="1" dirty="0" smtClean="0"/>
              <a:t>&gt; | S={x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dirty="0" smtClean="0"/>
              <a:t>}, 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err="1" smtClean="0"/>
              <a:t>,t</a:t>
            </a:r>
            <a:r>
              <a:rPr lang="en-US" altLang="zh-CN" sz="2800" b="1" dirty="0" err="1" smtClean="0">
                <a:sym typeface="Symbol" pitchFamily="18" charset="2"/>
              </a:rPr>
              <a:t>Z</a:t>
            </a:r>
            <a:r>
              <a:rPr lang="en-US" altLang="zh-CN" sz="2800" b="1" dirty="0" smtClean="0">
                <a:sym typeface="Symbol" pitchFamily="18" charset="2"/>
              </a:rPr>
              <a:t>,  </a:t>
            </a:r>
            <a:r>
              <a:rPr lang="en-US" altLang="zh-CN" sz="2800" b="1" dirty="0" smtClean="0"/>
              <a:t>{y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y</a:t>
            </a:r>
            <a:r>
              <a:rPr lang="en-US" altLang="zh-CN" sz="2800" b="1" baseline="-25000" dirty="0" err="1" smtClean="0"/>
              <a:t>h</a:t>
            </a:r>
            <a:r>
              <a:rPr lang="en-US" altLang="zh-CN" sz="2800" b="1" dirty="0" smtClean="0"/>
              <a:t>}</a:t>
            </a:r>
            <a:r>
              <a:rPr lang="en-US" altLang="zh-CN" sz="2800" b="1" dirty="0" smtClean="0">
                <a:sym typeface="Symbol" pitchFamily="18" charset="2"/>
              </a:rPr>
              <a:t></a:t>
            </a:r>
            <a:r>
              <a:rPr lang="en-US" altLang="zh-CN" sz="2800" b="1" dirty="0" smtClean="0"/>
              <a:t>{x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dirty="0" smtClean="0"/>
              <a:t>}, </a:t>
            </a:r>
            <a:r>
              <a:rPr lang="zh-CN" altLang="en-US" sz="2800" b="1" dirty="0" smtClean="0">
                <a:sym typeface="Symbol" pitchFamily="18" charset="2"/>
              </a:rPr>
              <a:t></a:t>
            </a:r>
            <a:r>
              <a:rPr lang="en-US" altLang="zh-CN" sz="2800" b="1" dirty="0" err="1" smtClean="0">
                <a:sym typeface="Symbol" pitchFamily="18" charset="2"/>
              </a:rPr>
              <a:t>y</a:t>
            </a:r>
            <a:r>
              <a:rPr lang="en-US" altLang="zh-CN" sz="2800" b="1" baseline="-25000" dirty="0" err="1" smtClean="0">
                <a:sym typeface="Symbol" pitchFamily="18" charset="2"/>
              </a:rPr>
              <a:t>i</a:t>
            </a:r>
            <a:r>
              <a:rPr lang="en-US" altLang="zh-CN" sz="2800" b="1" dirty="0" smtClean="0">
                <a:sym typeface="Symbol" pitchFamily="18" charset="2"/>
              </a:rPr>
              <a:t>=t </a:t>
            </a:r>
            <a:r>
              <a:rPr lang="en-US" altLang="zh-CN" sz="2800" b="1" dirty="0" smtClean="0"/>
              <a:t>}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注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{y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y</a:t>
            </a:r>
            <a:r>
              <a:rPr lang="en-US" altLang="zh-CN" sz="2800" b="1" baseline="-25000" dirty="0" err="1" smtClean="0"/>
              <a:t>h</a:t>
            </a:r>
            <a:r>
              <a:rPr lang="en-US" altLang="zh-CN" sz="2800" b="1" dirty="0" smtClean="0"/>
              <a:t>}, {x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,…,</a:t>
            </a:r>
            <a:r>
              <a:rPr lang="en-US" altLang="zh-CN" sz="2800" b="1" dirty="0" err="1" smtClean="0"/>
              <a:t>x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dirty="0" smtClean="0"/>
              <a:t>}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多重集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例</a:t>
            </a:r>
            <a:r>
              <a:rPr lang="zh-CN" altLang="en-US" sz="2800" b="1" dirty="0" smtClean="0"/>
              <a:t>: &lt;{4,11,16,21,27},25&gt;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</a:t>
            </a:r>
            <a:r>
              <a:rPr lang="en-US" altLang="zh-CN" sz="2800" b="1" dirty="0" smtClean="0"/>
              <a:t>SUBSET-SUM,  4+21=25</a:t>
            </a: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832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726B409-51DA-4C49-805E-CDFE1CC21330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几个</a:t>
            </a:r>
            <a:r>
              <a:rPr lang="en-US" altLang="zh-CN" smtClean="0"/>
              <a:t>NP</a:t>
            </a:r>
            <a:r>
              <a:rPr lang="zh-CN" altLang="en-US" smtClean="0"/>
              <a:t>完全问题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673696"/>
            <a:ext cx="6517704" cy="4419600"/>
            <a:chOff x="920750" y="1314450"/>
            <a:chExt cx="6517704" cy="4419600"/>
          </a:xfrm>
        </p:grpSpPr>
        <p:sp>
          <p:nvSpPr>
            <p:cNvPr id="45062" name="Text Box 4"/>
            <p:cNvSpPr txBox="1">
              <a:spLocks noChangeArrowheads="1"/>
            </p:cNvSpPr>
            <p:nvPr/>
          </p:nvSpPr>
          <p:spPr bwMode="auto">
            <a:xfrm>
              <a:off x="4121150" y="139065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NP</a:t>
              </a:r>
            </a:p>
          </p:txBody>
        </p:sp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3816350" y="2228850"/>
              <a:ext cx="1219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cnf-SAT</a:t>
              </a: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2749550" y="23812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SAT</a:t>
              </a: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4161110" y="4133850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HAMPATH</a:t>
              </a:r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4064694" y="527685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UHAMPATH</a:t>
              </a:r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5457254" y="4149874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SUBSET-SUM</a:t>
              </a:r>
            </a:p>
          </p:txBody>
        </p:sp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920750" y="4133850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CLIQUE</a:t>
              </a:r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>
              <a:off x="4349750" y="17716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>
              <a:off x="4349750" y="344805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 flipH="1">
              <a:off x="3359150" y="177165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14"/>
            <p:cNvSpPr>
              <a:spLocks noChangeShapeType="1"/>
            </p:cNvSpPr>
            <p:nvPr/>
          </p:nvSpPr>
          <p:spPr bwMode="auto">
            <a:xfrm flipH="1">
              <a:off x="1911350" y="3448050"/>
              <a:ext cx="2286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15"/>
            <p:cNvSpPr>
              <a:spLocks noChangeShapeType="1"/>
            </p:cNvSpPr>
            <p:nvPr/>
          </p:nvSpPr>
          <p:spPr bwMode="auto">
            <a:xfrm>
              <a:off x="4425950" y="344805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16"/>
            <p:cNvSpPr>
              <a:spLocks noChangeShapeType="1"/>
            </p:cNvSpPr>
            <p:nvPr/>
          </p:nvSpPr>
          <p:spPr bwMode="auto">
            <a:xfrm>
              <a:off x="5025206" y="451485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Text Box 17"/>
            <p:cNvSpPr txBox="1">
              <a:spLocks noChangeArrowheads="1"/>
            </p:cNvSpPr>
            <p:nvPr/>
          </p:nvSpPr>
          <p:spPr bwMode="auto">
            <a:xfrm>
              <a:off x="2597150" y="17716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定理8.30</a:t>
              </a:r>
            </a:p>
          </p:txBody>
        </p:sp>
        <p:sp>
          <p:nvSpPr>
            <p:cNvPr id="45076" name="Text Box 18"/>
            <p:cNvSpPr txBox="1">
              <a:spLocks noChangeArrowheads="1"/>
            </p:cNvSpPr>
            <p:nvPr/>
          </p:nvSpPr>
          <p:spPr bwMode="auto">
            <a:xfrm>
              <a:off x="4349750" y="26860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推论8.32</a:t>
              </a:r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1911350" y="35242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推论8.33</a:t>
              </a:r>
            </a:p>
          </p:txBody>
        </p:sp>
        <p:sp>
          <p:nvSpPr>
            <p:cNvPr id="45078" name="Text Box 20"/>
            <p:cNvSpPr txBox="1">
              <a:spLocks noChangeArrowheads="1"/>
            </p:cNvSpPr>
            <p:nvPr/>
          </p:nvSpPr>
          <p:spPr bwMode="auto">
            <a:xfrm>
              <a:off x="5568950" y="35242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定理8.37</a:t>
              </a:r>
            </a:p>
          </p:txBody>
        </p:sp>
        <p:sp>
          <p:nvSpPr>
            <p:cNvPr id="45079" name="Text Box 21"/>
            <p:cNvSpPr txBox="1">
              <a:spLocks noChangeArrowheads="1"/>
            </p:cNvSpPr>
            <p:nvPr/>
          </p:nvSpPr>
          <p:spPr bwMode="auto">
            <a:xfrm>
              <a:off x="2091134" y="4133850"/>
              <a:ext cx="2286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VERTEX-COVER</a:t>
              </a:r>
            </a:p>
          </p:txBody>
        </p:sp>
        <p:sp>
          <p:nvSpPr>
            <p:cNvPr id="45080" name="Line 22"/>
            <p:cNvSpPr>
              <a:spLocks noChangeShapeType="1"/>
            </p:cNvSpPr>
            <p:nvPr/>
          </p:nvSpPr>
          <p:spPr bwMode="auto">
            <a:xfrm flipH="1">
              <a:off x="3435350" y="3448050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Text Box 23"/>
            <p:cNvSpPr txBox="1">
              <a:spLocks noChangeArrowheads="1"/>
            </p:cNvSpPr>
            <p:nvPr/>
          </p:nvSpPr>
          <p:spPr bwMode="auto">
            <a:xfrm>
              <a:off x="3729062" y="46672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定理8.36</a:t>
              </a:r>
            </a:p>
          </p:txBody>
        </p:sp>
        <p:sp>
          <p:nvSpPr>
            <p:cNvPr id="45082" name="Text Box 24"/>
            <p:cNvSpPr txBox="1">
              <a:spLocks noChangeArrowheads="1"/>
            </p:cNvSpPr>
            <p:nvPr/>
          </p:nvSpPr>
          <p:spPr bwMode="auto">
            <a:xfrm>
              <a:off x="4273550" y="36766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定理8.35</a:t>
              </a:r>
            </a:p>
          </p:txBody>
        </p:sp>
        <p:sp>
          <p:nvSpPr>
            <p:cNvPr id="45083" name="Text Box 25"/>
            <p:cNvSpPr txBox="1">
              <a:spLocks noChangeArrowheads="1"/>
            </p:cNvSpPr>
            <p:nvPr/>
          </p:nvSpPr>
          <p:spPr bwMode="auto">
            <a:xfrm>
              <a:off x="3054350" y="367665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定理8.34</a:t>
              </a:r>
            </a:p>
          </p:txBody>
        </p:sp>
        <p:sp>
          <p:nvSpPr>
            <p:cNvPr id="45084" name="Oval 26"/>
            <p:cNvSpPr>
              <a:spLocks noChangeArrowheads="1"/>
            </p:cNvSpPr>
            <p:nvPr/>
          </p:nvSpPr>
          <p:spPr bwMode="auto">
            <a:xfrm>
              <a:off x="3968750" y="1314450"/>
              <a:ext cx="838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5" name="Text Box 27"/>
            <p:cNvSpPr txBox="1">
              <a:spLocks noChangeArrowheads="1"/>
            </p:cNvSpPr>
            <p:nvPr/>
          </p:nvSpPr>
          <p:spPr bwMode="auto">
            <a:xfrm>
              <a:off x="3968750" y="30670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3</a:t>
              </a:r>
              <a:r>
                <a:rPr lang="en-US" altLang="zh-CN" sz="2400" b="1">
                  <a:latin typeface="Arial Narrow" pitchFamily="34" charset="0"/>
                </a:rPr>
                <a:t>SAT</a:t>
              </a:r>
            </a:p>
          </p:txBody>
        </p:sp>
        <p:sp>
          <p:nvSpPr>
            <p:cNvPr id="45086" name="Line 28"/>
            <p:cNvSpPr>
              <a:spLocks noChangeShapeType="1"/>
            </p:cNvSpPr>
            <p:nvPr/>
          </p:nvSpPr>
          <p:spPr bwMode="auto">
            <a:xfrm>
              <a:off x="4349750" y="26860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34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0BBCEC-6373-496B-8E3F-A28C1E05150F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定理8.37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定理8.37</a:t>
            </a:r>
            <a:r>
              <a:rPr lang="zh-CN" altLang="en-US" b="1" dirty="0" smtClean="0"/>
              <a:t>: </a:t>
            </a:r>
            <a:r>
              <a:rPr lang="en-US" altLang="zh-CN" b="1" dirty="0" smtClean="0"/>
              <a:t>SUBSET-SUM</a:t>
            </a:r>
            <a:r>
              <a:rPr lang="zh-CN" altLang="en-US" b="1" dirty="0" smtClean="0"/>
              <a:t>是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NP</a:t>
            </a:r>
            <a:r>
              <a:rPr lang="zh-CN" altLang="en-US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b="1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en-US" altLang="zh-CN" sz="3200" b="1" dirty="0" smtClean="0"/>
              <a:t>SUBSET-SUM</a:t>
            </a:r>
            <a:r>
              <a:rPr lang="zh-CN" altLang="en-US" sz="3200" b="1" dirty="0" smtClean="0"/>
              <a:t>属于</a:t>
            </a:r>
            <a:r>
              <a:rPr lang="en-US" altLang="zh-CN" sz="3200" b="1" dirty="0" smtClean="0"/>
              <a:t>NP</a:t>
            </a:r>
          </a:p>
          <a:p>
            <a:pPr marL="457200" lvl="1" indent="0" eaLnBrk="1" hangingPunct="1">
              <a:buNone/>
            </a:pPr>
            <a:r>
              <a:rPr lang="en-US" altLang="zh-CN" sz="3200" b="1" dirty="0" smtClean="0"/>
              <a:t>3SAT</a:t>
            </a:r>
            <a:r>
              <a:rPr lang="en-US" altLang="zh-CN" sz="3200" b="1" dirty="0" smtClean="0">
                <a:sym typeface="Symbol" pitchFamily="18" charset="2"/>
              </a:rPr>
              <a:t></a:t>
            </a:r>
            <a:r>
              <a:rPr lang="en-US" altLang="zh-CN" sz="3200" b="1" baseline="30000" dirty="0" smtClean="0">
                <a:sym typeface="Symbol" pitchFamily="18" charset="2"/>
              </a:rPr>
              <a:t>p</a:t>
            </a:r>
            <a:r>
              <a:rPr lang="en-US" altLang="zh-CN" sz="3200" b="1" baseline="-25000" dirty="0" smtClean="0">
                <a:sym typeface="Symbol" pitchFamily="18" charset="2"/>
              </a:rPr>
              <a:t>m</a:t>
            </a:r>
            <a:r>
              <a:rPr lang="en-US" altLang="zh-CN" sz="3200" b="1" dirty="0" smtClean="0"/>
              <a:t>SUBSET-SUM 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526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45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E2B5B1-57CA-4DA0-8600-6F7FAEE7AE73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定理8.37(例)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aphicFrame>
        <p:nvGraphicFramePr>
          <p:cNvPr id="1146277" name="Group 421"/>
          <p:cNvGraphicFramePr>
            <a:graphicFrameLocks noGrp="1"/>
          </p:cNvGraphicFramePr>
          <p:nvPr>
            <p:extLst/>
          </p:nvPr>
        </p:nvGraphicFramePr>
        <p:xfrm>
          <a:off x="323528" y="2362200"/>
          <a:ext cx="6324600" cy="3896112"/>
        </p:xfrm>
        <a:graphic>
          <a:graphicData uri="http://schemas.openxmlformats.org/drawingml/2006/table">
            <a:tbl>
              <a:tblPr/>
              <a:tblGrid>
                <a:gridCol w="1066800"/>
                <a:gridCol w="990600"/>
                <a:gridCol w="1066800"/>
                <a:gridCol w="1066800"/>
                <a:gridCol w="1143000"/>
                <a:gridCol w="990600"/>
              </a:tblGrid>
              <a:tr h="5587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8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CD28C86-5FD4-4EC5-B5C3-B92A5683B3EA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多项式时间</a:t>
            </a:r>
            <a:r>
              <a:rPr lang="en-US" altLang="zh-CN" sz="2800" b="1" dirty="0" smtClean="0"/>
              <a:t>m-</a:t>
            </a:r>
            <a:r>
              <a:rPr lang="zh-CN" altLang="en-US" sz="2800" b="1" dirty="0" smtClean="0"/>
              <a:t>归约, 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难, 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库克定理: </a:t>
            </a:r>
            <a:r>
              <a:rPr lang="en-US" altLang="zh-CN" sz="2800" b="1" dirty="0" smtClean="0"/>
              <a:t>SAT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完全问题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其他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完全问题: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3</a:t>
            </a:r>
            <a:r>
              <a:rPr lang="en-US" altLang="zh-CN" sz="2800" b="1" dirty="0" smtClean="0"/>
              <a:t>SAT, CLIQUE,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VEXTER-COVER,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(U)HAMPATH,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SUBSET-SUM,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………………!!!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对付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完全问题: 近似算法</a:t>
            </a:r>
          </a:p>
        </p:txBody>
      </p:sp>
    </p:spTree>
    <p:extLst>
      <p:ext uri="{BB962C8B-B14F-4D97-AF65-F5344CB8AC3E}">
        <p14:creationId xmlns:p14="http://schemas.microsoft.com/office/powerpoint/2010/main" val="26288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0E2585-9778-4F0F-B7F6-7C8F5FF00165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顶点覆盖问题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顶点覆盖问题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给定图</a:t>
            </a:r>
            <a:r>
              <a:rPr lang="en-US" altLang="zh-CN" b="1" dirty="0" smtClean="0"/>
              <a:t>G, </a:t>
            </a:r>
            <a:r>
              <a:rPr lang="zh-CN" altLang="en-US" b="1" dirty="0" smtClean="0"/>
              <a:t>数</a:t>
            </a:r>
            <a:r>
              <a:rPr lang="en-US" altLang="zh-CN" b="1" dirty="0" smtClean="0"/>
              <a:t>k, </a:t>
            </a:r>
            <a:r>
              <a:rPr lang="zh-CN" altLang="en-US" b="1" dirty="0" smtClean="0"/>
              <a:t>确定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是否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个顶点的顶点覆盖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/>
              <a:t>顶点覆盖: 任何一条边至少</a:t>
            </a:r>
            <a:endParaRPr lang="en-US" altLang="zh-CN" sz="2800" b="1" dirty="0" smtClean="0"/>
          </a:p>
          <a:p>
            <a:pPr marL="5715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有一个端点属于这组顶点</a:t>
            </a:r>
          </a:p>
          <a:p>
            <a:pPr marL="0" indent="0" eaLnBrk="1" hangingPunct="1">
              <a:buNone/>
            </a:pP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VERTEX-COVER</a:t>
            </a:r>
            <a:r>
              <a:rPr lang="en-US" altLang="zh-CN" sz="2800" b="1" dirty="0" smtClean="0"/>
              <a:t>=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{&lt;</a:t>
            </a:r>
            <a:r>
              <a:rPr lang="en-US" altLang="zh-CN" sz="2800" b="1" dirty="0" err="1" smtClean="0"/>
              <a:t>G,k</a:t>
            </a:r>
            <a:r>
              <a:rPr lang="en-US" altLang="zh-CN" sz="2800" b="1" dirty="0" smtClean="0"/>
              <a:t>&gt;|</a:t>
            </a:r>
            <a:r>
              <a:rPr lang="zh-CN" altLang="en-US" sz="2800" b="1" dirty="0" smtClean="0"/>
              <a:t>无向图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个顶点的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</a:t>
            </a:r>
            <a:r>
              <a:rPr lang="zh-CN" altLang="en-US" sz="2800" b="1" dirty="0" smtClean="0"/>
              <a:t>顶点覆盖}</a:t>
            </a:r>
          </a:p>
        </p:txBody>
      </p:sp>
    </p:spTree>
    <p:extLst>
      <p:ext uri="{BB962C8B-B14F-4D97-AF65-F5344CB8AC3E}">
        <p14:creationId xmlns:p14="http://schemas.microsoft.com/office/powerpoint/2010/main" val="23085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3418E56-0E24-4056-BFB3-0AF4220FE9AB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顶点覆盖(例)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584" y="2828528"/>
            <a:ext cx="3886200" cy="1752600"/>
            <a:chOff x="2743200" y="4419600"/>
            <a:chExt cx="3886200" cy="1752600"/>
          </a:xfrm>
        </p:grpSpPr>
        <p:sp>
          <p:nvSpPr>
            <p:cNvPr id="47110" name="Oval 4"/>
            <p:cNvSpPr>
              <a:spLocks noChangeArrowheads="1"/>
            </p:cNvSpPr>
            <p:nvPr/>
          </p:nvSpPr>
          <p:spPr bwMode="auto">
            <a:xfrm>
              <a:off x="27432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1" name="Oval 5"/>
            <p:cNvSpPr>
              <a:spLocks noChangeArrowheads="1"/>
            </p:cNvSpPr>
            <p:nvPr/>
          </p:nvSpPr>
          <p:spPr bwMode="auto">
            <a:xfrm>
              <a:off x="2743200" y="5943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3657600" y="5181600"/>
              <a:ext cx="228600" cy="2286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3" name="Oval 7"/>
            <p:cNvSpPr>
              <a:spLocks noChangeArrowheads="1"/>
            </p:cNvSpPr>
            <p:nvPr/>
          </p:nvSpPr>
          <p:spPr bwMode="auto">
            <a:xfrm>
              <a:off x="44958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4" name="Oval 8"/>
            <p:cNvSpPr>
              <a:spLocks noChangeArrowheads="1"/>
            </p:cNvSpPr>
            <p:nvPr/>
          </p:nvSpPr>
          <p:spPr bwMode="auto">
            <a:xfrm>
              <a:off x="4495800" y="5943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5" name="Oval 9"/>
            <p:cNvSpPr>
              <a:spLocks noChangeArrowheads="1"/>
            </p:cNvSpPr>
            <p:nvPr/>
          </p:nvSpPr>
          <p:spPr bwMode="auto">
            <a:xfrm>
              <a:off x="6400800" y="441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6" name="Oval 10"/>
            <p:cNvSpPr>
              <a:spLocks noChangeArrowheads="1"/>
            </p:cNvSpPr>
            <p:nvPr/>
          </p:nvSpPr>
          <p:spPr bwMode="auto">
            <a:xfrm>
              <a:off x="6400800" y="5943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7" name="Line 11"/>
            <p:cNvSpPr>
              <a:spLocks noChangeShapeType="1"/>
            </p:cNvSpPr>
            <p:nvPr/>
          </p:nvSpPr>
          <p:spPr bwMode="auto">
            <a:xfrm>
              <a:off x="2819400" y="45720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819400" y="45720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>
              <a:off x="2819400" y="60960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895600" y="4572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 flipV="1">
              <a:off x="2895600" y="5334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4648200" y="4572000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4648200" y="6096000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>
              <a:off x="6477000" y="45720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Line 19"/>
            <p:cNvSpPr>
              <a:spLocks noChangeShapeType="1"/>
            </p:cNvSpPr>
            <p:nvPr/>
          </p:nvSpPr>
          <p:spPr bwMode="auto">
            <a:xfrm>
              <a:off x="4648200" y="45720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>
              <a:off x="4648200" y="4572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 flipV="1">
              <a:off x="4648200" y="4572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8" name="Line 22"/>
            <p:cNvSpPr>
              <a:spLocks noChangeShapeType="1"/>
            </p:cNvSpPr>
            <p:nvPr/>
          </p:nvSpPr>
          <p:spPr bwMode="auto">
            <a:xfrm flipH="1">
              <a:off x="3810000" y="4572000"/>
              <a:ext cx="838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9" name="Line 23"/>
            <p:cNvSpPr>
              <a:spLocks noChangeShapeType="1"/>
            </p:cNvSpPr>
            <p:nvPr/>
          </p:nvSpPr>
          <p:spPr bwMode="auto">
            <a:xfrm>
              <a:off x="3810000" y="5334000"/>
              <a:ext cx="838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0" name="Line 24"/>
            <p:cNvSpPr>
              <a:spLocks noChangeShapeType="1"/>
            </p:cNvSpPr>
            <p:nvPr/>
          </p:nvSpPr>
          <p:spPr bwMode="auto">
            <a:xfrm flipV="1">
              <a:off x="3810000" y="4572000"/>
              <a:ext cx="2667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1" name="Line 25"/>
            <p:cNvSpPr>
              <a:spLocks noChangeShapeType="1"/>
            </p:cNvSpPr>
            <p:nvPr/>
          </p:nvSpPr>
          <p:spPr bwMode="auto">
            <a:xfrm>
              <a:off x="3810000" y="5334000"/>
              <a:ext cx="2743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1E80951-31E5-49CB-9653-6A41BF2E5909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定理8.34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984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定理8.34</a:t>
            </a:r>
            <a:r>
              <a:rPr lang="zh-CN" altLang="en-US" b="1" dirty="0" smtClean="0"/>
              <a:t>: </a:t>
            </a:r>
            <a:r>
              <a:rPr lang="en-US" altLang="zh-CN" b="1" dirty="0" smtClean="0"/>
              <a:t>VERTEX-COVER</a:t>
            </a:r>
            <a:r>
              <a:rPr lang="zh-CN" altLang="en-US" b="1" dirty="0" smtClean="0"/>
              <a:t>是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NP</a:t>
            </a:r>
            <a:r>
              <a:rPr lang="zh-CN" altLang="en-US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b="1" dirty="0" smtClean="0"/>
              <a:t>: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VERTEX-COVER</a:t>
            </a:r>
            <a:r>
              <a:rPr lang="zh-CN" altLang="en-US" b="1" dirty="0" smtClean="0"/>
              <a:t>属于</a:t>
            </a:r>
            <a:r>
              <a:rPr lang="en-US" altLang="zh-CN" b="1" dirty="0" smtClean="0"/>
              <a:t>NP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3</a:t>
            </a:r>
            <a:r>
              <a:rPr lang="en-US" altLang="zh-CN" b="1" dirty="0" err="1" smtClean="0"/>
              <a:t>SAT</a:t>
            </a:r>
            <a:r>
              <a:rPr lang="en-US" altLang="zh-CN" b="1" dirty="0" err="1" smtClean="0">
                <a:sym typeface="Symbol" pitchFamily="18" charset="2"/>
              </a:rPr>
              <a:t>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/>
              <a:t>VERTEX-COVER</a:t>
            </a:r>
            <a:r>
              <a:rPr lang="en-US" altLang="zh-CN" b="1" dirty="0" smtClean="0"/>
              <a:t> 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26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D8DDC2-B895-4618-B11D-5D3DEC7E1583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定理8.34(例)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41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 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6512" y="3048000"/>
            <a:ext cx="7315200" cy="3048000"/>
            <a:chOff x="1219200" y="3048000"/>
            <a:chExt cx="7315200" cy="3048000"/>
          </a:xfrm>
        </p:grpSpPr>
        <p:sp>
          <p:nvSpPr>
            <p:cNvPr id="49159" name="Oval 4"/>
            <p:cNvSpPr>
              <a:spLocks noChangeArrowheads="1"/>
            </p:cNvSpPr>
            <p:nvPr/>
          </p:nvSpPr>
          <p:spPr bwMode="auto">
            <a:xfrm>
              <a:off x="25908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0" name="Text Box 5"/>
            <p:cNvSpPr txBox="1">
              <a:spLocks noChangeArrowheads="1"/>
            </p:cNvSpPr>
            <p:nvPr/>
          </p:nvSpPr>
          <p:spPr bwMode="auto">
            <a:xfrm>
              <a:off x="2514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40386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2" name="Text Box 7"/>
            <p:cNvSpPr txBox="1">
              <a:spLocks noChangeArrowheads="1"/>
            </p:cNvSpPr>
            <p:nvPr/>
          </p:nvSpPr>
          <p:spPr bwMode="auto">
            <a:xfrm>
              <a:off x="39624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63" name="Oval 8"/>
            <p:cNvSpPr>
              <a:spLocks noChangeArrowheads="1"/>
            </p:cNvSpPr>
            <p:nvPr/>
          </p:nvSpPr>
          <p:spPr bwMode="auto">
            <a:xfrm>
              <a:off x="52578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51816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65" name="Oval 10"/>
            <p:cNvSpPr>
              <a:spLocks noChangeArrowheads="1"/>
            </p:cNvSpPr>
            <p:nvPr/>
          </p:nvSpPr>
          <p:spPr bwMode="auto">
            <a:xfrm>
              <a:off x="12954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12192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67" name="Oval 12"/>
            <p:cNvSpPr>
              <a:spLocks noChangeArrowheads="1"/>
            </p:cNvSpPr>
            <p:nvPr/>
          </p:nvSpPr>
          <p:spPr bwMode="auto">
            <a:xfrm>
              <a:off x="19812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69" name="Oval 14"/>
            <p:cNvSpPr>
              <a:spLocks noChangeArrowheads="1"/>
            </p:cNvSpPr>
            <p:nvPr/>
          </p:nvSpPr>
          <p:spPr bwMode="auto">
            <a:xfrm>
              <a:off x="6324600" y="3276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0" name="Text Box 15"/>
            <p:cNvSpPr txBox="1">
              <a:spLocks noChangeArrowheads="1"/>
            </p:cNvSpPr>
            <p:nvPr/>
          </p:nvSpPr>
          <p:spPr bwMode="auto">
            <a:xfrm>
              <a:off x="624840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71" name="Oval 16"/>
            <p:cNvSpPr>
              <a:spLocks noChangeArrowheads="1"/>
            </p:cNvSpPr>
            <p:nvPr/>
          </p:nvSpPr>
          <p:spPr bwMode="auto">
            <a:xfrm>
              <a:off x="7162800" y="4800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2" name="Text Box 17"/>
            <p:cNvSpPr txBox="1">
              <a:spLocks noChangeArrowheads="1"/>
            </p:cNvSpPr>
            <p:nvPr/>
          </p:nvSpPr>
          <p:spPr bwMode="auto">
            <a:xfrm>
              <a:off x="7086600" y="4648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73" name="Oval 18"/>
            <p:cNvSpPr>
              <a:spLocks noChangeArrowheads="1"/>
            </p:cNvSpPr>
            <p:nvPr/>
          </p:nvSpPr>
          <p:spPr bwMode="auto">
            <a:xfrm>
              <a:off x="6477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4" name="Text Box 19"/>
            <p:cNvSpPr txBox="1">
              <a:spLocks noChangeArrowheads="1"/>
            </p:cNvSpPr>
            <p:nvPr/>
          </p:nvSpPr>
          <p:spPr bwMode="auto">
            <a:xfrm>
              <a:off x="6400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75" name="Oval 20"/>
            <p:cNvSpPr>
              <a:spLocks noChangeArrowheads="1"/>
            </p:cNvSpPr>
            <p:nvPr/>
          </p:nvSpPr>
          <p:spPr bwMode="auto">
            <a:xfrm>
              <a:off x="7772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Text Box 21"/>
            <p:cNvSpPr txBox="1">
              <a:spLocks noChangeArrowheads="1"/>
            </p:cNvSpPr>
            <p:nvPr/>
          </p:nvSpPr>
          <p:spPr bwMode="auto">
            <a:xfrm>
              <a:off x="7696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77" name="Oval 39"/>
            <p:cNvSpPr>
              <a:spLocks noChangeArrowheads="1"/>
            </p:cNvSpPr>
            <p:nvPr/>
          </p:nvSpPr>
          <p:spPr bwMode="auto">
            <a:xfrm>
              <a:off x="1295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8" name="Text Box 40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79" name="Oval 41"/>
            <p:cNvSpPr>
              <a:spLocks noChangeArrowheads="1"/>
            </p:cNvSpPr>
            <p:nvPr/>
          </p:nvSpPr>
          <p:spPr bwMode="auto">
            <a:xfrm>
              <a:off x="25908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0" name="Text Box 42"/>
            <p:cNvSpPr txBox="1">
              <a:spLocks noChangeArrowheads="1"/>
            </p:cNvSpPr>
            <p:nvPr/>
          </p:nvSpPr>
          <p:spPr bwMode="auto">
            <a:xfrm>
              <a:off x="25146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81" name="Line 43"/>
            <p:cNvSpPr>
              <a:spLocks noChangeShapeType="1"/>
            </p:cNvSpPr>
            <p:nvPr/>
          </p:nvSpPr>
          <p:spPr bwMode="auto">
            <a:xfrm flipH="1">
              <a:off x="1828800" y="5334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2" name="Line 44"/>
            <p:cNvSpPr>
              <a:spLocks noChangeShapeType="1"/>
            </p:cNvSpPr>
            <p:nvPr/>
          </p:nvSpPr>
          <p:spPr bwMode="auto">
            <a:xfrm>
              <a:off x="251460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3" name="Line 45"/>
            <p:cNvSpPr>
              <a:spLocks noChangeShapeType="1"/>
            </p:cNvSpPr>
            <p:nvPr/>
          </p:nvSpPr>
          <p:spPr bwMode="auto">
            <a:xfrm>
              <a:off x="20574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4" name="Line 46"/>
            <p:cNvSpPr>
              <a:spLocks noChangeShapeType="1"/>
            </p:cNvSpPr>
            <p:nvPr/>
          </p:nvSpPr>
          <p:spPr bwMode="auto">
            <a:xfrm flipH="1">
              <a:off x="701040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5" name="Line 47"/>
            <p:cNvSpPr>
              <a:spLocks noChangeShapeType="1"/>
            </p:cNvSpPr>
            <p:nvPr/>
          </p:nvSpPr>
          <p:spPr bwMode="auto">
            <a:xfrm>
              <a:off x="769620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6" name="Line 48"/>
            <p:cNvSpPr>
              <a:spLocks noChangeShapeType="1"/>
            </p:cNvSpPr>
            <p:nvPr/>
          </p:nvSpPr>
          <p:spPr bwMode="auto">
            <a:xfrm>
              <a:off x="72390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7" name="Oval 49"/>
            <p:cNvSpPr>
              <a:spLocks noChangeArrowheads="1"/>
            </p:cNvSpPr>
            <p:nvPr/>
          </p:nvSpPr>
          <p:spPr bwMode="auto">
            <a:xfrm>
              <a:off x="46482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8" name="Text Box 50"/>
            <p:cNvSpPr txBox="1">
              <a:spLocks noChangeArrowheads="1"/>
            </p:cNvSpPr>
            <p:nvPr/>
          </p:nvSpPr>
          <p:spPr bwMode="auto">
            <a:xfrm>
              <a:off x="45720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89" name="Oval 51"/>
            <p:cNvSpPr>
              <a:spLocks noChangeArrowheads="1"/>
            </p:cNvSpPr>
            <p:nvPr/>
          </p:nvSpPr>
          <p:spPr bwMode="auto">
            <a:xfrm>
              <a:off x="7696200" y="3276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0" name="Text Box 52"/>
            <p:cNvSpPr txBox="1">
              <a:spLocks noChangeArrowheads="1"/>
            </p:cNvSpPr>
            <p:nvPr/>
          </p:nvSpPr>
          <p:spPr bwMode="auto">
            <a:xfrm>
              <a:off x="762000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49191" name="Line 53"/>
            <p:cNvSpPr>
              <a:spLocks noChangeShapeType="1"/>
            </p:cNvSpPr>
            <p:nvPr/>
          </p:nvSpPr>
          <p:spPr bwMode="auto">
            <a:xfrm>
              <a:off x="2057400" y="3429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2" name="Line 54"/>
            <p:cNvSpPr>
              <a:spLocks noChangeShapeType="1"/>
            </p:cNvSpPr>
            <p:nvPr/>
          </p:nvSpPr>
          <p:spPr bwMode="auto">
            <a:xfrm>
              <a:off x="70866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3" name="Line 55"/>
            <p:cNvSpPr>
              <a:spLocks noChangeShapeType="1"/>
            </p:cNvSpPr>
            <p:nvPr/>
          </p:nvSpPr>
          <p:spPr bwMode="auto">
            <a:xfrm flipH="1">
              <a:off x="457200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4" name="Line 56"/>
            <p:cNvSpPr>
              <a:spLocks noChangeShapeType="1"/>
            </p:cNvSpPr>
            <p:nvPr/>
          </p:nvSpPr>
          <p:spPr bwMode="auto">
            <a:xfrm>
              <a:off x="5181600" y="5334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5" name="Line 57"/>
            <p:cNvSpPr>
              <a:spLocks noChangeShapeType="1"/>
            </p:cNvSpPr>
            <p:nvPr/>
          </p:nvSpPr>
          <p:spPr bwMode="auto">
            <a:xfrm>
              <a:off x="4800600" y="5867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3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DA1728-E808-4B82-AFDA-668D54BF9E83}" type="slidenum">
              <a:rPr lang="zh-CN" altLang="en-US"/>
              <a:pPr eaLnBrk="1" hangingPunct="1"/>
              <a:t>7</a:t>
            </a:fld>
            <a:endParaRPr lang="en-US" altLang="zh-CN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定理8.34(例)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41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 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08520" y="3048000"/>
            <a:ext cx="7315200" cy="3048000"/>
            <a:chOff x="1219200" y="3048000"/>
            <a:chExt cx="7315200" cy="3048000"/>
          </a:xfrm>
        </p:grpSpPr>
        <p:sp>
          <p:nvSpPr>
            <p:cNvPr id="50183" name="Oval 4"/>
            <p:cNvSpPr>
              <a:spLocks noChangeArrowheads="1"/>
            </p:cNvSpPr>
            <p:nvPr/>
          </p:nvSpPr>
          <p:spPr bwMode="auto">
            <a:xfrm>
              <a:off x="25908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514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40386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6" name="Text Box 7"/>
            <p:cNvSpPr txBox="1">
              <a:spLocks noChangeArrowheads="1"/>
            </p:cNvSpPr>
            <p:nvPr/>
          </p:nvSpPr>
          <p:spPr bwMode="auto">
            <a:xfrm>
              <a:off x="39624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87" name="Oval 8"/>
            <p:cNvSpPr>
              <a:spLocks noChangeArrowheads="1"/>
            </p:cNvSpPr>
            <p:nvPr/>
          </p:nvSpPr>
          <p:spPr bwMode="auto">
            <a:xfrm>
              <a:off x="52578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51816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89" name="Oval 10"/>
            <p:cNvSpPr>
              <a:spLocks noChangeArrowheads="1"/>
            </p:cNvSpPr>
            <p:nvPr/>
          </p:nvSpPr>
          <p:spPr bwMode="auto">
            <a:xfrm>
              <a:off x="12954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0" name="Text Box 11"/>
            <p:cNvSpPr txBox="1">
              <a:spLocks noChangeArrowheads="1"/>
            </p:cNvSpPr>
            <p:nvPr/>
          </p:nvSpPr>
          <p:spPr bwMode="auto">
            <a:xfrm>
              <a:off x="12192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91" name="Oval 12"/>
            <p:cNvSpPr>
              <a:spLocks noChangeArrowheads="1"/>
            </p:cNvSpPr>
            <p:nvPr/>
          </p:nvSpPr>
          <p:spPr bwMode="auto">
            <a:xfrm>
              <a:off x="19812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2" name="Text Box 13"/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93" name="Oval 14"/>
            <p:cNvSpPr>
              <a:spLocks noChangeArrowheads="1"/>
            </p:cNvSpPr>
            <p:nvPr/>
          </p:nvSpPr>
          <p:spPr bwMode="auto">
            <a:xfrm>
              <a:off x="6324600" y="3276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Text Box 15"/>
            <p:cNvSpPr txBox="1">
              <a:spLocks noChangeArrowheads="1"/>
            </p:cNvSpPr>
            <p:nvPr/>
          </p:nvSpPr>
          <p:spPr bwMode="auto">
            <a:xfrm>
              <a:off x="624840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95" name="Oval 16"/>
            <p:cNvSpPr>
              <a:spLocks noChangeArrowheads="1"/>
            </p:cNvSpPr>
            <p:nvPr/>
          </p:nvSpPr>
          <p:spPr bwMode="auto">
            <a:xfrm>
              <a:off x="7162800" y="4800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6" name="Text Box 17"/>
            <p:cNvSpPr txBox="1">
              <a:spLocks noChangeArrowheads="1"/>
            </p:cNvSpPr>
            <p:nvPr/>
          </p:nvSpPr>
          <p:spPr bwMode="auto">
            <a:xfrm>
              <a:off x="7086600" y="4648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97" name="Oval 18"/>
            <p:cNvSpPr>
              <a:spLocks noChangeArrowheads="1"/>
            </p:cNvSpPr>
            <p:nvPr/>
          </p:nvSpPr>
          <p:spPr bwMode="auto">
            <a:xfrm>
              <a:off x="6477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8" name="Text Box 19"/>
            <p:cNvSpPr txBox="1">
              <a:spLocks noChangeArrowheads="1"/>
            </p:cNvSpPr>
            <p:nvPr/>
          </p:nvSpPr>
          <p:spPr bwMode="auto">
            <a:xfrm>
              <a:off x="6400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199" name="Oval 20"/>
            <p:cNvSpPr>
              <a:spLocks noChangeArrowheads="1"/>
            </p:cNvSpPr>
            <p:nvPr/>
          </p:nvSpPr>
          <p:spPr bwMode="auto">
            <a:xfrm>
              <a:off x="7772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0" name="Text Box 21"/>
            <p:cNvSpPr txBox="1">
              <a:spLocks noChangeArrowheads="1"/>
            </p:cNvSpPr>
            <p:nvPr/>
          </p:nvSpPr>
          <p:spPr bwMode="auto">
            <a:xfrm>
              <a:off x="7696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201" name="Oval 22"/>
            <p:cNvSpPr>
              <a:spLocks noChangeArrowheads="1"/>
            </p:cNvSpPr>
            <p:nvPr/>
          </p:nvSpPr>
          <p:spPr bwMode="auto">
            <a:xfrm>
              <a:off x="1295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2" name="Text Box 23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203" name="Oval 24"/>
            <p:cNvSpPr>
              <a:spLocks noChangeArrowheads="1"/>
            </p:cNvSpPr>
            <p:nvPr/>
          </p:nvSpPr>
          <p:spPr bwMode="auto">
            <a:xfrm>
              <a:off x="25908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4" name="Text Box 25"/>
            <p:cNvSpPr txBox="1">
              <a:spLocks noChangeArrowheads="1"/>
            </p:cNvSpPr>
            <p:nvPr/>
          </p:nvSpPr>
          <p:spPr bwMode="auto">
            <a:xfrm>
              <a:off x="25146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 flipH="1">
              <a:off x="1828800" y="5334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51460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7" name="Line 28"/>
            <p:cNvSpPr>
              <a:spLocks noChangeShapeType="1"/>
            </p:cNvSpPr>
            <p:nvPr/>
          </p:nvSpPr>
          <p:spPr bwMode="auto">
            <a:xfrm>
              <a:off x="20574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8" name="Line 29"/>
            <p:cNvSpPr>
              <a:spLocks noChangeShapeType="1"/>
            </p:cNvSpPr>
            <p:nvPr/>
          </p:nvSpPr>
          <p:spPr bwMode="auto">
            <a:xfrm flipH="1">
              <a:off x="701040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9" name="Line 30"/>
            <p:cNvSpPr>
              <a:spLocks noChangeShapeType="1"/>
            </p:cNvSpPr>
            <p:nvPr/>
          </p:nvSpPr>
          <p:spPr bwMode="auto">
            <a:xfrm>
              <a:off x="769620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0" name="Line 31"/>
            <p:cNvSpPr>
              <a:spLocks noChangeShapeType="1"/>
            </p:cNvSpPr>
            <p:nvPr/>
          </p:nvSpPr>
          <p:spPr bwMode="auto">
            <a:xfrm>
              <a:off x="72390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1" name="Oval 32"/>
            <p:cNvSpPr>
              <a:spLocks noChangeArrowheads="1"/>
            </p:cNvSpPr>
            <p:nvPr/>
          </p:nvSpPr>
          <p:spPr bwMode="auto">
            <a:xfrm>
              <a:off x="46482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2" name="Text Box 33"/>
            <p:cNvSpPr txBox="1">
              <a:spLocks noChangeArrowheads="1"/>
            </p:cNvSpPr>
            <p:nvPr/>
          </p:nvSpPr>
          <p:spPr bwMode="auto">
            <a:xfrm>
              <a:off x="45720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213" name="Oval 34"/>
            <p:cNvSpPr>
              <a:spLocks noChangeArrowheads="1"/>
            </p:cNvSpPr>
            <p:nvPr/>
          </p:nvSpPr>
          <p:spPr bwMode="auto">
            <a:xfrm>
              <a:off x="7696200" y="3276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4" name="Text Box 35"/>
            <p:cNvSpPr txBox="1">
              <a:spLocks noChangeArrowheads="1"/>
            </p:cNvSpPr>
            <p:nvPr/>
          </p:nvSpPr>
          <p:spPr bwMode="auto">
            <a:xfrm>
              <a:off x="762000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0215" name="Line 36"/>
            <p:cNvSpPr>
              <a:spLocks noChangeShapeType="1"/>
            </p:cNvSpPr>
            <p:nvPr/>
          </p:nvSpPr>
          <p:spPr bwMode="auto">
            <a:xfrm>
              <a:off x="2057400" y="3429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Line 37"/>
            <p:cNvSpPr>
              <a:spLocks noChangeShapeType="1"/>
            </p:cNvSpPr>
            <p:nvPr/>
          </p:nvSpPr>
          <p:spPr bwMode="auto">
            <a:xfrm>
              <a:off x="708660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7" name="Line 38"/>
            <p:cNvSpPr>
              <a:spLocks noChangeShapeType="1"/>
            </p:cNvSpPr>
            <p:nvPr/>
          </p:nvSpPr>
          <p:spPr bwMode="auto">
            <a:xfrm flipH="1">
              <a:off x="457200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8" name="Line 39"/>
            <p:cNvSpPr>
              <a:spLocks noChangeShapeType="1"/>
            </p:cNvSpPr>
            <p:nvPr/>
          </p:nvSpPr>
          <p:spPr bwMode="auto">
            <a:xfrm>
              <a:off x="5181600" y="5334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9" name="Line 40"/>
            <p:cNvSpPr>
              <a:spLocks noChangeShapeType="1"/>
            </p:cNvSpPr>
            <p:nvPr/>
          </p:nvSpPr>
          <p:spPr bwMode="auto">
            <a:xfrm>
              <a:off x="4800600" y="5867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0" name="Line 41"/>
            <p:cNvSpPr>
              <a:spLocks noChangeShapeType="1"/>
            </p:cNvSpPr>
            <p:nvPr/>
          </p:nvSpPr>
          <p:spPr bwMode="auto">
            <a:xfrm>
              <a:off x="1828800" y="3657600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1" name="Line 42"/>
            <p:cNvSpPr>
              <a:spLocks noChangeShapeType="1"/>
            </p:cNvSpPr>
            <p:nvPr/>
          </p:nvSpPr>
          <p:spPr bwMode="auto">
            <a:xfrm flipH="1">
              <a:off x="1600200" y="36576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2" name="Line 43"/>
            <p:cNvSpPr>
              <a:spLocks noChangeShapeType="1"/>
            </p:cNvSpPr>
            <p:nvPr/>
          </p:nvSpPr>
          <p:spPr bwMode="auto">
            <a:xfrm>
              <a:off x="3200400" y="3657600"/>
              <a:ext cx="1600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3" name="Line 44"/>
            <p:cNvSpPr>
              <a:spLocks noChangeShapeType="1"/>
            </p:cNvSpPr>
            <p:nvPr/>
          </p:nvSpPr>
          <p:spPr bwMode="auto">
            <a:xfrm>
              <a:off x="3276600" y="3581400"/>
              <a:ext cx="3962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4" name="Line 45"/>
            <p:cNvSpPr>
              <a:spLocks noChangeShapeType="1"/>
            </p:cNvSpPr>
            <p:nvPr/>
          </p:nvSpPr>
          <p:spPr bwMode="auto">
            <a:xfrm flipH="1">
              <a:off x="3124200" y="3657600"/>
              <a:ext cx="32766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5" name="Line 46"/>
            <p:cNvSpPr>
              <a:spLocks noChangeShapeType="1"/>
            </p:cNvSpPr>
            <p:nvPr/>
          </p:nvSpPr>
          <p:spPr bwMode="auto">
            <a:xfrm>
              <a:off x="6705600" y="37338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6" name="Freeform 47"/>
            <p:cNvSpPr>
              <a:spLocks/>
            </p:cNvSpPr>
            <p:nvPr/>
          </p:nvSpPr>
          <p:spPr bwMode="auto">
            <a:xfrm>
              <a:off x="6934200" y="3733800"/>
              <a:ext cx="1371600" cy="1905000"/>
            </a:xfrm>
            <a:custGeom>
              <a:avLst/>
              <a:gdLst>
                <a:gd name="T0" fmla="*/ 0 w 864"/>
                <a:gd name="T1" fmla="*/ 0 h 1200"/>
                <a:gd name="T2" fmla="*/ 914400 w 864"/>
                <a:gd name="T3" fmla="*/ 533400 h 1200"/>
                <a:gd name="T4" fmla="*/ 1371600 w 864"/>
                <a:gd name="T5" fmla="*/ 1905000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200">
                  <a:moveTo>
                    <a:pt x="0" y="0"/>
                  </a:moveTo>
                  <a:cubicBezTo>
                    <a:pt x="216" y="68"/>
                    <a:pt x="432" y="136"/>
                    <a:pt x="576" y="336"/>
                  </a:cubicBezTo>
                  <a:cubicBezTo>
                    <a:pt x="720" y="536"/>
                    <a:pt x="792" y="868"/>
                    <a:pt x="864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7" name="Line 48"/>
            <p:cNvSpPr>
              <a:spLocks noChangeShapeType="1"/>
            </p:cNvSpPr>
            <p:nvPr/>
          </p:nvSpPr>
          <p:spPr bwMode="auto">
            <a:xfrm flipH="1">
              <a:off x="4724400" y="3733800"/>
              <a:ext cx="3124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8" name="Line 49"/>
            <p:cNvSpPr>
              <a:spLocks noChangeShapeType="1"/>
            </p:cNvSpPr>
            <p:nvPr/>
          </p:nvSpPr>
          <p:spPr bwMode="auto">
            <a:xfrm flipH="1">
              <a:off x="5867400" y="3733800"/>
              <a:ext cx="21336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1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C8AD08-2F48-4705-9BB5-6D5FDFC49AE1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定理8.34(例)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41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 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可满足赋值01对应8顶点覆盖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(8=</a:t>
            </a:r>
            <a:r>
              <a:rPr lang="en-US" altLang="zh-CN" sz="2800" b="1" dirty="0" smtClean="0">
                <a:sym typeface="Symbol" pitchFamily="18" charset="2"/>
              </a:rPr>
              <a:t>m+2n)</a:t>
            </a:r>
            <a:endParaRPr lang="en-US" altLang="zh-CN" sz="2800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-108520" y="3048000"/>
            <a:ext cx="7315200" cy="3048000"/>
            <a:chOff x="-108520" y="3048000"/>
            <a:chExt cx="7315200" cy="3048000"/>
          </a:xfrm>
        </p:grpSpPr>
        <p:sp>
          <p:nvSpPr>
            <p:cNvPr id="51207" name="Oval 4"/>
            <p:cNvSpPr>
              <a:spLocks noChangeArrowheads="1"/>
            </p:cNvSpPr>
            <p:nvPr/>
          </p:nvSpPr>
          <p:spPr bwMode="auto">
            <a:xfrm>
              <a:off x="1263080" y="32004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08" name="Text Box 5"/>
            <p:cNvSpPr txBox="1">
              <a:spLocks noChangeArrowheads="1"/>
            </p:cNvSpPr>
            <p:nvPr/>
          </p:nvSpPr>
          <p:spPr bwMode="auto">
            <a:xfrm>
              <a:off x="118688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09" name="Oval 6"/>
            <p:cNvSpPr>
              <a:spLocks noChangeArrowheads="1"/>
            </p:cNvSpPr>
            <p:nvPr/>
          </p:nvSpPr>
          <p:spPr bwMode="auto">
            <a:xfrm>
              <a:off x="271088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0" name="Text Box 7"/>
            <p:cNvSpPr txBox="1">
              <a:spLocks noChangeArrowheads="1"/>
            </p:cNvSpPr>
            <p:nvPr/>
          </p:nvSpPr>
          <p:spPr bwMode="auto">
            <a:xfrm>
              <a:off x="263468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11" name="Oval 8"/>
            <p:cNvSpPr>
              <a:spLocks noChangeArrowheads="1"/>
            </p:cNvSpPr>
            <p:nvPr/>
          </p:nvSpPr>
          <p:spPr bwMode="auto">
            <a:xfrm>
              <a:off x="393008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>
              <a:off x="385388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13" name="Oval 10"/>
            <p:cNvSpPr>
              <a:spLocks noChangeArrowheads="1"/>
            </p:cNvSpPr>
            <p:nvPr/>
          </p:nvSpPr>
          <p:spPr bwMode="auto">
            <a:xfrm>
              <a:off x="-3232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-10852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15" name="Oval 12"/>
            <p:cNvSpPr>
              <a:spLocks noChangeArrowheads="1"/>
            </p:cNvSpPr>
            <p:nvPr/>
          </p:nvSpPr>
          <p:spPr bwMode="auto">
            <a:xfrm>
              <a:off x="653480" y="4876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57728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17" name="Oval 14"/>
            <p:cNvSpPr>
              <a:spLocks noChangeArrowheads="1"/>
            </p:cNvSpPr>
            <p:nvPr/>
          </p:nvSpPr>
          <p:spPr bwMode="auto">
            <a:xfrm>
              <a:off x="4996880" y="32766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492068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19" name="Oval 16"/>
            <p:cNvSpPr>
              <a:spLocks noChangeArrowheads="1"/>
            </p:cNvSpPr>
            <p:nvPr/>
          </p:nvSpPr>
          <p:spPr bwMode="auto">
            <a:xfrm>
              <a:off x="5835080" y="4800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5758880" y="4648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21" name="Oval 18"/>
            <p:cNvSpPr>
              <a:spLocks noChangeArrowheads="1"/>
            </p:cNvSpPr>
            <p:nvPr/>
          </p:nvSpPr>
          <p:spPr bwMode="auto">
            <a:xfrm>
              <a:off x="514928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2" name="Text Box 19"/>
            <p:cNvSpPr txBox="1">
              <a:spLocks noChangeArrowheads="1"/>
            </p:cNvSpPr>
            <p:nvPr/>
          </p:nvSpPr>
          <p:spPr bwMode="auto">
            <a:xfrm>
              <a:off x="507308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23" name="Oval 20"/>
            <p:cNvSpPr>
              <a:spLocks noChangeArrowheads="1"/>
            </p:cNvSpPr>
            <p:nvPr/>
          </p:nvSpPr>
          <p:spPr bwMode="auto">
            <a:xfrm>
              <a:off x="644468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4" name="Text Box 21"/>
            <p:cNvSpPr txBox="1">
              <a:spLocks noChangeArrowheads="1"/>
            </p:cNvSpPr>
            <p:nvPr/>
          </p:nvSpPr>
          <p:spPr bwMode="auto">
            <a:xfrm>
              <a:off x="636848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25" name="Oval 22"/>
            <p:cNvSpPr>
              <a:spLocks noChangeArrowheads="1"/>
            </p:cNvSpPr>
            <p:nvPr/>
          </p:nvSpPr>
          <p:spPr bwMode="auto">
            <a:xfrm>
              <a:off x="-3232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6" name="Text Box 23"/>
            <p:cNvSpPr txBox="1">
              <a:spLocks noChangeArrowheads="1"/>
            </p:cNvSpPr>
            <p:nvPr/>
          </p:nvSpPr>
          <p:spPr bwMode="auto">
            <a:xfrm>
              <a:off x="-10852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27" name="Oval 24"/>
            <p:cNvSpPr>
              <a:spLocks noChangeArrowheads="1"/>
            </p:cNvSpPr>
            <p:nvPr/>
          </p:nvSpPr>
          <p:spPr bwMode="auto">
            <a:xfrm>
              <a:off x="1263080" y="5638800"/>
              <a:ext cx="7620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8" name="Text Box 25"/>
            <p:cNvSpPr txBox="1">
              <a:spLocks noChangeArrowheads="1"/>
            </p:cNvSpPr>
            <p:nvPr/>
          </p:nvSpPr>
          <p:spPr bwMode="auto">
            <a:xfrm>
              <a:off x="118688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29" name="Line 26"/>
            <p:cNvSpPr>
              <a:spLocks noChangeShapeType="1"/>
            </p:cNvSpPr>
            <p:nvPr/>
          </p:nvSpPr>
          <p:spPr bwMode="auto">
            <a:xfrm flipH="1">
              <a:off x="501080" y="5334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0" name="Line 27"/>
            <p:cNvSpPr>
              <a:spLocks noChangeShapeType="1"/>
            </p:cNvSpPr>
            <p:nvPr/>
          </p:nvSpPr>
          <p:spPr bwMode="auto">
            <a:xfrm>
              <a:off x="118688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1" name="Line 28"/>
            <p:cNvSpPr>
              <a:spLocks noChangeShapeType="1"/>
            </p:cNvSpPr>
            <p:nvPr/>
          </p:nvSpPr>
          <p:spPr bwMode="auto">
            <a:xfrm>
              <a:off x="72968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2" name="Line 29"/>
            <p:cNvSpPr>
              <a:spLocks noChangeShapeType="1"/>
            </p:cNvSpPr>
            <p:nvPr/>
          </p:nvSpPr>
          <p:spPr bwMode="auto">
            <a:xfrm flipH="1">
              <a:off x="568268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3" name="Line 30"/>
            <p:cNvSpPr>
              <a:spLocks noChangeShapeType="1"/>
            </p:cNvSpPr>
            <p:nvPr/>
          </p:nvSpPr>
          <p:spPr bwMode="auto">
            <a:xfrm>
              <a:off x="6368480" y="5257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4" name="Line 31"/>
            <p:cNvSpPr>
              <a:spLocks noChangeShapeType="1"/>
            </p:cNvSpPr>
            <p:nvPr/>
          </p:nvSpPr>
          <p:spPr bwMode="auto">
            <a:xfrm>
              <a:off x="591128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5" name="Oval 32"/>
            <p:cNvSpPr>
              <a:spLocks noChangeArrowheads="1"/>
            </p:cNvSpPr>
            <p:nvPr/>
          </p:nvSpPr>
          <p:spPr bwMode="auto">
            <a:xfrm>
              <a:off x="332048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6" name="Text Box 33"/>
            <p:cNvSpPr txBox="1">
              <a:spLocks noChangeArrowheads="1"/>
            </p:cNvSpPr>
            <p:nvPr/>
          </p:nvSpPr>
          <p:spPr bwMode="auto">
            <a:xfrm>
              <a:off x="324428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37" name="Oval 34"/>
            <p:cNvSpPr>
              <a:spLocks noChangeArrowheads="1"/>
            </p:cNvSpPr>
            <p:nvPr/>
          </p:nvSpPr>
          <p:spPr bwMode="auto">
            <a:xfrm>
              <a:off x="6368480" y="3276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8" name="Text Box 35"/>
            <p:cNvSpPr txBox="1">
              <a:spLocks noChangeArrowheads="1"/>
            </p:cNvSpPr>
            <p:nvPr/>
          </p:nvSpPr>
          <p:spPr bwMode="auto">
            <a:xfrm>
              <a:off x="6292280" y="31242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51239" name="Line 36"/>
            <p:cNvSpPr>
              <a:spLocks noChangeShapeType="1"/>
            </p:cNvSpPr>
            <p:nvPr/>
          </p:nvSpPr>
          <p:spPr bwMode="auto">
            <a:xfrm>
              <a:off x="729680" y="3429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0" name="Line 37"/>
            <p:cNvSpPr>
              <a:spLocks noChangeShapeType="1"/>
            </p:cNvSpPr>
            <p:nvPr/>
          </p:nvSpPr>
          <p:spPr bwMode="auto">
            <a:xfrm>
              <a:off x="5758880" y="3505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1" name="Line 38"/>
            <p:cNvSpPr>
              <a:spLocks noChangeShapeType="1"/>
            </p:cNvSpPr>
            <p:nvPr/>
          </p:nvSpPr>
          <p:spPr bwMode="auto">
            <a:xfrm flipH="1">
              <a:off x="3244280" y="5334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2" name="Line 39"/>
            <p:cNvSpPr>
              <a:spLocks noChangeShapeType="1"/>
            </p:cNvSpPr>
            <p:nvPr/>
          </p:nvSpPr>
          <p:spPr bwMode="auto">
            <a:xfrm>
              <a:off x="3853880" y="5334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3" name="Line 40"/>
            <p:cNvSpPr>
              <a:spLocks noChangeShapeType="1"/>
            </p:cNvSpPr>
            <p:nvPr/>
          </p:nvSpPr>
          <p:spPr bwMode="auto">
            <a:xfrm>
              <a:off x="3472880" y="5867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1"/>
            <p:cNvSpPr>
              <a:spLocks noChangeShapeType="1"/>
            </p:cNvSpPr>
            <p:nvPr/>
          </p:nvSpPr>
          <p:spPr bwMode="auto">
            <a:xfrm>
              <a:off x="501080" y="3657600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5" name="Line 42"/>
            <p:cNvSpPr>
              <a:spLocks noChangeShapeType="1"/>
            </p:cNvSpPr>
            <p:nvPr/>
          </p:nvSpPr>
          <p:spPr bwMode="auto">
            <a:xfrm flipH="1">
              <a:off x="272480" y="36576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6" name="Line 43"/>
            <p:cNvSpPr>
              <a:spLocks noChangeShapeType="1"/>
            </p:cNvSpPr>
            <p:nvPr/>
          </p:nvSpPr>
          <p:spPr bwMode="auto">
            <a:xfrm>
              <a:off x="1872680" y="3657600"/>
              <a:ext cx="1600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7" name="Line 44"/>
            <p:cNvSpPr>
              <a:spLocks noChangeShapeType="1"/>
            </p:cNvSpPr>
            <p:nvPr/>
          </p:nvSpPr>
          <p:spPr bwMode="auto">
            <a:xfrm>
              <a:off x="1948880" y="3581400"/>
              <a:ext cx="3962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5"/>
            <p:cNvSpPr>
              <a:spLocks noChangeShapeType="1"/>
            </p:cNvSpPr>
            <p:nvPr/>
          </p:nvSpPr>
          <p:spPr bwMode="auto">
            <a:xfrm flipH="1">
              <a:off x="1796480" y="3657600"/>
              <a:ext cx="32766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6"/>
            <p:cNvSpPr>
              <a:spLocks noChangeShapeType="1"/>
            </p:cNvSpPr>
            <p:nvPr/>
          </p:nvSpPr>
          <p:spPr bwMode="auto">
            <a:xfrm>
              <a:off x="5377880" y="37338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Freeform 47"/>
            <p:cNvSpPr>
              <a:spLocks/>
            </p:cNvSpPr>
            <p:nvPr/>
          </p:nvSpPr>
          <p:spPr bwMode="auto">
            <a:xfrm>
              <a:off x="5606480" y="3733800"/>
              <a:ext cx="1371600" cy="1905000"/>
            </a:xfrm>
            <a:custGeom>
              <a:avLst/>
              <a:gdLst>
                <a:gd name="T0" fmla="*/ 0 w 864"/>
                <a:gd name="T1" fmla="*/ 0 h 1200"/>
                <a:gd name="T2" fmla="*/ 914400 w 864"/>
                <a:gd name="T3" fmla="*/ 533400 h 1200"/>
                <a:gd name="T4" fmla="*/ 1371600 w 864"/>
                <a:gd name="T5" fmla="*/ 1905000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200">
                  <a:moveTo>
                    <a:pt x="0" y="0"/>
                  </a:moveTo>
                  <a:cubicBezTo>
                    <a:pt x="216" y="68"/>
                    <a:pt x="432" y="136"/>
                    <a:pt x="576" y="336"/>
                  </a:cubicBezTo>
                  <a:cubicBezTo>
                    <a:pt x="720" y="536"/>
                    <a:pt x="792" y="868"/>
                    <a:pt x="864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1" name="Line 48"/>
            <p:cNvSpPr>
              <a:spLocks noChangeShapeType="1"/>
            </p:cNvSpPr>
            <p:nvPr/>
          </p:nvSpPr>
          <p:spPr bwMode="auto">
            <a:xfrm flipH="1">
              <a:off x="3396680" y="3733800"/>
              <a:ext cx="3124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2" name="Line 49"/>
            <p:cNvSpPr>
              <a:spLocks noChangeShapeType="1"/>
            </p:cNvSpPr>
            <p:nvPr/>
          </p:nvSpPr>
          <p:spPr bwMode="auto">
            <a:xfrm flipH="1">
              <a:off x="4539680" y="3733800"/>
              <a:ext cx="21336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ED9BF9-3006-4938-A632-B18AB488933C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定理8.34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73088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定理8.34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VERTEX-COVER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3</a:t>
            </a:r>
            <a:r>
              <a:rPr lang="en-US" altLang="zh-CN" sz="2800" b="1" dirty="0" err="1" smtClean="0"/>
              <a:t>SAT</a:t>
            </a:r>
            <a:r>
              <a:rPr lang="en-US" altLang="zh-CN" sz="2800" b="1" dirty="0" err="1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p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/>
              <a:t>VERTEX-COVER</a:t>
            </a:r>
            <a:r>
              <a:rPr lang="en-US" altLang="zh-CN" sz="2800" b="1" dirty="0" smtClean="0"/>
              <a:t> via f.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               f(</a:t>
            </a:r>
            <a:r>
              <a:rPr lang="zh-CN" altLang="en-US" sz="2800" b="1" dirty="0" smtClean="0">
                <a:sym typeface="Symbol" pitchFamily="18" charset="2"/>
              </a:rPr>
              <a:t>)=&lt;</a:t>
            </a:r>
            <a:r>
              <a:rPr lang="en-US" altLang="zh-CN" sz="2800" b="1" dirty="0" err="1" smtClean="0">
                <a:sym typeface="Symbol" pitchFamily="18" charset="2"/>
              </a:rPr>
              <a:t>G,k</a:t>
            </a:r>
            <a:r>
              <a:rPr lang="en-US" altLang="zh-CN" sz="2800" b="1" dirty="0" smtClean="0">
                <a:sym typeface="Symbol" pitchFamily="18" charset="2"/>
              </a:rPr>
              <a:t>&gt;,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设</a:t>
            </a:r>
            <a:r>
              <a:rPr lang="zh-CN" altLang="en-US" sz="2800" b="1" dirty="0" smtClean="0">
                <a:sym typeface="Symbol" pitchFamily="18" charset="2"/>
              </a:rPr>
              <a:t>有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个不同变元和</a:t>
            </a:r>
            <a:r>
              <a:rPr lang="en-US" altLang="zh-CN" sz="2800" b="1" dirty="0" smtClean="0">
                <a:sym typeface="Symbol" pitchFamily="18" charset="2"/>
              </a:rPr>
              <a:t>n</a:t>
            </a:r>
            <a:r>
              <a:rPr lang="zh-CN" altLang="en-US" sz="2800" b="1" dirty="0" smtClean="0">
                <a:sym typeface="Symbol" pitchFamily="18" charset="2"/>
              </a:rPr>
              <a:t>个子句,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则</a:t>
            </a:r>
            <a:r>
              <a:rPr lang="en-US" altLang="zh-CN" sz="2800" b="1" dirty="0" smtClean="0">
                <a:sym typeface="Symbol" pitchFamily="18" charset="2"/>
              </a:rPr>
              <a:t>G</a:t>
            </a:r>
            <a:r>
              <a:rPr lang="zh-CN" altLang="en-US" sz="2800" b="1" dirty="0" smtClean="0">
                <a:sym typeface="Symbol" pitchFamily="18" charset="2"/>
              </a:rPr>
              <a:t>有2</a:t>
            </a:r>
            <a:r>
              <a:rPr lang="en-US" altLang="zh-CN" sz="2800" b="1" dirty="0" smtClean="0">
                <a:sym typeface="Symbol" pitchFamily="18" charset="2"/>
              </a:rPr>
              <a:t>m+3n</a:t>
            </a:r>
            <a:r>
              <a:rPr lang="zh-CN" altLang="en-US" sz="2800" b="1" dirty="0" smtClean="0">
                <a:sym typeface="Symbol" pitchFamily="18" charset="2"/>
              </a:rPr>
              <a:t>个顶点,  </a:t>
            </a:r>
            <a:r>
              <a:rPr lang="en-US" altLang="zh-CN" sz="2800" b="1" dirty="0" smtClean="0">
                <a:sym typeface="Symbol" pitchFamily="18" charset="2"/>
              </a:rPr>
              <a:t>k=m+2n. 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1) </a:t>
            </a:r>
            <a:r>
              <a:rPr lang="zh-CN" altLang="en-US" sz="2800" b="1" dirty="0" smtClean="0">
                <a:sym typeface="Symbol" pitchFamily="18" charset="2"/>
              </a:rPr>
              <a:t>构造: 对每个变元</a:t>
            </a:r>
            <a:r>
              <a:rPr lang="en-US" altLang="zh-CN" sz="2800" b="1" dirty="0" smtClean="0">
                <a:sym typeface="Symbol" pitchFamily="18" charset="2"/>
              </a:rPr>
              <a:t>x,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        构造{</a:t>
            </a:r>
            <a:r>
              <a:rPr lang="en-US" altLang="zh-CN" sz="2800" b="1" dirty="0" err="1" smtClean="0">
                <a:sym typeface="Symbol" pitchFamily="18" charset="2"/>
              </a:rPr>
              <a:t>x,x</a:t>
            </a:r>
            <a:r>
              <a:rPr lang="en-US" altLang="zh-CN" sz="2800" b="1" dirty="0" smtClean="0">
                <a:sym typeface="Symbol" pitchFamily="18" charset="2"/>
              </a:rPr>
              <a:t>}</a:t>
            </a:r>
            <a:r>
              <a:rPr lang="zh-CN" altLang="en-US" sz="2800" b="1" dirty="0" smtClean="0">
                <a:sym typeface="Symbol" pitchFamily="18" charset="2"/>
              </a:rPr>
              <a:t>组成的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子图,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    对每个子句</a:t>
            </a:r>
            <a:r>
              <a:rPr lang="en-US" altLang="zh-CN" sz="2800" b="1" dirty="0" err="1" smtClean="0">
                <a:sym typeface="Symbol" pitchFamily="18" charset="2"/>
              </a:rPr>
              <a:t>abc</a:t>
            </a:r>
            <a:r>
              <a:rPr lang="en-US" altLang="zh-CN" sz="2800" b="1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        构造{</a:t>
            </a:r>
            <a:r>
              <a:rPr lang="en-US" altLang="zh-CN" sz="2800" b="1" dirty="0" err="1" smtClean="0">
                <a:sym typeface="Symbol" pitchFamily="18" charset="2"/>
              </a:rPr>
              <a:t>a,b,c</a:t>
            </a:r>
            <a:r>
              <a:rPr lang="en-US" altLang="zh-CN" sz="2800" b="1" dirty="0" smtClean="0">
                <a:sym typeface="Symbol" pitchFamily="18" charset="2"/>
              </a:rPr>
              <a:t>}</a:t>
            </a:r>
            <a:r>
              <a:rPr lang="zh-CN" altLang="en-US" sz="2800" b="1" dirty="0" smtClean="0">
                <a:sym typeface="Symbol" pitchFamily="18" charset="2"/>
              </a:rPr>
              <a:t>组成的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zh-CN" altLang="en-US" sz="2800" b="1" dirty="0" smtClean="0">
                <a:sym typeface="Symbol" pitchFamily="18" charset="2"/>
              </a:rPr>
              <a:t>子图,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连接所有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子图与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zh-CN" altLang="en-US" sz="2800" b="1" dirty="0" smtClean="0">
                <a:sym typeface="Symbol" pitchFamily="18" charset="2"/>
              </a:rPr>
              <a:t>子图之间相同变元.</a:t>
            </a:r>
          </a:p>
        </p:txBody>
      </p:sp>
    </p:spTree>
    <p:extLst>
      <p:ext uri="{BB962C8B-B14F-4D97-AF65-F5344CB8AC3E}">
        <p14:creationId xmlns:p14="http://schemas.microsoft.com/office/powerpoint/2010/main" val="20693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1181</Words>
  <Application>Microsoft Office PowerPoint</Application>
  <PresentationFormat>全屏显示(4:3)</PresentationFormat>
  <Paragraphs>308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几个NP完全问题</vt:lpstr>
      <vt:lpstr>几个NP完全问题</vt:lpstr>
      <vt:lpstr>顶点覆盖问题</vt:lpstr>
      <vt:lpstr>顶点覆盖(例)</vt:lpstr>
      <vt:lpstr>定理8.34</vt:lpstr>
      <vt:lpstr>定理8.34(例)</vt:lpstr>
      <vt:lpstr>定理8.34(例)</vt:lpstr>
      <vt:lpstr>定理8.34(例)</vt:lpstr>
      <vt:lpstr>定理8.34</vt:lpstr>
      <vt:lpstr>定理8.34证明(续)</vt:lpstr>
      <vt:lpstr>最小顶点覆盖问题</vt:lpstr>
      <vt:lpstr>近似算法</vt:lpstr>
      <vt:lpstr>按照可近似性分类</vt:lpstr>
      <vt:lpstr>哈密顿路径问题</vt:lpstr>
      <vt:lpstr>哈密顿路径问题</vt:lpstr>
      <vt:lpstr>定理8.35(例)</vt:lpstr>
      <vt:lpstr>定理8.35(例)</vt:lpstr>
      <vt:lpstr>定理8.35(例)</vt:lpstr>
      <vt:lpstr>子集和问题</vt:lpstr>
      <vt:lpstr>定理8.37</vt:lpstr>
      <vt:lpstr>定理8.37(例)</vt:lpstr>
      <vt:lpstr>小结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2014-10-30T06:14:44Z</dcterms:modified>
</cp:coreProperties>
</file>