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1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FFFF"/>
    <a:srgbClr val="F0EFE0"/>
    <a:srgbClr val="FF00FF"/>
    <a:srgbClr val="0099FF"/>
    <a:srgbClr val="009900"/>
    <a:srgbClr val="CC0000"/>
    <a:srgbClr val="1F4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85" d="100"/>
          <a:sy n="85" d="100"/>
        </p:scale>
        <p:origin x="54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772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3" Type="http://schemas.openxmlformats.org/officeDocument/2006/relationships/slide" Target="slides/slide4.xml"/><Relationship Id="rId7" Type="http://schemas.openxmlformats.org/officeDocument/2006/relationships/slide" Target="slides/slide9.xml"/><Relationship Id="rId12" Type="http://schemas.openxmlformats.org/officeDocument/2006/relationships/slide" Target="slides/slide14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5" Type="http://schemas.openxmlformats.org/officeDocument/2006/relationships/slide" Target="slides/slide7.xml"/><Relationship Id="rId10" Type="http://schemas.openxmlformats.org/officeDocument/2006/relationships/slide" Target="slides/slide12.xml"/><Relationship Id="rId4" Type="http://schemas.openxmlformats.org/officeDocument/2006/relationships/slide" Target="slides/slide6.xml"/><Relationship Id="rId9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365B838-5D45-419D-A699-0BDABC3D8B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561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27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27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27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755B3AB-6897-476D-8FD3-A67BC65DEA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65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hidden">
          <a:xfrm>
            <a:off x="-11113" y="1836738"/>
            <a:ext cx="2268538" cy="2709863"/>
          </a:xfrm>
          <a:custGeom>
            <a:avLst/>
            <a:gdLst>
              <a:gd name="T0" fmla="*/ 2036286699 w 1429"/>
              <a:gd name="T1" fmla="*/ 713203293 h 1707"/>
              <a:gd name="T2" fmla="*/ 1696066324 w 1429"/>
              <a:gd name="T3" fmla="*/ 635079258 h 1707"/>
              <a:gd name="T4" fmla="*/ 1648182551 w 1429"/>
              <a:gd name="T5" fmla="*/ 0 h 1707"/>
              <a:gd name="T6" fmla="*/ 1229836521 w 1429"/>
              <a:gd name="T7" fmla="*/ 32761231 h 1707"/>
              <a:gd name="T8" fmla="*/ 1199594639 w 1429"/>
              <a:gd name="T9" fmla="*/ 635079258 h 1707"/>
              <a:gd name="T10" fmla="*/ 919858028 w 1429"/>
              <a:gd name="T11" fmla="*/ 730845178 h 1707"/>
              <a:gd name="T12" fmla="*/ 519152302 w 1429"/>
              <a:gd name="T13" fmla="*/ 216733398 h 1707"/>
              <a:gd name="T14" fmla="*/ 239415690 w 1429"/>
              <a:gd name="T15" fmla="*/ 372983056 h 1707"/>
              <a:gd name="T16" fmla="*/ 504031361 w 1429"/>
              <a:gd name="T17" fmla="*/ 947578575 h 1707"/>
              <a:gd name="T18" fmla="*/ 317539757 w 1429"/>
              <a:gd name="T19" fmla="*/ 1134070103 h 1707"/>
              <a:gd name="T20" fmla="*/ 0 w 1429"/>
              <a:gd name="T21" fmla="*/ 1066025103 h 1707"/>
              <a:gd name="T22" fmla="*/ 0 w 1429"/>
              <a:gd name="T23" fmla="*/ 2147483647 h 1707"/>
              <a:gd name="T24" fmla="*/ 254536631 w 1429"/>
              <a:gd name="T25" fmla="*/ 2147483647 h 1707"/>
              <a:gd name="T26" fmla="*/ 456149176 w 1429"/>
              <a:gd name="T27" fmla="*/ 2147483647 h 1707"/>
              <a:gd name="T28" fmla="*/ 176410976 w 1429"/>
              <a:gd name="T29" fmla="*/ 2147483647 h 1707"/>
              <a:gd name="T30" fmla="*/ 441028235 w 1429"/>
              <a:gd name="T31" fmla="*/ 2147483647 h 1707"/>
              <a:gd name="T32" fmla="*/ 919858028 w 1429"/>
              <a:gd name="T33" fmla="*/ 2147483647 h 1707"/>
              <a:gd name="T34" fmla="*/ 1199594639 w 1429"/>
              <a:gd name="T35" fmla="*/ 2147483647 h 1707"/>
              <a:gd name="T36" fmla="*/ 1262599353 w 1429"/>
              <a:gd name="T37" fmla="*/ 2147483647 h 1707"/>
              <a:gd name="T38" fmla="*/ 1680945383 w 1429"/>
              <a:gd name="T39" fmla="*/ 2147483647 h 1707"/>
              <a:gd name="T40" fmla="*/ 1726308205 w 1429"/>
              <a:gd name="T41" fmla="*/ 2147483647 h 1707"/>
              <a:gd name="T42" fmla="*/ 2081649521 w 1429"/>
              <a:gd name="T43" fmla="*/ 2147483647 h 1707"/>
              <a:gd name="T44" fmla="*/ 2147483647 w 1429"/>
              <a:gd name="T45" fmla="*/ 2147483647 h 1707"/>
              <a:gd name="T46" fmla="*/ 2147483647 w 1429"/>
              <a:gd name="T47" fmla="*/ 2147483647 h 1707"/>
              <a:gd name="T48" fmla="*/ 2147483647 w 1429"/>
              <a:gd name="T49" fmla="*/ 2147483647 h 1707"/>
              <a:gd name="T50" fmla="*/ 2147483647 w 1429"/>
              <a:gd name="T51" fmla="*/ 2147483647 h 1707"/>
              <a:gd name="T52" fmla="*/ 2147483647 w 1429"/>
              <a:gd name="T53" fmla="*/ 2147483647 h 1707"/>
              <a:gd name="T54" fmla="*/ 2147483647 w 1429"/>
              <a:gd name="T55" fmla="*/ 2147483647 h 1707"/>
              <a:gd name="T56" fmla="*/ 2147483647 w 1429"/>
              <a:gd name="T57" fmla="*/ 2147483647 h 1707"/>
              <a:gd name="T58" fmla="*/ 2147483647 w 1429"/>
              <a:gd name="T59" fmla="*/ 2147483647 h 1707"/>
              <a:gd name="T60" fmla="*/ 2147483647 w 1429"/>
              <a:gd name="T61" fmla="*/ 2147483647 h 1707"/>
              <a:gd name="T62" fmla="*/ 2147483647 w 1429"/>
              <a:gd name="T63" fmla="*/ 1925399020 h 1707"/>
              <a:gd name="T64" fmla="*/ 2147483647 w 1429"/>
              <a:gd name="T65" fmla="*/ 1832152462 h 1707"/>
              <a:gd name="T66" fmla="*/ 2147483647 w 1429"/>
              <a:gd name="T67" fmla="*/ 1585177195 h 1707"/>
              <a:gd name="T68" fmla="*/ 2147483647 w 1429"/>
              <a:gd name="T69" fmla="*/ 1227315074 h 1707"/>
              <a:gd name="T70" fmla="*/ 2147483647 w 1429"/>
              <a:gd name="T71" fmla="*/ 932457640 h 1707"/>
              <a:gd name="T72" fmla="*/ 2147483647 w 1429"/>
              <a:gd name="T73" fmla="*/ 1164311973 h 1707"/>
              <a:gd name="T74" fmla="*/ 2147483647 w 1429"/>
              <a:gd name="T75" fmla="*/ 977820445 h 1707"/>
              <a:gd name="T76" fmla="*/ 2147483647 w 1429"/>
              <a:gd name="T77" fmla="*/ 435986157 h 1707"/>
              <a:gd name="T78" fmla="*/ 2147483647 w 1429"/>
              <a:gd name="T79" fmla="*/ 264615564 h 1707"/>
              <a:gd name="T80" fmla="*/ 2036286699 w 1429"/>
              <a:gd name="T81" fmla="*/ 713203293 h 170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Freeform 5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>
              <a:gd name="T0" fmla="*/ 844253138 w 528"/>
              <a:gd name="T1" fmla="*/ 141128750 h 496"/>
              <a:gd name="T2" fmla="*/ 738406575 w 528"/>
              <a:gd name="T3" fmla="*/ 115927188 h 496"/>
              <a:gd name="T4" fmla="*/ 725805000 w 528"/>
              <a:gd name="T5" fmla="*/ 0 h 496"/>
              <a:gd name="T6" fmla="*/ 599797188 w 528"/>
              <a:gd name="T7" fmla="*/ 0 h 496"/>
              <a:gd name="T8" fmla="*/ 584676250 w 528"/>
              <a:gd name="T9" fmla="*/ 115927188 h 496"/>
              <a:gd name="T10" fmla="*/ 498990938 w 528"/>
              <a:gd name="T11" fmla="*/ 146169063 h 496"/>
              <a:gd name="T12" fmla="*/ 367942813 w 528"/>
              <a:gd name="T13" fmla="*/ 0 h 496"/>
              <a:gd name="T14" fmla="*/ 287297813 w 528"/>
              <a:gd name="T15" fmla="*/ 35282188 h 496"/>
              <a:gd name="T16" fmla="*/ 370463763 w 528"/>
              <a:gd name="T17" fmla="*/ 211693125 h 496"/>
              <a:gd name="T18" fmla="*/ 312499375 w 528"/>
              <a:gd name="T19" fmla="*/ 269657513 h 496"/>
              <a:gd name="T20" fmla="*/ 126007813 w 528"/>
              <a:gd name="T21" fmla="*/ 204133450 h 496"/>
              <a:gd name="T22" fmla="*/ 80645000 w 528"/>
              <a:gd name="T23" fmla="*/ 274697825 h 496"/>
              <a:gd name="T24" fmla="*/ 226814063 w 528"/>
              <a:gd name="T25" fmla="*/ 400705638 h 496"/>
              <a:gd name="T26" fmla="*/ 201612500 w 528"/>
              <a:gd name="T27" fmla="*/ 496471575 h 496"/>
              <a:gd name="T28" fmla="*/ 5040313 w 528"/>
              <a:gd name="T29" fmla="*/ 509071563 h 496"/>
              <a:gd name="T30" fmla="*/ 0 w 528"/>
              <a:gd name="T31" fmla="*/ 614918125 h 496"/>
              <a:gd name="T32" fmla="*/ 201612500 w 528"/>
              <a:gd name="T33" fmla="*/ 645160000 h 496"/>
              <a:gd name="T34" fmla="*/ 221773750 w 528"/>
              <a:gd name="T35" fmla="*/ 735885625 h 496"/>
              <a:gd name="T36" fmla="*/ 73085325 w 528"/>
              <a:gd name="T37" fmla="*/ 869454700 h 496"/>
              <a:gd name="T38" fmla="*/ 126007813 w 528"/>
              <a:gd name="T39" fmla="*/ 952619063 h 496"/>
              <a:gd name="T40" fmla="*/ 292338125 w 528"/>
              <a:gd name="T41" fmla="*/ 874495013 h 496"/>
              <a:gd name="T42" fmla="*/ 355342825 w 528"/>
              <a:gd name="T43" fmla="*/ 937498125 h 496"/>
              <a:gd name="T44" fmla="*/ 269657513 w 528"/>
              <a:gd name="T45" fmla="*/ 1096268763 h 496"/>
              <a:gd name="T46" fmla="*/ 350302513 w 528"/>
              <a:gd name="T47" fmla="*/ 1164312188 h 496"/>
              <a:gd name="T48" fmla="*/ 498990938 w 528"/>
              <a:gd name="T49" fmla="*/ 1018143125 h 496"/>
              <a:gd name="T50" fmla="*/ 584676250 w 528"/>
              <a:gd name="T51" fmla="*/ 1048385000 h 496"/>
              <a:gd name="T52" fmla="*/ 604837500 w 528"/>
              <a:gd name="T53" fmla="*/ 1244957188 h 496"/>
              <a:gd name="T54" fmla="*/ 735885625 w 528"/>
              <a:gd name="T55" fmla="*/ 1249997500 h 496"/>
              <a:gd name="T56" fmla="*/ 748487200 w 528"/>
              <a:gd name="T57" fmla="*/ 1043344688 h 496"/>
              <a:gd name="T58" fmla="*/ 859374075 w 528"/>
              <a:gd name="T59" fmla="*/ 1015623763 h 496"/>
              <a:gd name="T60" fmla="*/ 990422200 w 528"/>
              <a:gd name="T61" fmla="*/ 1159271875 h 496"/>
              <a:gd name="T62" fmla="*/ 1076107513 w 528"/>
              <a:gd name="T63" fmla="*/ 1106349388 h 496"/>
              <a:gd name="T64" fmla="*/ 990422200 w 528"/>
              <a:gd name="T65" fmla="*/ 932457813 h 496"/>
              <a:gd name="T66" fmla="*/ 1048385000 w 528"/>
              <a:gd name="T67" fmla="*/ 859374075 h 496"/>
              <a:gd name="T68" fmla="*/ 1219755625 w 528"/>
              <a:gd name="T69" fmla="*/ 942538438 h 496"/>
              <a:gd name="T70" fmla="*/ 1272679700 w 528"/>
              <a:gd name="T71" fmla="*/ 851812813 h 496"/>
              <a:gd name="T72" fmla="*/ 1113909063 w 528"/>
              <a:gd name="T73" fmla="*/ 735885625 h 496"/>
              <a:gd name="T74" fmla="*/ 1134070313 w 528"/>
              <a:gd name="T75" fmla="*/ 635079375 h 496"/>
              <a:gd name="T76" fmla="*/ 1330642500 w 528"/>
              <a:gd name="T77" fmla="*/ 614918125 h 496"/>
              <a:gd name="T78" fmla="*/ 1325602188 w 528"/>
              <a:gd name="T79" fmla="*/ 514111875 h 496"/>
              <a:gd name="T80" fmla="*/ 1129030000 w 528"/>
              <a:gd name="T81" fmla="*/ 486390950 h 496"/>
              <a:gd name="T82" fmla="*/ 1108868750 w 528"/>
              <a:gd name="T83" fmla="*/ 408265313 h 496"/>
              <a:gd name="T84" fmla="*/ 1267639388 w 528"/>
              <a:gd name="T85" fmla="*/ 299899388 h 496"/>
              <a:gd name="T86" fmla="*/ 1214715313 w 528"/>
              <a:gd name="T87" fmla="*/ 206652813 h 496"/>
              <a:gd name="T88" fmla="*/ 1038304375 w 528"/>
              <a:gd name="T89" fmla="*/ 279738138 h 496"/>
              <a:gd name="T90" fmla="*/ 980341575 w 528"/>
              <a:gd name="T91" fmla="*/ 221773750 h 496"/>
              <a:gd name="T92" fmla="*/ 1071067200 w 528"/>
              <a:gd name="T93" fmla="*/ 52924075 h 496"/>
              <a:gd name="T94" fmla="*/ 985381888 w 528"/>
              <a:gd name="T95" fmla="*/ 0 h 496"/>
              <a:gd name="T96" fmla="*/ 844253138 w 528"/>
              <a:gd name="T97" fmla="*/ 141128750 h 49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hidden">
          <a:xfrm>
            <a:off x="1192213" y="354014"/>
            <a:ext cx="2266950" cy="2270125"/>
          </a:xfrm>
          <a:custGeom>
            <a:avLst/>
            <a:gdLst>
              <a:gd name="T0" fmla="*/ 1412309850 w 2312"/>
              <a:gd name="T1" fmla="*/ 369895915 h 2313"/>
              <a:gd name="T2" fmla="*/ 1235410289 w 2312"/>
              <a:gd name="T3" fmla="*/ 329439009 h 2313"/>
              <a:gd name="T4" fmla="*/ 1211375913 w 2312"/>
              <a:gd name="T5" fmla="*/ 0 h 2313"/>
              <a:gd name="T6" fmla="*/ 995058681 w 2312"/>
              <a:gd name="T7" fmla="*/ 16375718 h 2313"/>
              <a:gd name="T8" fmla="*/ 978714481 w 2312"/>
              <a:gd name="T9" fmla="*/ 329439009 h 2313"/>
              <a:gd name="T10" fmla="*/ 834503319 w 2312"/>
              <a:gd name="T11" fmla="*/ 378565181 h 2313"/>
              <a:gd name="T12" fmla="*/ 625877244 w 2312"/>
              <a:gd name="T13" fmla="*/ 112702431 h 2313"/>
              <a:gd name="T14" fmla="*/ 481666083 w 2312"/>
              <a:gd name="T15" fmla="*/ 193617224 h 2313"/>
              <a:gd name="T16" fmla="*/ 618186087 w 2312"/>
              <a:gd name="T17" fmla="*/ 490304797 h 2313"/>
              <a:gd name="T18" fmla="*/ 522044659 w 2312"/>
              <a:gd name="T19" fmla="*/ 587595308 h 2313"/>
              <a:gd name="T20" fmla="*/ 208626075 w 2312"/>
              <a:gd name="T21" fmla="*/ 474891895 h 2313"/>
              <a:gd name="T22" fmla="*/ 136520004 w 2312"/>
              <a:gd name="T23" fmla="*/ 595300777 h 2313"/>
              <a:gd name="T24" fmla="*/ 376872593 w 2312"/>
              <a:gd name="T25" fmla="*/ 804330904 h 2313"/>
              <a:gd name="T26" fmla="*/ 337454922 w 2312"/>
              <a:gd name="T27" fmla="*/ 965196692 h 2313"/>
              <a:gd name="T28" fmla="*/ 7691157 w 2312"/>
              <a:gd name="T29" fmla="*/ 989278861 h 2313"/>
              <a:gd name="T30" fmla="*/ 0 w 2312"/>
              <a:gd name="T31" fmla="*/ 1166520367 h 2313"/>
              <a:gd name="T32" fmla="*/ 337454922 w 2312"/>
              <a:gd name="T33" fmla="*/ 1214683724 h 2313"/>
              <a:gd name="T34" fmla="*/ 369181436 w 2312"/>
              <a:gd name="T35" fmla="*/ 1366881227 h 2313"/>
              <a:gd name="T36" fmla="*/ 120175804 w 2312"/>
              <a:gd name="T37" fmla="*/ 1592286089 h 2313"/>
              <a:gd name="T38" fmla="*/ 208626075 w 2312"/>
              <a:gd name="T39" fmla="*/ 1729070690 h 2313"/>
              <a:gd name="T40" fmla="*/ 489357240 w 2312"/>
              <a:gd name="T41" fmla="*/ 1599992541 h 2313"/>
              <a:gd name="T42" fmla="*/ 594150730 w 2312"/>
              <a:gd name="T43" fmla="*/ 1704988521 h 2313"/>
              <a:gd name="T44" fmla="*/ 448977684 w 2312"/>
              <a:gd name="T45" fmla="*/ 1969888455 h 2313"/>
              <a:gd name="T46" fmla="*/ 585497688 w 2312"/>
              <a:gd name="T47" fmla="*/ 2082590887 h 2313"/>
              <a:gd name="T48" fmla="*/ 834503319 w 2312"/>
              <a:gd name="T49" fmla="*/ 1841773121 h 2313"/>
              <a:gd name="T50" fmla="*/ 978714481 w 2312"/>
              <a:gd name="T51" fmla="*/ 1889936478 h 2313"/>
              <a:gd name="T52" fmla="*/ 1011401900 w 2312"/>
              <a:gd name="T53" fmla="*/ 2147483647 h 2313"/>
              <a:gd name="T54" fmla="*/ 1227719132 w 2312"/>
              <a:gd name="T55" fmla="*/ 2147483647 h 2313"/>
              <a:gd name="T56" fmla="*/ 1251754489 w 2312"/>
              <a:gd name="T57" fmla="*/ 1882231008 h 2313"/>
              <a:gd name="T58" fmla="*/ 1436345207 w 2312"/>
              <a:gd name="T59" fmla="*/ 1834066670 h 2313"/>
              <a:gd name="T60" fmla="*/ 1653623344 w 2312"/>
              <a:gd name="T61" fmla="*/ 2074884435 h 2313"/>
              <a:gd name="T62" fmla="*/ 1797835486 w 2312"/>
              <a:gd name="T63" fmla="*/ 1986264173 h 2313"/>
              <a:gd name="T64" fmla="*/ 1653623344 w 2312"/>
              <a:gd name="T65" fmla="*/ 1697283051 h 2313"/>
              <a:gd name="T66" fmla="*/ 1749764772 w 2312"/>
              <a:gd name="T67" fmla="*/ 1575910371 h 2313"/>
              <a:gd name="T68" fmla="*/ 2038187094 w 2312"/>
              <a:gd name="T69" fmla="*/ 1712694972 h 2313"/>
              <a:gd name="T70" fmla="*/ 2126637365 w 2312"/>
              <a:gd name="T71" fmla="*/ 1560498451 h 2313"/>
              <a:gd name="T72" fmla="*/ 1862249419 w 2312"/>
              <a:gd name="T73" fmla="*/ 1366881227 h 2313"/>
              <a:gd name="T74" fmla="*/ 1893975933 w 2312"/>
              <a:gd name="T75" fmla="*/ 1198308987 h 2313"/>
              <a:gd name="T76" fmla="*/ 2147483647 w 2312"/>
              <a:gd name="T77" fmla="*/ 1166520367 h 2313"/>
              <a:gd name="T78" fmla="*/ 2147483647 w 2312"/>
              <a:gd name="T79" fmla="*/ 996985312 h 2313"/>
              <a:gd name="T80" fmla="*/ 1886284776 w 2312"/>
              <a:gd name="T81" fmla="*/ 948821955 h 2313"/>
              <a:gd name="T82" fmla="*/ 1853596376 w 2312"/>
              <a:gd name="T83" fmla="*/ 820706622 h 2313"/>
              <a:gd name="T84" fmla="*/ 2118945227 w 2312"/>
              <a:gd name="T85" fmla="*/ 635758664 h 2313"/>
              <a:gd name="T86" fmla="*/ 2030495937 w 2312"/>
              <a:gd name="T87" fmla="*/ 482598346 h 2313"/>
              <a:gd name="T88" fmla="*/ 1733420572 w 2312"/>
              <a:gd name="T89" fmla="*/ 603007228 h 2313"/>
              <a:gd name="T90" fmla="*/ 1637280125 w 2312"/>
              <a:gd name="T91" fmla="*/ 506680515 h 2313"/>
              <a:gd name="T92" fmla="*/ 1789182443 w 2312"/>
              <a:gd name="T93" fmla="*/ 225404863 h 2313"/>
              <a:gd name="T94" fmla="*/ 1644971282 w 2312"/>
              <a:gd name="T95" fmla="*/ 136784601 h 2313"/>
              <a:gd name="T96" fmla="*/ 1412309850 w 2312"/>
              <a:gd name="T97" fmla="*/ 369895915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>
              <a:gd name="T0" fmla="*/ 2147483647 w 2312"/>
              <a:gd name="T1" fmla="*/ 967740132 h 2313"/>
              <a:gd name="T2" fmla="*/ 2147483647 w 2312"/>
              <a:gd name="T3" fmla="*/ 861893555 h 2313"/>
              <a:gd name="T4" fmla="*/ 2147483647 w 2312"/>
              <a:gd name="T5" fmla="*/ 0 h 2313"/>
              <a:gd name="T6" fmla="*/ 2147483647 w 2312"/>
              <a:gd name="T7" fmla="*/ 42843456 h 2313"/>
              <a:gd name="T8" fmla="*/ 2147483647 w 2312"/>
              <a:gd name="T9" fmla="*/ 861893555 h 2313"/>
              <a:gd name="T10" fmla="*/ 2147483647 w 2312"/>
              <a:gd name="T11" fmla="*/ 990422335 h 2313"/>
              <a:gd name="T12" fmla="*/ 1640622513 w 2312"/>
              <a:gd name="T13" fmla="*/ 294859115 h 2313"/>
              <a:gd name="T14" fmla="*/ 1262599075 w 2312"/>
              <a:gd name="T15" fmla="*/ 506552269 h 2313"/>
              <a:gd name="T16" fmla="*/ 1620461263 w 2312"/>
              <a:gd name="T17" fmla="*/ 1282760500 h 2313"/>
              <a:gd name="T18" fmla="*/ 1368445638 w 2312"/>
              <a:gd name="T19" fmla="*/ 1537295522 h 2313"/>
              <a:gd name="T20" fmla="*/ 546874700 w 2312"/>
              <a:gd name="T21" fmla="*/ 1242437994 h 2313"/>
              <a:gd name="T22" fmla="*/ 357862188 w 2312"/>
              <a:gd name="T23" fmla="*/ 1557456775 h 2313"/>
              <a:gd name="T24" fmla="*/ 987901250 w 2312"/>
              <a:gd name="T25" fmla="*/ 2104331549 h 2313"/>
              <a:gd name="T26" fmla="*/ 884575638 w 2312"/>
              <a:gd name="T27" fmla="*/ 2147483647 h 2313"/>
              <a:gd name="T28" fmla="*/ 20161250 w 2312"/>
              <a:gd name="T29" fmla="*/ 2147483647 h 2313"/>
              <a:gd name="T30" fmla="*/ 0 w 2312"/>
              <a:gd name="T31" fmla="*/ 2147483647 h 2313"/>
              <a:gd name="T32" fmla="*/ 884575638 w 2312"/>
              <a:gd name="T33" fmla="*/ 2147483647 h 2313"/>
              <a:gd name="T34" fmla="*/ 967740000 w 2312"/>
              <a:gd name="T35" fmla="*/ 2147483647 h 2313"/>
              <a:gd name="T36" fmla="*/ 315020325 w 2312"/>
              <a:gd name="T37" fmla="*/ 2147483647 h 2313"/>
              <a:gd name="T38" fmla="*/ 546874700 w 2312"/>
              <a:gd name="T39" fmla="*/ 2147483647 h 2313"/>
              <a:gd name="T40" fmla="*/ 1282760325 w 2312"/>
              <a:gd name="T41" fmla="*/ 2147483647 h 2313"/>
              <a:gd name="T42" fmla="*/ 1557456563 w 2312"/>
              <a:gd name="T43" fmla="*/ 2147483647 h 2313"/>
              <a:gd name="T44" fmla="*/ 1176913763 w 2312"/>
              <a:gd name="T45" fmla="*/ 2147483647 h 2313"/>
              <a:gd name="T46" fmla="*/ 1534775950 w 2312"/>
              <a:gd name="T47" fmla="*/ 2147483647 h 2313"/>
              <a:gd name="T48" fmla="*/ 2147483647 w 2312"/>
              <a:gd name="T49" fmla="*/ 2147483647 h 2313"/>
              <a:gd name="T50" fmla="*/ 2147483647 w 2312"/>
              <a:gd name="T51" fmla="*/ 2147483647 h 2313"/>
              <a:gd name="T52" fmla="*/ 2147483647 w 2312"/>
              <a:gd name="T53" fmla="*/ 2147483647 h 2313"/>
              <a:gd name="T54" fmla="*/ 2147483647 w 2312"/>
              <a:gd name="T55" fmla="*/ 2147483647 h 2313"/>
              <a:gd name="T56" fmla="*/ 2147483647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2147483647 h 2313"/>
              <a:gd name="T76" fmla="*/ 2147483647 w 2312"/>
              <a:gd name="T77" fmla="*/ 2147483647 h 2313"/>
              <a:gd name="T78" fmla="*/ 2147483647 w 2312"/>
              <a:gd name="T79" fmla="*/ 2147483647 h 2313"/>
              <a:gd name="T80" fmla="*/ 2147483647 w 2312"/>
              <a:gd name="T81" fmla="*/ 2147483647 h 2313"/>
              <a:gd name="T82" fmla="*/ 2147483647 w 2312"/>
              <a:gd name="T83" fmla="*/ 2147173417 h 2313"/>
              <a:gd name="T84" fmla="*/ 2147483647 w 2312"/>
              <a:gd name="T85" fmla="*/ 1663303351 h 2313"/>
              <a:gd name="T86" fmla="*/ 2147483647 w 2312"/>
              <a:gd name="T87" fmla="*/ 1262599247 h 2313"/>
              <a:gd name="T88" fmla="*/ 2147483647 w 2312"/>
              <a:gd name="T89" fmla="*/ 1577618027 h 2313"/>
              <a:gd name="T90" fmla="*/ 2147483647 w 2312"/>
              <a:gd name="T91" fmla="*/ 1325602368 h 2313"/>
              <a:gd name="T92" fmla="*/ 2147483647 w 2312"/>
              <a:gd name="T93" fmla="*/ 589716643 h 2313"/>
              <a:gd name="T94" fmla="*/ 2147483647 w 2312"/>
              <a:gd name="T95" fmla="*/ 357862236 h 2313"/>
              <a:gd name="T96" fmla="*/ 2147483647 w 2312"/>
              <a:gd name="T97" fmla="*/ 96774013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>
              <a:gd name="T0" fmla="*/ 2147483647 w 2153"/>
              <a:gd name="T1" fmla="*/ 902216153 h 1321"/>
              <a:gd name="T2" fmla="*/ 2147483647 w 2153"/>
              <a:gd name="T3" fmla="*/ 801409879 h 1321"/>
              <a:gd name="T4" fmla="*/ 2147483647 w 2153"/>
              <a:gd name="T5" fmla="*/ 0 h 1321"/>
              <a:gd name="T6" fmla="*/ 2147483647 w 2153"/>
              <a:gd name="T7" fmla="*/ 40322510 h 1321"/>
              <a:gd name="T8" fmla="*/ 2147483647 w 2153"/>
              <a:gd name="T9" fmla="*/ 801409879 h 1321"/>
              <a:gd name="T10" fmla="*/ 2036286548 w 2153"/>
              <a:gd name="T11" fmla="*/ 922377407 h 1321"/>
              <a:gd name="T12" fmla="*/ 1527214911 w 2153"/>
              <a:gd name="T13" fmla="*/ 274697890 h 1321"/>
              <a:gd name="T14" fmla="*/ 1176913935 w 2153"/>
              <a:gd name="T15" fmla="*/ 471270125 h 1321"/>
              <a:gd name="T16" fmla="*/ 1509574608 w 2153"/>
              <a:gd name="T17" fmla="*/ 1194554347 h 1321"/>
              <a:gd name="T18" fmla="*/ 1275199249 w 2153"/>
              <a:gd name="T19" fmla="*/ 1431449091 h 1321"/>
              <a:gd name="T20" fmla="*/ 509071637 w 2153"/>
              <a:gd name="T21" fmla="*/ 1156752788 h 1321"/>
              <a:gd name="T22" fmla="*/ 332660674 w 2153"/>
              <a:gd name="T23" fmla="*/ 1451610346 h 1321"/>
              <a:gd name="T24" fmla="*/ 919857960 w 2153"/>
              <a:gd name="T25" fmla="*/ 1960682030 h 1321"/>
              <a:gd name="T26" fmla="*/ 824092008 w 2153"/>
              <a:gd name="T27" fmla="*/ 2147483647 h 1321"/>
              <a:gd name="T28" fmla="*/ 17641890 w 2153"/>
              <a:gd name="T29" fmla="*/ 2147483647 h 1321"/>
              <a:gd name="T30" fmla="*/ 0 w 2153"/>
              <a:gd name="T31" fmla="*/ 2147483647 h 1321"/>
              <a:gd name="T32" fmla="*/ 824092008 w 2153"/>
              <a:gd name="T33" fmla="*/ 2147483647 h 1321"/>
              <a:gd name="T34" fmla="*/ 902216069 w 2153"/>
              <a:gd name="T35" fmla="*/ 2147483647 h 1321"/>
              <a:gd name="T36" fmla="*/ 2147483647 w 2153"/>
              <a:gd name="T37" fmla="*/ 2147483647 h 1321"/>
              <a:gd name="T38" fmla="*/ 2147483647 w 2153"/>
              <a:gd name="T39" fmla="*/ 2147483647 h 1321"/>
              <a:gd name="T40" fmla="*/ 2147483647 w 2153"/>
              <a:gd name="T41" fmla="*/ 2147483647 h 1321"/>
              <a:gd name="T42" fmla="*/ 2147483647 w 2153"/>
              <a:gd name="T43" fmla="*/ 2147483647 h 1321"/>
              <a:gd name="T44" fmla="*/ 2147483647 w 2153"/>
              <a:gd name="T45" fmla="*/ 2147483647 h 1321"/>
              <a:gd name="T46" fmla="*/ 2147483647 w 2153"/>
              <a:gd name="T47" fmla="*/ 1998485176 h 1321"/>
              <a:gd name="T48" fmla="*/ 2147483647 w 2153"/>
              <a:gd name="T49" fmla="*/ 1549897257 h 1321"/>
              <a:gd name="T50" fmla="*/ 2147483647 w 2153"/>
              <a:gd name="T51" fmla="*/ 1176914043 h 1321"/>
              <a:gd name="T52" fmla="*/ 2147483647 w 2153"/>
              <a:gd name="T53" fmla="*/ 1469252238 h 1321"/>
              <a:gd name="T54" fmla="*/ 2147483647 w 2153"/>
              <a:gd name="T55" fmla="*/ 1234876857 h 1321"/>
              <a:gd name="T56" fmla="*/ 2147483647 w 2153"/>
              <a:gd name="T57" fmla="*/ 549394193 h 1321"/>
              <a:gd name="T58" fmla="*/ 2147483647 w 2153"/>
              <a:gd name="T59" fmla="*/ 332660704 h 1321"/>
              <a:gd name="T60" fmla="*/ 2147483647 w 2153"/>
              <a:gd name="T61" fmla="*/ 902216153 h 132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hidden">
          <a:xfrm>
            <a:off x="4494215" y="4425951"/>
            <a:ext cx="2263775" cy="2263775"/>
          </a:xfrm>
          <a:custGeom>
            <a:avLst/>
            <a:gdLst>
              <a:gd name="T0" fmla="*/ 1408356897 w 2312"/>
              <a:gd name="T1" fmla="*/ 367829672 h 2313"/>
              <a:gd name="T2" fmla="*/ 1231952817 w 2312"/>
              <a:gd name="T3" fmla="*/ 327598485 h 2313"/>
              <a:gd name="T4" fmla="*/ 1207984414 w 2312"/>
              <a:gd name="T5" fmla="*/ 0 h 2313"/>
              <a:gd name="T6" fmla="*/ 992272702 w 2312"/>
              <a:gd name="T7" fmla="*/ 16283912 h 2313"/>
              <a:gd name="T8" fmla="*/ 975974893 w 2312"/>
              <a:gd name="T9" fmla="*/ 327598485 h 2313"/>
              <a:gd name="T10" fmla="*/ 832167411 w 2312"/>
              <a:gd name="T11" fmla="*/ 376450221 h 2313"/>
              <a:gd name="T12" fmla="*/ 624125313 w 2312"/>
              <a:gd name="T13" fmla="*/ 112073011 h 2313"/>
              <a:gd name="T14" fmla="*/ 480317831 w 2312"/>
              <a:gd name="T15" fmla="*/ 192535385 h 2313"/>
              <a:gd name="T16" fmla="*/ 616455698 w 2312"/>
              <a:gd name="T17" fmla="*/ 487566046 h 2313"/>
              <a:gd name="T18" fmla="*/ 520584044 w 2312"/>
              <a:gd name="T19" fmla="*/ 584312332 h 2313"/>
              <a:gd name="T20" fmla="*/ 208042097 w 2312"/>
              <a:gd name="T21" fmla="*/ 472239320 h 2313"/>
              <a:gd name="T22" fmla="*/ 136137867 w 2312"/>
              <a:gd name="T23" fmla="*/ 591975694 h 2313"/>
              <a:gd name="T24" fmla="*/ 375817003 w 2312"/>
              <a:gd name="T25" fmla="*/ 799837805 h 2313"/>
              <a:gd name="T26" fmla="*/ 336510350 w 2312"/>
              <a:gd name="T27" fmla="*/ 959805366 h 2313"/>
              <a:gd name="T28" fmla="*/ 7669615 w 2312"/>
              <a:gd name="T29" fmla="*/ 983752641 h 2313"/>
              <a:gd name="T30" fmla="*/ 0 w 2312"/>
              <a:gd name="T31" fmla="*/ 1160004114 h 2313"/>
              <a:gd name="T32" fmla="*/ 336510350 w 2312"/>
              <a:gd name="T33" fmla="*/ 1207898664 h 2313"/>
              <a:gd name="T34" fmla="*/ 368147389 w 2312"/>
              <a:gd name="T35" fmla="*/ 1359244697 h 2313"/>
              <a:gd name="T36" fmla="*/ 119840058 w 2312"/>
              <a:gd name="T37" fmla="*/ 1583390720 h 2313"/>
              <a:gd name="T38" fmla="*/ 208042097 w 2312"/>
              <a:gd name="T39" fmla="*/ 1719411006 h 2313"/>
              <a:gd name="T40" fmla="*/ 487987446 w 2312"/>
              <a:gd name="T41" fmla="*/ 1591054082 h 2313"/>
              <a:gd name="T42" fmla="*/ 592487295 w 2312"/>
              <a:gd name="T43" fmla="*/ 1695463731 h 2313"/>
              <a:gd name="T44" fmla="*/ 447721234 w 2312"/>
              <a:gd name="T45" fmla="*/ 1958883754 h 2313"/>
              <a:gd name="T46" fmla="*/ 583859101 w 2312"/>
              <a:gd name="T47" fmla="*/ 2070956765 h 2313"/>
              <a:gd name="T48" fmla="*/ 832167411 w 2312"/>
              <a:gd name="T49" fmla="*/ 1831484017 h 2313"/>
              <a:gd name="T50" fmla="*/ 975974893 w 2312"/>
              <a:gd name="T51" fmla="*/ 1879378567 h 2313"/>
              <a:gd name="T52" fmla="*/ 1008571490 w 2312"/>
              <a:gd name="T53" fmla="*/ 2147483647 h 2313"/>
              <a:gd name="T54" fmla="*/ 1224283202 w 2312"/>
              <a:gd name="T55" fmla="*/ 2147483647 h 2313"/>
              <a:gd name="T56" fmla="*/ 1248250627 w 2312"/>
              <a:gd name="T57" fmla="*/ 1871715204 h 2313"/>
              <a:gd name="T58" fmla="*/ 1432324321 w 2312"/>
              <a:gd name="T59" fmla="*/ 1823820654 h 2313"/>
              <a:gd name="T60" fmla="*/ 1648994613 w 2312"/>
              <a:gd name="T61" fmla="*/ 2063293403 h 2313"/>
              <a:gd name="T62" fmla="*/ 1792802094 w 2312"/>
              <a:gd name="T63" fmla="*/ 1975167666 h 2313"/>
              <a:gd name="T64" fmla="*/ 1648994613 w 2312"/>
              <a:gd name="T65" fmla="*/ 1687800368 h 2313"/>
              <a:gd name="T66" fmla="*/ 1744866267 w 2312"/>
              <a:gd name="T67" fmla="*/ 1567106808 h 2313"/>
              <a:gd name="T68" fmla="*/ 2032482210 w 2312"/>
              <a:gd name="T69" fmla="*/ 1703127094 h 2313"/>
              <a:gd name="T70" fmla="*/ 2120684250 w 2312"/>
              <a:gd name="T71" fmla="*/ 1551780082 h 2313"/>
              <a:gd name="T72" fmla="*/ 1857036710 w 2312"/>
              <a:gd name="T73" fmla="*/ 1359244697 h 2313"/>
              <a:gd name="T74" fmla="*/ 1888674728 w 2312"/>
              <a:gd name="T75" fmla="*/ 1191613773 h 2313"/>
              <a:gd name="T76" fmla="*/ 2147483647 w 2312"/>
              <a:gd name="T77" fmla="*/ 1160004114 h 2313"/>
              <a:gd name="T78" fmla="*/ 2147483647 w 2312"/>
              <a:gd name="T79" fmla="*/ 991415025 h 2313"/>
              <a:gd name="T80" fmla="*/ 1881004134 w 2312"/>
              <a:gd name="T81" fmla="*/ 943520475 h 2313"/>
              <a:gd name="T82" fmla="*/ 1848408516 w 2312"/>
              <a:gd name="T83" fmla="*/ 816121717 h 2313"/>
              <a:gd name="T84" fmla="*/ 2113014635 w 2312"/>
              <a:gd name="T85" fmla="*/ 632206881 h 2313"/>
              <a:gd name="T86" fmla="*/ 2024812595 w 2312"/>
              <a:gd name="T87" fmla="*/ 479902683 h 2313"/>
              <a:gd name="T88" fmla="*/ 1728568458 w 2312"/>
              <a:gd name="T89" fmla="*/ 599639057 h 2313"/>
              <a:gd name="T90" fmla="*/ 1632696803 w 2312"/>
              <a:gd name="T91" fmla="*/ 503849958 h 2313"/>
              <a:gd name="T92" fmla="*/ 1784173900 w 2312"/>
              <a:gd name="T93" fmla="*/ 224146023 h 2313"/>
              <a:gd name="T94" fmla="*/ 1640366418 w 2312"/>
              <a:gd name="T95" fmla="*/ 136020286 h 2313"/>
              <a:gd name="T96" fmla="*/ 1408356897 w 2312"/>
              <a:gd name="T97" fmla="*/ 36782967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hidden">
          <a:xfrm>
            <a:off x="5646740" y="487363"/>
            <a:ext cx="2928937" cy="2930525"/>
          </a:xfrm>
          <a:custGeom>
            <a:avLst/>
            <a:gdLst>
              <a:gd name="T0" fmla="*/ 2147483647 w 2312"/>
              <a:gd name="T1" fmla="*/ 616411164 h 2313"/>
              <a:gd name="T2" fmla="*/ 2062279490 w 2312"/>
              <a:gd name="T3" fmla="*/ 548991352 h 2313"/>
              <a:gd name="T4" fmla="*/ 2022157361 w 2312"/>
              <a:gd name="T5" fmla="*/ 0 h 2313"/>
              <a:gd name="T6" fmla="*/ 1661058194 w 2312"/>
              <a:gd name="T7" fmla="*/ 27289485 h 2313"/>
              <a:gd name="T8" fmla="*/ 1633774234 w 2312"/>
              <a:gd name="T9" fmla="*/ 548991352 h 2313"/>
              <a:gd name="T10" fmla="*/ 1393041456 w 2312"/>
              <a:gd name="T11" fmla="*/ 630858539 h 2313"/>
              <a:gd name="T12" fmla="*/ 1044781725 w 2312"/>
              <a:gd name="T13" fmla="*/ 187813331 h 2313"/>
              <a:gd name="T14" fmla="*/ 804047681 w 2312"/>
              <a:gd name="T15" fmla="*/ 322652956 h 2313"/>
              <a:gd name="T16" fmla="*/ 1031942289 w 2312"/>
              <a:gd name="T17" fmla="*/ 817066606 h 2313"/>
              <a:gd name="T18" fmla="*/ 871453771 w 2312"/>
              <a:gd name="T19" fmla="*/ 979195716 h 2313"/>
              <a:gd name="T20" fmla="*/ 348260997 w 2312"/>
              <a:gd name="T21" fmla="*/ 791382385 h 2313"/>
              <a:gd name="T22" fmla="*/ 227893342 w 2312"/>
              <a:gd name="T23" fmla="*/ 992037826 h 2313"/>
              <a:gd name="T24" fmla="*/ 629115905 w 2312"/>
              <a:gd name="T25" fmla="*/ 1340373736 h 2313"/>
              <a:gd name="T26" fmla="*/ 563314903 w 2312"/>
              <a:gd name="T27" fmla="*/ 1608448990 h 2313"/>
              <a:gd name="T28" fmla="*/ 12839436 w 2312"/>
              <a:gd name="T29" fmla="*/ 1648580585 h 2313"/>
              <a:gd name="T30" fmla="*/ 0 w 2312"/>
              <a:gd name="T31" fmla="*/ 1943944057 h 2313"/>
              <a:gd name="T32" fmla="*/ 563314903 w 2312"/>
              <a:gd name="T33" fmla="*/ 2024205980 h 2313"/>
              <a:gd name="T34" fmla="*/ 616276469 w 2312"/>
              <a:gd name="T35" fmla="*/ 2147483647 h 2313"/>
              <a:gd name="T36" fmla="*/ 200610648 w 2312"/>
              <a:gd name="T37" fmla="*/ 2147483647 h 2313"/>
              <a:gd name="T38" fmla="*/ 348260997 w 2312"/>
              <a:gd name="T39" fmla="*/ 2147483647 h 2313"/>
              <a:gd name="T40" fmla="*/ 816887117 w 2312"/>
              <a:gd name="T41" fmla="*/ 2147483647 h 2313"/>
              <a:gd name="T42" fmla="*/ 991820160 w 2312"/>
              <a:gd name="T43" fmla="*/ 2147483647 h 2313"/>
              <a:gd name="T44" fmla="*/ 749482294 w 2312"/>
              <a:gd name="T45" fmla="*/ 2147483647 h 2313"/>
              <a:gd name="T46" fmla="*/ 977375635 w 2312"/>
              <a:gd name="T47" fmla="*/ 2147483647 h 2313"/>
              <a:gd name="T48" fmla="*/ 1393041456 w 2312"/>
              <a:gd name="T49" fmla="*/ 2147483647 h 2313"/>
              <a:gd name="T50" fmla="*/ 1633774234 w 2312"/>
              <a:gd name="T51" fmla="*/ 2147483647 h 2313"/>
              <a:gd name="T52" fmla="*/ 1688340887 w 2312"/>
              <a:gd name="T53" fmla="*/ 2147483647 h 2313"/>
              <a:gd name="T54" fmla="*/ 2049440054 w 2312"/>
              <a:gd name="T55" fmla="*/ 2147483647 h 2313"/>
              <a:gd name="T56" fmla="*/ 2089562184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1996916496 h 2313"/>
              <a:gd name="T76" fmla="*/ 2147483647 w 2312"/>
              <a:gd name="T77" fmla="*/ 1943944057 h 2313"/>
              <a:gd name="T78" fmla="*/ 2147483647 w 2312"/>
              <a:gd name="T79" fmla="*/ 1661421429 h 2313"/>
              <a:gd name="T80" fmla="*/ 2147483647 w 2312"/>
              <a:gd name="T81" fmla="*/ 1581159506 h 2313"/>
              <a:gd name="T82" fmla="*/ 2147483647 w 2312"/>
              <a:gd name="T83" fmla="*/ 1367663221 h 2313"/>
              <a:gd name="T84" fmla="*/ 2147483647 w 2312"/>
              <a:gd name="T85" fmla="*/ 1059457639 h 2313"/>
              <a:gd name="T86" fmla="*/ 2147483647 w 2312"/>
              <a:gd name="T87" fmla="*/ 804224495 h 2313"/>
              <a:gd name="T88" fmla="*/ 2147483647 w 2312"/>
              <a:gd name="T89" fmla="*/ 1004879937 h 2313"/>
              <a:gd name="T90" fmla="*/ 2147483647 w 2312"/>
              <a:gd name="T91" fmla="*/ 844356090 h 2313"/>
              <a:gd name="T92" fmla="*/ 2147483647 w 2312"/>
              <a:gd name="T93" fmla="*/ 375625395 h 2313"/>
              <a:gd name="T94" fmla="*/ 2147483647 w 2312"/>
              <a:gd name="T95" fmla="*/ 227943659 h 2313"/>
              <a:gd name="T96" fmla="*/ 2147483647 w 2312"/>
              <a:gd name="T97" fmla="*/ 616411164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hidden">
          <a:xfrm>
            <a:off x="7146925" y="2555876"/>
            <a:ext cx="2008188" cy="3997325"/>
          </a:xfrm>
          <a:custGeom>
            <a:avLst/>
            <a:gdLst>
              <a:gd name="T0" fmla="*/ 2147483647 w 1265"/>
              <a:gd name="T1" fmla="*/ 0 h 2518"/>
              <a:gd name="T2" fmla="*/ 2147483647 w 1265"/>
              <a:gd name="T3" fmla="*/ 45362813 h 2518"/>
              <a:gd name="T4" fmla="*/ 2147483647 w 1265"/>
              <a:gd name="T5" fmla="*/ 937498125 h 2518"/>
              <a:gd name="T6" fmla="*/ 2147483647 w 1265"/>
              <a:gd name="T7" fmla="*/ 1078626875 h 2518"/>
              <a:gd name="T8" fmla="*/ 1789311383 w 1265"/>
              <a:gd name="T9" fmla="*/ 320060638 h 2518"/>
              <a:gd name="T10" fmla="*/ 1376005655 w 1265"/>
              <a:gd name="T11" fmla="*/ 551915013 h 2518"/>
              <a:gd name="T12" fmla="*/ 1766630765 w 1265"/>
              <a:gd name="T13" fmla="*/ 1398687513 h 2518"/>
              <a:gd name="T14" fmla="*/ 1491932871 w 1265"/>
              <a:gd name="T15" fmla="*/ 1675904700 h 2518"/>
              <a:gd name="T16" fmla="*/ 597277974 w 1265"/>
              <a:gd name="T17" fmla="*/ 1353324700 h 2518"/>
              <a:gd name="T18" fmla="*/ 390625110 w 1265"/>
              <a:gd name="T19" fmla="*/ 1698585313 h 2518"/>
              <a:gd name="T20" fmla="*/ 1076107780 w 1265"/>
              <a:gd name="T21" fmla="*/ 2147483647 h 2518"/>
              <a:gd name="T22" fmla="*/ 965220878 w 1265"/>
              <a:gd name="T23" fmla="*/ 2147483647 h 2518"/>
              <a:gd name="T24" fmla="*/ 22682206 w 1265"/>
              <a:gd name="T25" fmla="*/ 2147483647 h 2518"/>
              <a:gd name="T26" fmla="*/ 0 w 1265"/>
              <a:gd name="T27" fmla="*/ 2147483647 h 2518"/>
              <a:gd name="T28" fmla="*/ 965220878 w 1265"/>
              <a:gd name="T29" fmla="*/ 2147483647 h 2518"/>
              <a:gd name="T30" fmla="*/ 1055946525 w 1265"/>
              <a:gd name="T31" fmla="*/ 2147483647 h 2518"/>
              <a:gd name="T32" fmla="*/ 342741335 w 1265"/>
              <a:gd name="T33" fmla="*/ 2147483647 h 2518"/>
              <a:gd name="T34" fmla="*/ 597277974 w 1265"/>
              <a:gd name="T35" fmla="*/ 2147483647 h 2518"/>
              <a:gd name="T36" fmla="*/ 1398687861 w 1265"/>
              <a:gd name="T37" fmla="*/ 2147483647 h 2518"/>
              <a:gd name="T38" fmla="*/ 1698585735 w 1265"/>
              <a:gd name="T39" fmla="*/ 2147483647 h 2518"/>
              <a:gd name="T40" fmla="*/ 1282760644 w 1265"/>
              <a:gd name="T41" fmla="*/ 2147483647 h 2518"/>
              <a:gd name="T42" fmla="*/ 1673384167 w 1265"/>
              <a:gd name="T43" fmla="*/ 2147483647 h 2518"/>
              <a:gd name="T44" fmla="*/ 2147483647 w 1265"/>
              <a:gd name="T45" fmla="*/ 2147483647 h 2518"/>
              <a:gd name="T46" fmla="*/ 2147483647 w 1265"/>
              <a:gd name="T47" fmla="*/ 2147483647 h 2518"/>
              <a:gd name="T48" fmla="*/ 2147483647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hidden">
          <a:xfrm rot="16200000">
            <a:off x="3977482" y="-853281"/>
            <a:ext cx="1722439" cy="3429000"/>
          </a:xfrm>
          <a:custGeom>
            <a:avLst/>
            <a:gdLst>
              <a:gd name="T0" fmla="*/ 2147483647 w 1265"/>
              <a:gd name="T1" fmla="*/ 0 h 2518"/>
              <a:gd name="T2" fmla="*/ 2091294353 w 1265"/>
              <a:gd name="T3" fmla="*/ 33380321 h 2518"/>
              <a:gd name="T4" fmla="*/ 2057922628 w 1265"/>
              <a:gd name="T5" fmla="*/ 689869044 h 2518"/>
              <a:gd name="T6" fmla="*/ 1753869430 w 1265"/>
              <a:gd name="T7" fmla="*/ 793719536 h 2518"/>
              <a:gd name="T8" fmla="*/ 1316329330 w 1265"/>
              <a:gd name="T9" fmla="*/ 235519735 h 2518"/>
              <a:gd name="T10" fmla="*/ 1012276132 w 1265"/>
              <a:gd name="T11" fmla="*/ 406132231 h 2518"/>
              <a:gd name="T12" fmla="*/ 1299642786 w 1265"/>
              <a:gd name="T13" fmla="*/ 1029239271 h 2518"/>
              <a:gd name="T14" fmla="*/ 1097559279 w 1265"/>
              <a:gd name="T15" fmla="*/ 1233233450 h 2518"/>
              <a:gd name="T16" fmla="*/ 439394615 w 1265"/>
              <a:gd name="T17" fmla="*/ 995858950 h 2518"/>
              <a:gd name="T18" fmla="*/ 287368016 w 1265"/>
              <a:gd name="T19" fmla="*/ 1249923610 h 2518"/>
              <a:gd name="T20" fmla="*/ 791651567 w 1265"/>
              <a:gd name="T21" fmla="*/ 1689436162 h 2518"/>
              <a:gd name="T22" fmla="*/ 710076087 w 1265"/>
              <a:gd name="T23" fmla="*/ 2026952986 h 2518"/>
              <a:gd name="T24" fmla="*/ 16685182 w 1265"/>
              <a:gd name="T25" fmla="*/ 2078878232 h 2518"/>
              <a:gd name="T26" fmla="*/ 0 w 1265"/>
              <a:gd name="T27" fmla="*/ 2147483647 h 2518"/>
              <a:gd name="T28" fmla="*/ 710076087 w 1265"/>
              <a:gd name="T29" fmla="*/ 2147483647 h 2518"/>
              <a:gd name="T30" fmla="*/ 776819538 w 1265"/>
              <a:gd name="T31" fmla="*/ 2147483647 h 2518"/>
              <a:gd name="T32" fmla="*/ 252141776 w 1265"/>
              <a:gd name="T33" fmla="*/ 2147483647 h 2518"/>
              <a:gd name="T34" fmla="*/ 439394615 w 1265"/>
              <a:gd name="T35" fmla="*/ 2147483647 h 2518"/>
              <a:gd name="T36" fmla="*/ 1028961314 w 1265"/>
              <a:gd name="T37" fmla="*/ 2147483647 h 2518"/>
              <a:gd name="T38" fmla="*/ 1249585878 w 1265"/>
              <a:gd name="T39" fmla="*/ 2147483647 h 2518"/>
              <a:gd name="T40" fmla="*/ 943678166 w 1265"/>
              <a:gd name="T41" fmla="*/ 2147483647 h 2518"/>
              <a:gd name="T42" fmla="*/ 1231046182 w 1265"/>
              <a:gd name="T43" fmla="*/ 2147483647 h 2518"/>
              <a:gd name="T44" fmla="*/ 1753869430 w 1265"/>
              <a:gd name="T45" fmla="*/ 2147483647 h 2518"/>
              <a:gd name="T46" fmla="*/ 2057922628 w 1265"/>
              <a:gd name="T47" fmla="*/ 2147483647 h 2518"/>
              <a:gd name="T48" fmla="*/ 2126520593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3" name="Picture 13" descr="C:\My Documents\bits\Facbann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176" y="-3175"/>
            <a:ext cx="803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61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537615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148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11430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0130082-D41E-45E1-B633-5E1BDAE3EFBD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16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C4E10-AF81-4F28-9685-622AAFB39E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46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500E5-964A-43A6-9CB9-E44E092C8231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C06EC-80AA-4CCE-A9AB-E2FAD0D368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55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3048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BD812-CAE5-4467-AEE6-5818B1524840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2F81E-928A-4104-BD57-56259FC333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2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2F33B-CDB2-441D-93B8-AF265F29588A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A940A-6B8A-4A8E-BBC3-A712D39467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62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FD809-2BD9-4B75-B60A-E034BBFAFA1E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145CB-B2C3-462F-AB08-EE48A9010B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64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6193D-DECC-4D34-862A-679878CB8D10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C5217-EF81-4AF6-AED5-71EDAD6560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94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0F136-5B06-48FB-B9BC-BA3F355ABDF0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8CDE4-73DD-44C0-9E72-8C3C23905E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38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1053C-475C-493A-B71E-30D0AD2B81F5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27DEC-EA1D-4B08-9C05-A902A8F393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72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B7F32-08F6-46AD-8A4E-D446912A097A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126ED-F315-4FB7-A6DE-6CFCFD47F9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2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2CE27-58E3-4336-B78F-7D87CFBA6757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19051-91AD-4B22-AE77-83578C2CDE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5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3529D-3362-45B1-9881-C328A2720D0D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02F17-6282-4368-A804-950E2C9AE0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6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4"/>
          <p:cNvSpPr>
            <a:spLocks/>
          </p:cNvSpPr>
          <p:nvPr/>
        </p:nvSpPr>
        <p:spPr bwMode="hidden">
          <a:xfrm>
            <a:off x="-11113" y="1836738"/>
            <a:ext cx="2268538" cy="2709863"/>
          </a:xfrm>
          <a:custGeom>
            <a:avLst/>
            <a:gdLst>
              <a:gd name="T0" fmla="*/ 2036286699 w 1429"/>
              <a:gd name="T1" fmla="*/ 713203293 h 1707"/>
              <a:gd name="T2" fmla="*/ 1696066324 w 1429"/>
              <a:gd name="T3" fmla="*/ 635079258 h 1707"/>
              <a:gd name="T4" fmla="*/ 1648182551 w 1429"/>
              <a:gd name="T5" fmla="*/ 0 h 1707"/>
              <a:gd name="T6" fmla="*/ 1229836521 w 1429"/>
              <a:gd name="T7" fmla="*/ 32761231 h 1707"/>
              <a:gd name="T8" fmla="*/ 1199594639 w 1429"/>
              <a:gd name="T9" fmla="*/ 635079258 h 1707"/>
              <a:gd name="T10" fmla="*/ 919858028 w 1429"/>
              <a:gd name="T11" fmla="*/ 730845178 h 1707"/>
              <a:gd name="T12" fmla="*/ 519152302 w 1429"/>
              <a:gd name="T13" fmla="*/ 216733398 h 1707"/>
              <a:gd name="T14" fmla="*/ 239415690 w 1429"/>
              <a:gd name="T15" fmla="*/ 372983056 h 1707"/>
              <a:gd name="T16" fmla="*/ 504031361 w 1429"/>
              <a:gd name="T17" fmla="*/ 947578575 h 1707"/>
              <a:gd name="T18" fmla="*/ 317539757 w 1429"/>
              <a:gd name="T19" fmla="*/ 1134070103 h 1707"/>
              <a:gd name="T20" fmla="*/ 0 w 1429"/>
              <a:gd name="T21" fmla="*/ 1066025103 h 1707"/>
              <a:gd name="T22" fmla="*/ 0 w 1429"/>
              <a:gd name="T23" fmla="*/ 2147483647 h 1707"/>
              <a:gd name="T24" fmla="*/ 254536631 w 1429"/>
              <a:gd name="T25" fmla="*/ 2147483647 h 1707"/>
              <a:gd name="T26" fmla="*/ 456149176 w 1429"/>
              <a:gd name="T27" fmla="*/ 2147483647 h 1707"/>
              <a:gd name="T28" fmla="*/ 176410976 w 1429"/>
              <a:gd name="T29" fmla="*/ 2147483647 h 1707"/>
              <a:gd name="T30" fmla="*/ 441028235 w 1429"/>
              <a:gd name="T31" fmla="*/ 2147483647 h 1707"/>
              <a:gd name="T32" fmla="*/ 919858028 w 1429"/>
              <a:gd name="T33" fmla="*/ 2147483647 h 1707"/>
              <a:gd name="T34" fmla="*/ 1199594639 w 1429"/>
              <a:gd name="T35" fmla="*/ 2147483647 h 1707"/>
              <a:gd name="T36" fmla="*/ 1262599353 w 1429"/>
              <a:gd name="T37" fmla="*/ 2147483647 h 1707"/>
              <a:gd name="T38" fmla="*/ 1680945383 w 1429"/>
              <a:gd name="T39" fmla="*/ 2147483647 h 1707"/>
              <a:gd name="T40" fmla="*/ 1726308205 w 1429"/>
              <a:gd name="T41" fmla="*/ 2147483647 h 1707"/>
              <a:gd name="T42" fmla="*/ 2081649521 w 1429"/>
              <a:gd name="T43" fmla="*/ 2147483647 h 1707"/>
              <a:gd name="T44" fmla="*/ 2147483647 w 1429"/>
              <a:gd name="T45" fmla="*/ 2147483647 h 1707"/>
              <a:gd name="T46" fmla="*/ 2147483647 w 1429"/>
              <a:gd name="T47" fmla="*/ 2147483647 h 1707"/>
              <a:gd name="T48" fmla="*/ 2147483647 w 1429"/>
              <a:gd name="T49" fmla="*/ 2147483647 h 1707"/>
              <a:gd name="T50" fmla="*/ 2147483647 w 1429"/>
              <a:gd name="T51" fmla="*/ 2147483647 h 1707"/>
              <a:gd name="T52" fmla="*/ 2147483647 w 1429"/>
              <a:gd name="T53" fmla="*/ 2147483647 h 1707"/>
              <a:gd name="T54" fmla="*/ 2147483647 w 1429"/>
              <a:gd name="T55" fmla="*/ 2147483647 h 1707"/>
              <a:gd name="T56" fmla="*/ 2147483647 w 1429"/>
              <a:gd name="T57" fmla="*/ 2147483647 h 1707"/>
              <a:gd name="T58" fmla="*/ 2147483647 w 1429"/>
              <a:gd name="T59" fmla="*/ 2147483647 h 1707"/>
              <a:gd name="T60" fmla="*/ 2147483647 w 1429"/>
              <a:gd name="T61" fmla="*/ 2147483647 h 1707"/>
              <a:gd name="T62" fmla="*/ 2147483647 w 1429"/>
              <a:gd name="T63" fmla="*/ 1925399020 h 1707"/>
              <a:gd name="T64" fmla="*/ 2147483647 w 1429"/>
              <a:gd name="T65" fmla="*/ 1832152462 h 1707"/>
              <a:gd name="T66" fmla="*/ 2147483647 w 1429"/>
              <a:gd name="T67" fmla="*/ 1585177195 h 1707"/>
              <a:gd name="T68" fmla="*/ 2147483647 w 1429"/>
              <a:gd name="T69" fmla="*/ 1227315074 h 1707"/>
              <a:gd name="T70" fmla="*/ 2147483647 w 1429"/>
              <a:gd name="T71" fmla="*/ 932457640 h 1707"/>
              <a:gd name="T72" fmla="*/ 2147483647 w 1429"/>
              <a:gd name="T73" fmla="*/ 1164311973 h 1707"/>
              <a:gd name="T74" fmla="*/ 2147483647 w 1429"/>
              <a:gd name="T75" fmla="*/ 977820445 h 1707"/>
              <a:gd name="T76" fmla="*/ 2147483647 w 1429"/>
              <a:gd name="T77" fmla="*/ 435986157 h 1707"/>
              <a:gd name="T78" fmla="*/ 2147483647 w 1429"/>
              <a:gd name="T79" fmla="*/ 264615564 h 1707"/>
              <a:gd name="T80" fmla="*/ 2036286699 w 1429"/>
              <a:gd name="T81" fmla="*/ 713203293 h 170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Freeform 5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>
              <a:gd name="T0" fmla="*/ 844253138 w 528"/>
              <a:gd name="T1" fmla="*/ 141128750 h 496"/>
              <a:gd name="T2" fmla="*/ 738406575 w 528"/>
              <a:gd name="T3" fmla="*/ 115927188 h 496"/>
              <a:gd name="T4" fmla="*/ 725805000 w 528"/>
              <a:gd name="T5" fmla="*/ 0 h 496"/>
              <a:gd name="T6" fmla="*/ 599797188 w 528"/>
              <a:gd name="T7" fmla="*/ 0 h 496"/>
              <a:gd name="T8" fmla="*/ 584676250 w 528"/>
              <a:gd name="T9" fmla="*/ 115927188 h 496"/>
              <a:gd name="T10" fmla="*/ 498990938 w 528"/>
              <a:gd name="T11" fmla="*/ 146169063 h 496"/>
              <a:gd name="T12" fmla="*/ 367942813 w 528"/>
              <a:gd name="T13" fmla="*/ 0 h 496"/>
              <a:gd name="T14" fmla="*/ 287297813 w 528"/>
              <a:gd name="T15" fmla="*/ 35282188 h 496"/>
              <a:gd name="T16" fmla="*/ 370463763 w 528"/>
              <a:gd name="T17" fmla="*/ 211693125 h 496"/>
              <a:gd name="T18" fmla="*/ 312499375 w 528"/>
              <a:gd name="T19" fmla="*/ 269657513 h 496"/>
              <a:gd name="T20" fmla="*/ 126007813 w 528"/>
              <a:gd name="T21" fmla="*/ 204133450 h 496"/>
              <a:gd name="T22" fmla="*/ 80645000 w 528"/>
              <a:gd name="T23" fmla="*/ 274697825 h 496"/>
              <a:gd name="T24" fmla="*/ 226814063 w 528"/>
              <a:gd name="T25" fmla="*/ 400705638 h 496"/>
              <a:gd name="T26" fmla="*/ 201612500 w 528"/>
              <a:gd name="T27" fmla="*/ 496471575 h 496"/>
              <a:gd name="T28" fmla="*/ 5040313 w 528"/>
              <a:gd name="T29" fmla="*/ 509071563 h 496"/>
              <a:gd name="T30" fmla="*/ 0 w 528"/>
              <a:gd name="T31" fmla="*/ 614918125 h 496"/>
              <a:gd name="T32" fmla="*/ 201612500 w 528"/>
              <a:gd name="T33" fmla="*/ 645160000 h 496"/>
              <a:gd name="T34" fmla="*/ 221773750 w 528"/>
              <a:gd name="T35" fmla="*/ 735885625 h 496"/>
              <a:gd name="T36" fmla="*/ 73085325 w 528"/>
              <a:gd name="T37" fmla="*/ 869454700 h 496"/>
              <a:gd name="T38" fmla="*/ 126007813 w 528"/>
              <a:gd name="T39" fmla="*/ 952619063 h 496"/>
              <a:gd name="T40" fmla="*/ 292338125 w 528"/>
              <a:gd name="T41" fmla="*/ 874495013 h 496"/>
              <a:gd name="T42" fmla="*/ 355342825 w 528"/>
              <a:gd name="T43" fmla="*/ 937498125 h 496"/>
              <a:gd name="T44" fmla="*/ 269657513 w 528"/>
              <a:gd name="T45" fmla="*/ 1096268763 h 496"/>
              <a:gd name="T46" fmla="*/ 350302513 w 528"/>
              <a:gd name="T47" fmla="*/ 1164312188 h 496"/>
              <a:gd name="T48" fmla="*/ 498990938 w 528"/>
              <a:gd name="T49" fmla="*/ 1018143125 h 496"/>
              <a:gd name="T50" fmla="*/ 584676250 w 528"/>
              <a:gd name="T51" fmla="*/ 1048385000 h 496"/>
              <a:gd name="T52" fmla="*/ 604837500 w 528"/>
              <a:gd name="T53" fmla="*/ 1244957188 h 496"/>
              <a:gd name="T54" fmla="*/ 735885625 w 528"/>
              <a:gd name="T55" fmla="*/ 1249997500 h 496"/>
              <a:gd name="T56" fmla="*/ 748487200 w 528"/>
              <a:gd name="T57" fmla="*/ 1043344688 h 496"/>
              <a:gd name="T58" fmla="*/ 859374075 w 528"/>
              <a:gd name="T59" fmla="*/ 1015623763 h 496"/>
              <a:gd name="T60" fmla="*/ 990422200 w 528"/>
              <a:gd name="T61" fmla="*/ 1159271875 h 496"/>
              <a:gd name="T62" fmla="*/ 1076107513 w 528"/>
              <a:gd name="T63" fmla="*/ 1106349388 h 496"/>
              <a:gd name="T64" fmla="*/ 990422200 w 528"/>
              <a:gd name="T65" fmla="*/ 932457813 h 496"/>
              <a:gd name="T66" fmla="*/ 1048385000 w 528"/>
              <a:gd name="T67" fmla="*/ 859374075 h 496"/>
              <a:gd name="T68" fmla="*/ 1219755625 w 528"/>
              <a:gd name="T69" fmla="*/ 942538438 h 496"/>
              <a:gd name="T70" fmla="*/ 1272679700 w 528"/>
              <a:gd name="T71" fmla="*/ 851812813 h 496"/>
              <a:gd name="T72" fmla="*/ 1113909063 w 528"/>
              <a:gd name="T73" fmla="*/ 735885625 h 496"/>
              <a:gd name="T74" fmla="*/ 1134070313 w 528"/>
              <a:gd name="T75" fmla="*/ 635079375 h 496"/>
              <a:gd name="T76" fmla="*/ 1330642500 w 528"/>
              <a:gd name="T77" fmla="*/ 614918125 h 496"/>
              <a:gd name="T78" fmla="*/ 1325602188 w 528"/>
              <a:gd name="T79" fmla="*/ 514111875 h 496"/>
              <a:gd name="T80" fmla="*/ 1129030000 w 528"/>
              <a:gd name="T81" fmla="*/ 486390950 h 496"/>
              <a:gd name="T82" fmla="*/ 1108868750 w 528"/>
              <a:gd name="T83" fmla="*/ 408265313 h 496"/>
              <a:gd name="T84" fmla="*/ 1267639388 w 528"/>
              <a:gd name="T85" fmla="*/ 299899388 h 496"/>
              <a:gd name="T86" fmla="*/ 1214715313 w 528"/>
              <a:gd name="T87" fmla="*/ 206652813 h 496"/>
              <a:gd name="T88" fmla="*/ 1038304375 w 528"/>
              <a:gd name="T89" fmla="*/ 279738138 h 496"/>
              <a:gd name="T90" fmla="*/ 980341575 w 528"/>
              <a:gd name="T91" fmla="*/ 221773750 h 496"/>
              <a:gd name="T92" fmla="*/ 1071067200 w 528"/>
              <a:gd name="T93" fmla="*/ 52924075 h 496"/>
              <a:gd name="T94" fmla="*/ 985381888 w 528"/>
              <a:gd name="T95" fmla="*/ 0 h 496"/>
              <a:gd name="T96" fmla="*/ 844253138 w 528"/>
              <a:gd name="T97" fmla="*/ 141128750 h 49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Freeform 6"/>
          <p:cNvSpPr>
            <a:spLocks/>
          </p:cNvSpPr>
          <p:nvPr/>
        </p:nvSpPr>
        <p:spPr bwMode="hidden">
          <a:xfrm>
            <a:off x="1192213" y="354014"/>
            <a:ext cx="2266950" cy="2270125"/>
          </a:xfrm>
          <a:custGeom>
            <a:avLst/>
            <a:gdLst>
              <a:gd name="T0" fmla="*/ 1412309850 w 2312"/>
              <a:gd name="T1" fmla="*/ 369895915 h 2313"/>
              <a:gd name="T2" fmla="*/ 1235410289 w 2312"/>
              <a:gd name="T3" fmla="*/ 329439009 h 2313"/>
              <a:gd name="T4" fmla="*/ 1211375913 w 2312"/>
              <a:gd name="T5" fmla="*/ 0 h 2313"/>
              <a:gd name="T6" fmla="*/ 995058681 w 2312"/>
              <a:gd name="T7" fmla="*/ 16375718 h 2313"/>
              <a:gd name="T8" fmla="*/ 978714481 w 2312"/>
              <a:gd name="T9" fmla="*/ 329439009 h 2313"/>
              <a:gd name="T10" fmla="*/ 834503319 w 2312"/>
              <a:gd name="T11" fmla="*/ 378565181 h 2313"/>
              <a:gd name="T12" fmla="*/ 625877244 w 2312"/>
              <a:gd name="T13" fmla="*/ 112702431 h 2313"/>
              <a:gd name="T14" fmla="*/ 481666083 w 2312"/>
              <a:gd name="T15" fmla="*/ 193617224 h 2313"/>
              <a:gd name="T16" fmla="*/ 618186087 w 2312"/>
              <a:gd name="T17" fmla="*/ 490304797 h 2313"/>
              <a:gd name="T18" fmla="*/ 522044659 w 2312"/>
              <a:gd name="T19" fmla="*/ 587595308 h 2313"/>
              <a:gd name="T20" fmla="*/ 208626075 w 2312"/>
              <a:gd name="T21" fmla="*/ 474891895 h 2313"/>
              <a:gd name="T22" fmla="*/ 136520004 w 2312"/>
              <a:gd name="T23" fmla="*/ 595300777 h 2313"/>
              <a:gd name="T24" fmla="*/ 376872593 w 2312"/>
              <a:gd name="T25" fmla="*/ 804330904 h 2313"/>
              <a:gd name="T26" fmla="*/ 337454922 w 2312"/>
              <a:gd name="T27" fmla="*/ 965196692 h 2313"/>
              <a:gd name="T28" fmla="*/ 7691157 w 2312"/>
              <a:gd name="T29" fmla="*/ 989278861 h 2313"/>
              <a:gd name="T30" fmla="*/ 0 w 2312"/>
              <a:gd name="T31" fmla="*/ 1166520367 h 2313"/>
              <a:gd name="T32" fmla="*/ 337454922 w 2312"/>
              <a:gd name="T33" fmla="*/ 1214683724 h 2313"/>
              <a:gd name="T34" fmla="*/ 369181436 w 2312"/>
              <a:gd name="T35" fmla="*/ 1366881227 h 2313"/>
              <a:gd name="T36" fmla="*/ 120175804 w 2312"/>
              <a:gd name="T37" fmla="*/ 1592286089 h 2313"/>
              <a:gd name="T38" fmla="*/ 208626075 w 2312"/>
              <a:gd name="T39" fmla="*/ 1729070690 h 2313"/>
              <a:gd name="T40" fmla="*/ 489357240 w 2312"/>
              <a:gd name="T41" fmla="*/ 1599992541 h 2313"/>
              <a:gd name="T42" fmla="*/ 594150730 w 2312"/>
              <a:gd name="T43" fmla="*/ 1704988521 h 2313"/>
              <a:gd name="T44" fmla="*/ 448977684 w 2312"/>
              <a:gd name="T45" fmla="*/ 1969888455 h 2313"/>
              <a:gd name="T46" fmla="*/ 585497688 w 2312"/>
              <a:gd name="T47" fmla="*/ 2082590887 h 2313"/>
              <a:gd name="T48" fmla="*/ 834503319 w 2312"/>
              <a:gd name="T49" fmla="*/ 1841773121 h 2313"/>
              <a:gd name="T50" fmla="*/ 978714481 w 2312"/>
              <a:gd name="T51" fmla="*/ 1889936478 h 2313"/>
              <a:gd name="T52" fmla="*/ 1011401900 w 2312"/>
              <a:gd name="T53" fmla="*/ 2147483647 h 2313"/>
              <a:gd name="T54" fmla="*/ 1227719132 w 2312"/>
              <a:gd name="T55" fmla="*/ 2147483647 h 2313"/>
              <a:gd name="T56" fmla="*/ 1251754489 w 2312"/>
              <a:gd name="T57" fmla="*/ 1882231008 h 2313"/>
              <a:gd name="T58" fmla="*/ 1436345207 w 2312"/>
              <a:gd name="T59" fmla="*/ 1834066670 h 2313"/>
              <a:gd name="T60" fmla="*/ 1653623344 w 2312"/>
              <a:gd name="T61" fmla="*/ 2074884435 h 2313"/>
              <a:gd name="T62" fmla="*/ 1797835486 w 2312"/>
              <a:gd name="T63" fmla="*/ 1986264173 h 2313"/>
              <a:gd name="T64" fmla="*/ 1653623344 w 2312"/>
              <a:gd name="T65" fmla="*/ 1697283051 h 2313"/>
              <a:gd name="T66" fmla="*/ 1749764772 w 2312"/>
              <a:gd name="T67" fmla="*/ 1575910371 h 2313"/>
              <a:gd name="T68" fmla="*/ 2038187094 w 2312"/>
              <a:gd name="T69" fmla="*/ 1712694972 h 2313"/>
              <a:gd name="T70" fmla="*/ 2126637365 w 2312"/>
              <a:gd name="T71" fmla="*/ 1560498451 h 2313"/>
              <a:gd name="T72" fmla="*/ 1862249419 w 2312"/>
              <a:gd name="T73" fmla="*/ 1366881227 h 2313"/>
              <a:gd name="T74" fmla="*/ 1893975933 w 2312"/>
              <a:gd name="T75" fmla="*/ 1198308987 h 2313"/>
              <a:gd name="T76" fmla="*/ 2147483647 w 2312"/>
              <a:gd name="T77" fmla="*/ 1166520367 h 2313"/>
              <a:gd name="T78" fmla="*/ 2147483647 w 2312"/>
              <a:gd name="T79" fmla="*/ 996985312 h 2313"/>
              <a:gd name="T80" fmla="*/ 1886284776 w 2312"/>
              <a:gd name="T81" fmla="*/ 948821955 h 2313"/>
              <a:gd name="T82" fmla="*/ 1853596376 w 2312"/>
              <a:gd name="T83" fmla="*/ 820706622 h 2313"/>
              <a:gd name="T84" fmla="*/ 2118945227 w 2312"/>
              <a:gd name="T85" fmla="*/ 635758664 h 2313"/>
              <a:gd name="T86" fmla="*/ 2030495937 w 2312"/>
              <a:gd name="T87" fmla="*/ 482598346 h 2313"/>
              <a:gd name="T88" fmla="*/ 1733420572 w 2312"/>
              <a:gd name="T89" fmla="*/ 603007228 h 2313"/>
              <a:gd name="T90" fmla="*/ 1637280125 w 2312"/>
              <a:gd name="T91" fmla="*/ 506680515 h 2313"/>
              <a:gd name="T92" fmla="*/ 1789182443 w 2312"/>
              <a:gd name="T93" fmla="*/ 225404863 h 2313"/>
              <a:gd name="T94" fmla="*/ 1644971282 w 2312"/>
              <a:gd name="T95" fmla="*/ 136784601 h 2313"/>
              <a:gd name="T96" fmla="*/ 1412309850 w 2312"/>
              <a:gd name="T97" fmla="*/ 369895915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Freeform 7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>
              <a:gd name="T0" fmla="*/ 2147483647 w 2312"/>
              <a:gd name="T1" fmla="*/ 967740132 h 2313"/>
              <a:gd name="T2" fmla="*/ 2147483647 w 2312"/>
              <a:gd name="T3" fmla="*/ 861893555 h 2313"/>
              <a:gd name="T4" fmla="*/ 2147483647 w 2312"/>
              <a:gd name="T5" fmla="*/ 0 h 2313"/>
              <a:gd name="T6" fmla="*/ 2147483647 w 2312"/>
              <a:gd name="T7" fmla="*/ 42843456 h 2313"/>
              <a:gd name="T8" fmla="*/ 2147483647 w 2312"/>
              <a:gd name="T9" fmla="*/ 861893555 h 2313"/>
              <a:gd name="T10" fmla="*/ 2147483647 w 2312"/>
              <a:gd name="T11" fmla="*/ 990422335 h 2313"/>
              <a:gd name="T12" fmla="*/ 1640622513 w 2312"/>
              <a:gd name="T13" fmla="*/ 294859115 h 2313"/>
              <a:gd name="T14" fmla="*/ 1262599075 w 2312"/>
              <a:gd name="T15" fmla="*/ 506552269 h 2313"/>
              <a:gd name="T16" fmla="*/ 1620461263 w 2312"/>
              <a:gd name="T17" fmla="*/ 1282760500 h 2313"/>
              <a:gd name="T18" fmla="*/ 1368445638 w 2312"/>
              <a:gd name="T19" fmla="*/ 1537295522 h 2313"/>
              <a:gd name="T20" fmla="*/ 546874700 w 2312"/>
              <a:gd name="T21" fmla="*/ 1242437994 h 2313"/>
              <a:gd name="T22" fmla="*/ 357862188 w 2312"/>
              <a:gd name="T23" fmla="*/ 1557456775 h 2313"/>
              <a:gd name="T24" fmla="*/ 987901250 w 2312"/>
              <a:gd name="T25" fmla="*/ 2104331549 h 2313"/>
              <a:gd name="T26" fmla="*/ 884575638 w 2312"/>
              <a:gd name="T27" fmla="*/ 2147483647 h 2313"/>
              <a:gd name="T28" fmla="*/ 20161250 w 2312"/>
              <a:gd name="T29" fmla="*/ 2147483647 h 2313"/>
              <a:gd name="T30" fmla="*/ 0 w 2312"/>
              <a:gd name="T31" fmla="*/ 2147483647 h 2313"/>
              <a:gd name="T32" fmla="*/ 884575638 w 2312"/>
              <a:gd name="T33" fmla="*/ 2147483647 h 2313"/>
              <a:gd name="T34" fmla="*/ 967740000 w 2312"/>
              <a:gd name="T35" fmla="*/ 2147483647 h 2313"/>
              <a:gd name="T36" fmla="*/ 315020325 w 2312"/>
              <a:gd name="T37" fmla="*/ 2147483647 h 2313"/>
              <a:gd name="T38" fmla="*/ 546874700 w 2312"/>
              <a:gd name="T39" fmla="*/ 2147483647 h 2313"/>
              <a:gd name="T40" fmla="*/ 1282760325 w 2312"/>
              <a:gd name="T41" fmla="*/ 2147483647 h 2313"/>
              <a:gd name="T42" fmla="*/ 1557456563 w 2312"/>
              <a:gd name="T43" fmla="*/ 2147483647 h 2313"/>
              <a:gd name="T44" fmla="*/ 1176913763 w 2312"/>
              <a:gd name="T45" fmla="*/ 2147483647 h 2313"/>
              <a:gd name="T46" fmla="*/ 1534775950 w 2312"/>
              <a:gd name="T47" fmla="*/ 2147483647 h 2313"/>
              <a:gd name="T48" fmla="*/ 2147483647 w 2312"/>
              <a:gd name="T49" fmla="*/ 2147483647 h 2313"/>
              <a:gd name="T50" fmla="*/ 2147483647 w 2312"/>
              <a:gd name="T51" fmla="*/ 2147483647 h 2313"/>
              <a:gd name="T52" fmla="*/ 2147483647 w 2312"/>
              <a:gd name="T53" fmla="*/ 2147483647 h 2313"/>
              <a:gd name="T54" fmla="*/ 2147483647 w 2312"/>
              <a:gd name="T55" fmla="*/ 2147483647 h 2313"/>
              <a:gd name="T56" fmla="*/ 2147483647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2147483647 h 2313"/>
              <a:gd name="T76" fmla="*/ 2147483647 w 2312"/>
              <a:gd name="T77" fmla="*/ 2147483647 h 2313"/>
              <a:gd name="T78" fmla="*/ 2147483647 w 2312"/>
              <a:gd name="T79" fmla="*/ 2147483647 h 2313"/>
              <a:gd name="T80" fmla="*/ 2147483647 w 2312"/>
              <a:gd name="T81" fmla="*/ 2147483647 h 2313"/>
              <a:gd name="T82" fmla="*/ 2147483647 w 2312"/>
              <a:gd name="T83" fmla="*/ 2147173417 h 2313"/>
              <a:gd name="T84" fmla="*/ 2147483647 w 2312"/>
              <a:gd name="T85" fmla="*/ 1663303351 h 2313"/>
              <a:gd name="T86" fmla="*/ 2147483647 w 2312"/>
              <a:gd name="T87" fmla="*/ 1262599247 h 2313"/>
              <a:gd name="T88" fmla="*/ 2147483647 w 2312"/>
              <a:gd name="T89" fmla="*/ 1577618027 h 2313"/>
              <a:gd name="T90" fmla="*/ 2147483647 w 2312"/>
              <a:gd name="T91" fmla="*/ 1325602368 h 2313"/>
              <a:gd name="T92" fmla="*/ 2147483647 w 2312"/>
              <a:gd name="T93" fmla="*/ 589716643 h 2313"/>
              <a:gd name="T94" fmla="*/ 2147483647 w 2312"/>
              <a:gd name="T95" fmla="*/ 357862236 h 2313"/>
              <a:gd name="T96" fmla="*/ 2147483647 w 2312"/>
              <a:gd name="T97" fmla="*/ 96774013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Freeform 8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>
              <a:gd name="T0" fmla="*/ 2147483647 w 2153"/>
              <a:gd name="T1" fmla="*/ 902216153 h 1321"/>
              <a:gd name="T2" fmla="*/ 2147483647 w 2153"/>
              <a:gd name="T3" fmla="*/ 801409879 h 1321"/>
              <a:gd name="T4" fmla="*/ 2147483647 w 2153"/>
              <a:gd name="T5" fmla="*/ 0 h 1321"/>
              <a:gd name="T6" fmla="*/ 2147483647 w 2153"/>
              <a:gd name="T7" fmla="*/ 40322510 h 1321"/>
              <a:gd name="T8" fmla="*/ 2147483647 w 2153"/>
              <a:gd name="T9" fmla="*/ 801409879 h 1321"/>
              <a:gd name="T10" fmla="*/ 2036286548 w 2153"/>
              <a:gd name="T11" fmla="*/ 922377407 h 1321"/>
              <a:gd name="T12" fmla="*/ 1527214911 w 2153"/>
              <a:gd name="T13" fmla="*/ 274697890 h 1321"/>
              <a:gd name="T14" fmla="*/ 1176913935 w 2153"/>
              <a:gd name="T15" fmla="*/ 471270125 h 1321"/>
              <a:gd name="T16" fmla="*/ 1509574608 w 2153"/>
              <a:gd name="T17" fmla="*/ 1194554347 h 1321"/>
              <a:gd name="T18" fmla="*/ 1275199249 w 2153"/>
              <a:gd name="T19" fmla="*/ 1431449091 h 1321"/>
              <a:gd name="T20" fmla="*/ 509071637 w 2153"/>
              <a:gd name="T21" fmla="*/ 1156752788 h 1321"/>
              <a:gd name="T22" fmla="*/ 332660674 w 2153"/>
              <a:gd name="T23" fmla="*/ 1451610346 h 1321"/>
              <a:gd name="T24" fmla="*/ 919857960 w 2153"/>
              <a:gd name="T25" fmla="*/ 1960682030 h 1321"/>
              <a:gd name="T26" fmla="*/ 824092008 w 2153"/>
              <a:gd name="T27" fmla="*/ 2147483647 h 1321"/>
              <a:gd name="T28" fmla="*/ 17641890 w 2153"/>
              <a:gd name="T29" fmla="*/ 2147483647 h 1321"/>
              <a:gd name="T30" fmla="*/ 0 w 2153"/>
              <a:gd name="T31" fmla="*/ 2147483647 h 1321"/>
              <a:gd name="T32" fmla="*/ 824092008 w 2153"/>
              <a:gd name="T33" fmla="*/ 2147483647 h 1321"/>
              <a:gd name="T34" fmla="*/ 902216069 w 2153"/>
              <a:gd name="T35" fmla="*/ 2147483647 h 1321"/>
              <a:gd name="T36" fmla="*/ 2147483647 w 2153"/>
              <a:gd name="T37" fmla="*/ 2147483647 h 1321"/>
              <a:gd name="T38" fmla="*/ 2147483647 w 2153"/>
              <a:gd name="T39" fmla="*/ 2147483647 h 1321"/>
              <a:gd name="T40" fmla="*/ 2147483647 w 2153"/>
              <a:gd name="T41" fmla="*/ 2147483647 h 1321"/>
              <a:gd name="T42" fmla="*/ 2147483647 w 2153"/>
              <a:gd name="T43" fmla="*/ 2147483647 h 1321"/>
              <a:gd name="T44" fmla="*/ 2147483647 w 2153"/>
              <a:gd name="T45" fmla="*/ 2147483647 h 1321"/>
              <a:gd name="T46" fmla="*/ 2147483647 w 2153"/>
              <a:gd name="T47" fmla="*/ 1998485176 h 1321"/>
              <a:gd name="T48" fmla="*/ 2147483647 w 2153"/>
              <a:gd name="T49" fmla="*/ 1549897257 h 1321"/>
              <a:gd name="T50" fmla="*/ 2147483647 w 2153"/>
              <a:gd name="T51" fmla="*/ 1176914043 h 1321"/>
              <a:gd name="T52" fmla="*/ 2147483647 w 2153"/>
              <a:gd name="T53" fmla="*/ 1469252238 h 1321"/>
              <a:gd name="T54" fmla="*/ 2147483647 w 2153"/>
              <a:gd name="T55" fmla="*/ 1234876857 h 1321"/>
              <a:gd name="T56" fmla="*/ 2147483647 w 2153"/>
              <a:gd name="T57" fmla="*/ 549394193 h 1321"/>
              <a:gd name="T58" fmla="*/ 2147483647 w 2153"/>
              <a:gd name="T59" fmla="*/ 332660704 h 1321"/>
              <a:gd name="T60" fmla="*/ 2147483647 w 2153"/>
              <a:gd name="T61" fmla="*/ 902216153 h 132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Freeform 9"/>
          <p:cNvSpPr>
            <a:spLocks/>
          </p:cNvSpPr>
          <p:nvPr/>
        </p:nvSpPr>
        <p:spPr bwMode="hidden">
          <a:xfrm>
            <a:off x="4494215" y="4425951"/>
            <a:ext cx="2263775" cy="2263775"/>
          </a:xfrm>
          <a:custGeom>
            <a:avLst/>
            <a:gdLst>
              <a:gd name="T0" fmla="*/ 1408356897 w 2312"/>
              <a:gd name="T1" fmla="*/ 367829672 h 2313"/>
              <a:gd name="T2" fmla="*/ 1231952817 w 2312"/>
              <a:gd name="T3" fmla="*/ 327598485 h 2313"/>
              <a:gd name="T4" fmla="*/ 1207984414 w 2312"/>
              <a:gd name="T5" fmla="*/ 0 h 2313"/>
              <a:gd name="T6" fmla="*/ 992272702 w 2312"/>
              <a:gd name="T7" fmla="*/ 16283912 h 2313"/>
              <a:gd name="T8" fmla="*/ 975974893 w 2312"/>
              <a:gd name="T9" fmla="*/ 327598485 h 2313"/>
              <a:gd name="T10" fmla="*/ 832167411 w 2312"/>
              <a:gd name="T11" fmla="*/ 376450221 h 2313"/>
              <a:gd name="T12" fmla="*/ 624125313 w 2312"/>
              <a:gd name="T13" fmla="*/ 112073011 h 2313"/>
              <a:gd name="T14" fmla="*/ 480317831 w 2312"/>
              <a:gd name="T15" fmla="*/ 192535385 h 2313"/>
              <a:gd name="T16" fmla="*/ 616455698 w 2312"/>
              <a:gd name="T17" fmla="*/ 487566046 h 2313"/>
              <a:gd name="T18" fmla="*/ 520584044 w 2312"/>
              <a:gd name="T19" fmla="*/ 584312332 h 2313"/>
              <a:gd name="T20" fmla="*/ 208042097 w 2312"/>
              <a:gd name="T21" fmla="*/ 472239320 h 2313"/>
              <a:gd name="T22" fmla="*/ 136137867 w 2312"/>
              <a:gd name="T23" fmla="*/ 591975694 h 2313"/>
              <a:gd name="T24" fmla="*/ 375817003 w 2312"/>
              <a:gd name="T25" fmla="*/ 799837805 h 2313"/>
              <a:gd name="T26" fmla="*/ 336510350 w 2312"/>
              <a:gd name="T27" fmla="*/ 959805366 h 2313"/>
              <a:gd name="T28" fmla="*/ 7669615 w 2312"/>
              <a:gd name="T29" fmla="*/ 983752641 h 2313"/>
              <a:gd name="T30" fmla="*/ 0 w 2312"/>
              <a:gd name="T31" fmla="*/ 1160004114 h 2313"/>
              <a:gd name="T32" fmla="*/ 336510350 w 2312"/>
              <a:gd name="T33" fmla="*/ 1207898664 h 2313"/>
              <a:gd name="T34" fmla="*/ 368147389 w 2312"/>
              <a:gd name="T35" fmla="*/ 1359244697 h 2313"/>
              <a:gd name="T36" fmla="*/ 119840058 w 2312"/>
              <a:gd name="T37" fmla="*/ 1583390720 h 2313"/>
              <a:gd name="T38" fmla="*/ 208042097 w 2312"/>
              <a:gd name="T39" fmla="*/ 1719411006 h 2313"/>
              <a:gd name="T40" fmla="*/ 487987446 w 2312"/>
              <a:gd name="T41" fmla="*/ 1591054082 h 2313"/>
              <a:gd name="T42" fmla="*/ 592487295 w 2312"/>
              <a:gd name="T43" fmla="*/ 1695463731 h 2313"/>
              <a:gd name="T44" fmla="*/ 447721234 w 2312"/>
              <a:gd name="T45" fmla="*/ 1958883754 h 2313"/>
              <a:gd name="T46" fmla="*/ 583859101 w 2312"/>
              <a:gd name="T47" fmla="*/ 2070956765 h 2313"/>
              <a:gd name="T48" fmla="*/ 832167411 w 2312"/>
              <a:gd name="T49" fmla="*/ 1831484017 h 2313"/>
              <a:gd name="T50" fmla="*/ 975974893 w 2312"/>
              <a:gd name="T51" fmla="*/ 1879378567 h 2313"/>
              <a:gd name="T52" fmla="*/ 1008571490 w 2312"/>
              <a:gd name="T53" fmla="*/ 2147483647 h 2313"/>
              <a:gd name="T54" fmla="*/ 1224283202 w 2312"/>
              <a:gd name="T55" fmla="*/ 2147483647 h 2313"/>
              <a:gd name="T56" fmla="*/ 1248250627 w 2312"/>
              <a:gd name="T57" fmla="*/ 1871715204 h 2313"/>
              <a:gd name="T58" fmla="*/ 1432324321 w 2312"/>
              <a:gd name="T59" fmla="*/ 1823820654 h 2313"/>
              <a:gd name="T60" fmla="*/ 1648994613 w 2312"/>
              <a:gd name="T61" fmla="*/ 2063293403 h 2313"/>
              <a:gd name="T62" fmla="*/ 1792802094 w 2312"/>
              <a:gd name="T63" fmla="*/ 1975167666 h 2313"/>
              <a:gd name="T64" fmla="*/ 1648994613 w 2312"/>
              <a:gd name="T65" fmla="*/ 1687800368 h 2313"/>
              <a:gd name="T66" fmla="*/ 1744866267 w 2312"/>
              <a:gd name="T67" fmla="*/ 1567106808 h 2313"/>
              <a:gd name="T68" fmla="*/ 2032482210 w 2312"/>
              <a:gd name="T69" fmla="*/ 1703127094 h 2313"/>
              <a:gd name="T70" fmla="*/ 2120684250 w 2312"/>
              <a:gd name="T71" fmla="*/ 1551780082 h 2313"/>
              <a:gd name="T72" fmla="*/ 1857036710 w 2312"/>
              <a:gd name="T73" fmla="*/ 1359244697 h 2313"/>
              <a:gd name="T74" fmla="*/ 1888674728 w 2312"/>
              <a:gd name="T75" fmla="*/ 1191613773 h 2313"/>
              <a:gd name="T76" fmla="*/ 2147483647 w 2312"/>
              <a:gd name="T77" fmla="*/ 1160004114 h 2313"/>
              <a:gd name="T78" fmla="*/ 2147483647 w 2312"/>
              <a:gd name="T79" fmla="*/ 991415025 h 2313"/>
              <a:gd name="T80" fmla="*/ 1881004134 w 2312"/>
              <a:gd name="T81" fmla="*/ 943520475 h 2313"/>
              <a:gd name="T82" fmla="*/ 1848408516 w 2312"/>
              <a:gd name="T83" fmla="*/ 816121717 h 2313"/>
              <a:gd name="T84" fmla="*/ 2113014635 w 2312"/>
              <a:gd name="T85" fmla="*/ 632206881 h 2313"/>
              <a:gd name="T86" fmla="*/ 2024812595 w 2312"/>
              <a:gd name="T87" fmla="*/ 479902683 h 2313"/>
              <a:gd name="T88" fmla="*/ 1728568458 w 2312"/>
              <a:gd name="T89" fmla="*/ 599639057 h 2313"/>
              <a:gd name="T90" fmla="*/ 1632696803 w 2312"/>
              <a:gd name="T91" fmla="*/ 503849958 h 2313"/>
              <a:gd name="T92" fmla="*/ 1784173900 w 2312"/>
              <a:gd name="T93" fmla="*/ 224146023 h 2313"/>
              <a:gd name="T94" fmla="*/ 1640366418 w 2312"/>
              <a:gd name="T95" fmla="*/ 136020286 h 2313"/>
              <a:gd name="T96" fmla="*/ 1408356897 w 2312"/>
              <a:gd name="T97" fmla="*/ 36782967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Freeform 10"/>
          <p:cNvSpPr>
            <a:spLocks/>
          </p:cNvSpPr>
          <p:nvPr/>
        </p:nvSpPr>
        <p:spPr bwMode="hidden">
          <a:xfrm>
            <a:off x="5646740" y="487363"/>
            <a:ext cx="2928937" cy="2930525"/>
          </a:xfrm>
          <a:custGeom>
            <a:avLst/>
            <a:gdLst>
              <a:gd name="T0" fmla="*/ 2147483647 w 2312"/>
              <a:gd name="T1" fmla="*/ 616411164 h 2313"/>
              <a:gd name="T2" fmla="*/ 2062279490 w 2312"/>
              <a:gd name="T3" fmla="*/ 548991352 h 2313"/>
              <a:gd name="T4" fmla="*/ 2022157361 w 2312"/>
              <a:gd name="T5" fmla="*/ 0 h 2313"/>
              <a:gd name="T6" fmla="*/ 1661058194 w 2312"/>
              <a:gd name="T7" fmla="*/ 27289485 h 2313"/>
              <a:gd name="T8" fmla="*/ 1633774234 w 2312"/>
              <a:gd name="T9" fmla="*/ 548991352 h 2313"/>
              <a:gd name="T10" fmla="*/ 1393041456 w 2312"/>
              <a:gd name="T11" fmla="*/ 630858539 h 2313"/>
              <a:gd name="T12" fmla="*/ 1044781725 w 2312"/>
              <a:gd name="T13" fmla="*/ 187813331 h 2313"/>
              <a:gd name="T14" fmla="*/ 804047681 w 2312"/>
              <a:gd name="T15" fmla="*/ 322652956 h 2313"/>
              <a:gd name="T16" fmla="*/ 1031942289 w 2312"/>
              <a:gd name="T17" fmla="*/ 817066606 h 2313"/>
              <a:gd name="T18" fmla="*/ 871453771 w 2312"/>
              <a:gd name="T19" fmla="*/ 979195716 h 2313"/>
              <a:gd name="T20" fmla="*/ 348260997 w 2312"/>
              <a:gd name="T21" fmla="*/ 791382385 h 2313"/>
              <a:gd name="T22" fmla="*/ 227893342 w 2312"/>
              <a:gd name="T23" fmla="*/ 992037826 h 2313"/>
              <a:gd name="T24" fmla="*/ 629115905 w 2312"/>
              <a:gd name="T25" fmla="*/ 1340373736 h 2313"/>
              <a:gd name="T26" fmla="*/ 563314903 w 2312"/>
              <a:gd name="T27" fmla="*/ 1608448990 h 2313"/>
              <a:gd name="T28" fmla="*/ 12839436 w 2312"/>
              <a:gd name="T29" fmla="*/ 1648580585 h 2313"/>
              <a:gd name="T30" fmla="*/ 0 w 2312"/>
              <a:gd name="T31" fmla="*/ 1943944057 h 2313"/>
              <a:gd name="T32" fmla="*/ 563314903 w 2312"/>
              <a:gd name="T33" fmla="*/ 2024205980 h 2313"/>
              <a:gd name="T34" fmla="*/ 616276469 w 2312"/>
              <a:gd name="T35" fmla="*/ 2147483647 h 2313"/>
              <a:gd name="T36" fmla="*/ 200610648 w 2312"/>
              <a:gd name="T37" fmla="*/ 2147483647 h 2313"/>
              <a:gd name="T38" fmla="*/ 348260997 w 2312"/>
              <a:gd name="T39" fmla="*/ 2147483647 h 2313"/>
              <a:gd name="T40" fmla="*/ 816887117 w 2312"/>
              <a:gd name="T41" fmla="*/ 2147483647 h 2313"/>
              <a:gd name="T42" fmla="*/ 991820160 w 2312"/>
              <a:gd name="T43" fmla="*/ 2147483647 h 2313"/>
              <a:gd name="T44" fmla="*/ 749482294 w 2312"/>
              <a:gd name="T45" fmla="*/ 2147483647 h 2313"/>
              <a:gd name="T46" fmla="*/ 977375635 w 2312"/>
              <a:gd name="T47" fmla="*/ 2147483647 h 2313"/>
              <a:gd name="T48" fmla="*/ 1393041456 w 2312"/>
              <a:gd name="T49" fmla="*/ 2147483647 h 2313"/>
              <a:gd name="T50" fmla="*/ 1633774234 w 2312"/>
              <a:gd name="T51" fmla="*/ 2147483647 h 2313"/>
              <a:gd name="T52" fmla="*/ 1688340887 w 2312"/>
              <a:gd name="T53" fmla="*/ 2147483647 h 2313"/>
              <a:gd name="T54" fmla="*/ 2049440054 w 2312"/>
              <a:gd name="T55" fmla="*/ 2147483647 h 2313"/>
              <a:gd name="T56" fmla="*/ 2089562184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1996916496 h 2313"/>
              <a:gd name="T76" fmla="*/ 2147483647 w 2312"/>
              <a:gd name="T77" fmla="*/ 1943944057 h 2313"/>
              <a:gd name="T78" fmla="*/ 2147483647 w 2312"/>
              <a:gd name="T79" fmla="*/ 1661421429 h 2313"/>
              <a:gd name="T80" fmla="*/ 2147483647 w 2312"/>
              <a:gd name="T81" fmla="*/ 1581159506 h 2313"/>
              <a:gd name="T82" fmla="*/ 2147483647 w 2312"/>
              <a:gd name="T83" fmla="*/ 1367663221 h 2313"/>
              <a:gd name="T84" fmla="*/ 2147483647 w 2312"/>
              <a:gd name="T85" fmla="*/ 1059457639 h 2313"/>
              <a:gd name="T86" fmla="*/ 2147483647 w 2312"/>
              <a:gd name="T87" fmla="*/ 804224495 h 2313"/>
              <a:gd name="T88" fmla="*/ 2147483647 w 2312"/>
              <a:gd name="T89" fmla="*/ 1004879937 h 2313"/>
              <a:gd name="T90" fmla="*/ 2147483647 w 2312"/>
              <a:gd name="T91" fmla="*/ 844356090 h 2313"/>
              <a:gd name="T92" fmla="*/ 2147483647 w 2312"/>
              <a:gd name="T93" fmla="*/ 375625395 h 2313"/>
              <a:gd name="T94" fmla="*/ 2147483647 w 2312"/>
              <a:gd name="T95" fmla="*/ 227943659 h 2313"/>
              <a:gd name="T96" fmla="*/ 2147483647 w 2312"/>
              <a:gd name="T97" fmla="*/ 616411164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Freeform 11"/>
          <p:cNvSpPr>
            <a:spLocks/>
          </p:cNvSpPr>
          <p:nvPr/>
        </p:nvSpPr>
        <p:spPr bwMode="hidden">
          <a:xfrm>
            <a:off x="7146925" y="2555876"/>
            <a:ext cx="2008188" cy="3997325"/>
          </a:xfrm>
          <a:custGeom>
            <a:avLst/>
            <a:gdLst>
              <a:gd name="T0" fmla="*/ 2147483647 w 1265"/>
              <a:gd name="T1" fmla="*/ 0 h 2518"/>
              <a:gd name="T2" fmla="*/ 2147483647 w 1265"/>
              <a:gd name="T3" fmla="*/ 45362813 h 2518"/>
              <a:gd name="T4" fmla="*/ 2147483647 w 1265"/>
              <a:gd name="T5" fmla="*/ 937498125 h 2518"/>
              <a:gd name="T6" fmla="*/ 2147483647 w 1265"/>
              <a:gd name="T7" fmla="*/ 1078626875 h 2518"/>
              <a:gd name="T8" fmla="*/ 1789311383 w 1265"/>
              <a:gd name="T9" fmla="*/ 320060638 h 2518"/>
              <a:gd name="T10" fmla="*/ 1376005655 w 1265"/>
              <a:gd name="T11" fmla="*/ 551915013 h 2518"/>
              <a:gd name="T12" fmla="*/ 1766630765 w 1265"/>
              <a:gd name="T13" fmla="*/ 1398687513 h 2518"/>
              <a:gd name="T14" fmla="*/ 1491932871 w 1265"/>
              <a:gd name="T15" fmla="*/ 1675904700 h 2518"/>
              <a:gd name="T16" fmla="*/ 597277974 w 1265"/>
              <a:gd name="T17" fmla="*/ 1353324700 h 2518"/>
              <a:gd name="T18" fmla="*/ 390625110 w 1265"/>
              <a:gd name="T19" fmla="*/ 1698585313 h 2518"/>
              <a:gd name="T20" fmla="*/ 1076107780 w 1265"/>
              <a:gd name="T21" fmla="*/ 2147483647 h 2518"/>
              <a:gd name="T22" fmla="*/ 965220878 w 1265"/>
              <a:gd name="T23" fmla="*/ 2147483647 h 2518"/>
              <a:gd name="T24" fmla="*/ 22682206 w 1265"/>
              <a:gd name="T25" fmla="*/ 2147483647 h 2518"/>
              <a:gd name="T26" fmla="*/ 0 w 1265"/>
              <a:gd name="T27" fmla="*/ 2147483647 h 2518"/>
              <a:gd name="T28" fmla="*/ 965220878 w 1265"/>
              <a:gd name="T29" fmla="*/ 2147483647 h 2518"/>
              <a:gd name="T30" fmla="*/ 1055946525 w 1265"/>
              <a:gd name="T31" fmla="*/ 2147483647 h 2518"/>
              <a:gd name="T32" fmla="*/ 342741335 w 1265"/>
              <a:gd name="T33" fmla="*/ 2147483647 h 2518"/>
              <a:gd name="T34" fmla="*/ 597277974 w 1265"/>
              <a:gd name="T35" fmla="*/ 2147483647 h 2518"/>
              <a:gd name="T36" fmla="*/ 1398687861 w 1265"/>
              <a:gd name="T37" fmla="*/ 2147483647 h 2518"/>
              <a:gd name="T38" fmla="*/ 1698585735 w 1265"/>
              <a:gd name="T39" fmla="*/ 2147483647 h 2518"/>
              <a:gd name="T40" fmla="*/ 1282760644 w 1265"/>
              <a:gd name="T41" fmla="*/ 2147483647 h 2518"/>
              <a:gd name="T42" fmla="*/ 1673384167 w 1265"/>
              <a:gd name="T43" fmla="*/ 2147483647 h 2518"/>
              <a:gd name="T44" fmla="*/ 2147483647 w 1265"/>
              <a:gd name="T45" fmla="*/ 2147483647 h 2518"/>
              <a:gd name="T46" fmla="*/ 2147483647 w 1265"/>
              <a:gd name="T47" fmla="*/ 2147483647 h 2518"/>
              <a:gd name="T48" fmla="*/ 2147483647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4" name="Picture 12" descr="C:\My Documents\bits\Facbanna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176" y="-3175"/>
            <a:ext cx="803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76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36591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D685D271-8E91-45F1-825E-D99E66D3A2E7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36592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53659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B5A5C0C8-5A10-4FDA-AD79-5588BF5228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47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80000"/>
        <a:buFont typeface="Wingdings" pitchFamily="2" charset="2"/>
        <a:buChar char="®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®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60000"/>
        <a:buFont typeface="Wingdings" pitchFamily="2" charset="2"/>
        <a:buChar char="®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s://complexityzoo.uwaterloo.ca/Complexity_Zo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286000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并行计算</a:t>
            </a:r>
            <a:r>
              <a:rPr lang="en-US" altLang="zh-CN" dirty="0" smtClean="0"/>
              <a:t>NC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C4E10-AF81-4F28-9685-622AAFB39E8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103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806C67-B806-495F-BCF4-506B2754F613}" type="slidenum">
              <a:rPr lang="zh-CN" altLang="en-US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定理11.36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1556792"/>
            <a:ext cx="7772400" cy="3352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定理11.36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: 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NLNC</a:t>
            </a:r>
            <a:r>
              <a:rPr lang="en-US" altLang="zh-CN" b="1" baseline="30000" dirty="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. </a:t>
            </a:r>
          </a:p>
          <a:p>
            <a:pPr marL="0" indent="0"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证明思路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: </a:t>
            </a:r>
          </a:p>
          <a:p>
            <a:pPr marL="57150" indent="0" eaLnBrk="1" hangingPunct="1"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设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A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是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NL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机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M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识别的语言.</a:t>
            </a:r>
          </a:p>
          <a:p>
            <a:pPr marL="57150" indent="0" eaLnBrk="1" hangingPunct="1"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构造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M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的格局图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G</a:t>
            </a:r>
          </a:p>
          <a:p>
            <a:pPr marL="57150" indent="0" eaLnBrk="1" hangingPunct="1"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构造一个电路计算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G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的传递闭包.  </a:t>
            </a:r>
            <a:endParaRPr lang="en-US" altLang="zh-CN" sz="2800" b="1" dirty="0" smtClean="0">
              <a:ea typeface="宋体" charset="-122"/>
              <a:sym typeface="Symbol" pitchFamily="18" charset="2"/>
            </a:endParaRP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97864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2C36D-45C0-40D4-9E5A-4CD5B7F99A34}" type="slidenum">
              <a:rPr lang="zh-CN" altLang="en-US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定理11.37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1484784"/>
            <a:ext cx="7772400" cy="4724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定理11.37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:  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NCP. 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证明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:  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TM M=“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对于输入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w: </a:t>
            </a:r>
          </a:p>
          <a:p>
            <a:pPr marL="57150" indent="0" eaLnBrk="1" hangingPunct="1">
              <a:buNone/>
            </a:pP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1) 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设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w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的长度是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n.</a:t>
            </a:r>
          </a:p>
          <a:p>
            <a:pPr marL="57150" indent="0" eaLnBrk="1" hangingPunct="1">
              <a:buNone/>
            </a:pP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2) 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运行对数空间转换器,生成电路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C</a:t>
            </a:r>
            <a:r>
              <a:rPr lang="en-US" altLang="zh-CN" sz="2800" b="1" baseline="-25000" dirty="0" smtClean="0">
                <a:ea typeface="宋体" charset="-122"/>
                <a:sym typeface="Symbol" pitchFamily="18" charset="2"/>
              </a:rPr>
              <a:t>n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.</a:t>
            </a:r>
          </a:p>
          <a:p>
            <a:pPr marL="57150" indent="0" eaLnBrk="1" hangingPunct="1">
              <a:buNone/>
            </a:pP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3) 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模拟电路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C</a:t>
            </a:r>
            <a:r>
              <a:rPr lang="en-US" altLang="zh-CN" sz="2800" b="1" baseline="-25000" dirty="0" smtClean="0">
                <a:ea typeface="宋体" charset="-122"/>
                <a:sym typeface="Symbol" pitchFamily="18" charset="2"/>
              </a:rPr>
              <a:t>n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对输入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w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的计算.</a:t>
            </a:r>
          </a:p>
          <a:p>
            <a:pPr marL="57150" indent="0" eaLnBrk="1" hangingPunct="1"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4) 若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C</a:t>
            </a:r>
            <a:r>
              <a:rPr lang="en-US" altLang="zh-CN" sz="2800" b="1" baseline="-25000" dirty="0" smtClean="0">
                <a:ea typeface="宋体" charset="-122"/>
                <a:sym typeface="Symbol" pitchFamily="18" charset="2"/>
              </a:rPr>
              <a:t>n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输出1,则接受; 否则,拒绝. ”  </a:t>
            </a:r>
          </a:p>
          <a:p>
            <a:pPr marL="0" indent="0" eaLnBrk="1" hangingPunct="1">
              <a:buNone/>
            </a:pP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 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步骤2(一致性条件)和</a:t>
            </a:r>
            <a:endParaRPr lang="en-US" altLang="zh-CN" sz="2800" b="1" dirty="0" smtClean="0">
              <a:ea typeface="宋体" charset="-122"/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ea typeface="宋体" charset="-122"/>
                <a:sym typeface="Symbol" pitchFamily="18" charset="2"/>
              </a:rPr>
              <a:t> 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步骤3(多项式规模)</a:t>
            </a:r>
            <a:endParaRPr lang="en-US" altLang="zh-CN" sz="2800" b="1" dirty="0" smtClean="0">
              <a:ea typeface="宋体" charset="-122"/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 都使用多项式时间.   #</a:t>
            </a:r>
          </a:p>
        </p:txBody>
      </p:sp>
    </p:spTree>
    <p:extLst>
      <p:ext uri="{BB962C8B-B14F-4D97-AF65-F5344CB8AC3E}">
        <p14:creationId xmlns:p14="http://schemas.microsoft.com/office/powerpoint/2010/main" val="3505972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A08A7-8F35-4175-8822-0B46B61F0423}" type="slidenum">
              <a:rPr lang="zh-CN" altLang="en-US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P</a:t>
            </a:r>
            <a:r>
              <a:rPr lang="zh-CN" altLang="en-US" smtClean="0">
                <a:ea typeface="宋体" charset="-122"/>
              </a:rPr>
              <a:t>完全性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412776"/>
            <a:ext cx="7772400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 smtClean="0">
                <a:ea typeface="宋体" charset="-122"/>
              </a:rPr>
              <a:t>NC</a:t>
            </a:r>
            <a:r>
              <a:rPr lang="en-US" altLang="zh-CN" sz="2800" b="1" baseline="30000" dirty="0" smtClean="0">
                <a:ea typeface="宋体" charset="-122"/>
              </a:rPr>
              <a:t>1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</a:t>
            </a:r>
            <a:r>
              <a:rPr lang="en-US" altLang="zh-CN" sz="2800" b="1" dirty="0" smtClean="0">
                <a:ea typeface="宋体" charset="-122"/>
              </a:rPr>
              <a:t>L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N</a:t>
            </a:r>
            <a:r>
              <a:rPr lang="en-US" altLang="zh-CN" sz="2800" b="1" dirty="0" smtClean="0">
                <a:ea typeface="宋体" charset="-122"/>
              </a:rPr>
              <a:t>L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</a:t>
            </a:r>
            <a:r>
              <a:rPr lang="en-US" altLang="zh-CN" sz="2800" b="1" dirty="0" smtClean="0">
                <a:ea typeface="宋体" charset="-122"/>
              </a:rPr>
              <a:t>NC</a:t>
            </a:r>
            <a:r>
              <a:rPr lang="en-US" altLang="zh-CN" sz="2800" b="1" baseline="30000" dirty="0" smtClean="0">
                <a:ea typeface="宋体" charset="-122"/>
              </a:rPr>
              <a:t>2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</a:t>
            </a:r>
            <a:r>
              <a:rPr lang="en-US" altLang="zh-CN" sz="2800" b="1" dirty="0" smtClean="0">
                <a:ea typeface="宋体" charset="-122"/>
              </a:rPr>
              <a:t>NC</a:t>
            </a:r>
            <a:r>
              <a:rPr lang="en-US" altLang="zh-CN" sz="2800" b="1" baseline="30000" dirty="0" smtClean="0">
                <a:ea typeface="宋体" charset="-122"/>
              </a:rPr>
              <a:t>3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…</a:t>
            </a:r>
            <a:r>
              <a:rPr lang="en-US" altLang="zh-CN" sz="2800" b="1" dirty="0" smtClean="0">
                <a:ea typeface="宋体" charset="-122"/>
              </a:rPr>
              <a:t>NC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P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NC </a:t>
            </a:r>
            <a:r>
              <a:rPr lang="en-US" altLang="zh-CN" sz="2800" b="1" dirty="0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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 P </a:t>
            </a:r>
            <a:r>
              <a:rPr lang="en-US" altLang="zh-CN" sz="2800" b="1" dirty="0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?</a:t>
            </a:r>
            <a:endParaRPr lang="en-US" altLang="zh-CN" sz="2800" b="1" dirty="0" smtClean="0">
              <a:solidFill>
                <a:schemeClr val="folHlink"/>
              </a:solidFill>
              <a:ea typeface="宋体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2800" b="1" dirty="0" smtClean="0">
              <a:ea typeface="宋体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 smtClean="0">
                <a:ea typeface="宋体" charset="-122"/>
              </a:rPr>
              <a:t>P</a:t>
            </a:r>
            <a:r>
              <a:rPr lang="zh-CN" altLang="en-US" sz="2800" b="1" dirty="0" smtClean="0">
                <a:ea typeface="宋体" charset="-122"/>
              </a:rPr>
              <a:t>完全性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对数空间归约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b="1" dirty="0" smtClean="0">
                <a:ea typeface="宋体" charset="-122"/>
                <a:sym typeface="Symbol" pitchFamily="18" charset="2"/>
              </a:rPr>
              <a:t>NC, P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都在对数空间归约下封闭</a:t>
            </a:r>
            <a:endParaRPr lang="en-US" altLang="zh-CN" b="1" dirty="0" smtClean="0">
              <a:ea typeface="宋体" charset="-122"/>
              <a:sym typeface="Symbol" pitchFamily="18" charset="2"/>
            </a:endParaRPr>
          </a:p>
          <a:p>
            <a:pPr marL="5715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引理11.39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: 若</a:t>
            </a:r>
            <a:r>
              <a:rPr lang="en-US" altLang="zh-CN" sz="2800" b="1" dirty="0" err="1" smtClean="0">
                <a:ea typeface="宋体" charset="-122"/>
                <a:sym typeface="Symbol" pitchFamily="18" charset="2"/>
              </a:rPr>
              <a:t>A</a:t>
            </a:r>
            <a:r>
              <a:rPr lang="en-US" altLang="zh-CN" sz="2800" b="1" baseline="30000" dirty="0" err="1" smtClean="0">
                <a:ea typeface="宋体" charset="-122"/>
                <a:sym typeface="Symbol" pitchFamily="18" charset="2"/>
              </a:rPr>
              <a:t>L</a:t>
            </a:r>
            <a:r>
              <a:rPr lang="en-US" altLang="zh-CN" sz="2800" b="1" baseline="-25000" dirty="0" err="1" smtClean="0">
                <a:ea typeface="宋体" charset="-122"/>
                <a:sym typeface="Symbol" pitchFamily="18" charset="2"/>
              </a:rPr>
              <a:t>m</a:t>
            </a:r>
            <a:r>
              <a:rPr lang="en-US" altLang="zh-CN" sz="2800" b="1" dirty="0" err="1" smtClean="0">
                <a:ea typeface="宋体" charset="-122"/>
                <a:sym typeface="Symbol" pitchFamily="18" charset="2"/>
              </a:rPr>
              <a:t>B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,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且</a:t>
            </a:r>
            <a:r>
              <a:rPr lang="en-US" altLang="zh-CN" sz="2800" b="1" dirty="0" smtClean="0">
                <a:ea typeface="宋体" charset="-122"/>
              </a:rPr>
              <a:t>B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NC,</a:t>
            </a:r>
          </a:p>
          <a:p>
            <a:pPr marL="57150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                  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则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ANC.</a:t>
            </a:r>
          </a:p>
          <a:p>
            <a:pPr marL="114300" indent="0" eaLnBrk="1" hangingPunct="1">
              <a:lnSpc>
                <a:spcPct val="90000"/>
              </a:lnSpc>
              <a:buNone/>
            </a:pPr>
            <a:endParaRPr lang="en-US" altLang="zh-CN" sz="2800" b="1" dirty="0" smtClean="0">
              <a:ea typeface="宋体" charset="-122"/>
              <a:sym typeface="Symbol" pitchFamily="18" charset="2"/>
            </a:endParaRPr>
          </a:p>
          <a:p>
            <a:pPr marL="114300" indent="0" eaLnBrk="1" hangingPunct="1">
              <a:lnSpc>
                <a:spcPct val="90000"/>
              </a:lnSpc>
              <a:buNone/>
            </a:pP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NC=P  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某个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P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完全问题属于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NC </a:t>
            </a:r>
          </a:p>
          <a:p>
            <a:pPr marL="114300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           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所有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P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完全问题属于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NC</a:t>
            </a:r>
          </a:p>
        </p:txBody>
      </p:sp>
    </p:spTree>
    <p:extLst>
      <p:ext uri="{BB962C8B-B14F-4D97-AF65-F5344CB8AC3E}">
        <p14:creationId xmlns:p14="http://schemas.microsoft.com/office/powerpoint/2010/main" val="2829410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B09F5D-6D2B-442A-9394-31D10A498BDF}" type="slidenum">
              <a:rPr lang="zh-CN" altLang="en-US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布尔电路求值问题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968" y="1474440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</a:rPr>
              <a:t>布尔电路求值问题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ea typeface="宋体" charset="-122"/>
              </a:rPr>
              <a:t>给定一个布尔电路和一个输入,</a:t>
            </a:r>
            <a:endParaRPr lang="en-US" altLang="zh-CN" b="1" dirty="0" smtClean="0">
              <a:ea typeface="宋体" charset="-122"/>
            </a:endParaRP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ea typeface="宋体" charset="-122"/>
              </a:rPr>
              <a:t>确定这个电路在这个输入下</a:t>
            </a:r>
            <a:endParaRPr lang="en-US" altLang="zh-CN" b="1" dirty="0" smtClean="0">
              <a:ea typeface="宋体" charset="-122"/>
            </a:endParaRPr>
          </a:p>
          <a:p>
            <a:pPr marL="457200" lvl="1" indent="0" eaLnBrk="1" hangingPunct="1">
              <a:buNone/>
            </a:pP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   </a:t>
            </a:r>
            <a:r>
              <a:rPr lang="zh-CN" altLang="en-US" b="1" dirty="0" smtClean="0">
                <a:ea typeface="宋体" charset="-122"/>
              </a:rPr>
              <a:t>的输出</a:t>
            </a:r>
          </a:p>
          <a:p>
            <a:pPr marL="0" indent="0" eaLnBrk="1" hangingPunct="1">
              <a:buNone/>
            </a:pPr>
            <a:endParaRPr lang="en-US" altLang="zh-CN" sz="2800" b="1" dirty="0" smtClean="0">
              <a:ea typeface="宋体" charset="-122"/>
            </a:endParaRPr>
          </a:p>
          <a:p>
            <a:pPr marL="0" indent="0" eaLnBrk="1" hangingPunct="1">
              <a:buNone/>
            </a:pPr>
            <a:r>
              <a:rPr lang="en-US" altLang="zh-CN" sz="2800" b="1" dirty="0" smtClean="0">
                <a:solidFill>
                  <a:schemeClr val="folHlink"/>
                </a:solidFill>
                <a:ea typeface="宋体" charset="-122"/>
              </a:rPr>
              <a:t>CIRCUIT-VALUE </a:t>
            </a:r>
            <a:r>
              <a:rPr lang="en-US" altLang="zh-CN" sz="2800" b="1" dirty="0" smtClean="0">
                <a:ea typeface="宋体" charset="-122"/>
              </a:rPr>
              <a:t>= </a:t>
            </a:r>
          </a:p>
          <a:p>
            <a:pPr marL="0" indent="0" eaLnBrk="1" hangingPunct="1">
              <a:buNone/>
            </a:pPr>
            <a:r>
              <a:rPr lang="en-US" altLang="zh-CN" sz="2800" b="1" dirty="0" smtClean="0">
                <a:ea typeface="宋体" charset="-122"/>
              </a:rPr>
              <a:t>   { &lt;</a:t>
            </a:r>
            <a:r>
              <a:rPr lang="en-US" altLang="zh-CN" sz="2800" b="1" dirty="0" err="1" smtClean="0">
                <a:ea typeface="宋体" charset="-122"/>
              </a:rPr>
              <a:t>C,x</a:t>
            </a:r>
            <a:r>
              <a:rPr lang="en-US" altLang="zh-CN" sz="2800" b="1" dirty="0" smtClean="0">
                <a:ea typeface="宋体" charset="-122"/>
              </a:rPr>
              <a:t>&gt; | </a:t>
            </a:r>
            <a:r>
              <a:rPr lang="zh-CN" altLang="en-US" sz="2800" b="1" dirty="0" smtClean="0">
                <a:ea typeface="宋体" charset="-122"/>
              </a:rPr>
              <a:t>布尔电路</a:t>
            </a:r>
            <a:r>
              <a:rPr lang="en-US" altLang="zh-CN" sz="2800" b="1" dirty="0" smtClean="0">
                <a:ea typeface="宋体" charset="-122"/>
              </a:rPr>
              <a:t>C</a:t>
            </a:r>
          </a:p>
          <a:p>
            <a:pPr marL="0" indent="0" eaLnBrk="1" hangingPunct="1">
              <a:buNone/>
            </a:pPr>
            <a:r>
              <a:rPr lang="en-US" altLang="zh-CN" sz="2800" b="1" dirty="0">
                <a:ea typeface="宋体" charset="-122"/>
              </a:rPr>
              <a:t> </a:t>
            </a:r>
            <a:r>
              <a:rPr lang="en-US" altLang="zh-CN" sz="2800" b="1" dirty="0" smtClean="0">
                <a:ea typeface="宋体" charset="-122"/>
              </a:rPr>
              <a:t>                </a:t>
            </a:r>
            <a:r>
              <a:rPr lang="zh-CN" altLang="en-US" sz="2800" b="1" dirty="0" smtClean="0">
                <a:ea typeface="宋体" charset="-122"/>
              </a:rPr>
              <a:t>在输入</a:t>
            </a:r>
            <a:r>
              <a:rPr lang="en-US" altLang="zh-CN" sz="2800" b="1" dirty="0" smtClean="0">
                <a:ea typeface="宋体" charset="-122"/>
              </a:rPr>
              <a:t>x</a:t>
            </a:r>
            <a:r>
              <a:rPr lang="zh-CN" altLang="en-US" sz="2800" b="1" dirty="0" smtClean="0">
                <a:ea typeface="宋体" charset="-122"/>
              </a:rPr>
              <a:t>下输出1 }</a:t>
            </a:r>
          </a:p>
          <a:p>
            <a:pPr marL="457200" lvl="1" indent="0" eaLnBrk="1" hangingPunct="1">
              <a:buNone/>
            </a:pPr>
            <a:endParaRPr lang="en-US" altLang="zh-CN" b="1" dirty="0" smtClean="0">
              <a:ea typeface="宋体" charset="-122"/>
            </a:endParaRP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ea typeface="宋体" charset="-122"/>
              </a:rPr>
              <a:t>有些书上称为</a:t>
            </a:r>
            <a:r>
              <a:rPr lang="en-US" altLang="zh-CN" b="1" dirty="0" smtClean="0">
                <a:solidFill>
                  <a:schemeClr val="folHlink"/>
                </a:solidFill>
                <a:ea typeface="宋体" charset="-122"/>
              </a:rPr>
              <a:t>CVP</a:t>
            </a:r>
          </a:p>
        </p:txBody>
      </p:sp>
    </p:spTree>
    <p:extLst>
      <p:ext uri="{BB962C8B-B14F-4D97-AF65-F5344CB8AC3E}">
        <p14:creationId xmlns:p14="http://schemas.microsoft.com/office/powerpoint/2010/main" val="2114139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0DD6A-51FE-4C4F-9948-627FE9A6FB24}" type="slidenum">
              <a:rPr lang="zh-CN" altLang="en-US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定理11.40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1484784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</a:rPr>
              <a:t>定理11.40</a:t>
            </a:r>
            <a:r>
              <a:rPr lang="zh-CN" altLang="en-US" sz="2800" b="1" dirty="0" smtClean="0">
                <a:ea typeface="宋体" charset="-122"/>
              </a:rPr>
              <a:t>: </a:t>
            </a:r>
            <a:r>
              <a:rPr lang="en-US" altLang="zh-CN" sz="2800" b="1" dirty="0" smtClean="0">
                <a:ea typeface="宋体" charset="-122"/>
              </a:rPr>
              <a:t>CIRCUIT-VALUE</a:t>
            </a:r>
            <a:r>
              <a:rPr lang="zh-CN" altLang="en-US" sz="2800" b="1" dirty="0" smtClean="0">
                <a:ea typeface="宋体" charset="-122"/>
              </a:rPr>
              <a:t>是</a:t>
            </a:r>
            <a:r>
              <a:rPr lang="en-US" altLang="zh-CN" sz="2800" b="1" dirty="0" smtClean="0">
                <a:ea typeface="宋体" charset="-122"/>
              </a:rPr>
              <a:t>P</a:t>
            </a:r>
            <a:r>
              <a:rPr lang="zh-CN" altLang="en-US" sz="2800" b="1" dirty="0" smtClean="0">
                <a:ea typeface="宋体" charset="-122"/>
              </a:rPr>
              <a:t>完全的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</a:rPr>
              <a:t>证明</a:t>
            </a:r>
            <a:r>
              <a:rPr lang="zh-CN" altLang="en-US" sz="2800" b="1" dirty="0" smtClean="0">
                <a:ea typeface="宋体" charset="-122"/>
              </a:rPr>
              <a:t>: 定理10.25给出的构造, 说明如何</a:t>
            </a:r>
            <a:endParaRPr lang="en-US" altLang="zh-CN" sz="2800" b="1" dirty="0" smtClean="0">
              <a:ea typeface="宋体" charset="-122"/>
            </a:endParaRP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把</a:t>
            </a:r>
            <a:r>
              <a:rPr lang="en-US" altLang="zh-CN" sz="2800" b="1" dirty="0" smtClean="0">
                <a:ea typeface="宋体" charset="-122"/>
              </a:rPr>
              <a:t>P</a:t>
            </a:r>
            <a:r>
              <a:rPr lang="zh-CN" altLang="en-US" sz="2800" b="1" dirty="0" smtClean="0">
                <a:ea typeface="宋体" charset="-122"/>
              </a:rPr>
              <a:t>中任意语言</a:t>
            </a:r>
            <a:r>
              <a:rPr lang="en-US" altLang="zh-CN" sz="2800" b="1" dirty="0" smtClean="0">
                <a:ea typeface="宋体" charset="-122"/>
              </a:rPr>
              <a:t>A</a:t>
            </a:r>
            <a:r>
              <a:rPr lang="zh-CN" altLang="en-US" sz="2800" b="1" dirty="0" smtClean="0">
                <a:ea typeface="宋体" charset="-122"/>
              </a:rPr>
              <a:t>归约到 </a:t>
            </a:r>
            <a:endParaRPr lang="en-US" altLang="zh-CN" sz="2800" b="1" dirty="0" smtClean="0">
              <a:ea typeface="宋体" charset="-12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ea typeface="宋体" charset="-122"/>
              </a:rPr>
              <a:t> </a:t>
            </a:r>
            <a:r>
              <a:rPr lang="en-US" altLang="zh-CN" sz="2800" b="1" dirty="0" smtClean="0">
                <a:ea typeface="宋体" charset="-122"/>
              </a:rPr>
              <a:t>   CIRCUIT-VALUE.    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对于输入</a:t>
            </a:r>
            <a:r>
              <a:rPr lang="en-US" altLang="zh-CN" sz="2800" b="1" dirty="0" smtClean="0">
                <a:ea typeface="宋体" charset="-122"/>
              </a:rPr>
              <a:t>w,  </a:t>
            </a:r>
            <a:r>
              <a:rPr lang="zh-CN" altLang="en-US" sz="2800" b="1" dirty="0" smtClean="0">
                <a:ea typeface="宋体" charset="-122"/>
              </a:rPr>
              <a:t>归约生成一个模拟</a:t>
            </a:r>
            <a:r>
              <a:rPr lang="en-US" altLang="zh-CN" sz="2800" b="1" dirty="0" smtClean="0">
                <a:ea typeface="宋体" charset="-122"/>
              </a:rPr>
              <a:t>A</a:t>
            </a:r>
            <a:r>
              <a:rPr lang="zh-CN" altLang="en-US" sz="2800" b="1" dirty="0" smtClean="0">
                <a:ea typeface="宋体" charset="-122"/>
              </a:rPr>
              <a:t>的</a:t>
            </a:r>
            <a:endParaRPr lang="en-US" altLang="zh-CN" sz="2800" b="1" dirty="0" smtClean="0">
              <a:ea typeface="宋体" charset="-122"/>
            </a:endParaRP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   多项式时间</a:t>
            </a:r>
            <a:r>
              <a:rPr lang="en-US" altLang="zh-CN" sz="2800" b="1" dirty="0" smtClean="0">
                <a:ea typeface="宋体" charset="-122"/>
              </a:rPr>
              <a:t>TM</a:t>
            </a:r>
            <a:r>
              <a:rPr lang="zh-CN" altLang="en-US" sz="2800" b="1" dirty="0" smtClean="0">
                <a:ea typeface="宋体" charset="-122"/>
              </a:rPr>
              <a:t>的电路, </a:t>
            </a:r>
            <a:endParaRPr lang="en-US" altLang="zh-CN" sz="2800" b="1" dirty="0" smtClean="0">
              <a:ea typeface="宋体" charset="-122"/>
            </a:endParaRP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       电路的输入是</a:t>
            </a:r>
            <a:r>
              <a:rPr lang="en-US" altLang="zh-CN" sz="2800" b="1" dirty="0" smtClean="0">
                <a:ea typeface="宋体" charset="-122"/>
              </a:rPr>
              <a:t>w.  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由于生成的电路具有简单和</a:t>
            </a:r>
            <a:endParaRPr lang="en-US" altLang="zh-CN" sz="2800" b="1" dirty="0" smtClean="0">
              <a:ea typeface="宋体" charset="-122"/>
            </a:endParaRP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   重复的结构, 归约能够在</a:t>
            </a:r>
            <a:endParaRPr lang="en-US" altLang="zh-CN" sz="2800" b="1" dirty="0" smtClean="0">
              <a:ea typeface="宋体" charset="-122"/>
            </a:endParaRP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       对数空间内实现.      #</a:t>
            </a:r>
          </a:p>
        </p:txBody>
      </p:sp>
    </p:spTree>
    <p:extLst>
      <p:ext uri="{BB962C8B-B14F-4D97-AF65-F5344CB8AC3E}">
        <p14:creationId xmlns:p14="http://schemas.microsoft.com/office/powerpoint/2010/main" val="770235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286000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本课没有讲的内容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C4E10-AF81-4F28-9685-622AAFB39E8E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134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对付</a:t>
            </a:r>
            <a:r>
              <a:rPr lang="en-US" altLang="zh-CN" dirty="0" smtClean="0"/>
              <a:t>NP</a:t>
            </a:r>
            <a:r>
              <a:rPr lang="zh-CN" altLang="en-US" dirty="0" smtClean="0"/>
              <a:t>完全问题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764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多项式时间近似算法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限制在特殊实例上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/>
              <a:t>参数</a:t>
            </a:r>
            <a:r>
              <a:rPr lang="zh-CN" altLang="en-US" b="1" dirty="0" smtClean="0"/>
              <a:t>化算法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指数时间精确算法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平均情形复杂度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启发式方法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随机算法、量子算法</a:t>
            </a:r>
            <a:endParaRPr lang="zh-CN" altLang="en-US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A940A-6B8A-4A8E-BBC3-A712D3946728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36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计数、随机、交互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764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计数类   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#P, PP, </a:t>
            </a:r>
            <a:r>
              <a:rPr lang="en-US" altLang="zh-CN" b="1" dirty="0" smtClean="0">
                <a:sym typeface="Symbol"/>
              </a:rPr>
              <a:t>P, </a:t>
            </a:r>
            <a:r>
              <a:rPr lang="en-US" altLang="zh-CN" b="1" dirty="0" err="1" smtClean="0">
                <a:sym typeface="Symbol"/>
              </a:rPr>
              <a:t>Mod</a:t>
            </a:r>
            <a:r>
              <a:rPr lang="en-US" altLang="zh-CN" b="1" baseline="-25000" dirty="0" err="1" smtClean="0">
                <a:sym typeface="Symbol"/>
              </a:rPr>
              <a:t>k</a:t>
            </a:r>
            <a:r>
              <a:rPr lang="en-US" altLang="zh-CN" b="1" dirty="0" err="1" smtClean="0">
                <a:sym typeface="Symbol"/>
              </a:rPr>
              <a:t>P</a:t>
            </a:r>
            <a:r>
              <a:rPr lang="en-US" altLang="zh-CN" b="1" dirty="0" smtClean="0"/>
              <a:t> </a:t>
            </a:r>
          </a:p>
          <a:p>
            <a:pPr marL="0" indent="0">
              <a:buNone/>
            </a:pPr>
            <a:r>
              <a:rPr lang="zh-CN" altLang="en-US" b="1" dirty="0" smtClean="0"/>
              <a:t>随机算法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ZPP, RP, </a:t>
            </a:r>
            <a:r>
              <a:rPr lang="en-US" altLang="zh-CN" b="1" dirty="0" err="1" smtClean="0"/>
              <a:t>coRP</a:t>
            </a:r>
            <a:r>
              <a:rPr lang="en-US" altLang="zh-CN" b="1" dirty="0" smtClean="0"/>
              <a:t>, BPP</a:t>
            </a:r>
          </a:p>
          <a:p>
            <a:pPr marL="0" indent="0">
              <a:buNone/>
            </a:pPr>
            <a:r>
              <a:rPr lang="zh-CN" altLang="en-US" b="1" dirty="0" smtClean="0"/>
              <a:t>交互式证明系统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AM, MA, IP, MIP</a:t>
            </a:r>
          </a:p>
          <a:p>
            <a:pPr marL="0" indent="0">
              <a:buNone/>
            </a:pPr>
            <a:r>
              <a:rPr lang="zh-CN" altLang="en-US" b="1" dirty="0" smtClean="0"/>
              <a:t>概率验证证明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PCP</a:t>
            </a:r>
            <a:endParaRPr lang="zh-CN" altLang="en-US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A940A-6B8A-4A8E-BBC3-A712D3946728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49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</a:t>
            </a:r>
            <a:r>
              <a:rPr lang="zh-CN" altLang="en-US" dirty="0" smtClean="0"/>
              <a:t>的结论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412776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 smtClean="0"/>
              <a:t>积和式是</a:t>
            </a:r>
            <a:r>
              <a:rPr lang="en-US" altLang="zh-CN" sz="2800" b="1" dirty="0" smtClean="0"/>
              <a:t>#P</a:t>
            </a:r>
            <a:r>
              <a:rPr lang="zh-CN" altLang="en-US" sz="2800" b="1" dirty="0" smtClean="0"/>
              <a:t>完全的  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瓦连特</a:t>
            </a:r>
            <a:r>
              <a:rPr lang="en-US" altLang="zh-CN" sz="2800" b="1" dirty="0" smtClean="0"/>
              <a:t>)</a:t>
            </a:r>
          </a:p>
          <a:p>
            <a:pPr marL="0" indent="0">
              <a:buNone/>
            </a:pPr>
            <a:r>
              <a:rPr lang="en-US" altLang="zh-CN" sz="2800" b="1" dirty="0" smtClean="0"/>
              <a:t>PH </a:t>
            </a:r>
            <a:r>
              <a:rPr lang="en-US" altLang="zh-CN" sz="2800" b="1" dirty="0" smtClean="0">
                <a:sym typeface="Symbol"/>
              </a:rPr>
              <a:t> P</a:t>
            </a:r>
            <a:r>
              <a:rPr lang="en-US" altLang="zh-CN" sz="2800" b="1" baseline="30000" dirty="0" smtClean="0">
                <a:sym typeface="Symbol"/>
              </a:rPr>
              <a:t>#P</a:t>
            </a:r>
            <a:r>
              <a:rPr lang="en-US" altLang="zh-CN" sz="2800" b="1" dirty="0" smtClean="0">
                <a:sym typeface="Symbol"/>
              </a:rPr>
              <a:t>=P</a:t>
            </a:r>
            <a:r>
              <a:rPr lang="en-US" altLang="zh-CN" sz="2800" b="1" baseline="30000" dirty="0" smtClean="0">
                <a:sym typeface="Symbol"/>
              </a:rPr>
              <a:t>PP</a:t>
            </a:r>
            <a:r>
              <a:rPr lang="en-US" altLang="zh-CN" sz="2800" b="1" dirty="0" smtClean="0">
                <a:sym typeface="Symbol"/>
              </a:rPr>
              <a:t>  (</a:t>
            </a:r>
            <a:r>
              <a:rPr lang="zh-CN" altLang="en-US" sz="2800" b="1" dirty="0" smtClean="0">
                <a:sym typeface="Symbol"/>
              </a:rPr>
              <a:t>户田定理</a:t>
            </a:r>
            <a:r>
              <a:rPr lang="en-US" altLang="zh-CN" sz="2800" b="1" dirty="0" smtClean="0">
                <a:sym typeface="Symbol"/>
              </a:rPr>
              <a:t>)</a:t>
            </a:r>
          </a:p>
          <a:p>
            <a:pPr marL="0" indent="0">
              <a:buNone/>
            </a:pPr>
            <a:r>
              <a:rPr lang="en-US" altLang="zh-CN" sz="2800" b="1" dirty="0" smtClean="0">
                <a:sym typeface="Symbol"/>
              </a:rPr>
              <a:t>BPP</a:t>
            </a:r>
            <a:r>
              <a:rPr lang="en-US" altLang="zh-CN" sz="2800" b="1" dirty="0">
                <a:sym typeface="Symbol"/>
              </a:rPr>
              <a:t> </a:t>
            </a:r>
            <a:r>
              <a:rPr lang="en-US" altLang="zh-CN" sz="2800" b="1" dirty="0" smtClean="0">
                <a:sym typeface="Symbol"/>
              </a:rPr>
              <a:t> </a:t>
            </a:r>
            <a:r>
              <a:rPr lang="en-US" altLang="zh-CN" sz="2800" dirty="0" smtClean="0">
                <a:ea typeface="宋体" charset="-122"/>
                <a:sym typeface="Symbol" pitchFamily="18" charset="2"/>
              </a:rPr>
              <a:t></a:t>
            </a:r>
            <a:r>
              <a:rPr lang="en-US" altLang="zh-CN" sz="2800" baseline="-25000" dirty="0">
                <a:ea typeface="宋体" charset="-122"/>
                <a:sym typeface="Symbol" pitchFamily="18" charset="2"/>
              </a:rPr>
              <a:t>2</a:t>
            </a:r>
            <a:r>
              <a:rPr lang="en-US" altLang="zh-CN" sz="2800" baseline="30000" dirty="0">
                <a:ea typeface="宋体" charset="-122"/>
                <a:sym typeface="Symbol" pitchFamily="18" charset="2"/>
              </a:rPr>
              <a:t>p</a:t>
            </a:r>
            <a:r>
              <a:rPr lang="en-US" altLang="zh-CN" sz="2800" b="1" dirty="0" smtClean="0">
                <a:sym typeface="Symbol"/>
              </a:rPr>
              <a:t>  </a:t>
            </a:r>
          </a:p>
          <a:p>
            <a:pPr marL="0" indent="0">
              <a:buNone/>
            </a:pPr>
            <a:r>
              <a:rPr lang="en-US" altLang="zh-CN" sz="2800" b="1" dirty="0">
                <a:sym typeface="Symbol"/>
              </a:rPr>
              <a:t> </a:t>
            </a:r>
            <a:r>
              <a:rPr lang="en-US" altLang="zh-CN" sz="2800" b="1" dirty="0" smtClean="0">
                <a:sym typeface="Symbol"/>
              </a:rPr>
              <a:t>   (</a:t>
            </a:r>
            <a:r>
              <a:rPr lang="zh-CN" altLang="en-US" sz="2800" b="1" dirty="0" smtClean="0">
                <a:sym typeface="Symbol"/>
              </a:rPr>
              <a:t>西普赛</a:t>
            </a:r>
            <a:r>
              <a:rPr lang="en-US" altLang="zh-CN" sz="2800" b="1" dirty="0" smtClean="0">
                <a:sym typeface="Symbol"/>
              </a:rPr>
              <a:t>-</a:t>
            </a:r>
            <a:r>
              <a:rPr lang="zh-CN" altLang="en-US" sz="2800" b="1" dirty="0" smtClean="0">
                <a:sym typeface="Symbol"/>
              </a:rPr>
              <a:t>劳特曼定理</a:t>
            </a:r>
            <a:r>
              <a:rPr lang="en-US" altLang="zh-CN" sz="2800" b="1" dirty="0" smtClean="0">
                <a:sym typeface="Symbol"/>
              </a:rPr>
              <a:t>)</a:t>
            </a:r>
          </a:p>
          <a:p>
            <a:pPr marL="0" indent="0">
              <a:buNone/>
            </a:pPr>
            <a:r>
              <a:rPr lang="en-US" altLang="zh-CN" sz="2800" b="1" dirty="0">
                <a:sym typeface="Symbol"/>
              </a:rPr>
              <a:t>BPP  </a:t>
            </a:r>
            <a:r>
              <a:rPr lang="en-US" altLang="zh-CN" sz="2800" b="1" dirty="0" smtClean="0">
                <a:sym typeface="Symbol"/>
              </a:rPr>
              <a:t>PSIZE  (</a:t>
            </a:r>
            <a:r>
              <a:rPr lang="zh-CN" altLang="en-US" sz="2800" b="1" dirty="0" smtClean="0">
                <a:sym typeface="Symbol"/>
              </a:rPr>
              <a:t>阿德曼定理</a:t>
            </a:r>
            <a:r>
              <a:rPr lang="en-US" altLang="zh-CN" sz="2800" b="1" dirty="0">
                <a:sym typeface="Symbol"/>
              </a:rPr>
              <a:t>)</a:t>
            </a:r>
          </a:p>
          <a:p>
            <a:pPr marL="0" indent="0">
              <a:buNone/>
            </a:pPr>
            <a:r>
              <a:rPr lang="en-US" altLang="zh-CN" sz="2800" b="1" dirty="0" smtClean="0">
                <a:sym typeface="Symbol"/>
              </a:rPr>
              <a:t>NP  PSIZE  PH</a:t>
            </a:r>
            <a:r>
              <a:rPr lang="en-US" altLang="zh-CN" sz="2800" b="1" dirty="0">
                <a:sym typeface="Symbol"/>
              </a:rPr>
              <a:t>=</a:t>
            </a:r>
            <a:r>
              <a:rPr lang="en-US" altLang="zh-CN" sz="2800" dirty="0" smtClean="0">
                <a:ea typeface="宋体" charset="-122"/>
                <a:sym typeface="Symbol" pitchFamily="18" charset="2"/>
              </a:rPr>
              <a:t></a:t>
            </a:r>
            <a:r>
              <a:rPr lang="en-US" altLang="zh-CN" sz="2800" baseline="-25000" dirty="0">
                <a:ea typeface="宋体" charset="-122"/>
                <a:sym typeface="Symbol" pitchFamily="18" charset="2"/>
              </a:rPr>
              <a:t>2</a:t>
            </a:r>
            <a:r>
              <a:rPr lang="en-US" altLang="zh-CN" sz="2800" baseline="30000" dirty="0">
                <a:ea typeface="宋体" charset="-122"/>
                <a:sym typeface="Symbol" pitchFamily="18" charset="2"/>
              </a:rPr>
              <a:t>p</a:t>
            </a:r>
            <a:r>
              <a:rPr lang="zh-CN" altLang="en-US" sz="2800" b="1" dirty="0" smtClean="0">
                <a:sym typeface="Symbol"/>
              </a:rPr>
              <a:t> </a:t>
            </a:r>
            <a:endParaRPr lang="en-US" altLang="zh-CN" sz="2800" b="1" dirty="0" smtClean="0">
              <a:sym typeface="Symbol"/>
            </a:endParaRPr>
          </a:p>
          <a:p>
            <a:pPr marL="0" indent="0">
              <a:buNone/>
            </a:pPr>
            <a:r>
              <a:rPr lang="en-US" altLang="zh-CN" sz="2800" b="1" dirty="0" smtClean="0">
                <a:sym typeface="Symbol"/>
              </a:rPr>
              <a:t>   (</a:t>
            </a:r>
            <a:r>
              <a:rPr lang="zh-CN" altLang="en-US" sz="2800" b="1" dirty="0" smtClean="0">
                <a:sym typeface="Symbol"/>
              </a:rPr>
              <a:t>卡普</a:t>
            </a:r>
            <a:r>
              <a:rPr lang="en-US" altLang="zh-CN" sz="2800" b="1" dirty="0" smtClean="0">
                <a:sym typeface="Symbol"/>
              </a:rPr>
              <a:t>-</a:t>
            </a:r>
            <a:r>
              <a:rPr lang="zh-CN" altLang="en-US" sz="2800" b="1" dirty="0" smtClean="0">
                <a:sym typeface="Symbol"/>
              </a:rPr>
              <a:t>利普顿定理</a:t>
            </a:r>
            <a:r>
              <a:rPr lang="en-US" altLang="zh-CN" sz="2800" b="1" dirty="0" smtClean="0">
                <a:sym typeface="Symbol"/>
              </a:rPr>
              <a:t>)</a:t>
            </a:r>
          </a:p>
          <a:p>
            <a:pPr marL="0" indent="0">
              <a:buNone/>
            </a:pPr>
            <a:r>
              <a:rPr lang="en-US" altLang="zh-CN" sz="2800" b="1" dirty="0" smtClean="0"/>
              <a:t>NP=PCP(1,log)  (PCP</a:t>
            </a:r>
            <a:r>
              <a:rPr lang="zh-CN" altLang="en-US" sz="2800" b="1" dirty="0" smtClean="0"/>
              <a:t>定理</a:t>
            </a:r>
            <a:r>
              <a:rPr lang="en-US" altLang="zh-CN" sz="2800" b="1" dirty="0" smtClean="0"/>
              <a:t>)</a:t>
            </a:r>
          </a:p>
          <a:p>
            <a:pPr marL="0" indent="0">
              <a:buNone/>
            </a:pPr>
            <a:r>
              <a:rPr lang="en-US" altLang="zh-CN" sz="2800" b="1" dirty="0" smtClean="0"/>
              <a:t>…….</a:t>
            </a:r>
            <a:endParaRPr lang="zh-CN" altLang="en-US" sz="28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A940A-6B8A-4A8E-BBC3-A712D3946728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616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</a:t>
            </a:r>
            <a:r>
              <a:rPr lang="zh-CN" altLang="en-US" dirty="0" smtClean="0"/>
              <a:t>的复杂性类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5984" y="1676400"/>
            <a:ext cx="8564488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Complexity Zoo</a:t>
            </a:r>
          </a:p>
          <a:p>
            <a:pPr marL="0" indent="0">
              <a:buNone/>
            </a:pPr>
            <a:r>
              <a:rPr lang="en-US" altLang="zh-CN" sz="2800" b="1" dirty="0">
                <a:hlinkClick r:id="rId2"/>
              </a:rPr>
              <a:t>https://</a:t>
            </a:r>
            <a:r>
              <a:rPr lang="en-US" altLang="zh-CN" sz="2800" b="1" dirty="0" smtClean="0">
                <a:hlinkClick r:id="rId2"/>
              </a:rPr>
              <a:t>complexityzoo.uwaterloo.ca/Complexity_Zoo</a:t>
            </a:r>
            <a:endParaRPr lang="en-US" altLang="zh-CN" sz="2800" b="1" dirty="0" smtClean="0"/>
          </a:p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A940A-6B8A-4A8E-BBC3-A712D3946728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pic>
        <p:nvPicPr>
          <p:cNvPr id="350210" name="Picture 2" descr="https://complexityzoo.uwaterloo.ca/images/f/f6/Zo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49352"/>
            <a:ext cx="5511824" cy="275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4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FF9198-1C9B-4AE4-B6F1-6570797B9435}" type="slidenum">
              <a:rPr lang="zh-CN" altLang="en-US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并行计算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1676400"/>
            <a:ext cx="7772400" cy="4648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多处理器, 多指令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常用并行计算模型: </a:t>
            </a:r>
            <a:r>
              <a:rPr lang="en-US" altLang="zh-CN" sz="2800" b="1" dirty="0" smtClean="0">
                <a:ea typeface="宋体" charset="-122"/>
              </a:rPr>
              <a:t>ATM,</a:t>
            </a:r>
            <a:r>
              <a:rPr lang="zh-CN" altLang="en-US" sz="2800" b="1" dirty="0" smtClean="0">
                <a:ea typeface="宋体" charset="-122"/>
              </a:rPr>
              <a:t> </a:t>
            </a:r>
            <a:r>
              <a:rPr lang="en-US" altLang="zh-CN" sz="2800" b="1" dirty="0" smtClean="0">
                <a:ea typeface="宋体" charset="-122"/>
              </a:rPr>
              <a:t>NC, PRAM </a:t>
            </a:r>
          </a:p>
          <a:p>
            <a:pPr marL="0" indent="0" eaLnBrk="1" hangingPunct="1">
              <a:buNone/>
            </a:pPr>
            <a:r>
              <a:rPr lang="en-US" altLang="zh-CN" sz="2800" b="1" dirty="0" smtClean="0">
                <a:ea typeface="宋体" charset="-122"/>
              </a:rPr>
              <a:t>PRAM:  </a:t>
            </a:r>
            <a:r>
              <a:rPr lang="zh-CN" altLang="en-US" sz="2800" b="1" dirty="0" smtClean="0">
                <a:ea typeface="宋体" charset="-122"/>
              </a:rPr>
              <a:t>共享存储</a:t>
            </a:r>
          </a:p>
          <a:p>
            <a:pPr marL="57150" indent="0" eaLnBrk="1" hangingPunct="1">
              <a:buNone/>
            </a:pPr>
            <a:r>
              <a:rPr lang="en-US" altLang="zh-CN" sz="2800" b="1" dirty="0" smtClean="0">
                <a:ea typeface="宋体" charset="-122"/>
              </a:rPr>
              <a:t>CRCW, CREW, EREW, CROW</a:t>
            </a:r>
          </a:p>
          <a:p>
            <a:pPr marL="114300" indent="0" eaLnBrk="1" hangingPunct="1">
              <a:buNone/>
            </a:pPr>
            <a:r>
              <a:rPr lang="en-US" altLang="zh-CN" sz="2800" b="1" dirty="0" smtClean="0">
                <a:ea typeface="宋体" charset="-122"/>
              </a:rPr>
              <a:t>Concurrent, Exclusive, Owner</a:t>
            </a:r>
          </a:p>
          <a:p>
            <a:pPr marL="114300" indent="0" eaLnBrk="1" hangingPunct="1">
              <a:buNone/>
            </a:pPr>
            <a:r>
              <a:rPr lang="en-US" altLang="zh-CN" sz="2800" b="1" dirty="0" smtClean="0">
                <a:ea typeface="宋体" charset="-122"/>
              </a:rPr>
              <a:t>Read, Write 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好的并行化: 比串行模型有指数加速</a:t>
            </a:r>
          </a:p>
        </p:txBody>
      </p:sp>
    </p:spTree>
    <p:extLst>
      <p:ext uri="{BB962C8B-B14F-4D97-AF65-F5344CB8AC3E}">
        <p14:creationId xmlns:p14="http://schemas.microsoft.com/office/powerpoint/2010/main" val="1826608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:\Liu_Tian\papers\book\descriptive_complexity\bookTit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412776"/>
            <a:ext cx="2823517" cy="523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5818" name="Picture 10" descr="Theory of Computational Complexity, 2nd Edition (1118306082) cover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4077072"/>
            <a:ext cx="1714500" cy="2571751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更多的参考书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27DEC-EA1D-4B08-9C05-A902A8F39345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pic>
        <p:nvPicPr>
          <p:cNvPr id="3758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1953" y="1412776"/>
            <a:ext cx="172819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58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4077072"/>
            <a:ext cx="1740633" cy="250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581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79712" y="1412776"/>
            <a:ext cx="1728192" cy="2558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1291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286000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课程到此结束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6000" b="1" dirty="0" smtClean="0">
                <a:solidFill>
                  <a:srgbClr val="FFFF00"/>
                </a:solidFill>
              </a:rPr>
              <a:t>谢谢</a:t>
            </a:r>
            <a:endParaRPr lang="zh-CN" altLang="en-US" sz="6000" b="1" dirty="0">
              <a:solidFill>
                <a:srgbClr val="FFFF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C4E10-AF81-4F28-9685-622AAFB39E8E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19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814DF-8262-4C91-849A-B55A3A78C58C}" type="slidenum">
              <a:rPr lang="zh-CN" altLang="en-US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一致性条件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55576" y="2362200"/>
            <a:ext cx="3124200" cy="2676525"/>
            <a:chOff x="755576" y="2362200"/>
            <a:chExt cx="3124200" cy="2676525"/>
          </a:xfrm>
        </p:grpSpPr>
        <p:sp>
          <p:nvSpPr>
            <p:cNvPr id="33798" name="Rectangle 12"/>
            <p:cNvSpPr>
              <a:spLocks noChangeArrowheads="1"/>
            </p:cNvSpPr>
            <p:nvPr/>
          </p:nvSpPr>
          <p:spPr bwMode="auto">
            <a:xfrm>
              <a:off x="1060376" y="3352800"/>
              <a:ext cx="1371600" cy="838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1204237" name="Text Box 13"/>
            <p:cNvSpPr txBox="1">
              <a:spLocks noChangeArrowheads="1"/>
            </p:cNvSpPr>
            <p:nvPr/>
          </p:nvSpPr>
          <p:spPr bwMode="auto">
            <a:xfrm>
              <a:off x="1441376" y="3581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TM</a:t>
              </a:r>
            </a:p>
          </p:txBody>
        </p:sp>
        <p:sp>
          <p:nvSpPr>
            <p:cNvPr id="1204238" name="Text Box 14"/>
            <p:cNvSpPr txBox="1">
              <a:spLocks noChangeArrowheads="1"/>
            </p:cNvSpPr>
            <p:nvPr/>
          </p:nvSpPr>
          <p:spPr bwMode="auto">
            <a:xfrm>
              <a:off x="907976" y="2362200"/>
              <a:ext cx="16002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33801" name="Rectangle 15"/>
            <p:cNvSpPr>
              <a:spLocks noChangeArrowheads="1"/>
            </p:cNvSpPr>
            <p:nvPr/>
          </p:nvSpPr>
          <p:spPr bwMode="auto">
            <a:xfrm>
              <a:off x="2812976" y="3810000"/>
              <a:ext cx="9906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1204240" name="Text Box 16"/>
            <p:cNvSpPr txBox="1">
              <a:spLocks noChangeArrowheads="1"/>
            </p:cNvSpPr>
            <p:nvPr/>
          </p:nvSpPr>
          <p:spPr bwMode="auto">
            <a:xfrm>
              <a:off x="755576" y="4572000"/>
              <a:ext cx="31242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&lt;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C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1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&gt;, </a:t>
              </a: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&lt;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C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2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&gt;, </a:t>
              </a: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&lt;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C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3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&gt;,……</a:t>
              </a:r>
            </a:p>
          </p:txBody>
        </p:sp>
        <p:sp>
          <p:nvSpPr>
            <p:cNvPr id="33803" name="Line 17"/>
            <p:cNvSpPr>
              <a:spLocks noChangeShapeType="1"/>
            </p:cNvSpPr>
            <p:nvPr/>
          </p:nvSpPr>
          <p:spPr bwMode="auto">
            <a:xfrm flipV="1">
              <a:off x="1593776" y="2819400"/>
              <a:ext cx="76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04" name="Line 18"/>
            <p:cNvSpPr>
              <a:spLocks noChangeShapeType="1"/>
            </p:cNvSpPr>
            <p:nvPr/>
          </p:nvSpPr>
          <p:spPr bwMode="auto">
            <a:xfrm flipH="1">
              <a:off x="1517576" y="4191000"/>
              <a:ext cx="76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05" name="Line 19"/>
            <p:cNvSpPr>
              <a:spLocks noChangeShapeType="1"/>
            </p:cNvSpPr>
            <p:nvPr/>
          </p:nvSpPr>
          <p:spPr bwMode="auto">
            <a:xfrm>
              <a:off x="2431976" y="3505200"/>
              <a:ext cx="914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949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2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BCF7BE-C30A-4B4C-94D2-E7637A3D013F}" type="slidenum">
              <a:rPr lang="zh-CN" altLang="en-US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对数空间一致性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968" y="1676400"/>
            <a:ext cx="7772400" cy="2133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对数空间一致布尔电路族</a:t>
            </a:r>
            <a:r>
              <a:rPr lang="en-US" altLang="zh-CN" sz="2800" b="1" dirty="0" smtClean="0">
                <a:ea typeface="宋体" charset="-122"/>
              </a:rPr>
              <a:t>(C</a:t>
            </a:r>
            <a:r>
              <a:rPr lang="en-US" altLang="zh-CN" sz="2800" b="1" baseline="-25000" dirty="0" smtClean="0">
                <a:ea typeface="宋体" charset="-122"/>
              </a:rPr>
              <a:t>1</a:t>
            </a:r>
            <a:r>
              <a:rPr lang="en-US" altLang="zh-CN" sz="2800" b="1" dirty="0" smtClean="0">
                <a:ea typeface="宋体" charset="-122"/>
              </a:rPr>
              <a:t>,C</a:t>
            </a:r>
            <a:r>
              <a:rPr lang="en-US" altLang="zh-CN" sz="2800" b="1" baseline="-25000" dirty="0" smtClean="0">
                <a:ea typeface="宋体" charset="-122"/>
              </a:rPr>
              <a:t>2</a:t>
            </a:r>
            <a:r>
              <a:rPr lang="en-US" altLang="zh-CN" sz="2800" b="1" dirty="0" smtClean="0">
                <a:ea typeface="宋体" charset="-122"/>
              </a:rPr>
              <a:t>,…,)</a:t>
            </a:r>
            <a:endParaRPr lang="zh-CN" altLang="en-US" sz="2800" b="1" dirty="0" smtClean="0">
              <a:ea typeface="宋体" charset="-122"/>
            </a:endParaRP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ea typeface="宋体" charset="-122"/>
              </a:rPr>
              <a:t>存在一个对数空间</a:t>
            </a:r>
            <a:r>
              <a:rPr lang="en-US" altLang="zh-CN" b="1" dirty="0" smtClean="0">
                <a:ea typeface="宋体" charset="-122"/>
              </a:rPr>
              <a:t>TM T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ea typeface="宋体" charset="-122"/>
              </a:rPr>
              <a:t>当输入1</a:t>
            </a:r>
            <a:r>
              <a:rPr lang="en-US" altLang="zh-CN" b="1" baseline="30000" dirty="0" smtClean="0">
                <a:ea typeface="宋体" charset="-122"/>
              </a:rPr>
              <a:t>n</a:t>
            </a:r>
            <a:r>
              <a:rPr lang="zh-CN" altLang="en-US" b="1" dirty="0" smtClean="0">
                <a:ea typeface="宋体" charset="-122"/>
              </a:rPr>
              <a:t>时, </a:t>
            </a:r>
            <a:r>
              <a:rPr lang="en-US" altLang="zh-CN" b="1" dirty="0" smtClean="0">
                <a:ea typeface="宋体" charset="-122"/>
              </a:rPr>
              <a:t>T</a:t>
            </a:r>
            <a:r>
              <a:rPr lang="zh-CN" altLang="en-US" b="1" dirty="0" smtClean="0">
                <a:ea typeface="宋体" charset="-122"/>
              </a:rPr>
              <a:t>输出&lt;</a:t>
            </a:r>
            <a:r>
              <a:rPr lang="en-US" altLang="zh-CN" b="1" dirty="0" smtClean="0">
                <a:ea typeface="宋体" charset="-122"/>
              </a:rPr>
              <a:t>C</a:t>
            </a:r>
            <a:r>
              <a:rPr lang="en-US" altLang="zh-CN" b="1" baseline="-25000" dirty="0" smtClean="0">
                <a:ea typeface="宋体" charset="-122"/>
              </a:rPr>
              <a:t>n</a:t>
            </a:r>
            <a:r>
              <a:rPr lang="en-US" altLang="zh-CN" b="1" dirty="0" smtClean="0">
                <a:ea typeface="宋体" charset="-122"/>
              </a:rPr>
              <a:t>&gt; </a:t>
            </a:r>
            <a:endParaRPr lang="zh-CN" altLang="en-US" b="1" dirty="0" smtClean="0">
              <a:ea typeface="宋体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1520" y="4191000"/>
            <a:ext cx="2895600" cy="1524000"/>
            <a:chOff x="1676400" y="4191000"/>
            <a:chExt cx="2895600" cy="1524000"/>
          </a:xfrm>
        </p:grpSpPr>
        <p:sp>
          <p:nvSpPr>
            <p:cNvPr id="34823" name="Line 4"/>
            <p:cNvSpPr>
              <a:spLocks noChangeShapeType="1"/>
            </p:cNvSpPr>
            <p:nvPr/>
          </p:nvSpPr>
          <p:spPr bwMode="auto">
            <a:xfrm flipH="1">
              <a:off x="1828800" y="4267200"/>
              <a:ext cx="137160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24" name="Line 5"/>
            <p:cNvSpPr>
              <a:spLocks noChangeShapeType="1"/>
            </p:cNvSpPr>
            <p:nvPr/>
          </p:nvSpPr>
          <p:spPr bwMode="auto">
            <a:xfrm>
              <a:off x="1828800" y="5638800"/>
              <a:ext cx="2438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25" name="Line 6"/>
            <p:cNvSpPr>
              <a:spLocks noChangeShapeType="1"/>
            </p:cNvSpPr>
            <p:nvPr/>
          </p:nvSpPr>
          <p:spPr bwMode="auto">
            <a:xfrm>
              <a:off x="2362200" y="5105400"/>
              <a:ext cx="457200" cy="53340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26" name="Line 7"/>
            <p:cNvSpPr>
              <a:spLocks noChangeShapeType="1"/>
            </p:cNvSpPr>
            <p:nvPr/>
          </p:nvSpPr>
          <p:spPr bwMode="auto">
            <a:xfrm>
              <a:off x="2590800" y="4876800"/>
              <a:ext cx="685800" cy="76200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27" name="Line 8"/>
            <p:cNvSpPr>
              <a:spLocks noChangeShapeType="1"/>
            </p:cNvSpPr>
            <p:nvPr/>
          </p:nvSpPr>
          <p:spPr bwMode="auto">
            <a:xfrm>
              <a:off x="2819400" y="4648200"/>
              <a:ext cx="838200" cy="99060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28" name="Line 9"/>
            <p:cNvSpPr>
              <a:spLocks noChangeShapeType="1"/>
            </p:cNvSpPr>
            <p:nvPr/>
          </p:nvSpPr>
          <p:spPr bwMode="auto">
            <a:xfrm>
              <a:off x="2133600" y="5334000"/>
              <a:ext cx="304800" cy="30480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29" name="Text Box 10"/>
            <p:cNvSpPr txBox="1">
              <a:spLocks noChangeArrowheads="1"/>
            </p:cNvSpPr>
            <p:nvPr/>
          </p:nvSpPr>
          <p:spPr bwMode="auto">
            <a:xfrm>
              <a:off x="3200400" y="48006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charset="-122"/>
                </a:rPr>
                <a:t>A</a:t>
              </a:r>
            </a:p>
          </p:txBody>
        </p:sp>
        <p:sp>
          <p:nvSpPr>
            <p:cNvPr id="34830" name="Text Box 11"/>
            <p:cNvSpPr txBox="1">
              <a:spLocks noChangeArrowheads="1"/>
            </p:cNvSpPr>
            <p:nvPr/>
          </p:nvSpPr>
          <p:spPr bwMode="auto">
            <a:xfrm>
              <a:off x="4038600" y="52578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*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34831" name="Text Box 12"/>
            <p:cNvSpPr txBox="1">
              <a:spLocks noChangeArrowheads="1"/>
            </p:cNvSpPr>
            <p:nvPr/>
          </p:nvSpPr>
          <p:spPr bwMode="auto">
            <a:xfrm>
              <a:off x="1676400" y="48768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charset="-122"/>
                </a:rPr>
                <a:t>C</a:t>
              </a:r>
              <a:r>
                <a:rPr lang="en-US" altLang="zh-CN" b="1" baseline="-25000">
                  <a:ea typeface="宋体" charset="-122"/>
                </a:rPr>
                <a:t>1</a:t>
              </a:r>
            </a:p>
          </p:txBody>
        </p:sp>
        <p:sp>
          <p:nvSpPr>
            <p:cNvPr id="34832" name="Text Box 13"/>
            <p:cNvSpPr txBox="1">
              <a:spLocks noChangeArrowheads="1"/>
            </p:cNvSpPr>
            <p:nvPr/>
          </p:nvSpPr>
          <p:spPr bwMode="auto">
            <a:xfrm>
              <a:off x="1905000" y="46482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charset="-122"/>
                </a:rPr>
                <a:t>C</a:t>
              </a:r>
              <a:r>
                <a:rPr lang="en-US" altLang="zh-CN" b="1" baseline="-25000">
                  <a:ea typeface="宋体" charset="-122"/>
                </a:rPr>
                <a:t>2</a:t>
              </a:r>
            </a:p>
          </p:txBody>
        </p:sp>
        <p:sp>
          <p:nvSpPr>
            <p:cNvPr id="34833" name="Text Box 14"/>
            <p:cNvSpPr txBox="1">
              <a:spLocks noChangeArrowheads="1"/>
            </p:cNvSpPr>
            <p:nvPr/>
          </p:nvSpPr>
          <p:spPr bwMode="auto">
            <a:xfrm>
              <a:off x="2209800" y="44196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charset="-122"/>
                </a:rPr>
                <a:t>C</a:t>
              </a:r>
              <a:r>
                <a:rPr lang="en-US" altLang="zh-CN" b="1" baseline="-25000">
                  <a:ea typeface="宋体" charset="-122"/>
                </a:rPr>
                <a:t>3</a:t>
              </a:r>
            </a:p>
          </p:txBody>
        </p:sp>
        <p:sp>
          <p:nvSpPr>
            <p:cNvPr id="34834" name="Line 15"/>
            <p:cNvSpPr>
              <a:spLocks noChangeShapeType="1"/>
            </p:cNvSpPr>
            <p:nvPr/>
          </p:nvSpPr>
          <p:spPr bwMode="auto">
            <a:xfrm flipV="1">
              <a:off x="2590800" y="4191000"/>
              <a:ext cx="381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707904" y="3810000"/>
            <a:ext cx="2057400" cy="1905000"/>
            <a:chOff x="5715000" y="3810000"/>
            <a:chExt cx="2057400" cy="1905000"/>
          </a:xfrm>
        </p:grpSpPr>
        <p:sp>
          <p:nvSpPr>
            <p:cNvPr id="34835" name="Rectangle 16"/>
            <p:cNvSpPr>
              <a:spLocks noChangeArrowheads="1"/>
            </p:cNvSpPr>
            <p:nvPr/>
          </p:nvSpPr>
          <p:spPr bwMode="auto">
            <a:xfrm>
              <a:off x="5791200" y="4495800"/>
              <a:ext cx="990600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34836" name="Text Box 17"/>
            <p:cNvSpPr txBox="1">
              <a:spLocks noChangeArrowheads="1"/>
            </p:cNvSpPr>
            <p:nvPr/>
          </p:nvSpPr>
          <p:spPr bwMode="auto">
            <a:xfrm>
              <a:off x="6019800" y="4572000"/>
              <a:ext cx="609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charset="-122"/>
                </a:rPr>
                <a:t>TM</a:t>
              </a:r>
            </a:p>
          </p:txBody>
        </p:sp>
        <p:sp>
          <p:nvSpPr>
            <p:cNvPr id="34837" name="Rectangle 18"/>
            <p:cNvSpPr>
              <a:spLocks noChangeArrowheads="1"/>
            </p:cNvSpPr>
            <p:nvPr/>
          </p:nvSpPr>
          <p:spPr bwMode="auto">
            <a:xfrm>
              <a:off x="5715000" y="3886200"/>
              <a:ext cx="9906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34838" name="Text Box 19"/>
            <p:cNvSpPr txBox="1">
              <a:spLocks noChangeArrowheads="1"/>
            </p:cNvSpPr>
            <p:nvPr/>
          </p:nvSpPr>
          <p:spPr bwMode="auto">
            <a:xfrm>
              <a:off x="5791200" y="3810000"/>
              <a:ext cx="914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</a:rPr>
                <a:t>11111</a:t>
              </a:r>
            </a:p>
          </p:txBody>
        </p:sp>
        <p:sp>
          <p:nvSpPr>
            <p:cNvPr id="34839" name="Rectangle 21"/>
            <p:cNvSpPr>
              <a:spLocks noChangeArrowheads="1"/>
            </p:cNvSpPr>
            <p:nvPr/>
          </p:nvSpPr>
          <p:spPr bwMode="auto">
            <a:xfrm>
              <a:off x="7086600" y="4648200"/>
              <a:ext cx="457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34840" name="Rectangle 22"/>
            <p:cNvSpPr>
              <a:spLocks noChangeArrowheads="1"/>
            </p:cNvSpPr>
            <p:nvPr/>
          </p:nvSpPr>
          <p:spPr bwMode="auto">
            <a:xfrm>
              <a:off x="5715000" y="5334000"/>
              <a:ext cx="20574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34841" name="Text Box 23"/>
            <p:cNvSpPr txBox="1">
              <a:spLocks noChangeArrowheads="1"/>
            </p:cNvSpPr>
            <p:nvPr/>
          </p:nvSpPr>
          <p:spPr bwMode="auto">
            <a:xfrm>
              <a:off x="5867400" y="5257800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charset="-122"/>
                </a:rPr>
                <a:t>&lt;C</a:t>
              </a:r>
              <a:r>
                <a:rPr lang="en-US" altLang="zh-CN" b="1" baseline="-25000">
                  <a:ea typeface="宋体" charset="-122"/>
                </a:rPr>
                <a:t>5</a:t>
              </a:r>
              <a:r>
                <a:rPr lang="en-US" altLang="zh-CN" b="1">
                  <a:ea typeface="宋体" charset="-122"/>
                </a:rPr>
                <a:t>&gt;</a:t>
              </a:r>
            </a:p>
          </p:txBody>
        </p:sp>
        <p:sp>
          <p:nvSpPr>
            <p:cNvPr id="34842" name="Line 24"/>
            <p:cNvSpPr>
              <a:spLocks noChangeShapeType="1"/>
            </p:cNvSpPr>
            <p:nvPr/>
          </p:nvSpPr>
          <p:spPr bwMode="auto">
            <a:xfrm flipV="1">
              <a:off x="6248400" y="41910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3" name="Line 25"/>
            <p:cNvSpPr>
              <a:spLocks noChangeShapeType="1"/>
            </p:cNvSpPr>
            <p:nvPr/>
          </p:nvSpPr>
          <p:spPr bwMode="auto">
            <a:xfrm>
              <a:off x="6400800" y="5105400"/>
              <a:ext cx="76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4" name="Line 26"/>
            <p:cNvSpPr>
              <a:spLocks noChangeShapeType="1"/>
            </p:cNvSpPr>
            <p:nvPr/>
          </p:nvSpPr>
          <p:spPr bwMode="auto">
            <a:xfrm>
              <a:off x="6781800" y="4724400"/>
              <a:ext cx="3048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8605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4FAF1-A335-4744-9137-A37CE3FB3DF0}" type="slidenum">
              <a:rPr lang="zh-CN" altLang="en-US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规模-深度联合复杂性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968" y="1676400"/>
            <a:ext cx="7772400" cy="3276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规模-深度联合复杂性(</a:t>
            </a:r>
            <a:r>
              <a:rPr lang="en-US" altLang="zh-CN" sz="2800" b="1" dirty="0" smtClean="0">
                <a:ea typeface="宋体" charset="-122"/>
              </a:rPr>
              <a:t>s(n),d(n))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ea typeface="宋体" charset="-122"/>
              </a:rPr>
              <a:t>处理器复杂性 = 规模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ea typeface="宋体" charset="-122"/>
              </a:rPr>
              <a:t>并行时间复杂性 = 深度</a:t>
            </a:r>
          </a:p>
        </p:txBody>
      </p:sp>
    </p:spTree>
    <p:extLst>
      <p:ext uri="{BB962C8B-B14F-4D97-AF65-F5344CB8AC3E}">
        <p14:creationId xmlns:p14="http://schemas.microsoft.com/office/powerpoint/2010/main" val="209225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5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693C24-BE4F-4923-8B26-904D6B168C7C}" type="slidenum">
              <a:rPr lang="zh-CN" altLang="en-US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16632"/>
            <a:ext cx="7772400" cy="683096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例11.31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2048" y="669032"/>
            <a:ext cx="7772400" cy="3048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ea typeface="宋体" charset="-122"/>
              </a:rPr>
              <a:t>布尔矩阵乘法</a:t>
            </a:r>
          </a:p>
          <a:p>
            <a:pPr marL="5715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ea typeface="宋体" charset="-122"/>
              </a:rPr>
              <a:t>输入</a:t>
            </a:r>
            <a:r>
              <a:rPr lang="en-US" altLang="zh-CN" sz="2800" b="1" dirty="0" smtClean="0">
                <a:ea typeface="宋体" charset="-122"/>
              </a:rPr>
              <a:t>A=[</a:t>
            </a:r>
            <a:r>
              <a:rPr lang="en-US" altLang="zh-CN" sz="2800" b="1" dirty="0" err="1" smtClean="0">
                <a:ea typeface="宋体" charset="-122"/>
              </a:rPr>
              <a:t>a</a:t>
            </a:r>
            <a:r>
              <a:rPr lang="en-US" altLang="zh-CN" sz="2800" b="1" baseline="-25000" dirty="0" err="1" smtClean="0">
                <a:ea typeface="宋体" charset="-122"/>
              </a:rPr>
              <a:t>ik</a:t>
            </a:r>
            <a:r>
              <a:rPr lang="en-US" altLang="zh-CN" sz="2800" b="1" dirty="0" smtClean="0">
                <a:ea typeface="宋体" charset="-122"/>
              </a:rPr>
              <a:t>]</a:t>
            </a:r>
            <a:r>
              <a:rPr lang="en-US" altLang="zh-CN" sz="2800" b="1" baseline="-25000" dirty="0" err="1" smtClean="0">
                <a:ea typeface="宋体" charset="-122"/>
              </a:rPr>
              <a:t>m</a:t>
            </a:r>
            <a:r>
              <a:rPr lang="en-US" altLang="zh-CN" sz="2800" b="1" baseline="-25000" dirty="0" err="1" smtClean="0">
                <a:ea typeface="宋体" charset="-122"/>
                <a:sym typeface="Symbol" pitchFamily="18" charset="2"/>
              </a:rPr>
              <a:t></a:t>
            </a:r>
            <a:r>
              <a:rPr lang="en-US" altLang="zh-CN" sz="2800" b="1" baseline="-25000" dirty="0" err="1" smtClean="0">
                <a:ea typeface="宋体" charset="-122"/>
              </a:rPr>
              <a:t>m</a:t>
            </a:r>
            <a:r>
              <a:rPr lang="en-US" altLang="zh-CN" sz="2800" b="1" dirty="0" smtClean="0">
                <a:ea typeface="宋体" charset="-122"/>
              </a:rPr>
              <a:t>, B=[</a:t>
            </a:r>
            <a:r>
              <a:rPr lang="en-US" altLang="zh-CN" sz="2800" b="1" dirty="0" err="1" smtClean="0">
                <a:ea typeface="宋体" charset="-122"/>
              </a:rPr>
              <a:t>b</a:t>
            </a:r>
            <a:r>
              <a:rPr lang="en-US" altLang="zh-CN" sz="2800" b="1" baseline="-25000" dirty="0" err="1" smtClean="0">
                <a:ea typeface="宋体" charset="-122"/>
              </a:rPr>
              <a:t>ik</a:t>
            </a:r>
            <a:r>
              <a:rPr lang="en-US" altLang="zh-CN" sz="2800" b="1" dirty="0" smtClean="0">
                <a:ea typeface="宋体" charset="-122"/>
              </a:rPr>
              <a:t>]</a:t>
            </a:r>
            <a:r>
              <a:rPr lang="en-US" altLang="zh-CN" sz="2800" b="1" baseline="-25000" dirty="0" err="1" smtClean="0">
                <a:ea typeface="宋体" charset="-122"/>
              </a:rPr>
              <a:t>m</a:t>
            </a:r>
            <a:r>
              <a:rPr lang="en-US" altLang="zh-CN" sz="2800" b="1" baseline="-25000" dirty="0" err="1" smtClean="0">
                <a:ea typeface="宋体" charset="-122"/>
                <a:sym typeface="Symbol" pitchFamily="18" charset="2"/>
              </a:rPr>
              <a:t></a:t>
            </a:r>
            <a:r>
              <a:rPr lang="en-US" altLang="zh-CN" sz="2800" b="1" baseline="-25000" dirty="0" err="1" smtClean="0">
                <a:ea typeface="宋体" charset="-122"/>
              </a:rPr>
              <a:t>m</a:t>
            </a:r>
            <a:r>
              <a:rPr lang="en-US" altLang="zh-CN" sz="2800" b="1" dirty="0" smtClean="0">
                <a:ea typeface="宋体" charset="-122"/>
              </a:rPr>
              <a:t>, </a:t>
            </a:r>
          </a:p>
          <a:p>
            <a:pPr marL="5715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ea typeface="宋体" charset="-122"/>
              </a:rPr>
              <a:t>输入规模</a:t>
            </a:r>
            <a:r>
              <a:rPr lang="en-US" altLang="zh-CN" sz="2800" b="1" dirty="0" smtClean="0">
                <a:ea typeface="宋体" charset="-122"/>
              </a:rPr>
              <a:t>n=2m</a:t>
            </a:r>
            <a:r>
              <a:rPr lang="en-US" altLang="zh-CN" sz="2800" b="1" baseline="30000" dirty="0" smtClean="0">
                <a:ea typeface="宋体" charset="-122"/>
              </a:rPr>
              <a:t>2</a:t>
            </a:r>
            <a:r>
              <a:rPr lang="en-US" altLang="zh-CN" sz="2800" b="1" dirty="0" smtClean="0">
                <a:ea typeface="宋体" charset="-122"/>
              </a:rPr>
              <a:t>. </a:t>
            </a:r>
          </a:p>
          <a:p>
            <a:pPr marL="5715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ea typeface="宋体" charset="-122"/>
              </a:rPr>
              <a:t>输出</a:t>
            </a:r>
            <a:r>
              <a:rPr lang="en-US" altLang="zh-CN" sz="2800" b="1" dirty="0" smtClean="0">
                <a:ea typeface="宋体" charset="-122"/>
              </a:rPr>
              <a:t>C=</a:t>
            </a:r>
            <a:r>
              <a:rPr lang="en-US" altLang="zh-CN" sz="2800" b="1" dirty="0" smtClean="0">
                <a:solidFill>
                  <a:schemeClr val="folHlink"/>
                </a:solidFill>
                <a:ea typeface="宋体" charset="-122"/>
              </a:rPr>
              <a:t>AB</a:t>
            </a:r>
            <a:r>
              <a:rPr lang="en-US" altLang="zh-CN" sz="2800" b="1" dirty="0" smtClean="0">
                <a:ea typeface="宋体" charset="-122"/>
              </a:rPr>
              <a:t>=[</a:t>
            </a:r>
            <a:r>
              <a:rPr lang="en-US" altLang="zh-CN" sz="2800" b="1" dirty="0" err="1" smtClean="0">
                <a:ea typeface="宋体" charset="-122"/>
              </a:rPr>
              <a:t>c</a:t>
            </a:r>
            <a:r>
              <a:rPr lang="en-US" altLang="zh-CN" sz="2800" b="1" baseline="-25000" dirty="0" err="1" smtClean="0">
                <a:ea typeface="宋体" charset="-122"/>
              </a:rPr>
              <a:t>ik</a:t>
            </a:r>
            <a:r>
              <a:rPr lang="en-US" altLang="zh-CN" sz="2800" b="1" dirty="0" smtClean="0">
                <a:ea typeface="宋体" charset="-122"/>
              </a:rPr>
              <a:t>]</a:t>
            </a:r>
            <a:r>
              <a:rPr lang="en-US" altLang="zh-CN" sz="2800" b="1" baseline="-25000" dirty="0" err="1" smtClean="0">
                <a:ea typeface="宋体" charset="-122"/>
              </a:rPr>
              <a:t>m</a:t>
            </a:r>
            <a:r>
              <a:rPr lang="en-US" altLang="zh-CN" sz="2800" b="1" baseline="-25000" dirty="0" err="1" smtClean="0">
                <a:ea typeface="宋体" charset="-122"/>
                <a:sym typeface="Symbol" pitchFamily="18" charset="2"/>
              </a:rPr>
              <a:t></a:t>
            </a:r>
            <a:r>
              <a:rPr lang="en-US" altLang="zh-CN" sz="2800" b="1" baseline="-25000" dirty="0" err="1" smtClean="0">
                <a:ea typeface="宋体" charset="-122"/>
              </a:rPr>
              <a:t>m</a:t>
            </a:r>
            <a:r>
              <a:rPr lang="en-US" altLang="zh-CN" sz="2800" b="1" dirty="0" smtClean="0">
                <a:ea typeface="宋体" charset="-122"/>
              </a:rPr>
              <a:t>, </a:t>
            </a:r>
            <a:r>
              <a:rPr lang="zh-CN" altLang="en-US" sz="2800" b="1" dirty="0" smtClean="0">
                <a:ea typeface="宋体" charset="-122"/>
              </a:rPr>
              <a:t>输出规模</a:t>
            </a:r>
            <a:r>
              <a:rPr lang="en-US" altLang="zh-CN" sz="2800" b="1" dirty="0" smtClean="0">
                <a:ea typeface="宋体" charset="-122"/>
              </a:rPr>
              <a:t>m</a:t>
            </a:r>
            <a:r>
              <a:rPr lang="en-US" altLang="zh-CN" sz="2800" b="1" baseline="30000" dirty="0" smtClean="0">
                <a:ea typeface="宋体" charset="-122"/>
              </a:rPr>
              <a:t>2</a:t>
            </a:r>
            <a:r>
              <a:rPr lang="en-US" altLang="zh-CN" sz="2800" b="1" dirty="0" smtClean="0">
                <a:ea typeface="宋体" charset="-122"/>
              </a:rPr>
              <a:t>. </a:t>
            </a:r>
          </a:p>
          <a:p>
            <a:pPr marL="57150" indent="0" eaLnBrk="1" hangingPunct="1">
              <a:lnSpc>
                <a:spcPct val="90000"/>
              </a:lnSpc>
              <a:buNone/>
            </a:pP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</a:t>
            </a:r>
            <a:r>
              <a:rPr lang="en-US" altLang="zh-CN" sz="2800" b="1" dirty="0" err="1" smtClean="0">
                <a:ea typeface="宋体" charset="-122"/>
                <a:sym typeface="Symbol" pitchFamily="18" charset="2"/>
              </a:rPr>
              <a:t>i,j,k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,</a:t>
            </a:r>
            <a:r>
              <a:rPr lang="en-US" altLang="zh-CN" sz="2800" b="1" dirty="0" smtClean="0">
                <a:ea typeface="宋体" charset="-122"/>
              </a:rPr>
              <a:t> </a:t>
            </a:r>
            <a:r>
              <a:rPr lang="en-US" altLang="zh-CN" sz="2800" b="1" dirty="0" err="1" smtClean="0">
                <a:ea typeface="宋体" charset="-122"/>
              </a:rPr>
              <a:t>g</a:t>
            </a:r>
            <a:r>
              <a:rPr lang="en-US" altLang="zh-CN" sz="2800" b="1" baseline="-25000" dirty="0" err="1" smtClean="0">
                <a:ea typeface="宋体" charset="-122"/>
              </a:rPr>
              <a:t>ijk</a:t>
            </a:r>
            <a:r>
              <a:rPr lang="en-US" altLang="zh-CN" sz="2800" b="1" dirty="0" smtClean="0">
                <a:ea typeface="宋体" charset="-122"/>
              </a:rPr>
              <a:t>=(</a:t>
            </a:r>
            <a:r>
              <a:rPr lang="en-US" altLang="zh-CN" sz="2800" b="1" dirty="0" err="1" smtClean="0">
                <a:ea typeface="宋体" charset="-122"/>
              </a:rPr>
              <a:t>a</a:t>
            </a:r>
            <a:r>
              <a:rPr lang="en-US" altLang="zh-CN" sz="2800" b="1" baseline="-25000" dirty="0" err="1" smtClean="0">
                <a:ea typeface="宋体" charset="-122"/>
              </a:rPr>
              <a:t>ij</a:t>
            </a:r>
            <a:r>
              <a:rPr lang="en-US" altLang="zh-CN" sz="2800" b="1" dirty="0" err="1" smtClean="0">
                <a:ea typeface="宋体" charset="-122"/>
                <a:sym typeface="Symbol" pitchFamily="18" charset="2"/>
              </a:rPr>
              <a:t>b</a:t>
            </a:r>
            <a:r>
              <a:rPr lang="en-US" altLang="zh-CN" sz="2800" b="1" baseline="-25000" dirty="0" err="1" smtClean="0">
                <a:ea typeface="宋体" charset="-122"/>
                <a:sym typeface="Symbol" pitchFamily="18" charset="2"/>
              </a:rPr>
              <a:t>jk</a:t>
            </a:r>
            <a:r>
              <a:rPr lang="en-US" altLang="zh-CN" sz="2800" b="1" dirty="0" smtClean="0">
                <a:ea typeface="宋体" charset="-122"/>
              </a:rPr>
              <a:t>), 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</a:t>
            </a:r>
            <a:r>
              <a:rPr lang="en-US" altLang="zh-CN" sz="2800" b="1" dirty="0" err="1" smtClean="0">
                <a:ea typeface="宋体" charset="-122"/>
                <a:sym typeface="Symbol" pitchFamily="18" charset="2"/>
              </a:rPr>
              <a:t>i,k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,</a:t>
            </a:r>
            <a:r>
              <a:rPr lang="en-US" altLang="zh-CN" sz="2800" b="1" dirty="0" smtClean="0">
                <a:ea typeface="宋体" charset="-122"/>
              </a:rPr>
              <a:t> </a:t>
            </a:r>
            <a:r>
              <a:rPr lang="en-US" altLang="zh-CN" sz="2800" b="1" dirty="0" err="1" smtClean="0">
                <a:ea typeface="宋体" charset="-122"/>
              </a:rPr>
              <a:t>T</a:t>
            </a:r>
            <a:r>
              <a:rPr lang="en-US" altLang="zh-CN" sz="2800" b="1" baseline="-25000" dirty="0" err="1" smtClean="0">
                <a:ea typeface="宋体" charset="-122"/>
              </a:rPr>
              <a:t>ik</a:t>
            </a:r>
            <a:r>
              <a:rPr lang="en-US" altLang="zh-CN" sz="2800" b="1" dirty="0" smtClean="0">
                <a:ea typeface="宋体" charset="-122"/>
              </a:rPr>
              <a:t>=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</a:t>
            </a:r>
            <a:r>
              <a:rPr lang="en-US" altLang="zh-CN" sz="2800" b="1" baseline="-25000" dirty="0" err="1" smtClean="0">
                <a:ea typeface="宋体" charset="-122"/>
                <a:sym typeface="Symbol" pitchFamily="18" charset="2"/>
              </a:rPr>
              <a:t>j</a:t>
            </a:r>
            <a:r>
              <a:rPr lang="en-US" altLang="zh-CN" sz="2800" b="1" dirty="0" err="1" smtClean="0">
                <a:ea typeface="宋体" charset="-122"/>
                <a:sym typeface="Symbol" pitchFamily="18" charset="2"/>
              </a:rPr>
              <a:t>g</a:t>
            </a:r>
            <a:r>
              <a:rPr lang="en-US" altLang="zh-CN" sz="2800" b="1" baseline="-25000" dirty="0" err="1" smtClean="0">
                <a:ea typeface="宋体" charset="-122"/>
                <a:sym typeface="Symbol" pitchFamily="18" charset="2"/>
              </a:rPr>
              <a:t>ijk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, </a:t>
            </a:r>
          </a:p>
          <a:p>
            <a:pPr marL="5715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二叉树</a:t>
            </a:r>
            <a:r>
              <a:rPr lang="en-US" altLang="zh-CN" sz="2800" b="1" dirty="0" err="1" smtClean="0">
                <a:ea typeface="宋体" charset="-122"/>
              </a:rPr>
              <a:t>T</a:t>
            </a:r>
            <a:r>
              <a:rPr lang="en-US" altLang="zh-CN" sz="2800" b="1" baseline="-25000" dirty="0" err="1" smtClean="0">
                <a:ea typeface="宋体" charset="-122"/>
              </a:rPr>
              <a:t>ik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规模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m-1, 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深度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log m.  </a:t>
            </a:r>
          </a:p>
          <a:p>
            <a:pPr marL="5715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电路总规模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O(m</a:t>
            </a:r>
            <a:r>
              <a:rPr lang="en-US" altLang="zh-CN" sz="2800" b="1" baseline="30000" dirty="0" smtClean="0">
                <a:ea typeface="宋体" charset="-122"/>
                <a:sym typeface="Symbol" pitchFamily="18" charset="2"/>
              </a:rPr>
              <a:t>3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)=O(n</a:t>
            </a:r>
            <a:r>
              <a:rPr lang="en-US" altLang="zh-CN" sz="2800" b="1" baseline="30000" dirty="0" smtClean="0">
                <a:ea typeface="宋体" charset="-122"/>
                <a:sym typeface="Symbol" pitchFamily="18" charset="2"/>
              </a:rPr>
              <a:t>3/2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), </a:t>
            </a:r>
          </a:p>
          <a:p>
            <a:pPr marL="5715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总深度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O(log n)</a:t>
            </a:r>
            <a:r>
              <a:rPr lang="en-US" altLang="zh-CN" sz="2800" b="1" dirty="0" smtClean="0">
                <a:ea typeface="宋体" charset="-122"/>
              </a:rPr>
              <a:t>.  #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4456" y="4581128"/>
            <a:ext cx="6781800" cy="1981200"/>
            <a:chOff x="1371600" y="4648200"/>
            <a:chExt cx="6781800" cy="1981200"/>
          </a:xfrm>
        </p:grpSpPr>
        <p:sp>
          <p:nvSpPr>
            <p:cNvPr id="36871" name="AutoShape 4"/>
            <p:cNvSpPr>
              <a:spLocks noChangeArrowheads="1"/>
            </p:cNvSpPr>
            <p:nvPr/>
          </p:nvSpPr>
          <p:spPr bwMode="auto">
            <a:xfrm>
              <a:off x="2590800" y="4876800"/>
              <a:ext cx="1676400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36872" name="Line 6"/>
            <p:cNvSpPr>
              <a:spLocks noChangeShapeType="1"/>
            </p:cNvSpPr>
            <p:nvPr/>
          </p:nvSpPr>
          <p:spPr bwMode="auto">
            <a:xfrm flipV="1">
              <a:off x="3429000" y="46482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73" name="Oval 8"/>
            <p:cNvSpPr>
              <a:spLocks noChangeArrowheads="1"/>
            </p:cNvSpPr>
            <p:nvPr/>
          </p:nvSpPr>
          <p:spPr bwMode="auto">
            <a:xfrm>
              <a:off x="2362200" y="5562600"/>
              <a:ext cx="3810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36874" name="Line 9"/>
            <p:cNvSpPr>
              <a:spLocks noChangeShapeType="1"/>
            </p:cNvSpPr>
            <p:nvPr/>
          </p:nvSpPr>
          <p:spPr bwMode="auto">
            <a:xfrm flipV="1">
              <a:off x="2590800" y="51816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75" name="Oval 10"/>
            <p:cNvSpPr>
              <a:spLocks noChangeArrowheads="1"/>
            </p:cNvSpPr>
            <p:nvPr/>
          </p:nvSpPr>
          <p:spPr bwMode="auto">
            <a:xfrm>
              <a:off x="4114800" y="5562600"/>
              <a:ext cx="3810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36876" name="Line 11"/>
            <p:cNvSpPr>
              <a:spLocks noChangeShapeType="1"/>
            </p:cNvSpPr>
            <p:nvPr/>
          </p:nvSpPr>
          <p:spPr bwMode="auto">
            <a:xfrm flipV="1">
              <a:off x="4267200" y="51816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77" name="Line 12"/>
            <p:cNvSpPr>
              <a:spLocks noChangeShapeType="1"/>
            </p:cNvSpPr>
            <p:nvPr/>
          </p:nvSpPr>
          <p:spPr bwMode="auto">
            <a:xfrm flipV="1">
              <a:off x="2286000" y="5867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78" name="Line 13"/>
            <p:cNvSpPr>
              <a:spLocks noChangeShapeType="1"/>
            </p:cNvSpPr>
            <p:nvPr/>
          </p:nvSpPr>
          <p:spPr bwMode="auto">
            <a:xfrm flipH="1" flipV="1">
              <a:off x="2667000" y="5867400"/>
              <a:ext cx="152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79" name="Line 14"/>
            <p:cNvSpPr>
              <a:spLocks noChangeShapeType="1"/>
            </p:cNvSpPr>
            <p:nvPr/>
          </p:nvSpPr>
          <p:spPr bwMode="auto">
            <a:xfrm flipV="1">
              <a:off x="4038600" y="5867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0" name="Line 15"/>
            <p:cNvSpPr>
              <a:spLocks noChangeShapeType="1"/>
            </p:cNvSpPr>
            <p:nvPr/>
          </p:nvSpPr>
          <p:spPr bwMode="auto">
            <a:xfrm flipH="1" flipV="1">
              <a:off x="4419600" y="5867400"/>
              <a:ext cx="152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1" name="Oval 16"/>
            <p:cNvSpPr>
              <a:spLocks noChangeArrowheads="1"/>
            </p:cNvSpPr>
            <p:nvPr/>
          </p:nvSpPr>
          <p:spPr bwMode="auto">
            <a:xfrm>
              <a:off x="2971800" y="5562600"/>
              <a:ext cx="3810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36882" name="Line 17"/>
            <p:cNvSpPr>
              <a:spLocks noChangeShapeType="1"/>
            </p:cNvSpPr>
            <p:nvPr/>
          </p:nvSpPr>
          <p:spPr bwMode="auto">
            <a:xfrm flipV="1">
              <a:off x="3124200" y="51816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3" name="Line 18"/>
            <p:cNvSpPr>
              <a:spLocks noChangeShapeType="1"/>
            </p:cNvSpPr>
            <p:nvPr/>
          </p:nvSpPr>
          <p:spPr bwMode="auto">
            <a:xfrm flipV="1">
              <a:off x="2895600" y="5867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4" name="Line 19"/>
            <p:cNvSpPr>
              <a:spLocks noChangeShapeType="1"/>
            </p:cNvSpPr>
            <p:nvPr/>
          </p:nvSpPr>
          <p:spPr bwMode="auto">
            <a:xfrm flipH="1" flipV="1">
              <a:off x="3276600" y="5867400"/>
              <a:ext cx="152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5" name="Line 20"/>
            <p:cNvSpPr>
              <a:spLocks noChangeShapeType="1"/>
            </p:cNvSpPr>
            <p:nvPr/>
          </p:nvSpPr>
          <p:spPr bwMode="auto">
            <a:xfrm>
              <a:off x="3429000" y="57150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6" name="Text Box 21"/>
            <p:cNvSpPr txBox="1">
              <a:spLocks noChangeArrowheads="1"/>
            </p:cNvSpPr>
            <p:nvPr/>
          </p:nvSpPr>
          <p:spPr bwMode="auto">
            <a:xfrm>
              <a:off x="2362200" y="54864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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36887" name="Text Box 22"/>
            <p:cNvSpPr txBox="1">
              <a:spLocks noChangeArrowheads="1"/>
            </p:cNvSpPr>
            <p:nvPr/>
          </p:nvSpPr>
          <p:spPr bwMode="auto">
            <a:xfrm>
              <a:off x="2971800" y="54864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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36888" name="Text Box 23"/>
            <p:cNvSpPr txBox="1">
              <a:spLocks noChangeArrowheads="1"/>
            </p:cNvSpPr>
            <p:nvPr/>
          </p:nvSpPr>
          <p:spPr bwMode="auto">
            <a:xfrm>
              <a:off x="4114800" y="54864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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36889" name="Text Box 24"/>
            <p:cNvSpPr txBox="1">
              <a:spLocks noChangeArrowheads="1"/>
            </p:cNvSpPr>
            <p:nvPr/>
          </p:nvSpPr>
          <p:spPr bwMode="auto">
            <a:xfrm>
              <a:off x="3276600" y="48006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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36890" name="AutoShape 25"/>
            <p:cNvSpPr>
              <a:spLocks noChangeArrowheads="1"/>
            </p:cNvSpPr>
            <p:nvPr/>
          </p:nvSpPr>
          <p:spPr bwMode="auto">
            <a:xfrm>
              <a:off x="6172200" y="4876800"/>
              <a:ext cx="1676400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36891" name="Line 26"/>
            <p:cNvSpPr>
              <a:spLocks noChangeShapeType="1"/>
            </p:cNvSpPr>
            <p:nvPr/>
          </p:nvSpPr>
          <p:spPr bwMode="auto">
            <a:xfrm flipV="1">
              <a:off x="7010400" y="46482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2" name="Oval 27"/>
            <p:cNvSpPr>
              <a:spLocks noChangeArrowheads="1"/>
            </p:cNvSpPr>
            <p:nvPr/>
          </p:nvSpPr>
          <p:spPr bwMode="auto">
            <a:xfrm>
              <a:off x="5943600" y="5562600"/>
              <a:ext cx="3810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36893" name="Line 28"/>
            <p:cNvSpPr>
              <a:spLocks noChangeShapeType="1"/>
            </p:cNvSpPr>
            <p:nvPr/>
          </p:nvSpPr>
          <p:spPr bwMode="auto">
            <a:xfrm flipV="1">
              <a:off x="6172200" y="51816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4" name="Oval 29"/>
            <p:cNvSpPr>
              <a:spLocks noChangeArrowheads="1"/>
            </p:cNvSpPr>
            <p:nvPr/>
          </p:nvSpPr>
          <p:spPr bwMode="auto">
            <a:xfrm>
              <a:off x="7696200" y="5562600"/>
              <a:ext cx="3810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36895" name="Line 30"/>
            <p:cNvSpPr>
              <a:spLocks noChangeShapeType="1"/>
            </p:cNvSpPr>
            <p:nvPr/>
          </p:nvSpPr>
          <p:spPr bwMode="auto">
            <a:xfrm flipV="1">
              <a:off x="7848600" y="51816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6" name="Line 31"/>
            <p:cNvSpPr>
              <a:spLocks noChangeShapeType="1"/>
            </p:cNvSpPr>
            <p:nvPr/>
          </p:nvSpPr>
          <p:spPr bwMode="auto">
            <a:xfrm flipV="1">
              <a:off x="5867400" y="5867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7" name="Line 32"/>
            <p:cNvSpPr>
              <a:spLocks noChangeShapeType="1"/>
            </p:cNvSpPr>
            <p:nvPr/>
          </p:nvSpPr>
          <p:spPr bwMode="auto">
            <a:xfrm flipH="1" flipV="1">
              <a:off x="6248400" y="5867400"/>
              <a:ext cx="152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8" name="Line 33"/>
            <p:cNvSpPr>
              <a:spLocks noChangeShapeType="1"/>
            </p:cNvSpPr>
            <p:nvPr/>
          </p:nvSpPr>
          <p:spPr bwMode="auto">
            <a:xfrm flipV="1">
              <a:off x="7620000" y="5867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9" name="Line 34"/>
            <p:cNvSpPr>
              <a:spLocks noChangeShapeType="1"/>
            </p:cNvSpPr>
            <p:nvPr/>
          </p:nvSpPr>
          <p:spPr bwMode="auto">
            <a:xfrm flipH="1" flipV="1">
              <a:off x="8001000" y="5867400"/>
              <a:ext cx="152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0" name="Oval 35"/>
            <p:cNvSpPr>
              <a:spLocks noChangeArrowheads="1"/>
            </p:cNvSpPr>
            <p:nvPr/>
          </p:nvSpPr>
          <p:spPr bwMode="auto">
            <a:xfrm>
              <a:off x="6553200" y="5562600"/>
              <a:ext cx="3810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36901" name="Line 36"/>
            <p:cNvSpPr>
              <a:spLocks noChangeShapeType="1"/>
            </p:cNvSpPr>
            <p:nvPr/>
          </p:nvSpPr>
          <p:spPr bwMode="auto">
            <a:xfrm flipV="1">
              <a:off x="6705600" y="51816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2" name="Line 37"/>
            <p:cNvSpPr>
              <a:spLocks noChangeShapeType="1"/>
            </p:cNvSpPr>
            <p:nvPr/>
          </p:nvSpPr>
          <p:spPr bwMode="auto">
            <a:xfrm flipV="1">
              <a:off x="6477000" y="5867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3" name="Line 38"/>
            <p:cNvSpPr>
              <a:spLocks noChangeShapeType="1"/>
            </p:cNvSpPr>
            <p:nvPr/>
          </p:nvSpPr>
          <p:spPr bwMode="auto">
            <a:xfrm flipH="1" flipV="1">
              <a:off x="6858000" y="5867400"/>
              <a:ext cx="152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4" name="Line 39"/>
            <p:cNvSpPr>
              <a:spLocks noChangeShapeType="1"/>
            </p:cNvSpPr>
            <p:nvPr/>
          </p:nvSpPr>
          <p:spPr bwMode="auto">
            <a:xfrm>
              <a:off x="7010400" y="57150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5" name="Text Box 40"/>
            <p:cNvSpPr txBox="1">
              <a:spLocks noChangeArrowheads="1"/>
            </p:cNvSpPr>
            <p:nvPr/>
          </p:nvSpPr>
          <p:spPr bwMode="auto">
            <a:xfrm>
              <a:off x="5943600" y="54864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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36906" name="Text Box 41"/>
            <p:cNvSpPr txBox="1">
              <a:spLocks noChangeArrowheads="1"/>
            </p:cNvSpPr>
            <p:nvPr/>
          </p:nvSpPr>
          <p:spPr bwMode="auto">
            <a:xfrm>
              <a:off x="6553200" y="54864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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36907" name="Text Box 42"/>
            <p:cNvSpPr txBox="1">
              <a:spLocks noChangeArrowheads="1"/>
            </p:cNvSpPr>
            <p:nvPr/>
          </p:nvSpPr>
          <p:spPr bwMode="auto">
            <a:xfrm>
              <a:off x="7696200" y="54864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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36908" name="Text Box 43"/>
            <p:cNvSpPr txBox="1">
              <a:spLocks noChangeArrowheads="1"/>
            </p:cNvSpPr>
            <p:nvPr/>
          </p:nvSpPr>
          <p:spPr bwMode="auto">
            <a:xfrm>
              <a:off x="6858000" y="48006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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36909" name="Line 44"/>
            <p:cNvSpPr>
              <a:spLocks noChangeShapeType="1"/>
            </p:cNvSpPr>
            <p:nvPr/>
          </p:nvSpPr>
          <p:spPr bwMode="auto">
            <a:xfrm>
              <a:off x="4267200" y="5029200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0" name="Line 45"/>
            <p:cNvSpPr>
              <a:spLocks noChangeShapeType="1"/>
            </p:cNvSpPr>
            <p:nvPr/>
          </p:nvSpPr>
          <p:spPr bwMode="auto">
            <a:xfrm>
              <a:off x="4648200" y="57150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1" name="Line 46"/>
            <p:cNvSpPr>
              <a:spLocks noChangeShapeType="1"/>
            </p:cNvSpPr>
            <p:nvPr/>
          </p:nvSpPr>
          <p:spPr bwMode="auto">
            <a:xfrm>
              <a:off x="1371600" y="47244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2" name="Line 47"/>
            <p:cNvSpPr>
              <a:spLocks noChangeShapeType="1"/>
            </p:cNvSpPr>
            <p:nvPr/>
          </p:nvSpPr>
          <p:spPr bwMode="auto">
            <a:xfrm>
              <a:off x="1371600" y="51816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3" name="Line 50"/>
            <p:cNvSpPr>
              <a:spLocks noChangeShapeType="1"/>
            </p:cNvSpPr>
            <p:nvPr/>
          </p:nvSpPr>
          <p:spPr bwMode="auto">
            <a:xfrm>
              <a:off x="1600200" y="4724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4" name="Text Box 51"/>
            <p:cNvSpPr txBox="1">
              <a:spLocks noChangeArrowheads="1"/>
            </p:cNvSpPr>
            <p:nvPr/>
          </p:nvSpPr>
          <p:spPr bwMode="auto">
            <a:xfrm>
              <a:off x="1600200" y="4724400"/>
              <a:ext cx="914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charset="-122"/>
                </a:rPr>
                <a:t>log m</a:t>
              </a:r>
            </a:p>
          </p:txBody>
        </p:sp>
        <p:sp>
          <p:nvSpPr>
            <p:cNvPr id="36915" name="Line 52"/>
            <p:cNvSpPr>
              <a:spLocks noChangeShapeType="1"/>
            </p:cNvSpPr>
            <p:nvPr/>
          </p:nvSpPr>
          <p:spPr bwMode="auto">
            <a:xfrm>
              <a:off x="1371600" y="60198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6" name="Line 53"/>
            <p:cNvSpPr>
              <a:spLocks noChangeShapeType="1"/>
            </p:cNvSpPr>
            <p:nvPr/>
          </p:nvSpPr>
          <p:spPr bwMode="auto">
            <a:xfrm>
              <a:off x="1600200" y="5181600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7" name="Text Box 54"/>
            <p:cNvSpPr txBox="1">
              <a:spLocks noChangeArrowheads="1"/>
            </p:cNvSpPr>
            <p:nvPr/>
          </p:nvSpPr>
          <p:spPr bwMode="auto">
            <a:xfrm>
              <a:off x="1600200" y="53340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</a:rPr>
                <a:t>2</a:t>
              </a:r>
            </a:p>
          </p:txBody>
        </p:sp>
        <p:sp>
          <p:nvSpPr>
            <p:cNvPr id="36918" name="Line 55"/>
            <p:cNvSpPr>
              <a:spLocks noChangeShapeType="1"/>
            </p:cNvSpPr>
            <p:nvPr/>
          </p:nvSpPr>
          <p:spPr bwMode="auto">
            <a:xfrm>
              <a:off x="2362200" y="62484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9" name="Line 56"/>
            <p:cNvSpPr>
              <a:spLocks noChangeShapeType="1"/>
            </p:cNvSpPr>
            <p:nvPr/>
          </p:nvSpPr>
          <p:spPr bwMode="auto">
            <a:xfrm>
              <a:off x="7924800" y="61722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0" name="Line 57"/>
            <p:cNvSpPr>
              <a:spLocks noChangeShapeType="1"/>
            </p:cNvSpPr>
            <p:nvPr/>
          </p:nvSpPr>
          <p:spPr bwMode="auto">
            <a:xfrm>
              <a:off x="2362200" y="6400800"/>
              <a:ext cx="556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1" name="Text Box 58"/>
            <p:cNvSpPr txBox="1">
              <a:spLocks noChangeArrowheads="1"/>
            </p:cNvSpPr>
            <p:nvPr/>
          </p:nvSpPr>
          <p:spPr bwMode="auto">
            <a:xfrm>
              <a:off x="5029200" y="59436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charset="-122"/>
                </a:rPr>
                <a:t>m</a:t>
              </a:r>
              <a:r>
                <a:rPr lang="en-US" altLang="zh-CN" b="1" baseline="30000">
                  <a:ea typeface="宋体" charset="-122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5373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2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DAC78B-4114-4D9E-992F-E27C0816DA3A}" type="slidenum">
              <a:rPr lang="zh-CN" altLang="en-US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4624"/>
            <a:ext cx="7772400" cy="755104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例11.32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08520" y="764704"/>
            <a:ext cx="7772400" cy="374441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b="1" dirty="0" smtClean="0">
                <a:ea typeface="宋体" charset="-122"/>
              </a:rPr>
              <a:t>布尔矩阵传递闭包</a:t>
            </a:r>
          </a:p>
          <a:p>
            <a:pPr marL="57150" indent="0" eaLnBrk="1" hangingPunct="1">
              <a:buNone/>
            </a:pPr>
            <a:r>
              <a:rPr lang="zh-CN" altLang="en-US" sz="2400" b="1" dirty="0" smtClean="0">
                <a:ea typeface="宋体" charset="-122"/>
              </a:rPr>
              <a:t>输入</a:t>
            </a:r>
            <a:r>
              <a:rPr lang="en-US" altLang="zh-CN" sz="2400" b="1" dirty="0" smtClean="0">
                <a:ea typeface="宋体" charset="-122"/>
              </a:rPr>
              <a:t>A=[</a:t>
            </a:r>
            <a:r>
              <a:rPr lang="en-US" altLang="zh-CN" sz="2400" b="1" dirty="0" err="1" smtClean="0">
                <a:ea typeface="宋体" charset="-122"/>
              </a:rPr>
              <a:t>a</a:t>
            </a:r>
            <a:r>
              <a:rPr lang="en-US" altLang="zh-CN" sz="2400" b="1" baseline="-25000" dirty="0" err="1" smtClean="0">
                <a:ea typeface="宋体" charset="-122"/>
              </a:rPr>
              <a:t>ik</a:t>
            </a:r>
            <a:r>
              <a:rPr lang="en-US" altLang="zh-CN" sz="2400" b="1" dirty="0" smtClean="0">
                <a:ea typeface="宋体" charset="-122"/>
              </a:rPr>
              <a:t>]</a:t>
            </a:r>
            <a:r>
              <a:rPr lang="en-US" altLang="zh-CN" sz="2400" b="1" baseline="-25000" dirty="0" err="1" smtClean="0">
                <a:ea typeface="宋体" charset="-122"/>
              </a:rPr>
              <a:t>m</a:t>
            </a:r>
            <a:r>
              <a:rPr lang="en-US" altLang="zh-CN" sz="2400" b="1" baseline="-25000" dirty="0" err="1" smtClean="0">
                <a:ea typeface="宋体" charset="-122"/>
                <a:sym typeface="Symbol" pitchFamily="18" charset="2"/>
              </a:rPr>
              <a:t></a:t>
            </a:r>
            <a:r>
              <a:rPr lang="en-US" altLang="zh-CN" sz="2400" b="1" baseline="-25000" dirty="0" err="1" smtClean="0">
                <a:ea typeface="宋体" charset="-122"/>
              </a:rPr>
              <a:t>m</a:t>
            </a:r>
            <a:r>
              <a:rPr lang="en-US" altLang="zh-CN" sz="2400" b="1" dirty="0" smtClean="0">
                <a:ea typeface="宋体" charset="-122"/>
              </a:rPr>
              <a:t>, </a:t>
            </a:r>
            <a:r>
              <a:rPr lang="zh-CN" altLang="en-US" sz="2400" b="1" dirty="0" smtClean="0">
                <a:ea typeface="宋体" charset="-122"/>
              </a:rPr>
              <a:t>输出</a:t>
            </a:r>
            <a:r>
              <a:rPr lang="en-US" altLang="zh-CN" sz="2400" b="1" dirty="0" smtClean="0">
                <a:ea typeface="宋体" charset="-122"/>
              </a:rPr>
              <a:t>C=</a:t>
            </a:r>
            <a:r>
              <a:rPr lang="en-US" altLang="zh-CN" sz="2400" b="1" dirty="0" smtClean="0">
                <a:solidFill>
                  <a:schemeClr val="folHlink"/>
                </a:solidFill>
                <a:ea typeface="宋体" charset="-122"/>
              </a:rPr>
              <a:t>A</a:t>
            </a:r>
            <a:r>
              <a:rPr lang="en-US" altLang="zh-CN" sz="2400" b="1" dirty="0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</a:t>
            </a:r>
            <a:r>
              <a:rPr lang="en-US" altLang="zh-CN" sz="2400" b="1" dirty="0" smtClean="0">
                <a:solidFill>
                  <a:schemeClr val="folHlink"/>
                </a:solidFill>
                <a:ea typeface="宋体" charset="-122"/>
              </a:rPr>
              <a:t>A</a:t>
            </a:r>
            <a:r>
              <a:rPr lang="en-US" altLang="zh-CN" sz="2400" b="1" baseline="30000" dirty="0" smtClean="0">
                <a:solidFill>
                  <a:schemeClr val="folHlink"/>
                </a:solidFill>
                <a:ea typeface="宋体" charset="-122"/>
              </a:rPr>
              <a:t>2</a:t>
            </a:r>
            <a:r>
              <a:rPr lang="en-US" altLang="zh-CN" sz="2400" b="1" dirty="0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…</a:t>
            </a:r>
            <a:r>
              <a:rPr lang="en-US" altLang="zh-CN" sz="2400" b="1" dirty="0" smtClean="0">
                <a:solidFill>
                  <a:schemeClr val="folHlink"/>
                </a:solidFill>
                <a:ea typeface="宋体" charset="-122"/>
              </a:rPr>
              <a:t>A</a:t>
            </a:r>
            <a:r>
              <a:rPr lang="en-US" altLang="zh-CN" sz="2400" b="1" baseline="30000" dirty="0" smtClean="0">
                <a:solidFill>
                  <a:schemeClr val="folHlink"/>
                </a:solidFill>
                <a:ea typeface="宋体" charset="-122"/>
              </a:rPr>
              <a:t>m</a:t>
            </a:r>
            <a:r>
              <a:rPr lang="en-US" altLang="zh-CN" sz="2400" b="1" dirty="0" smtClean="0">
                <a:ea typeface="宋体" charset="-122"/>
              </a:rPr>
              <a:t>=[</a:t>
            </a:r>
            <a:r>
              <a:rPr lang="en-US" altLang="zh-CN" sz="2400" b="1" dirty="0" err="1" smtClean="0">
                <a:ea typeface="宋体" charset="-122"/>
              </a:rPr>
              <a:t>c</a:t>
            </a:r>
            <a:r>
              <a:rPr lang="en-US" altLang="zh-CN" sz="2400" b="1" baseline="-25000" dirty="0" err="1" smtClean="0">
                <a:ea typeface="宋体" charset="-122"/>
              </a:rPr>
              <a:t>ik</a:t>
            </a:r>
            <a:r>
              <a:rPr lang="en-US" altLang="zh-CN" sz="2400" b="1" dirty="0" smtClean="0">
                <a:ea typeface="宋体" charset="-122"/>
              </a:rPr>
              <a:t>]</a:t>
            </a:r>
            <a:r>
              <a:rPr lang="en-US" altLang="zh-CN" sz="2400" b="1" baseline="-25000" dirty="0" err="1" smtClean="0">
                <a:ea typeface="宋体" charset="-122"/>
              </a:rPr>
              <a:t>m</a:t>
            </a:r>
            <a:r>
              <a:rPr lang="en-US" altLang="zh-CN" sz="2400" b="1" baseline="-25000" dirty="0" err="1" smtClean="0">
                <a:ea typeface="宋体" charset="-122"/>
                <a:sym typeface="Symbol" pitchFamily="18" charset="2"/>
              </a:rPr>
              <a:t></a:t>
            </a:r>
            <a:r>
              <a:rPr lang="en-US" altLang="zh-CN" sz="2400" b="1" baseline="-25000" dirty="0" err="1" smtClean="0">
                <a:ea typeface="宋体" charset="-122"/>
              </a:rPr>
              <a:t>m</a:t>
            </a:r>
            <a:r>
              <a:rPr lang="en-US" altLang="zh-CN" sz="2400" b="1" dirty="0" smtClean="0">
                <a:ea typeface="宋体" charset="-122"/>
              </a:rPr>
              <a:t>.</a:t>
            </a:r>
          </a:p>
          <a:p>
            <a:pPr marL="57150" indent="0" eaLnBrk="1" hangingPunct="1">
              <a:buNone/>
            </a:pPr>
            <a:r>
              <a:rPr lang="zh-CN" altLang="en-US" sz="2400" b="1" dirty="0" smtClean="0">
                <a:ea typeface="宋体" charset="-122"/>
              </a:rPr>
              <a:t>输入规模</a:t>
            </a:r>
            <a:r>
              <a:rPr lang="en-US" altLang="zh-CN" sz="2400" b="1" dirty="0" smtClean="0">
                <a:ea typeface="宋体" charset="-122"/>
              </a:rPr>
              <a:t>n=m</a:t>
            </a:r>
            <a:r>
              <a:rPr lang="en-US" altLang="zh-CN" sz="2400" b="1" baseline="30000" dirty="0" smtClean="0">
                <a:ea typeface="宋体" charset="-122"/>
              </a:rPr>
              <a:t>2</a:t>
            </a:r>
            <a:r>
              <a:rPr lang="en-US" altLang="zh-CN" sz="2400" b="1" dirty="0" smtClean="0">
                <a:ea typeface="宋体" charset="-122"/>
              </a:rPr>
              <a:t>, </a:t>
            </a:r>
            <a:r>
              <a:rPr lang="zh-CN" altLang="en-US" sz="2400" b="1" dirty="0" smtClean="0">
                <a:ea typeface="宋体" charset="-122"/>
              </a:rPr>
              <a:t>输出规模</a:t>
            </a:r>
            <a:r>
              <a:rPr lang="en-US" altLang="zh-CN" sz="2400" b="1" dirty="0" smtClean="0">
                <a:ea typeface="宋体" charset="-122"/>
              </a:rPr>
              <a:t>m</a:t>
            </a:r>
            <a:r>
              <a:rPr lang="en-US" altLang="zh-CN" sz="2400" b="1" baseline="30000" dirty="0" smtClean="0">
                <a:ea typeface="宋体" charset="-122"/>
              </a:rPr>
              <a:t>2</a:t>
            </a:r>
            <a:r>
              <a:rPr lang="en-US" altLang="zh-CN" sz="2400" b="1" dirty="0" smtClean="0">
                <a:ea typeface="宋体" charset="-122"/>
              </a:rPr>
              <a:t>. </a:t>
            </a:r>
          </a:p>
          <a:p>
            <a:pPr marL="57150" indent="0" eaLnBrk="1" hangingPunct="1">
              <a:buNone/>
            </a:pPr>
            <a:r>
              <a:rPr lang="zh-CN" altLang="en-US" sz="2400" b="1" dirty="0" smtClean="0">
                <a:ea typeface="宋体" charset="-122"/>
              </a:rPr>
              <a:t>用</a:t>
            </a: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规模</a:t>
            </a:r>
            <a:r>
              <a:rPr lang="en-US" altLang="zh-CN" sz="2400" b="1" dirty="0" err="1" smtClean="0">
                <a:ea typeface="宋体" charset="-122"/>
                <a:sym typeface="Symbol" pitchFamily="18" charset="2"/>
              </a:rPr>
              <a:t>i</a:t>
            </a: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,</a:t>
            </a: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深度</a:t>
            </a: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log </a:t>
            </a:r>
            <a:r>
              <a:rPr lang="en-US" altLang="zh-CN" sz="2400" b="1" dirty="0" err="1" smtClean="0">
                <a:ea typeface="宋体" charset="-122"/>
                <a:sym typeface="Symbol" pitchFamily="18" charset="2"/>
              </a:rPr>
              <a:t>i</a:t>
            </a: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的二叉树计算</a:t>
            </a: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A</a:t>
            </a:r>
            <a:r>
              <a:rPr lang="en-US" altLang="zh-CN" sz="2400" b="1" baseline="30000" dirty="0" smtClean="0">
                <a:ea typeface="宋体" charset="-122"/>
                <a:sym typeface="Symbol" pitchFamily="18" charset="2"/>
              </a:rPr>
              <a:t>i</a:t>
            </a: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, </a:t>
            </a:r>
          </a:p>
          <a:p>
            <a:pPr marL="57150" indent="0" eaLnBrk="1" hangingPunct="1">
              <a:buNone/>
            </a:pP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每个</a:t>
            </a:r>
            <a:r>
              <a:rPr lang="zh-CN" altLang="en-US" sz="2400" b="1" dirty="0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顶点</a:t>
            </a: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计算2个矩阵的乘积,</a:t>
            </a:r>
            <a:endParaRPr lang="en-US" altLang="zh-CN" sz="2400" b="1" dirty="0" smtClean="0">
              <a:ea typeface="宋体" charset="-122"/>
              <a:sym typeface="Symbol" pitchFamily="18" charset="2"/>
            </a:endParaRPr>
          </a:p>
          <a:p>
            <a:pPr marL="57150" indent="0" eaLnBrk="1" hangingPunct="1">
              <a:buNone/>
            </a:pPr>
            <a:r>
              <a:rPr lang="zh-CN" altLang="en-US" sz="2400" b="1" dirty="0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子电路</a:t>
            </a: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规模</a:t>
            </a: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O(n</a:t>
            </a:r>
            <a:r>
              <a:rPr lang="en-US" altLang="zh-CN" sz="2400" b="1" baseline="30000" dirty="0" smtClean="0">
                <a:ea typeface="宋体" charset="-122"/>
                <a:sym typeface="Symbol" pitchFamily="18" charset="2"/>
              </a:rPr>
              <a:t>3/2</a:t>
            </a: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),</a:t>
            </a: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深度</a:t>
            </a: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O(log</a:t>
            </a:r>
            <a:r>
              <a:rPr lang="en-US" altLang="zh-CN" sz="2400" b="1" baseline="30000" dirty="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 n). </a:t>
            </a:r>
            <a:endParaRPr lang="zh-CN" altLang="en-US" sz="2400" b="1" dirty="0" smtClean="0">
              <a:ea typeface="宋体" charset="-122"/>
              <a:sym typeface="Symbol" pitchFamily="18" charset="2"/>
            </a:endParaRPr>
          </a:p>
          <a:p>
            <a:pPr marL="57150" indent="0" eaLnBrk="1" hangingPunct="1">
              <a:buNone/>
            </a:pPr>
            <a:r>
              <a:rPr lang="zh-CN" altLang="en-US" sz="2400" b="1" dirty="0" smtClean="0">
                <a:ea typeface="宋体" charset="-122"/>
              </a:rPr>
              <a:t>用</a:t>
            </a: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规模</a:t>
            </a: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m,</a:t>
            </a: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深度</a:t>
            </a: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log m</a:t>
            </a: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的二叉树计算</a:t>
            </a:r>
            <a:r>
              <a:rPr lang="en-US" altLang="zh-CN" sz="2400" b="1" baseline="-25000" dirty="0" err="1" smtClean="0">
                <a:ea typeface="宋体" charset="-122"/>
                <a:sym typeface="Symbol" pitchFamily="18" charset="2"/>
              </a:rPr>
              <a:t>i</a:t>
            </a:r>
            <a:r>
              <a:rPr lang="en-US" altLang="zh-CN" sz="2400" b="1" dirty="0" err="1" smtClean="0">
                <a:ea typeface="宋体" charset="-122"/>
                <a:sym typeface="Symbol" pitchFamily="18" charset="2"/>
              </a:rPr>
              <a:t>A</a:t>
            </a:r>
            <a:r>
              <a:rPr lang="en-US" altLang="zh-CN" sz="2400" b="1" baseline="30000" dirty="0" err="1" smtClean="0">
                <a:ea typeface="宋体" charset="-122"/>
                <a:sym typeface="Symbol" pitchFamily="18" charset="2"/>
              </a:rPr>
              <a:t>i</a:t>
            </a:r>
            <a:r>
              <a:rPr lang="zh-CN" altLang="en-US" sz="2400" b="1" dirty="0" smtClean="0">
                <a:ea typeface="宋体" charset="-122"/>
              </a:rPr>
              <a:t>. </a:t>
            </a:r>
          </a:p>
          <a:p>
            <a:pPr marL="57150" indent="0" eaLnBrk="1" hangingPunct="1">
              <a:buNone/>
            </a:pPr>
            <a:r>
              <a:rPr lang="zh-CN" altLang="en-US" sz="2400" b="1" dirty="0" smtClean="0">
                <a:ea typeface="宋体" charset="-122"/>
              </a:rPr>
              <a:t>电路总规模</a:t>
            </a:r>
            <a:r>
              <a:rPr lang="en-US" altLang="zh-CN" sz="2400" b="1" dirty="0" smtClean="0">
                <a:ea typeface="宋体" charset="-122"/>
              </a:rPr>
              <a:t>O(n</a:t>
            </a:r>
            <a:r>
              <a:rPr lang="en-US" altLang="zh-CN" sz="2400" b="1" baseline="30000" dirty="0" smtClean="0">
                <a:ea typeface="宋体" charset="-122"/>
              </a:rPr>
              <a:t>5/2</a:t>
            </a:r>
            <a:r>
              <a:rPr lang="en-US" altLang="zh-CN" sz="2400" b="1" dirty="0" smtClean="0">
                <a:ea typeface="宋体" charset="-122"/>
              </a:rPr>
              <a:t>), </a:t>
            </a:r>
            <a:r>
              <a:rPr lang="zh-CN" altLang="en-US" sz="2400" b="1" dirty="0" smtClean="0">
                <a:ea typeface="宋体" charset="-122"/>
              </a:rPr>
              <a:t>深度</a:t>
            </a:r>
            <a:r>
              <a:rPr lang="en-US" altLang="zh-CN" sz="2400" b="1" dirty="0" smtClean="0">
                <a:ea typeface="宋体" charset="-122"/>
              </a:rPr>
              <a:t>O(log</a:t>
            </a:r>
            <a:r>
              <a:rPr lang="en-US" altLang="zh-CN" sz="2400" b="1" baseline="30000" dirty="0" smtClean="0">
                <a:ea typeface="宋体" charset="-122"/>
              </a:rPr>
              <a:t>2</a:t>
            </a:r>
            <a:r>
              <a:rPr lang="en-US" altLang="zh-CN" sz="2400" b="1" dirty="0" smtClean="0">
                <a:ea typeface="宋体" charset="-122"/>
              </a:rPr>
              <a:t>n).         #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67544" y="4717504"/>
            <a:ext cx="3200400" cy="1447800"/>
            <a:chOff x="3200400" y="4876800"/>
            <a:chExt cx="3200400" cy="1447800"/>
          </a:xfrm>
        </p:grpSpPr>
        <p:sp>
          <p:nvSpPr>
            <p:cNvPr id="37895" name="AutoShape 4"/>
            <p:cNvSpPr>
              <a:spLocks noChangeArrowheads="1"/>
            </p:cNvSpPr>
            <p:nvPr/>
          </p:nvSpPr>
          <p:spPr bwMode="auto">
            <a:xfrm>
              <a:off x="4419600" y="5105400"/>
              <a:ext cx="1676400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37896" name="Line 5"/>
            <p:cNvSpPr>
              <a:spLocks noChangeShapeType="1"/>
            </p:cNvSpPr>
            <p:nvPr/>
          </p:nvSpPr>
          <p:spPr bwMode="auto">
            <a:xfrm flipV="1">
              <a:off x="5257800" y="4876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7" name="Line 7"/>
            <p:cNvSpPr>
              <a:spLocks noChangeShapeType="1"/>
            </p:cNvSpPr>
            <p:nvPr/>
          </p:nvSpPr>
          <p:spPr bwMode="auto">
            <a:xfrm flipV="1">
              <a:off x="4419600" y="54102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8" name="Line 9"/>
            <p:cNvSpPr>
              <a:spLocks noChangeShapeType="1"/>
            </p:cNvSpPr>
            <p:nvPr/>
          </p:nvSpPr>
          <p:spPr bwMode="auto">
            <a:xfrm flipV="1">
              <a:off x="6096000" y="54102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9" name="Line 15"/>
            <p:cNvSpPr>
              <a:spLocks noChangeShapeType="1"/>
            </p:cNvSpPr>
            <p:nvPr/>
          </p:nvSpPr>
          <p:spPr bwMode="auto">
            <a:xfrm flipV="1">
              <a:off x="5105400" y="54102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00" name="Text Box 22"/>
            <p:cNvSpPr txBox="1">
              <a:spLocks noChangeArrowheads="1"/>
            </p:cNvSpPr>
            <p:nvPr/>
          </p:nvSpPr>
          <p:spPr bwMode="auto">
            <a:xfrm>
              <a:off x="5105400" y="50292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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37901" name="Line 44"/>
            <p:cNvSpPr>
              <a:spLocks noChangeShapeType="1"/>
            </p:cNvSpPr>
            <p:nvPr/>
          </p:nvSpPr>
          <p:spPr bwMode="auto">
            <a:xfrm>
              <a:off x="3200400" y="4953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02" name="Line 45"/>
            <p:cNvSpPr>
              <a:spLocks noChangeShapeType="1"/>
            </p:cNvSpPr>
            <p:nvPr/>
          </p:nvSpPr>
          <p:spPr bwMode="auto">
            <a:xfrm>
              <a:off x="3200400" y="54102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03" name="Line 46"/>
            <p:cNvSpPr>
              <a:spLocks noChangeShapeType="1"/>
            </p:cNvSpPr>
            <p:nvPr/>
          </p:nvSpPr>
          <p:spPr bwMode="auto">
            <a:xfrm>
              <a:off x="3429000" y="49530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04" name="Text Box 47"/>
            <p:cNvSpPr txBox="1">
              <a:spLocks noChangeArrowheads="1"/>
            </p:cNvSpPr>
            <p:nvPr/>
          </p:nvSpPr>
          <p:spPr bwMode="auto">
            <a:xfrm>
              <a:off x="3429000" y="4953000"/>
              <a:ext cx="914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charset="-122"/>
                </a:rPr>
                <a:t>log m</a:t>
              </a:r>
            </a:p>
          </p:txBody>
        </p:sp>
        <p:sp>
          <p:nvSpPr>
            <p:cNvPr id="37905" name="Line 48"/>
            <p:cNvSpPr>
              <a:spLocks noChangeShapeType="1"/>
            </p:cNvSpPr>
            <p:nvPr/>
          </p:nvSpPr>
          <p:spPr bwMode="auto">
            <a:xfrm>
              <a:off x="3200400" y="63246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06" name="Line 49"/>
            <p:cNvSpPr>
              <a:spLocks noChangeShapeType="1"/>
            </p:cNvSpPr>
            <p:nvPr/>
          </p:nvSpPr>
          <p:spPr bwMode="auto">
            <a:xfrm>
              <a:off x="3429000" y="54102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07" name="Text Box 50"/>
            <p:cNvSpPr txBox="1">
              <a:spLocks noChangeArrowheads="1"/>
            </p:cNvSpPr>
            <p:nvPr/>
          </p:nvSpPr>
          <p:spPr bwMode="auto">
            <a:xfrm>
              <a:off x="3429000" y="5562600"/>
              <a:ext cx="990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charset="-122"/>
                </a:rPr>
                <a:t>log</a:t>
              </a:r>
              <a:r>
                <a:rPr lang="en-US" altLang="zh-CN" b="1" baseline="30000">
                  <a:ea typeface="宋体" charset="-122"/>
                </a:rPr>
                <a:t>2</a:t>
              </a:r>
              <a:r>
                <a:rPr lang="en-US" altLang="zh-CN" b="1">
                  <a:ea typeface="宋体" charset="-122"/>
                </a:rPr>
                <a:t> m</a:t>
              </a:r>
            </a:p>
          </p:txBody>
        </p:sp>
        <p:sp>
          <p:nvSpPr>
            <p:cNvPr id="37908" name="AutoShape 55"/>
            <p:cNvSpPr>
              <a:spLocks noChangeArrowheads="1"/>
            </p:cNvSpPr>
            <p:nvPr/>
          </p:nvSpPr>
          <p:spPr bwMode="auto">
            <a:xfrm>
              <a:off x="4114800" y="5638800"/>
              <a:ext cx="609600" cy="685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37909" name="AutoShape 56"/>
            <p:cNvSpPr>
              <a:spLocks noChangeArrowheads="1"/>
            </p:cNvSpPr>
            <p:nvPr/>
          </p:nvSpPr>
          <p:spPr bwMode="auto">
            <a:xfrm>
              <a:off x="5791200" y="5638800"/>
              <a:ext cx="609600" cy="685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37910" name="AutoShape 57"/>
            <p:cNvSpPr>
              <a:spLocks noChangeArrowheads="1"/>
            </p:cNvSpPr>
            <p:nvPr/>
          </p:nvSpPr>
          <p:spPr bwMode="auto">
            <a:xfrm>
              <a:off x="4800600" y="5638800"/>
              <a:ext cx="609600" cy="685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37911" name="Text Box 58"/>
            <p:cNvSpPr txBox="1">
              <a:spLocks noChangeArrowheads="1"/>
            </p:cNvSpPr>
            <p:nvPr/>
          </p:nvSpPr>
          <p:spPr bwMode="auto">
            <a:xfrm>
              <a:off x="4267200" y="58674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charset="-122"/>
                </a:rPr>
                <a:t>A</a:t>
              </a:r>
              <a:r>
                <a:rPr lang="en-US" altLang="zh-CN" b="1" baseline="30000">
                  <a:ea typeface="宋体" charset="-122"/>
                </a:rPr>
                <a:t>1</a:t>
              </a:r>
            </a:p>
          </p:txBody>
        </p:sp>
        <p:sp>
          <p:nvSpPr>
            <p:cNvPr id="37912" name="Text Box 59"/>
            <p:cNvSpPr txBox="1">
              <a:spLocks noChangeArrowheads="1"/>
            </p:cNvSpPr>
            <p:nvPr/>
          </p:nvSpPr>
          <p:spPr bwMode="auto">
            <a:xfrm>
              <a:off x="4876800" y="58674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charset="-122"/>
                </a:rPr>
                <a:t>A</a:t>
              </a:r>
              <a:r>
                <a:rPr lang="en-US" altLang="zh-CN" b="1" baseline="30000">
                  <a:ea typeface="宋体" charset="-122"/>
                </a:rPr>
                <a:t>2</a:t>
              </a:r>
            </a:p>
          </p:txBody>
        </p:sp>
        <p:sp>
          <p:nvSpPr>
            <p:cNvPr id="37913" name="Text Box 60"/>
            <p:cNvSpPr txBox="1">
              <a:spLocks noChangeArrowheads="1"/>
            </p:cNvSpPr>
            <p:nvPr/>
          </p:nvSpPr>
          <p:spPr bwMode="auto">
            <a:xfrm>
              <a:off x="5867400" y="58674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  <a:ea typeface="宋体" charset="-122"/>
                </a:rPr>
                <a:t>A</a:t>
              </a:r>
              <a:r>
                <a:rPr lang="en-US" altLang="zh-CN" b="1" baseline="30000">
                  <a:solidFill>
                    <a:schemeClr val="folHlink"/>
                  </a:solidFill>
                  <a:ea typeface="宋体" charset="-122"/>
                </a:rPr>
                <a:t>m</a:t>
              </a:r>
            </a:p>
          </p:txBody>
        </p:sp>
        <p:sp>
          <p:nvSpPr>
            <p:cNvPr id="37914" name="Line 61"/>
            <p:cNvSpPr>
              <a:spLocks noChangeShapeType="1"/>
            </p:cNvSpPr>
            <p:nvPr/>
          </p:nvSpPr>
          <p:spPr bwMode="auto">
            <a:xfrm>
              <a:off x="5410200" y="59436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7301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AF024F-3704-4B9E-8F39-F55B1944192C}" type="slidenum">
              <a:rPr lang="zh-CN" altLang="en-US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NC</a:t>
            </a:r>
            <a:r>
              <a:rPr lang="zh-CN" altLang="en-US" smtClean="0">
                <a:ea typeface="宋体" charset="-122"/>
              </a:rPr>
              <a:t>类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628800"/>
            <a:ext cx="7772400" cy="3886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b="1" dirty="0" err="1" smtClean="0">
                <a:solidFill>
                  <a:schemeClr val="folHlink"/>
                </a:solidFill>
                <a:ea typeface="宋体" charset="-122"/>
              </a:rPr>
              <a:t>NC</a:t>
            </a:r>
            <a:r>
              <a:rPr lang="en-US" altLang="zh-CN" b="1" baseline="30000" dirty="0" err="1" smtClean="0">
                <a:solidFill>
                  <a:schemeClr val="folHlink"/>
                </a:solidFill>
                <a:ea typeface="宋体" charset="-122"/>
              </a:rPr>
              <a:t>k</a:t>
            </a:r>
            <a:endParaRPr lang="en-US" altLang="zh-CN" b="1" dirty="0" smtClean="0">
              <a:ea typeface="宋体" charset="-122"/>
            </a:endParaRPr>
          </a:p>
          <a:p>
            <a:pPr marL="457200" lvl="1" indent="0" eaLnBrk="1" hangingPunct="1">
              <a:buNone/>
            </a:pPr>
            <a:r>
              <a:rPr lang="en-US" altLang="zh-CN" b="1" dirty="0" smtClean="0">
                <a:ea typeface="宋体" charset="-122"/>
              </a:rPr>
              <a:t>poly</a:t>
            </a:r>
            <a:r>
              <a:rPr lang="zh-CN" altLang="en-US" b="1" dirty="0" smtClean="0">
                <a:ea typeface="宋体" charset="-122"/>
              </a:rPr>
              <a:t>规模, </a:t>
            </a:r>
            <a:r>
              <a:rPr lang="en-US" altLang="zh-CN" b="1" dirty="0" smtClean="0">
                <a:ea typeface="宋体" charset="-122"/>
              </a:rPr>
              <a:t>O(</a:t>
            </a:r>
            <a:r>
              <a:rPr lang="en-US" altLang="zh-CN" b="1" dirty="0" err="1" smtClean="0">
                <a:ea typeface="宋体" charset="-122"/>
              </a:rPr>
              <a:t>log</a:t>
            </a:r>
            <a:r>
              <a:rPr lang="en-US" altLang="zh-CN" b="1" baseline="30000" dirty="0" err="1" smtClean="0">
                <a:solidFill>
                  <a:schemeClr val="folHlink"/>
                </a:solidFill>
                <a:ea typeface="宋体" charset="-122"/>
              </a:rPr>
              <a:t>k</a:t>
            </a:r>
            <a:r>
              <a:rPr lang="en-US" altLang="zh-CN" b="1" dirty="0" err="1" smtClean="0">
                <a:ea typeface="宋体" charset="-122"/>
              </a:rPr>
              <a:t>n</a:t>
            </a:r>
            <a:r>
              <a:rPr lang="en-US" altLang="zh-CN" b="1" dirty="0" smtClean="0">
                <a:ea typeface="宋体" charset="-122"/>
              </a:rPr>
              <a:t>)</a:t>
            </a:r>
            <a:r>
              <a:rPr lang="zh-CN" altLang="en-US" b="1" dirty="0" smtClean="0">
                <a:ea typeface="宋体" charset="-122"/>
              </a:rPr>
              <a:t>深度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ea typeface="宋体" charset="-122"/>
              </a:rPr>
              <a:t>对数空间一致性条件</a:t>
            </a:r>
          </a:p>
          <a:p>
            <a:pPr marL="0" indent="0" eaLnBrk="1" hangingPunct="1">
              <a:buNone/>
            </a:pPr>
            <a:r>
              <a:rPr lang="en-US" altLang="zh-CN" b="1" dirty="0" smtClean="0">
                <a:solidFill>
                  <a:schemeClr val="folHlink"/>
                </a:solidFill>
                <a:ea typeface="宋体" charset="-122"/>
              </a:rPr>
              <a:t>NC </a:t>
            </a:r>
            <a:r>
              <a:rPr lang="en-US" altLang="zh-CN" b="1" dirty="0" smtClean="0">
                <a:ea typeface="宋体" charset="-122"/>
              </a:rPr>
              <a:t>= </a:t>
            </a:r>
            <a:r>
              <a:rPr lang="en-US" altLang="zh-CN" sz="4000" b="1" dirty="0" smtClean="0">
                <a:ea typeface="宋体" charset="-122"/>
                <a:sym typeface="Symbol"/>
              </a:rPr>
              <a:t></a:t>
            </a:r>
            <a:r>
              <a:rPr lang="en-US" altLang="zh-CN" b="1" baseline="-25000" dirty="0" err="1" smtClean="0">
                <a:ea typeface="宋体" charset="-122"/>
                <a:sym typeface="Symbol" pitchFamily="18" charset="2"/>
              </a:rPr>
              <a:t>k</a:t>
            </a:r>
            <a:r>
              <a:rPr lang="en-US" altLang="zh-CN" b="1" dirty="0" err="1" smtClean="0">
                <a:ea typeface="宋体" charset="-122"/>
                <a:sym typeface="Symbol" pitchFamily="18" charset="2"/>
              </a:rPr>
              <a:t>NC</a:t>
            </a:r>
            <a:r>
              <a:rPr lang="en-US" altLang="zh-CN" b="1" baseline="30000" dirty="0" err="1" smtClean="0">
                <a:ea typeface="宋体" charset="-122"/>
                <a:sym typeface="Symbol" pitchFamily="18" charset="2"/>
              </a:rPr>
              <a:t>k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.</a:t>
            </a:r>
          </a:p>
          <a:p>
            <a:pPr marL="457200" lvl="1" indent="0" eaLnBrk="1" hangingPunct="1">
              <a:buNone/>
            </a:pPr>
            <a:r>
              <a:rPr lang="en-US" altLang="zh-CN" b="1" dirty="0" smtClean="0">
                <a:ea typeface="宋体" charset="-122"/>
                <a:sym typeface="Symbol" pitchFamily="18" charset="2"/>
              </a:rPr>
              <a:t>poly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个处理器, </a:t>
            </a:r>
            <a:endParaRPr lang="en-US" altLang="zh-CN" b="1" dirty="0" smtClean="0">
              <a:ea typeface="宋体" charset="-122"/>
              <a:sym typeface="Symbol" pitchFamily="18" charset="2"/>
            </a:endParaRPr>
          </a:p>
          <a:p>
            <a:pPr marL="457200" lvl="1" indent="0" eaLnBrk="1" hangingPunct="1">
              <a:buNone/>
            </a:pPr>
            <a:r>
              <a:rPr lang="en-US" altLang="zh-CN" b="1" dirty="0" err="1" smtClean="0">
                <a:ea typeface="宋体" charset="-122"/>
                <a:sym typeface="Symbol" pitchFamily="18" charset="2"/>
              </a:rPr>
              <a:t>polylog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并行时间</a:t>
            </a:r>
          </a:p>
        </p:txBody>
      </p:sp>
    </p:spTree>
    <p:extLst>
      <p:ext uri="{BB962C8B-B14F-4D97-AF65-F5344CB8AC3E}">
        <p14:creationId xmlns:p14="http://schemas.microsoft.com/office/powerpoint/2010/main" val="31183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5F6C0-8B9F-4068-A423-BBAB666620F8}" type="slidenum">
              <a:rPr lang="zh-CN" altLang="en-US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定理11.35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960" y="1340768"/>
            <a:ext cx="7772400" cy="4495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定理11.35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: 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NC</a:t>
            </a:r>
            <a:r>
              <a:rPr lang="en-US" altLang="zh-CN" sz="2800" b="1" baseline="30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L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证明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: 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TM M=“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对于输入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w: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1) 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设输入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w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长度为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n.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2) 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构造出电路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C</a:t>
            </a:r>
            <a:r>
              <a:rPr lang="en-US" altLang="zh-CN" sz="2800" b="1" baseline="-25000" dirty="0" smtClean="0">
                <a:ea typeface="宋体" charset="-122"/>
                <a:sym typeface="Symbol" pitchFamily="18" charset="2"/>
              </a:rPr>
              <a:t>n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3) 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从输出门开始通过深度优先搜索</a:t>
            </a:r>
            <a:endParaRPr lang="en-US" altLang="zh-CN" sz="2800" b="1" dirty="0" smtClean="0">
              <a:ea typeface="宋体" charset="-122"/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    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来计算电路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C</a:t>
            </a:r>
            <a:r>
              <a:rPr lang="en-US" altLang="zh-CN" sz="2800" b="1" baseline="-25000" dirty="0" smtClean="0">
                <a:ea typeface="宋体" charset="-122"/>
                <a:sym typeface="Symbol" pitchFamily="18" charset="2"/>
              </a:rPr>
              <a:t>n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在输入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w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下的值. </a:t>
            </a:r>
            <a:endParaRPr lang="en-US" altLang="zh-CN" sz="2800" b="1" dirty="0" smtClean="0">
              <a:ea typeface="宋体" charset="-122"/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4) 若电路输出1,则接受; 否则,拒绝.”</a:t>
            </a:r>
            <a:endParaRPr lang="en-US" altLang="zh-CN" sz="2800" b="1" dirty="0" smtClean="0">
              <a:ea typeface="宋体" charset="-122"/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 步骤2(一致性条件)和</a:t>
            </a:r>
            <a:endParaRPr lang="en-US" altLang="zh-CN" sz="2800" b="1" dirty="0" smtClean="0">
              <a:ea typeface="宋体" charset="-122"/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ea typeface="宋体" charset="-122"/>
                <a:sym typeface="Symbol" pitchFamily="18" charset="2"/>
              </a:rPr>
              <a:t> 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步骤3(对数深度)各自需要对数空间.  </a:t>
            </a:r>
            <a:endParaRPr lang="en-US" altLang="zh-CN" sz="2800" b="1" dirty="0" smtClean="0">
              <a:ea typeface="宋体" charset="-122"/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ea typeface="宋体" charset="-122"/>
                <a:sym typeface="Symbol" pitchFamily="18" charset="2"/>
              </a:rPr>
              <a:t> 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915649245"/>
      </p:ext>
    </p:extLst>
  </p:cSld>
  <p:clrMapOvr>
    <a:masterClrMapping/>
  </p:clrMapOvr>
</p:sld>
</file>

<file path=ppt/theme/theme1.xml><?xml version="1.0" encoding="utf-8"?>
<a:theme xmlns:a="http://schemas.openxmlformats.org/drawingml/2006/main" name="Factory">
  <a:themeElements>
    <a:clrScheme name="Factory 1">
      <a:dk1>
        <a:srgbClr val="000054"/>
      </a:dk1>
      <a:lt1>
        <a:srgbClr val="EAEAEA"/>
      </a:lt1>
      <a:dk2>
        <a:srgbClr val="00007A"/>
      </a:dk2>
      <a:lt2>
        <a:srgbClr val="EBD189"/>
      </a:lt2>
      <a:accent1>
        <a:srgbClr val="FCAB40"/>
      </a:accent1>
      <a:accent2>
        <a:srgbClr val="555BAD"/>
      </a:accent2>
      <a:accent3>
        <a:srgbClr val="AAAABE"/>
      </a:accent3>
      <a:accent4>
        <a:srgbClr val="C8C8C8"/>
      </a:accent4>
      <a:accent5>
        <a:srgbClr val="FDD2AF"/>
      </a:accent5>
      <a:accent6>
        <a:srgbClr val="4C529C"/>
      </a:accent6>
      <a:hlink>
        <a:srgbClr val="B97C01"/>
      </a:hlink>
      <a:folHlink>
        <a:srgbClr val="CCFF33"/>
      </a:folHlink>
    </a:clrScheme>
    <a:fontScheme name="Facto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Factory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Designs\Factory.pot</Template>
  <TotalTime>4780</TotalTime>
  <Words>984</Words>
  <Application>Microsoft Office PowerPoint</Application>
  <PresentationFormat>全屏显示(4:3)</PresentationFormat>
  <Paragraphs>208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Wingdings</vt:lpstr>
      <vt:lpstr>Symbol</vt:lpstr>
      <vt:lpstr>Arial</vt:lpstr>
      <vt:lpstr>Arial Narrow</vt:lpstr>
      <vt:lpstr>Times New Roman</vt:lpstr>
      <vt:lpstr>宋体</vt:lpstr>
      <vt:lpstr>Factory</vt:lpstr>
      <vt:lpstr>并行计算NC类</vt:lpstr>
      <vt:lpstr>并行计算</vt:lpstr>
      <vt:lpstr>一致性条件</vt:lpstr>
      <vt:lpstr>对数空间一致性</vt:lpstr>
      <vt:lpstr>规模-深度联合复杂性</vt:lpstr>
      <vt:lpstr>例11.31</vt:lpstr>
      <vt:lpstr>例11.32</vt:lpstr>
      <vt:lpstr>NC类</vt:lpstr>
      <vt:lpstr>定理11.35</vt:lpstr>
      <vt:lpstr>定理11.36</vt:lpstr>
      <vt:lpstr>定理11.37</vt:lpstr>
      <vt:lpstr>P完全性</vt:lpstr>
      <vt:lpstr>布尔电路求值问题</vt:lpstr>
      <vt:lpstr>定理11.40</vt:lpstr>
      <vt:lpstr>本课没有讲的内容</vt:lpstr>
      <vt:lpstr>对付NP完全问题</vt:lpstr>
      <vt:lpstr>计数、随机、交互</vt:lpstr>
      <vt:lpstr>更多的结论</vt:lpstr>
      <vt:lpstr>更多的复杂性类</vt:lpstr>
      <vt:lpstr>更多的参考书</vt:lpstr>
      <vt:lpstr>课程到此结束</vt:lpstr>
    </vt:vector>
  </TitlesOfParts>
  <Company>PKU CS Department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Computer Science</dc:title>
  <dc:creator>Liu Tian</dc:creator>
  <cp:lastModifiedBy>Eason Liu</cp:lastModifiedBy>
  <cp:revision>547</cp:revision>
  <cp:lastPrinted>1601-01-01T00:00:00Z</cp:lastPrinted>
  <dcterms:created xsi:type="dcterms:W3CDTF">2000-03-28T21:24:29Z</dcterms:created>
  <dcterms:modified xsi:type="dcterms:W3CDTF">2014-10-30T06:20:26Z</dcterms:modified>
</cp:coreProperties>
</file>