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15B6E-EFD0-44B8-9D34-0FED39320ED7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0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8FF83-E853-42F1-976A-895B2B467429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1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15B6E-EFD0-44B8-9D34-0FED39320ED7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1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503AD2-F90F-4DA4-A7E3-A10A2E262C45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CBC9-575E-4682-A7D3-78CE7883C63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0357-99C2-4DF6-91B8-6FF16508EFA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0F6-7AAA-47C4-A531-1C12A9F3A75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0A6B-3988-4C8A-9830-310289598A8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ECB9-C438-4328-8DEC-B720EAD30824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4990-B045-452A-BE50-8BD8A930B48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CDEE-879C-4204-83CF-A1A8833897F8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986B-0D5B-44A4-8AB3-E565BC7F0C3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4231F-A266-424F-8D68-2B886BF1184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BCBE-E91A-493B-9888-1955238A1B9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0AB4797-D7DC-43E8-BB39-DB3E334AC6B3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不可计算的问题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计数法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468E-0878-4177-9000-48E72B065F7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语言类之间的关系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3528" y="1556792"/>
            <a:ext cx="5871120" cy="4495800"/>
            <a:chOff x="1600200" y="1752600"/>
            <a:chExt cx="6629400" cy="4495800"/>
          </a:xfrm>
        </p:grpSpPr>
        <p:sp>
          <p:nvSpPr>
            <p:cNvPr id="964612" name="Oval 4"/>
            <p:cNvSpPr>
              <a:spLocks noChangeArrowheads="1"/>
            </p:cNvSpPr>
            <p:nvPr/>
          </p:nvSpPr>
          <p:spPr bwMode="auto">
            <a:xfrm>
              <a:off x="1600200" y="1752600"/>
              <a:ext cx="6629400" cy="449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4613" name="Oval 5"/>
            <p:cNvSpPr>
              <a:spLocks noChangeArrowheads="1"/>
            </p:cNvSpPr>
            <p:nvPr/>
          </p:nvSpPr>
          <p:spPr bwMode="auto">
            <a:xfrm>
              <a:off x="2209800" y="2895600"/>
              <a:ext cx="4648200" cy="3124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4614" name="Oval 6"/>
            <p:cNvSpPr>
              <a:spLocks noChangeArrowheads="1"/>
            </p:cNvSpPr>
            <p:nvPr/>
          </p:nvSpPr>
          <p:spPr bwMode="auto">
            <a:xfrm>
              <a:off x="2667000" y="3886200"/>
              <a:ext cx="3124200" cy="1905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4615" name="Oval 7"/>
            <p:cNvSpPr>
              <a:spLocks noChangeArrowheads="1"/>
            </p:cNvSpPr>
            <p:nvPr/>
          </p:nvSpPr>
          <p:spPr bwMode="auto">
            <a:xfrm>
              <a:off x="3048000" y="4495800"/>
              <a:ext cx="12192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4616" name="Text Box 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9302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Arial Narrow" pitchFamily="34" charset="0"/>
                </a:rPr>
                <a:t>正则</a:t>
              </a:r>
            </a:p>
          </p:txBody>
        </p:sp>
        <p:sp>
          <p:nvSpPr>
            <p:cNvPr id="964617" name="Text Box 9"/>
            <p:cNvSpPr txBox="1">
              <a:spLocks noChangeArrowheads="1"/>
            </p:cNvSpPr>
            <p:nvPr/>
          </p:nvSpPr>
          <p:spPr bwMode="auto">
            <a:xfrm>
              <a:off x="3432420" y="4038600"/>
              <a:ext cx="1977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Arial Narrow" pitchFamily="34" charset="0"/>
                </a:rPr>
                <a:t>上下文无关</a:t>
              </a:r>
            </a:p>
          </p:txBody>
        </p:sp>
        <p:sp>
          <p:nvSpPr>
            <p:cNvPr id="964619" name="Text Box 11"/>
            <p:cNvSpPr txBox="1">
              <a:spLocks noChangeArrowheads="1"/>
            </p:cNvSpPr>
            <p:nvPr/>
          </p:nvSpPr>
          <p:spPr bwMode="auto">
            <a:xfrm>
              <a:off x="4800600" y="2073275"/>
              <a:ext cx="21336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Arial Narrow" pitchFamily="34" charset="0"/>
                </a:rPr>
                <a:t>图灵可识别</a:t>
              </a:r>
            </a:p>
            <a:p>
              <a:pPr algn="ctr"/>
              <a:r>
                <a:rPr lang="zh-CN" altLang="en-US" sz="2400" b="1">
                  <a:latin typeface="Arial Narrow" pitchFamily="34" charset="0"/>
                </a:rPr>
                <a:t>(递归可枚举)</a:t>
              </a:r>
            </a:p>
          </p:txBody>
        </p:sp>
        <p:sp>
          <p:nvSpPr>
            <p:cNvPr id="964620" name="Text Box 12"/>
            <p:cNvSpPr txBox="1">
              <a:spLocks noChangeArrowheads="1"/>
            </p:cNvSpPr>
            <p:nvPr/>
          </p:nvSpPr>
          <p:spPr bwMode="auto">
            <a:xfrm>
              <a:off x="4001577" y="3276600"/>
              <a:ext cx="20944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Arial Narrow" pitchFamily="34" charset="0"/>
                </a:rPr>
                <a:t>可判定(递归)</a:t>
              </a:r>
            </a:p>
          </p:txBody>
        </p:sp>
        <p:sp>
          <p:nvSpPr>
            <p:cNvPr id="964621" name="Text Box 13"/>
            <p:cNvSpPr txBox="1">
              <a:spLocks noChangeArrowheads="1"/>
            </p:cNvSpPr>
            <p:nvPr/>
          </p:nvSpPr>
          <p:spPr bwMode="auto">
            <a:xfrm>
              <a:off x="4724400" y="4800600"/>
              <a:ext cx="762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0</a:t>
              </a:r>
              <a:r>
                <a:rPr lang="en-US" altLang="zh-CN" sz="2400" b="1" baseline="30000">
                  <a:latin typeface="Arial Narrow" pitchFamily="34" charset="0"/>
                </a:rPr>
                <a:t>n</a:t>
              </a:r>
              <a:r>
                <a:rPr lang="en-US" altLang="zh-CN" sz="2400" b="1">
                  <a:latin typeface="Arial Narrow" pitchFamily="34" charset="0"/>
                </a:rPr>
                <a:t>1</a:t>
              </a:r>
              <a:r>
                <a:rPr lang="en-US" altLang="zh-CN" sz="2400" b="1" baseline="30000">
                  <a:latin typeface="Arial Narrow" pitchFamily="34" charset="0"/>
                </a:rPr>
                <a:t>n</a:t>
              </a:r>
            </a:p>
          </p:txBody>
        </p:sp>
        <p:sp>
          <p:nvSpPr>
            <p:cNvPr id="964622" name="Oval 14"/>
            <p:cNvSpPr>
              <a:spLocks noChangeArrowheads="1"/>
            </p:cNvSpPr>
            <p:nvPr/>
          </p:nvSpPr>
          <p:spPr bwMode="auto">
            <a:xfrm>
              <a:off x="4648200" y="51816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4624" name="Oval 16"/>
            <p:cNvSpPr>
              <a:spLocks noChangeArrowheads="1"/>
            </p:cNvSpPr>
            <p:nvPr/>
          </p:nvSpPr>
          <p:spPr bwMode="auto">
            <a:xfrm>
              <a:off x="5791200" y="41910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4625" name="Text Box 17"/>
            <p:cNvSpPr txBox="1">
              <a:spLocks noChangeArrowheads="1"/>
            </p:cNvSpPr>
            <p:nvPr/>
          </p:nvSpPr>
          <p:spPr bwMode="auto">
            <a:xfrm>
              <a:off x="5627740" y="3810000"/>
              <a:ext cx="11540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Arial Narrow" pitchFamily="34" charset="0"/>
                </a:rPr>
                <a:t>0</a:t>
              </a:r>
              <a:r>
                <a:rPr lang="en-US" altLang="zh-CN" sz="2400" b="1" baseline="30000" dirty="0">
                  <a:latin typeface="Arial Narrow" pitchFamily="34" charset="0"/>
                </a:rPr>
                <a:t>n</a:t>
              </a:r>
              <a:r>
                <a:rPr lang="en-US" altLang="zh-CN" sz="2400" b="1" dirty="0">
                  <a:latin typeface="Arial Narrow" pitchFamily="34" charset="0"/>
                </a:rPr>
                <a:t>1</a:t>
              </a:r>
              <a:r>
                <a:rPr lang="en-US" altLang="zh-CN" sz="2400" b="1" baseline="30000" dirty="0">
                  <a:latin typeface="Arial Narrow" pitchFamily="34" charset="0"/>
                </a:rPr>
                <a:t>n</a:t>
              </a:r>
              <a:r>
                <a:rPr lang="en-US" altLang="zh-CN" sz="2400" b="1" dirty="0">
                  <a:latin typeface="Arial Narrow" pitchFamily="34" charset="0"/>
                </a:rPr>
                <a:t>2</a:t>
              </a:r>
              <a:r>
                <a:rPr lang="en-US" altLang="zh-CN" sz="2400" b="1" baseline="30000" dirty="0">
                  <a:latin typeface="Arial Narrow" pitchFamily="34" charset="0"/>
                </a:rPr>
                <a:t>n</a:t>
              </a:r>
            </a:p>
          </p:txBody>
        </p:sp>
        <p:sp>
          <p:nvSpPr>
            <p:cNvPr id="964626" name="Oval 18"/>
            <p:cNvSpPr>
              <a:spLocks noChangeArrowheads="1"/>
            </p:cNvSpPr>
            <p:nvPr/>
          </p:nvSpPr>
          <p:spPr bwMode="auto">
            <a:xfrm>
              <a:off x="6934200" y="34290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4627" name="Text Box 19"/>
            <p:cNvSpPr txBox="1">
              <a:spLocks noChangeArrowheads="1"/>
            </p:cNvSpPr>
            <p:nvPr/>
          </p:nvSpPr>
          <p:spPr bwMode="auto">
            <a:xfrm>
              <a:off x="7010400" y="3048000"/>
              <a:ext cx="762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1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EC70-A1CD-421E-B3BD-200007885507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一些计数结论</a:t>
            </a:r>
            <a:endParaRPr lang="zh-CN" altLang="en-US" dirty="0"/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7772400" cy="41148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folHlink"/>
                </a:solidFill>
              </a:rPr>
              <a:t>例</a:t>
            </a:r>
            <a:r>
              <a:rPr lang="zh-CN" altLang="en-US" b="1" dirty="0">
                <a:solidFill>
                  <a:schemeClr val="folHlink"/>
                </a:solidFill>
              </a:rPr>
              <a:t>5.13</a:t>
            </a:r>
            <a:r>
              <a:rPr lang="zh-CN" altLang="en-US" b="1" dirty="0"/>
              <a:t>: 有理数集可数</a:t>
            </a:r>
          </a:p>
          <a:p>
            <a:pPr lvl="1"/>
            <a:r>
              <a:rPr lang="zh-CN" altLang="en-US" b="1" dirty="0"/>
              <a:t>楔形</a:t>
            </a:r>
            <a:r>
              <a:rPr lang="zh-CN" altLang="en-US" b="1" dirty="0" smtClean="0"/>
              <a:t>过程</a:t>
            </a:r>
            <a:endParaRPr lang="en-US" altLang="zh-CN" b="1" dirty="0"/>
          </a:p>
          <a:p>
            <a:r>
              <a:rPr lang="zh-CN" altLang="en-US" b="1" dirty="0">
                <a:solidFill>
                  <a:schemeClr val="folHlink"/>
                </a:solidFill>
              </a:rPr>
              <a:t>定理5.14</a:t>
            </a:r>
            <a:r>
              <a:rPr lang="zh-CN" altLang="en-US" b="1" dirty="0"/>
              <a:t>: 实数集不可数</a:t>
            </a:r>
          </a:p>
          <a:p>
            <a:pPr lvl="1"/>
            <a:r>
              <a:rPr lang="zh-CN" altLang="en-US" b="1" dirty="0" smtClean="0"/>
              <a:t>对角化</a:t>
            </a:r>
            <a:endParaRPr lang="en-US" altLang="zh-CN" b="1" dirty="0"/>
          </a:p>
          <a:p>
            <a:r>
              <a:rPr lang="zh-CN" altLang="en-US" b="1" dirty="0">
                <a:solidFill>
                  <a:schemeClr val="folHlink"/>
                </a:solidFill>
              </a:rPr>
              <a:t>推论5.15</a:t>
            </a:r>
            <a:r>
              <a:rPr lang="zh-CN" altLang="en-US" b="1" dirty="0"/>
              <a:t>: 存在非图灵可识别语言</a:t>
            </a:r>
          </a:p>
          <a:p>
            <a:r>
              <a:rPr lang="zh-CN" altLang="en-US" b="1" dirty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 全体图灵可识别语言构成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可数集, 全体语言是非可数集.   </a:t>
            </a:r>
            <a:r>
              <a:rPr lang="zh-CN" altLang="en-US" b="1" dirty="0" smtClean="0"/>
              <a:t>#</a:t>
            </a:r>
            <a:endParaRPr lang="zh-CN" altLang="en-US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22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468E-0878-4177-9000-48E72B065F7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语言类之间的关系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5096" y="1556792"/>
            <a:ext cx="5943128" cy="4495800"/>
            <a:chOff x="645096" y="1556792"/>
            <a:chExt cx="5943128" cy="4495800"/>
          </a:xfrm>
        </p:grpSpPr>
        <p:grpSp>
          <p:nvGrpSpPr>
            <p:cNvPr id="2" name="组合 1"/>
            <p:cNvGrpSpPr/>
            <p:nvPr/>
          </p:nvGrpSpPr>
          <p:grpSpPr>
            <a:xfrm>
              <a:off x="645096" y="1556792"/>
              <a:ext cx="5871120" cy="4495800"/>
              <a:chOff x="1600200" y="1752600"/>
              <a:chExt cx="6629400" cy="4495800"/>
            </a:xfrm>
          </p:grpSpPr>
          <p:sp>
            <p:nvSpPr>
              <p:cNvPr id="964612" name="Oval 4"/>
              <p:cNvSpPr>
                <a:spLocks noChangeArrowheads="1"/>
              </p:cNvSpPr>
              <p:nvPr/>
            </p:nvSpPr>
            <p:spPr bwMode="auto">
              <a:xfrm>
                <a:off x="1600200" y="1752600"/>
                <a:ext cx="6629400" cy="4495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64613" name="Oval 5"/>
              <p:cNvSpPr>
                <a:spLocks noChangeArrowheads="1"/>
              </p:cNvSpPr>
              <p:nvPr/>
            </p:nvSpPr>
            <p:spPr bwMode="auto">
              <a:xfrm>
                <a:off x="2209800" y="2895600"/>
                <a:ext cx="4648200" cy="3124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64614" name="Oval 6"/>
              <p:cNvSpPr>
                <a:spLocks noChangeArrowheads="1"/>
              </p:cNvSpPr>
              <p:nvPr/>
            </p:nvSpPr>
            <p:spPr bwMode="auto">
              <a:xfrm>
                <a:off x="2667000" y="3886200"/>
                <a:ext cx="3124200" cy="1905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64615" name="Oval 7"/>
              <p:cNvSpPr>
                <a:spLocks noChangeArrowheads="1"/>
              </p:cNvSpPr>
              <p:nvPr/>
            </p:nvSpPr>
            <p:spPr bwMode="auto">
              <a:xfrm>
                <a:off x="3048000" y="4495800"/>
                <a:ext cx="1219200" cy="1066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64616" name="Text Box 8"/>
              <p:cNvSpPr txBox="1">
                <a:spLocks noChangeArrowheads="1"/>
              </p:cNvSpPr>
              <p:nvPr/>
            </p:nvSpPr>
            <p:spPr bwMode="auto">
              <a:xfrm>
                <a:off x="3276600" y="4800600"/>
                <a:ext cx="93027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latin typeface="Arial Narrow" pitchFamily="34" charset="0"/>
                  </a:rPr>
                  <a:t>正则</a:t>
                </a:r>
              </a:p>
            </p:txBody>
          </p:sp>
          <p:sp>
            <p:nvSpPr>
              <p:cNvPr id="964617" name="Text Box 9"/>
              <p:cNvSpPr txBox="1">
                <a:spLocks noChangeArrowheads="1"/>
              </p:cNvSpPr>
              <p:nvPr/>
            </p:nvSpPr>
            <p:spPr bwMode="auto">
              <a:xfrm>
                <a:off x="3432420" y="4038600"/>
                <a:ext cx="197778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latin typeface="Arial Narrow" pitchFamily="34" charset="0"/>
                  </a:rPr>
                  <a:t>上下文无关</a:t>
                </a:r>
              </a:p>
            </p:txBody>
          </p:sp>
          <p:sp>
            <p:nvSpPr>
              <p:cNvPr id="964619" name="Text Box 11"/>
              <p:cNvSpPr txBox="1">
                <a:spLocks noChangeArrowheads="1"/>
              </p:cNvSpPr>
              <p:nvPr/>
            </p:nvSpPr>
            <p:spPr bwMode="auto">
              <a:xfrm>
                <a:off x="4800600" y="2073275"/>
                <a:ext cx="21336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Arial Narrow" pitchFamily="34" charset="0"/>
                  </a:rPr>
                  <a:t>图灵可识别</a:t>
                </a:r>
              </a:p>
              <a:p>
                <a:pPr algn="ctr"/>
                <a:r>
                  <a:rPr lang="zh-CN" altLang="en-US" sz="2400" b="1" dirty="0">
                    <a:latin typeface="Arial Narrow" pitchFamily="34" charset="0"/>
                  </a:rPr>
                  <a:t>(递归可枚举)</a:t>
                </a:r>
              </a:p>
            </p:txBody>
          </p:sp>
          <p:sp>
            <p:nvSpPr>
              <p:cNvPr id="964620" name="Text Box 12"/>
              <p:cNvSpPr txBox="1">
                <a:spLocks noChangeArrowheads="1"/>
              </p:cNvSpPr>
              <p:nvPr/>
            </p:nvSpPr>
            <p:spPr bwMode="auto">
              <a:xfrm>
                <a:off x="4001577" y="3276600"/>
                <a:ext cx="209442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Arial Narrow" pitchFamily="34" charset="0"/>
                  </a:rPr>
                  <a:t>可判定(递归)</a:t>
                </a:r>
              </a:p>
            </p:txBody>
          </p:sp>
          <p:sp>
            <p:nvSpPr>
              <p:cNvPr id="964621" name="Text Box 13"/>
              <p:cNvSpPr txBox="1">
                <a:spLocks noChangeArrowheads="1"/>
              </p:cNvSpPr>
              <p:nvPr/>
            </p:nvSpPr>
            <p:spPr bwMode="auto">
              <a:xfrm>
                <a:off x="4724400" y="4800600"/>
                <a:ext cx="7620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Arial Narrow" pitchFamily="34" charset="0"/>
                  </a:rPr>
                  <a:t>0</a:t>
                </a:r>
                <a:r>
                  <a:rPr lang="en-US" altLang="zh-CN" sz="2400" b="1" baseline="30000">
                    <a:latin typeface="Arial Narrow" pitchFamily="34" charset="0"/>
                  </a:rPr>
                  <a:t>n</a:t>
                </a:r>
                <a:r>
                  <a:rPr lang="en-US" altLang="zh-CN" sz="2400" b="1">
                    <a:latin typeface="Arial Narrow" pitchFamily="34" charset="0"/>
                  </a:rPr>
                  <a:t>1</a:t>
                </a:r>
                <a:r>
                  <a:rPr lang="en-US" altLang="zh-CN" sz="2400" b="1" baseline="30000">
                    <a:latin typeface="Arial Narrow" pitchFamily="34" charset="0"/>
                  </a:rPr>
                  <a:t>n</a:t>
                </a:r>
              </a:p>
            </p:txBody>
          </p:sp>
          <p:sp>
            <p:nvSpPr>
              <p:cNvPr id="964622" name="Oval 14"/>
              <p:cNvSpPr>
                <a:spLocks noChangeArrowheads="1"/>
              </p:cNvSpPr>
              <p:nvPr/>
            </p:nvSpPr>
            <p:spPr bwMode="auto">
              <a:xfrm>
                <a:off x="4648200" y="518160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64624" name="Oval 16"/>
              <p:cNvSpPr>
                <a:spLocks noChangeArrowheads="1"/>
              </p:cNvSpPr>
              <p:nvPr/>
            </p:nvSpPr>
            <p:spPr bwMode="auto">
              <a:xfrm>
                <a:off x="5791200" y="419100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64625" name="Text Box 17"/>
              <p:cNvSpPr txBox="1">
                <a:spLocks noChangeArrowheads="1"/>
              </p:cNvSpPr>
              <p:nvPr/>
            </p:nvSpPr>
            <p:spPr bwMode="auto">
              <a:xfrm>
                <a:off x="5627740" y="3810000"/>
                <a:ext cx="115406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Arial Narrow" pitchFamily="34" charset="0"/>
                  </a:rPr>
                  <a:t>0</a:t>
                </a:r>
                <a:r>
                  <a:rPr lang="en-US" altLang="zh-CN" sz="2400" b="1" baseline="30000" dirty="0">
                    <a:latin typeface="Arial Narrow" pitchFamily="34" charset="0"/>
                  </a:rPr>
                  <a:t>n</a:t>
                </a:r>
                <a:r>
                  <a:rPr lang="en-US" altLang="zh-CN" sz="2400" b="1" dirty="0">
                    <a:latin typeface="Arial Narrow" pitchFamily="34" charset="0"/>
                  </a:rPr>
                  <a:t>1</a:t>
                </a:r>
                <a:r>
                  <a:rPr lang="en-US" altLang="zh-CN" sz="2400" b="1" baseline="30000" dirty="0">
                    <a:latin typeface="Arial Narrow" pitchFamily="34" charset="0"/>
                  </a:rPr>
                  <a:t>n</a:t>
                </a:r>
                <a:r>
                  <a:rPr lang="en-US" altLang="zh-CN" sz="2400" b="1" dirty="0">
                    <a:latin typeface="Arial Narrow" pitchFamily="34" charset="0"/>
                  </a:rPr>
                  <a:t>2</a:t>
                </a:r>
                <a:r>
                  <a:rPr lang="en-US" altLang="zh-CN" sz="2400" b="1" baseline="30000" dirty="0">
                    <a:latin typeface="Arial Narrow" pitchFamily="34" charset="0"/>
                  </a:rPr>
                  <a:t>n</a:t>
                </a:r>
              </a:p>
            </p:txBody>
          </p:sp>
          <p:sp>
            <p:nvSpPr>
              <p:cNvPr id="964626" name="Oval 18"/>
              <p:cNvSpPr>
                <a:spLocks noChangeArrowheads="1"/>
              </p:cNvSpPr>
              <p:nvPr/>
            </p:nvSpPr>
            <p:spPr bwMode="auto">
              <a:xfrm>
                <a:off x="6934200" y="342900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64627" name="Text Box 19"/>
              <p:cNvSpPr txBox="1">
                <a:spLocks noChangeArrowheads="1"/>
              </p:cNvSpPr>
              <p:nvPr/>
            </p:nvSpPr>
            <p:spPr bwMode="auto">
              <a:xfrm>
                <a:off x="7010400" y="3048000"/>
                <a:ext cx="7620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Arial Narrow" pitchFamily="34" charset="0"/>
                  </a:rPr>
                  <a:t>A</a:t>
                </a:r>
                <a:r>
                  <a:rPr lang="en-US" altLang="zh-CN" sz="2400" b="1" baseline="-25000">
                    <a:latin typeface="Arial Narrow" pitchFamily="34" charset="0"/>
                  </a:rPr>
                  <a:t>TM</a:t>
                </a:r>
              </a:p>
            </p:txBody>
          </p:sp>
        </p:grp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228184" y="2268488"/>
              <a:ext cx="134968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56176" y="1887215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+mn-lt"/>
                </a:rPr>
                <a:t>？</a:t>
              </a:r>
              <a:endParaRPr lang="zh-CN" alt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2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4406</TotalTime>
  <Words>130</Words>
  <Application>Microsoft Office PowerPoint</Application>
  <PresentationFormat>全屏显示(4:3)</PresentationFormat>
  <Paragraphs>39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Wingdings</vt:lpstr>
      <vt:lpstr>Times New Roman</vt:lpstr>
      <vt:lpstr>Arial</vt:lpstr>
      <vt:lpstr>宋体</vt:lpstr>
      <vt:lpstr>Arial Narrow</vt:lpstr>
      <vt:lpstr>Factory</vt:lpstr>
      <vt:lpstr>不可计算的问题 (计数法)</vt:lpstr>
      <vt:lpstr>语言类之间的关系</vt:lpstr>
      <vt:lpstr>一些计数结论</vt:lpstr>
      <vt:lpstr>语言类之间的关系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495</cp:revision>
  <cp:lastPrinted>1601-01-01T00:00:00Z</cp:lastPrinted>
  <dcterms:created xsi:type="dcterms:W3CDTF">2000-03-28T21:24:29Z</dcterms:created>
  <dcterms:modified xsi:type="dcterms:W3CDTF">2014-10-15T13:15:50Z</dcterms:modified>
</cp:coreProperties>
</file>