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31EC396-C5F8-4D40-8C98-B4AD0F7F84AF}" type="slidenum">
              <a:rPr kumimoji="0" lang="zh-CN" altLang="en-US" smtClean="0">
                <a:latin typeface="Arial Narrow" pitchFamily="34" charset="0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1547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790E44F-BE3C-44F6-B5FC-4E7F5DB26287}" type="slidenum">
              <a:rPr kumimoji="0" lang="zh-CN" altLang="en-US" smtClean="0">
                <a:latin typeface="Arial Narrow" pitchFamily="34" charset="0"/>
              </a:rPr>
              <a:pPr eaLnBrk="1" hangingPunct="1"/>
              <a:t>11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577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9D22B13-C355-4FF3-98A2-2C484BFA871C}" type="slidenum">
              <a:rPr kumimoji="0" lang="zh-CN" altLang="en-US" smtClean="0">
                <a:latin typeface="Arial Narrow" pitchFamily="34" charset="0"/>
              </a:rPr>
              <a:pPr eaLnBrk="1" hangingPunct="1"/>
              <a:t>12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483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475760B-EBB2-4378-88AA-B83BD83D2E3B}" type="slidenum">
              <a:rPr kumimoji="0" lang="zh-CN" altLang="en-US" smtClean="0">
                <a:latin typeface="Arial Narrow" pitchFamily="34" charset="0"/>
              </a:rPr>
              <a:pPr eaLnBrk="1" hangingPunct="1"/>
              <a:t>13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747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8DD50AE-DF6A-4D70-B808-039BEC62C6DD}" type="slidenum">
              <a:rPr kumimoji="0" lang="zh-CN" altLang="en-US" smtClean="0">
                <a:latin typeface="Arial Narrow" pitchFamily="34" charset="0"/>
              </a:rPr>
              <a:pPr eaLnBrk="1" hangingPunct="1"/>
              <a:t>14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12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8D43CF9-A619-4FCA-A98A-661586747F2D}" type="slidenum">
              <a:rPr kumimoji="0" lang="zh-CN" altLang="en-US" smtClean="0">
                <a:latin typeface="Arial Narrow" pitchFamily="34" charset="0"/>
              </a:rPr>
              <a:pPr eaLnBrk="1" hangingPunct="1"/>
              <a:t>15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941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58AF3BB-FB63-4110-9D35-EC39844DE6C1}" type="slidenum">
              <a:rPr kumimoji="0" lang="zh-CN" altLang="en-US" smtClean="0">
                <a:latin typeface="Arial Narrow" pitchFamily="34" charset="0"/>
              </a:rPr>
              <a:pPr eaLnBrk="1" hangingPunct="1"/>
              <a:t>16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837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D7D255C3-D318-4E30-AECC-15D9B3496DDA}" type="slidenum">
              <a:rPr kumimoji="0" lang="zh-CN" altLang="en-US" smtClean="0">
                <a:latin typeface="Arial Narrow" pitchFamily="34" charset="0"/>
              </a:rPr>
              <a:pPr eaLnBrk="1" hangingPunct="1"/>
              <a:t>17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617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0888949-5E28-4BDF-9CF8-DAB424723373}" type="slidenum">
              <a:rPr kumimoji="0" lang="zh-CN" altLang="en-US" smtClean="0">
                <a:latin typeface="Arial Narrow" pitchFamily="34" charset="0"/>
              </a:rPr>
              <a:pPr eaLnBrk="1" hangingPunct="1"/>
              <a:t>18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3844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09F9E75-1770-44A6-8B9E-3FA6BE6F9709}" type="slidenum">
              <a:rPr kumimoji="0" lang="zh-CN" altLang="en-US" smtClean="0">
                <a:latin typeface="Arial Narrow" pitchFamily="34" charset="0"/>
              </a:rPr>
              <a:pPr eaLnBrk="1" hangingPunct="1"/>
              <a:t>19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488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43055FF-FFA4-425E-8234-727739655584}" type="slidenum">
              <a:rPr kumimoji="0" lang="zh-CN" altLang="en-US" smtClean="0">
                <a:latin typeface="Arial Narrow" pitchFamily="34" charset="0"/>
              </a:rPr>
              <a:pPr eaLnBrk="1" hangingPunct="1"/>
              <a:t>20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160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6426BD4-B773-4F6D-9BDC-5B10CCA2E5B4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5379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5E4BCE4-7D20-45F5-9E3D-F474A2E6B261}" type="slidenum">
              <a:rPr kumimoji="0" lang="zh-CN" altLang="en-US" smtClean="0">
                <a:latin typeface="Arial Narrow" pitchFamily="34" charset="0"/>
              </a:rPr>
              <a:pPr eaLnBrk="1" hangingPunct="1"/>
              <a:t>21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5430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D079C1B-FF35-4149-80D7-781EF232D903}" type="slidenum">
              <a:rPr kumimoji="0" lang="zh-CN" altLang="en-US" smtClean="0">
                <a:latin typeface="Arial Narrow" pitchFamily="34" charset="0"/>
              </a:rPr>
              <a:pPr eaLnBrk="1" hangingPunct="1"/>
              <a:t>22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21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8BA7F1A-F30F-4CE7-8F44-79899D657549}" type="slidenum">
              <a:rPr kumimoji="0" lang="zh-CN" altLang="en-US" smtClean="0">
                <a:latin typeface="Arial Narrow" pitchFamily="34" charset="0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986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5A7F196-80F9-4F4A-BDC4-E232D273F2DC}" type="slidenum">
              <a:rPr kumimoji="0" lang="zh-CN" altLang="en-US" smtClean="0">
                <a:latin typeface="Arial Narrow" pitchFamily="34" charset="0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661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0B267C4-5803-4DAA-BF9C-DA0B992CE705}" type="slidenum">
              <a:rPr kumimoji="0" lang="zh-CN" altLang="en-US" smtClean="0">
                <a:latin typeface="Arial Narrow" pitchFamily="34" charset="0"/>
              </a:rPr>
              <a:pPr eaLnBrk="1" hangingPunct="1"/>
              <a:t>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529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0C71F44-2684-410D-9609-169E5BF6A9BA}" type="slidenum">
              <a:rPr kumimoji="0" lang="zh-CN" altLang="en-US" smtClean="0">
                <a:latin typeface="Arial Narrow" pitchFamily="34" charset="0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714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F720386-9544-42C0-B207-376EB3E5C3C9}" type="slidenum">
              <a:rPr kumimoji="0" lang="zh-CN" altLang="en-US" smtClean="0">
                <a:latin typeface="Arial Narrow" pitchFamily="34" charset="0"/>
              </a:rPr>
              <a:pPr eaLnBrk="1" hangingPunct="1"/>
              <a:t>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415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6D5B66C-C4D6-456C-8826-25F3CE2FBAB3}" type="slidenum">
              <a:rPr kumimoji="0" lang="zh-CN" altLang="en-US" smtClean="0">
                <a:latin typeface="Arial Narrow" pitchFamily="34" charset="0"/>
              </a:rPr>
              <a:pPr eaLnBrk="1" hangingPunct="1"/>
              <a:t>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429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D4AB7BD-9725-4C84-AA6A-BF5DE6D963E9}" type="slidenum">
              <a:rPr kumimoji="0" lang="zh-CN" altLang="en-US" smtClean="0">
                <a:latin typeface="Arial Narrow" pitchFamily="34" charset="0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3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7772400" cy="1719064"/>
          </a:xfrm>
        </p:spPr>
        <p:txBody>
          <a:bodyPr/>
          <a:lstStyle/>
          <a:p>
            <a:r>
              <a:rPr lang="zh-CN" altLang="en-US" b="1" dirty="0" smtClean="0"/>
              <a:t>与图灵机有关的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不可计算问题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（归约的例子）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AC32F7-6A3B-4B93-ACC6-91A51400D43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</a:t>
            </a:r>
            <a:r>
              <a:rPr lang="zh-CN" altLang="en-US" dirty="0">
                <a:ea typeface="宋体" charset="-122"/>
              </a:rPr>
              <a:t>证明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700808"/>
            <a:ext cx="7772400" cy="45083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(反证)假设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E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,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</a:t>
            </a:r>
            <a:r>
              <a:rPr lang="zh-CN" altLang="en-US" sz="2800" b="1" dirty="0" smtClean="0">
                <a:ea typeface="宋体" charset="-122"/>
              </a:rPr>
              <a:t>则构造</a:t>
            </a:r>
            <a:r>
              <a:rPr lang="en-US" altLang="zh-CN" sz="2800" b="1" dirty="0" smtClean="0">
                <a:ea typeface="宋体" charset="-122"/>
              </a:rPr>
              <a:t>TM S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 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先描述修改型图灵机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 = “ </a:t>
            </a:r>
            <a:r>
              <a:rPr lang="zh-CN" altLang="en-US" sz="2800" b="1" dirty="0" smtClean="0">
                <a:ea typeface="宋体" charset="-122"/>
              </a:rPr>
              <a:t>在输入</a:t>
            </a:r>
            <a:r>
              <a:rPr lang="en-US" altLang="zh-CN" sz="2800" b="1" dirty="0" smtClean="0">
                <a:ea typeface="宋体" charset="-122"/>
              </a:rPr>
              <a:t>x</a:t>
            </a:r>
            <a:r>
              <a:rPr lang="zh-CN" altLang="en-US" sz="2800" b="1" dirty="0" smtClean="0">
                <a:ea typeface="宋体" charset="-122"/>
              </a:rPr>
              <a:t>上 :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1) 如果</a:t>
            </a:r>
            <a:r>
              <a:rPr lang="en-US" altLang="zh-CN" sz="2800" b="1" dirty="0" err="1" smtClean="0">
                <a:ea typeface="宋体" charset="-122"/>
              </a:rPr>
              <a:t>x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w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则拒绝.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2) 如果</a:t>
            </a:r>
            <a:r>
              <a:rPr lang="en-US" altLang="zh-CN" sz="2800" b="1" dirty="0" smtClean="0">
                <a:ea typeface="宋体" charset="-122"/>
              </a:rPr>
              <a:t>x=w, </a:t>
            </a:r>
            <a:r>
              <a:rPr lang="zh-CN" altLang="en-US" sz="2800" b="1" dirty="0" smtClean="0">
                <a:ea typeface="宋体" charset="-122"/>
              </a:rPr>
              <a:t>则在</a:t>
            </a:r>
            <a:r>
              <a:rPr lang="en-US" altLang="zh-CN" sz="2800" b="1" dirty="0" smtClean="0">
                <a:ea typeface="宋体" charset="-122"/>
              </a:rPr>
              <a:t>x</a:t>
            </a:r>
            <a:r>
              <a:rPr lang="zh-CN" altLang="en-US" sz="2800" b="1" dirty="0" smtClean="0">
                <a:ea typeface="宋体" charset="-122"/>
              </a:rPr>
              <a:t>上运行</a:t>
            </a:r>
            <a:r>
              <a:rPr lang="en-US" altLang="zh-CN" sz="2800" b="1" dirty="0" smtClean="0">
                <a:ea typeface="宋体" charset="-122"/>
              </a:rPr>
              <a:t>M,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</a:t>
            </a:r>
            <a:r>
              <a:rPr lang="zh-CN" altLang="en-US" sz="2800" b="1" dirty="0" smtClean="0">
                <a:ea typeface="宋体" charset="-122"/>
              </a:rPr>
              <a:t>当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接受时, 就接受. </a:t>
            </a:r>
            <a:r>
              <a:rPr lang="en-US" altLang="zh-CN" sz="2800" b="1" dirty="0" smtClean="0">
                <a:ea typeface="宋体" charset="-122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9871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9028B4-198E-4418-B7E8-C4497BB7E2E3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定理6.2证明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(续)</a:t>
            </a:r>
            <a:r>
              <a:rPr lang="en-US" altLang="zh-CN" sz="2800" b="1" dirty="0" smtClean="0">
                <a:ea typeface="宋体" charset="-122"/>
              </a:rPr>
              <a:t>  S = “ </a:t>
            </a:r>
            <a:r>
              <a:rPr lang="zh-CN" altLang="en-US" sz="2800" b="1" dirty="0" smtClean="0">
                <a:ea typeface="宋体" charset="-122"/>
              </a:rPr>
              <a:t>在输入&lt;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</a:rPr>
              <a:t>上 :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1) 用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的描述来构造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</a:t>
            </a:r>
            <a:r>
              <a:rPr lang="zh-CN" altLang="en-US" sz="2800" b="1" dirty="0" smtClean="0">
                <a:ea typeface="宋体" charset="-122"/>
              </a:rPr>
              <a:t>上述</a:t>
            </a:r>
            <a:r>
              <a:rPr lang="en-US" altLang="zh-CN" sz="2800" b="1" dirty="0" smtClean="0">
                <a:ea typeface="宋体" charset="-122"/>
              </a:rPr>
              <a:t>TM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.</a:t>
            </a:r>
            <a:endParaRPr lang="zh-CN" altLang="en-US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2) 在输入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</a:rPr>
              <a:t>上运行</a:t>
            </a:r>
            <a:r>
              <a:rPr lang="en-US" altLang="zh-CN" sz="2800" b="1" dirty="0" smtClean="0">
                <a:ea typeface="宋体" charset="-122"/>
              </a:rPr>
              <a:t>R.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3) 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接受,</a:t>
            </a:r>
            <a:r>
              <a:rPr lang="en-US" altLang="zh-CN" sz="2800" b="1" dirty="0" smtClean="0">
                <a:ea typeface="宋体" charset="-122"/>
              </a:rPr>
              <a:t> </a:t>
            </a:r>
            <a:r>
              <a:rPr lang="zh-CN" altLang="en-US" sz="2800" b="1" dirty="0" smtClean="0">
                <a:ea typeface="宋体" charset="-122"/>
              </a:rPr>
              <a:t>则拒绝;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</a:t>
            </a:r>
            <a:r>
              <a:rPr lang="zh-CN" altLang="en-US" sz="2800" b="1" dirty="0" smtClean="0">
                <a:ea typeface="宋体" charset="-122"/>
              </a:rPr>
              <a:t>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拒绝, 则接受. </a:t>
            </a:r>
            <a:r>
              <a:rPr lang="en-US" altLang="zh-CN" sz="2800" b="1" dirty="0" smtClean="0">
                <a:ea typeface="宋体" charset="-122"/>
              </a:rPr>
              <a:t>”  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若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E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的判定器,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</a:t>
            </a:r>
            <a:r>
              <a:rPr lang="zh-CN" altLang="en-US" sz="2800" b="1" dirty="0" smtClean="0">
                <a:ea typeface="宋体" charset="-122"/>
              </a:rPr>
              <a:t>则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的判定器,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</a:t>
            </a:r>
            <a:r>
              <a:rPr lang="zh-CN" altLang="en-US" sz="2800" b="1" dirty="0" smtClean="0">
                <a:ea typeface="宋体" charset="-122"/>
              </a:rPr>
              <a:t>但是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不可判定,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</a:t>
            </a:r>
            <a:r>
              <a:rPr lang="zh-CN" altLang="en-US" sz="2800" b="1" dirty="0" smtClean="0">
                <a:ea typeface="宋体" charset="-122"/>
              </a:rPr>
              <a:t>所以</a:t>
            </a:r>
            <a:r>
              <a:rPr lang="en-US" altLang="zh-CN" sz="2800" b="1" dirty="0" smtClean="0">
                <a:ea typeface="宋体" charset="-122"/>
              </a:rPr>
              <a:t>E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不可判定.   #</a:t>
            </a:r>
          </a:p>
        </p:txBody>
      </p:sp>
    </p:spTree>
    <p:extLst>
      <p:ext uri="{BB962C8B-B14F-4D97-AF65-F5344CB8AC3E}">
        <p14:creationId xmlns:p14="http://schemas.microsoft.com/office/powerpoint/2010/main" val="11339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43A579-32AC-4E07-9336-93D4491A950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定理6.2证明图示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556" y="1484785"/>
            <a:ext cx="7643812" cy="1927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(反证)假设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, </a:t>
            </a:r>
            <a:endParaRPr lang="en-US" altLang="zh-CN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则构造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先描述修改型图灵机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  <a:endParaRPr lang="en-US" altLang="zh-CN" b="1" dirty="0" smtClean="0">
              <a:ea typeface="宋体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7336" y="3284984"/>
            <a:ext cx="5006752" cy="2819400"/>
            <a:chOff x="2133600" y="3429000"/>
            <a:chExt cx="5006752" cy="2819400"/>
          </a:xfrm>
        </p:grpSpPr>
        <p:sp>
          <p:nvSpPr>
            <p:cNvPr id="15368" name="Line 5"/>
            <p:cNvSpPr>
              <a:spLocks noChangeShapeType="1"/>
            </p:cNvSpPr>
            <p:nvPr/>
          </p:nvSpPr>
          <p:spPr bwMode="auto">
            <a:xfrm>
              <a:off x="21336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" name="Text Box 23"/>
            <p:cNvSpPr txBox="1">
              <a:spLocks noChangeArrowheads="1"/>
            </p:cNvSpPr>
            <p:nvPr/>
          </p:nvSpPr>
          <p:spPr bwMode="auto">
            <a:xfrm>
              <a:off x="5311552" y="48006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2873152" y="3886200"/>
              <a:ext cx="3200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2339752" y="4572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x</a:t>
              </a: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3101752" y="3429000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 flipV="1">
              <a:off x="2949352" y="46482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2873152" y="5105400"/>
              <a:ext cx="762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x=w</a:t>
              </a: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3939952" y="4648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6149752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6149752" y="4191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2949352" y="5029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3863752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4016152" y="4953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x</a:t>
              </a: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4549552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4701952" y="51816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V="1">
              <a:off x="5235352" y="4724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5235352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3" name="Text Box 25"/>
            <p:cNvSpPr txBox="1">
              <a:spLocks noChangeArrowheads="1"/>
            </p:cNvSpPr>
            <p:nvPr/>
          </p:nvSpPr>
          <p:spPr bwMode="auto">
            <a:xfrm>
              <a:off x="5235352" y="5410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15384" name="Line 26"/>
            <p:cNvSpPr>
              <a:spLocks noChangeShapeType="1"/>
            </p:cNvSpPr>
            <p:nvPr/>
          </p:nvSpPr>
          <p:spPr bwMode="auto">
            <a:xfrm>
              <a:off x="6149752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5" name="Text Box 27"/>
            <p:cNvSpPr txBox="1">
              <a:spLocks noChangeArrowheads="1"/>
            </p:cNvSpPr>
            <p:nvPr/>
          </p:nvSpPr>
          <p:spPr bwMode="auto">
            <a:xfrm>
              <a:off x="6149752" y="5410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15386" name="Text Box 28"/>
            <p:cNvSpPr txBox="1">
              <a:spLocks noChangeArrowheads="1"/>
            </p:cNvSpPr>
            <p:nvPr/>
          </p:nvSpPr>
          <p:spPr bwMode="auto">
            <a:xfrm>
              <a:off x="2873152" y="4419600"/>
              <a:ext cx="762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x</a:t>
              </a:r>
              <a:r>
                <a:rPr lang="en-US" altLang="zh-CN" sz="2400" b="1">
                  <a:latin typeface="Arial Narrow" pitchFamily="34" charset="0"/>
                  <a:ea typeface="宋体" charset="-122"/>
                  <a:sym typeface="Symbol" pitchFamily="18" charset="2"/>
                </a:rPr>
                <a:t>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05BC24-2660-4BF3-A202-DB0466E68AE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定理6.2证明图示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5"/>
            <a:ext cx="7715250" cy="1927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(反证)假设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, </a:t>
            </a:r>
            <a:endParaRPr lang="en-US" altLang="zh-CN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则构造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先描述修改型图灵机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  <a:endParaRPr lang="en-US" altLang="zh-CN" b="1" dirty="0" smtClean="0"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560" y="3429000"/>
            <a:ext cx="4800600" cy="2667000"/>
            <a:chOff x="2438400" y="3429000"/>
            <a:chExt cx="4800600" cy="266700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25908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M,w&gt;</a:t>
              </a: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S</a:t>
              </a:r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35052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4343400" y="43434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R</a:t>
              </a: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53340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Text Box 15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5334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16404" name="Line 26"/>
            <p:cNvSpPr>
              <a:spLocks noChangeShapeType="1"/>
            </p:cNvSpPr>
            <p:nvPr/>
          </p:nvSpPr>
          <p:spPr bwMode="auto">
            <a:xfrm>
              <a:off x="62484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5" name="Text Box 27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1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6F0816-3CDC-4000-9D0B-38F7DAAB5AC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图灵机的正则性问题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984" y="16288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图灵机的正则性问题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检查一个给定的图灵机是否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</a:t>
            </a:r>
            <a:r>
              <a:rPr lang="zh-CN" altLang="en-US" b="1" dirty="0" smtClean="0">
                <a:ea typeface="宋体" charset="-122"/>
              </a:rPr>
              <a:t>有一个等价的有穷自动机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语言</a:t>
            </a:r>
            <a:endParaRPr lang="en-US" altLang="zh-CN" b="1" dirty="0" smtClean="0">
              <a:solidFill>
                <a:srgbClr val="FFFFFF"/>
              </a:solidFill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REGULAR</a:t>
            </a:r>
            <a:r>
              <a:rPr lang="en-US" altLang="zh-CN" sz="2800" b="1" baseline="-25000" dirty="0" smtClean="0">
                <a:solidFill>
                  <a:schemeClr val="folHlink"/>
                </a:solidFill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={ &lt;M&gt; |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且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                             </a:t>
            </a:r>
            <a:r>
              <a:rPr lang="en-US" altLang="zh-CN" sz="2800" b="1" dirty="0" smtClean="0">
                <a:ea typeface="宋体" charset="-122"/>
              </a:rPr>
              <a:t>L(M)</a:t>
            </a:r>
            <a:r>
              <a:rPr lang="zh-CN" altLang="en-US" sz="2800" b="1" dirty="0" smtClean="0">
                <a:ea typeface="宋体" charset="-122"/>
              </a:rPr>
              <a:t>正则  }</a:t>
            </a:r>
          </a:p>
        </p:txBody>
      </p:sp>
    </p:spTree>
    <p:extLst>
      <p:ext uri="{BB962C8B-B14F-4D97-AF65-F5344CB8AC3E}">
        <p14:creationId xmlns:p14="http://schemas.microsoft.com/office/powerpoint/2010/main" val="41746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19A425-EC1B-49B3-A6EC-D30BC72C4C1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1608"/>
            <a:ext cx="7772400" cy="68309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定理6.3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836712"/>
            <a:ext cx="7772400" cy="54726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定理6.3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REGULAR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是不可判定的.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zh-CN" altLang="en-US" sz="2800" b="1" dirty="0" smtClean="0">
                <a:ea typeface="宋体" charset="-122"/>
              </a:rPr>
              <a:t>使用从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出发的归约</a:t>
            </a:r>
          </a:p>
          <a:p>
            <a:pPr marL="857250" lvl="2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REGULAR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.</a:t>
            </a:r>
          </a:p>
          <a:p>
            <a:pPr marL="857250" lvl="2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利用</a:t>
            </a:r>
            <a:r>
              <a:rPr lang="en-US" altLang="zh-CN" b="1" dirty="0" smtClean="0">
                <a:ea typeface="宋体" charset="-122"/>
              </a:rPr>
              <a:t>R, </a:t>
            </a:r>
            <a:r>
              <a:rPr lang="zh-CN" altLang="en-US" b="1" dirty="0" smtClean="0">
                <a:ea typeface="宋体" charset="-122"/>
              </a:rPr>
              <a:t>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.</a:t>
            </a:r>
          </a:p>
          <a:p>
            <a:pPr marL="457200" lvl="1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设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输入为&lt;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&gt;, </a:t>
            </a:r>
            <a:endParaRPr lang="en-US" altLang="zh-CN" b="1" dirty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用</a:t>
            </a:r>
            <a:r>
              <a:rPr lang="en-US" altLang="zh-CN" sz="2800" b="1" dirty="0" smtClean="0">
                <a:ea typeface="宋体" charset="-122"/>
              </a:rPr>
              <a:t>&lt;M&gt;</a:t>
            </a:r>
            <a:r>
              <a:rPr lang="zh-CN" altLang="en-US" sz="2800" b="1" dirty="0" smtClean="0">
                <a:ea typeface="宋体" charset="-122"/>
              </a:rPr>
              <a:t>构造</a:t>
            </a:r>
            <a:r>
              <a:rPr lang="en-US" altLang="zh-CN" sz="2800" b="1" dirty="0" smtClean="0">
                <a:ea typeface="宋体" charset="-122"/>
              </a:rPr>
              <a:t>&lt;M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&gt;, </a:t>
            </a:r>
            <a:r>
              <a:rPr lang="zh-CN" altLang="en-US" sz="2800" b="1" dirty="0" smtClean="0">
                <a:ea typeface="宋体" charset="-122"/>
              </a:rPr>
              <a:t>使得: </a:t>
            </a:r>
            <a:endParaRPr lang="en-US" altLang="zh-CN" sz="2800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当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不接受</a:t>
            </a:r>
            <a:r>
              <a:rPr lang="en-US" altLang="zh-CN" sz="2400" b="1" dirty="0" smtClean="0">
                <a:ea typeface="宋体" charset="-122"/>
              </a:rPr>
              <a:t>w</a:t>
            </a:r>
            <a:r>
              <a:rPr lang="zh-CN" altLang="en-US" sz="2400" b="1" dirty="0" smtClean="0">
                <a:ea typeface="宋体" charset="-122"/>
              </a:rPr>
              <a:t>时, </a:t>
            </a:r>
            <a:endParaRPr lang="en-US" altLang="zh-CN" sz="2400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        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识别非正则语言{0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</a:rPr>
              <a:t>|n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0</a:t>
            </a:r>
            <a:r>
              <a:rPr lang="en-US" altLang="zh-CN" sz="2400" b="1" dirty="0" smtClean="0">
                <a:ea typeface="宋体" charset="-122"/>
              </a:rPr>
              <a:t>}</a:t>
            </a:r>
          </a:p>
          <a:p>
            <a:pPr marL="457200" lvl="1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当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接受</a:t>
            </a:r>
            <a:r>
              <a:rPr lang="en-US" altLang="zh-CN" sz="2400" b="1" dirty="0" smtClean="0">
                <a:ea typeface="宋体" charset="-122"/>
              </a:rPr>
              <a:t>w</a:t>
            </a:r>
            <a:r>
              <a:rPr lang="zh-CN" altLang="en-US" sz="2400" b="1" dirty="0" smtClean="0">
                <a:ea typeface="宋体" charset="-122"/>
              </a:rPr>
              <a:t>时, 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接受正则语言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*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如何构造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2 </a:t>
            </a:r>
            <a:r>
              <a:rPr lang="en-US" altLang="zh-CN" sz="2800" b="1" dirty="0" smtClean="0">
                <a:ea typeface="宋体" charset="-122"/>
              </a:rPr>
              <a:t>?</a:t>
            </a:r>
          </a:p>
          <a:p>
            <a:pPr marL="857250" lvl="2" indent="0"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自动接受{0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</a:rPr>
              <a:t>|n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0</a:t>
            </a:r>
            <a:r>
              <a:rPr lang="en-US" altLang="zh-CN" sz="2400" b="1" dirty="0" smtClean="0">
                <a:ea typeface="宋体" charset="-122"/>
              </a:rPr>
              <a:t>}</a:t>
            </a:r>
            <a:r>
              <a:rPr lang="zh-CN" altLang="en-US" sz="2400" b="1" dirty="0" smtClean="0">
                <a:ea typeface="宋体" charset="-122"/>
              </a:rPr>
              <a:t>中的所有串</a:t>
            </a:r>
            <a:endParaRPr lang="en-US" altLang="zh-CN" sz="2400" b="1" dirty="0" smtClean="0">
              <a:ea typeface="宋体" charset="-122"/>
            </a:endParaRPr>
          </a:p>
          <a:p>
            <a:pPr marL="857250" lvl="2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如果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接受</a:t>
            </a:r>
            <a:r>
              <a:rPr lang="en-US" altLang="zh-CN" sz="2400" b="1" dirty="0" smtClean="0">
                <a:ea typeface="宋体" charset="-122"/>
              </a:rPr>
              <a:t>w, 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就接受所有其他串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78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7B1183-05D6-4160-813F-C9AEB1F93153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定理6.3证明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7772400" cy="5616624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REGULAR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,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下面构造</a:t>
            </a:r>
            <a:r>
              <a:rPr lang="en-US" altLang="zh-CN" sz="2800" b="1" dirty="0" smtClean="0">
                <a:ea typeface="宋体" charset="-122"/>
              </a:rPr>
              <a:t>TM S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.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S=“</a:t>
            </a:r>
            <a:r>
              <a:rPr lang="zh-CN" altLang="en-US" sz="2800" b="1" dirty="0" smtClean="0">
                <a:ea typeface="宋体" charset="-122"/>
              </a:rPr>
              <a:t>对于输入&lt;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&gt;, 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err="1" smtClean="0">
                <a:ea typeface="宋体" charset="-122"/>
              </a:rPr>
              <a:t>TM,w</a:t>
            </a:r>
            <a:r>
              <a:rPr lang="zh-CN" altLang="en-US" sz="2800" b="1" dirty="0" smtClean="0">
                <a:ea typeface="宋体" charset="-122"/>
              </a:rPr>
              <a:t>是串: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1) 构造下述</a:t>
            </a:r>
            <a:r>
              <a:rPr lang="en-US" altLang="zh-CN" sz="2800" b="1" dirty="0" smtClean="0">
                <a:ea typeface="宋体" charset="-122"/>
              </a:rPr>
              <a:t>TM 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: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</a:rPr>
              <a:t>M</a:t>
            </a:r>
            <a:r>
              <a:rPr lang="en-US" altLang="zh-CN" b="1" baseline="-25000" dirty="0" smtClean="0">
                <a:ea typeface="宋体" charset="-122"/>
              </a:rPr>
              <a:t>2</a:t>
            </a:r>
            <a:r>
              <a:rPr lang="en-US" altLang="zh-CN" b="1" dirty="0" smtClean="0">
                <a:ea typeface="宋体" charset="-122"/>
              </a:rPr>
              <a:t>=“</a:t>
            </a:r>
            <a:r>
              <a:rPr lang="zh-CN" altLang="en-US" b="1" dirty="0" smtClean="0">
                <a:ea typeface="宋体" charset="-122"/>
              </a:rPr>
              <a:t>在输入</a:t>
            </a:r>
            <a:r>
              <a:rPr lang="en-US" altLang="zh-CN" b="1" dirty="0" smtClean="0">
                <a:ea typeface="宋体" charset="-122"/>
              </a:rPr>
              <a:t>x</a:t>
            </a:r>
            <a:r>
              <a:rPr lang="zh-CN" altLang="en-US" b="1" dirty="0" smtClean="0">
                <a:ea typeface="宋体" charset="-122"/>
              </a:rPr>
              <a:t>上:   </a:t>
            </a:r>
          </a:p>
          <a:p>
            <a:pPr lvl="1"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a) </a:t>
            </a:r>
            <a:r>
              <a:rPr lang="zh-CN" altLang="en-US" sz="2400" b="1" dirty="0" smtClean="0">
                <a:ea typeface="宋体" charset="-122"/>
              </a:rPr>
              <a:t>如果</a:t>
            </a:r>
            <a:r>
              <a:rPr lang="en-US" altLang="zh-CN" sz="2400" b="1" dirty="0" smtClean="0">
                <a:ea typeface="宋体" charset="-122"/>
              </a:rPr>
              <a:t>x</a:t>
            </a:r>
            <a:r>
              <a:rPr lang="zh-CN" altLang="en-US" sz="2400" b="1" dirty="0" smtClean="0">
                <a:ea typeface="宋体" charset="-122"/>
              </a:rPr>
              <a:t>具有形式0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en-US" altLang="zh-CN" sz="2400" b="1" baseline="30000" dirty="0" smtClean="0">
                <a:ea typeface="宋体" charset="-122"/>
              </a:rPr>
              <a:t>n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则接受;</a:t>
            </a:r>
          </a:p>
          <a:p>
            <a:pPr lvl="1" eaLnBrk="1" hangingPunct="1">
              <a:buNone/>
            </a:pP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b)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如果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x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不具有此形式, 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       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则在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上运行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M.</a:t>
            </a:r>
          </a:p>
          <a:p>
            <a:pPr lvl="1" eaLnBrk="1" hangingPunct="1">
              <a:buNone/>
            </a:pP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接受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w,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则接受.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”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2) 在输入</a:t>
            </a:r>
            <a:r>
              <a:rPr lang="zh-CN" altLang="en-US" sz="2800" b="1" dirty="0" smtClean="0">
                <a:ea typeface="宋体" charset="-122"/>
              </a:rPr>
              <a:t>&lt;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上运行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R.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3) 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接受,则接受;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     </a:t>
            </a:r>
            <a:r>
              <a:rPr lang="zh-CN" altLang="en-US" sz="2800" b="1" dirty="0" smtClean="0">
                <a:ea typeface="宋体" charset="-122"/>
              </a:rPr>
              <a:t>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拒绝,则拒绝. ”   # </a:t>
            </a:r>
            <a:endParaRPr lang="en-US" altLang="zh-CN" sz="2800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70834A-9533-4C7C-85AF-3540BD46B7F2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定理6.3证明图示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4143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dirty="0" smtClean="0">
                <a:ea typeface="宋体" charset="-122"/>
              </a:rPr>
              <a:t>: 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5536" y="3429000"/>
            <a:ext cx="5029200" cy="2819400"/>
            <a:chOff x="2133600" y="3429000"/>
            <a:chExt cx="5029200" cy="2819400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971800" y="3886200"/>
              <a:ext cx="3200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21336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x</a:t>
              </a: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3200400" y="3429000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2</a:t>
              </a: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 flipV="1">
              <a:off x="3048000" y="46482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038600" y="4648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3048000" y="5029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>
              <a:off x="3962400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4114800" y="4953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20496" name="Rectangle 17"/>
            <p:cNvSpPr>
              <a:spLocks noChangeArrowheads="1"/>
            </p:cNvSpPr>
            <p:nvPr/>
          </p:nvSpPr>
          <p:spPr bwMode="auto">
            <a:xfrm>
              <a:off x="4648200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800600" y="51816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 flipV="1">
              <a:off x="5334000" y="4724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9" name="Text Box 21"/>
            <p:cNvSpPr txBox="1">
              <a:spLocks noChangeArrowheads="1"/>
            </p:cNvSpPr>
            <p:nvPr/>
          </p:nvSpPr>
          <p:spPr bwMode="auto">
            <a:xfrm>
              <a:off x="5410200" y="5029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2971800" y="51816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x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0</a:t>
              </a:r>
              <a:r>
                <a:rPr lang="en-US" altLang="zh-CN" sz="2400" baseline="30000">
                  <a:latin typeface="Arial Narrow" pitchFamily="34" charset="0"/>
                  <a:ea typeface="宋体" charset="-122"/>
                  <a:sym typeface="Symbol" pitchFamily="18" charset="2"/>
                </a:rPr>
                <a:t>n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1</a:t>
              </a:r>
              <a:r>
                <a:rPr lang="en-US" altLang="zh-CN" sz="2400" baseline="30000">
                  <a:latin typeface="Arial Narrow" pitchFamily="34" charset="0"/>
                  <a:ea typeface="宋体" charset="-122"/>
                  <a:sym typeface="Symbol" pitchFamily="18" charset="2"/>
                </a:rPr>
                <a:t>n</a:t>
              </a:r>
              <a:endParaRPr lang="en-US" altLang="zh-CN" sz="2400" baseline="30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0502" name="Text Box 25"/>
            <p:cNvSpPr txBox="1">
              <a:spLocks noChangeArrowheads="1"/>
            </p:cNvSpPr>
            <p:nvPr/>
          </p:nvSpPr>
          <p:spPr bwMode="auto">
            <a:xfrm>
              <a:off x="2971800" y="44196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x=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0</a:t>
              </a:r>
              <a:r>
                <a:rPr lang="en-US" altLang="zh-CN" sz="2400" baseline="30000">
                  <a:latin typeface="Arial Narrow" pitchFamily="34" charset="0"/>
                  <a:ea typeface="宋体" charset="-122"/>
                  <a:sym typeface="Symbol" pitchFamily="18" charset="2"/>
                </a:rPr>
                <a:t>n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1</a:t>
              </a:r>
              <a:r>
                <a:rPr lang="en-US" altLang="zh-CN" sz="2400" baseline="30000">
                  <a:latin typeface="Arial Narrow" pitchFamily="34" charset="0"/>
                  <a:ea typeface="宋体" charset="-122"/>
                  <a:sym typeface="Symbol" pitchFamily="18" charset="2"/>
                </a:rPr>
                <a:t>n</a:t>
              </a:r>
              <a:endParaRPr lang="en-US" altLang="zh-CN" sz="2400" baseline="30000">
                <a:latin typeface="Arial Narrow" pitchFamily="34" charset="0"/>
                <a:ea typeface="宋体" charset="-122"/>
              </a:endParaRPr>
            </a:p>
          </p:txBody>
        </p:sp>
      </p:grpSp>
      <p:graphicFrame>
        <p:nvGraphicFramePr>
          <p:cNvPr id="20503" name="Object 26"/>
          <p:cNvGraphicFramePr>
            <a:graphicFrameLocks noChangeAspect="1"/>
          </p:cNvGraphicFramePr>
          <p:nvPr/>
        </p:nvGraphicFramePr>
        <p:xfrm>
          <a:off x="323528" y="2209800"/>
          <a:ext cx="56689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Equation" r:id="rId4" imgW="2324191" imgH="447550" progId="Equation.3">
                  <p:embed/>
                </p:oleObj>
              </mc:Choice>
              <mc:Fallback>
                <p:oleObj name="Equation" r:id="rId4" imgW="2324191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09800"/>
                        <a:ext cx="566896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1C8EE4-23CF-4156-83ED-EBF229D9F89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定理6.3证明图示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01136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REGULAR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,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下面构造</a:t>
            </a:r>
            <a:r>
              <a:rPr lang="en-US" altLang="zh-CN" sz="2800" b="1" dirty="0" smtClean="0">
                <a:ea typeface="宋体" charset="-122"/>
              </a:rPr>
              <a:t>TM S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.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11560" y="2852936"/>
            <a:ext cx="4800600" cy="2667000"/>
            <a:chOff x="2438400" y="3429000"/>
            <a:chExt cx="4800600" cy="2667000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25908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M,w&gt;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S</a:t>
              </a:r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35052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2</a:t>
              </a:r>
              <a:r>
                <a:rPr lang="en-US" altLang="zh-CN" sz="2400" b="1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4343400" y="43434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R</a:t>
              </a: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53340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5334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>
              <a:off x="62484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Text Box 19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392302-EA4F-4580-BBCC-E462E3CEF19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图灵机的等价性问题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图灵机的等价性问题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检查两个给定的图灵机</a:t>
            </a:r>
            <a:endParaRPr lang="en-US" altLang="zh-CN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是否识别相同的语言</a:t>
            </a:r>
          </a:p>
          <a:p>
            <a:pPr eaLnBrk="1" hangingPunct="1">
              <a:buNone/>
            </a:pP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EQ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ea typeface="宋体" charset="-122"/>
              </a:rPr>
              <a:t>TM</a:t>
            </a:r>
            <a:r>
              <a:rPr lang="en-US" altLang="zh-CN" sz="2400" b="1" dirty="0" smtClean="0">
                <a:ea typeface="宋体" charset="-122"/>
              </a:rPr>
              <a:t> = { &lt;M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en-US" altLang="zh-CN" sz="2400" b="1" dirty="0" smtClean="0">
                <a:ea typeface="宋体" charset="-122"/>
              </a:rPr>
              <a:t>,M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&gt; | 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和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sz="2400" b="1" dirty="0" smtClean="0">
                <a:ea typeface="宋体" charset="-122"/>
              </a:rPr>
              <a:t>TM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且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                                   L(M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en-US" altLang="zh-CN" sz="2400" b="1" dirty="0" smtClean="0">
                <a:ea typeface="宋体" charset="-122"/>
              </a:rPr>
              <a:t>)=L(M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) </a:t>
            </a:r>
            <a:r>
              <a:rPr lang="zh-CN" altLang="en-US" sz="2400" b="1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6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F7958F-FEB7-4F29-A1A5-92C6695AE7C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归约的直观描述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把做事情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zh-CN" altLang="en-US" sz="2800" b="1" dirty="0" smtClean="0">
                <a:ea typeface="宋体" charset="-122"/>
              </a:rPr>
              <a:t>归结为做事情</a:t>
            </a:r>
            <a:r>
              <a:rPr lang="en-US" altLang="zh-CN" sz="2800" b="1" dirty="0" smtClean="0">
                <a:ea typeface="宋体" charset="-122"/>
              </a:rPr>
              <a:t>B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利用做事情</a:t>
            </a:r>
            <a:r>
              <a:rPr lang="en-US" altLang="zh-CN" b="1" dirty="0" smtClean="0">
                <a:ea typeface="宋体" charset="-122"/>
              </a:rPr>
              <a:t>B</a:t>
            </a:r>
            <a:r>
              <a:rPr lang="zh-CN" altLang="en-US" b="1" dirty="0" smtClean="0">
                <a:ea typeface="宋体" charset="-122"/>
              </a:rPr>
              <a:t>来帮助做事情</a:t>
            </a:r>
            <a:r>
              <a:rPr lang="en-US" altLang="zh-CN" b="1" dirty="0" smtClean="0">
                <a:ea typeface="宋体" charset="-122"/>
              </a:rPr>
              <a:t>A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例子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城市认路, 得到地图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城间旅行, 买飞机票, 挣机票钱, 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找工作,  培训</a:t>
            </a:r>
            <a:r>
              <a:rPr lang="en-US" altLang="zh-CN" b="1" dirty="0" smtClean="0">
                <a:ea typeface="宋体" charset="-122"/>
              </a:rPr>
              <a:t>,  </a:t>
            </a:r>
            <a:r>
              <a:rPr lang="zh-CN" altLang="en-US" b="1" dirty="0" smtClean="0">
                <a:ea typeface="宋体" charset="-122"/>
              </a:rPr>
              <a:t>…</a:t>
            </a:r>
            <a:r>
              <a:rPr lang="en-US" altLang="zh-CN" b="1" dirty="0" smtClean="0">
                <a:ea typeface="宋体" charset="-122"/>
              </a:rPr>
              <a:t>…</a:t>
            </a:r>
            <a:endParaRPr lang="zh-CN" altLang="en-US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假如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zh-CN" altLang="en-US" sz="2800" b="1" dirty="0" smtClean="0">
                <a:ea typeface="宋体" charset="-122"/>
              </a:rPr>
              <a:t>可以归约到</a:t>
            </a:r>
            <a:r>
              <a:rPr lang="en-US" altLang="zh-CN" sz="2800" b="1" dirty="0" smtClean="0">
                <a:ea typeface="宋体" charset="-122"/>
              </a:rPr>
              <a:t>B,</a:t>
            </a:r>
            <a:r>
              <a:rPr lang="zh-CN" altLang="en-US" sz="2800" b="1" dirty="0" smtClean="0">
                <a:ea typeface="宋体" charset="-122"/>
              </a:rPr>
              <a:t>那么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如果可以做</a:t>
            </a:r>
            <a:r>
              <a:rPr lang="en-US" altLang="zh-CN" b="1" dirty="0" smtClean="0">
                <a:ea typeface="宋体" charset="-122"/>
              </a:rPr>
              <a:t>B,</a:t>
            </a:r>
            <a:r>
              <a:rPr lang="zh-CN" altLang="en-US" b="1" dirty="0" smtClean="0">
                <a:ea typeface="宋体" charset="-122"/>
              </a:rPr>
              <a:t>则可以做</a:t>
            </a:r>
            <a:r>
              <a:rPr lang="en-US" altLang="zh-CN" b="1" dirty="0" smtClean="0">
                <a:ea typeface="宋体" charset="-122"/>
              </a:rPr>
              <a:t>A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如果不可以做</a:t>
            </a:r>
            <a:r>
              <a:rPr lang="en-US" altLang="zh-CN" b="1" dirty="0" smtClean="0">
                <a:ea typeface="宋体" charset="-122"/>
              </a:rPr>
              <a:t>A,</a:t>
            </a:r>
            <a:r>
              <a:rPr lang="zh-CN" altLang="en-US" b="1" dirty="0" smtClean="0">
                <a:ea typeface="宋体" charset="-122"/>
              </a:rPr>
              <a:t>则不可以做</a:t>
            </a:r>
            <a:r>
              <a:rPr lang="en-US" altLang="zh-CN" b="1" dirty="0" smtClean="0">
                <a:ea typeface="宋体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05A3A1-B465-484D-A6FD-21D70F6E452B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定理6.4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定理6.4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是不可判定的.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使用从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出发的归约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若两个机器中有一个识别空语言,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则这两个机器等价当且仅当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  另一个机器也识别空语言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的特例</a:t>
            </a: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其中一个机器识别空语言</a:t>
            </a:r>
          </a:p>
        </p:txBody>
      </p:sp>
    </p:spTree>
    <p:extLst>
      <p:ext uri="{BB962C8B-B14F-4D97-AF65-F5344CB8AC3E}">
        <p14:creationId xmlns:p14="http://schemas.microsoft.com/office/powerpoint/2010/main" val="14625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E3DD36-5831-492F-A57C-593037E71151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定理6.4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,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下面构造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.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S=“</a:t>
            </a:r>
            <a:r>
              <a:rPr lang="zh-CN" altLang="en-US" b="1" dirty="0" smtClean="0">
                <a:ea typeface="宋体" charset="-122"/>
              </a:rPr>
              <a:t>对于输入&lt;</a:t>
            </a:r>
            <a:r>
              <a:rPr lang="en-US" altLang="zh-CN" b="1" dirty="0" smtClean="0">
                <a:ea typeface="宋体" charset="-122"/>
              </a:rPr>
              <a:t>M&gt;, M</a:t>
            </a:r>
            <a:r>
              <a:rPr lang="zh-CN" altLang="en-US" b="1" dirty="0" smtClean="0">
                <a:ea typeface="宋体" charset="-122"/>
              </a:rPr>
              <a:t>是</a:t>
            </a:r>
            <a:r>
              <a:rPr lang="en-US" altLang="zh-CN" b="1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: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1) 在输入&lt;</a:t>
            </a:r>
            <a:r>
              <a:rPr lang="en-US" altLang="zh-CN" b="1" dirty="0" smtClean="0">
                <a:ea typeface="宋体" charset="-122"/>
              </a:rPr>
              <a:t>M,M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&gt;</a:t>
            </a:r>
            <a:r>
              <a:rPr lang="zh-CN" altLang="en-US" b="1" dirty="0" smtClean="0">
                <a:ea typeface="宋体" charset="-122"/>
              </a:rPr>
              <a:t>上运行</a:t>
            </a:r>
            <a:r>
              <a:rPr lang="en-US" altLang="zh-CN" b="1" dirty="0" smtClean="0">
                <a:ea typeface="宋体" charset="-122"/>
              </a:rPr>
              <a:t>R, </a:t>
            </a:r>
          </a:p>
          <a:p>
            <a:pPr lvl="1" eaLnBrk="1" hangingPunct="1">
              <a:buNone/>
            </a:pPr>
            <a:r>
              <a:rPr lang="en-US" altLang="zh-CN" sz="3200" b="1" dirty="0" smtClean="0">
                <a:ea typeface="宋体" charset="-122"/>
              </a:rPr>
              <a:t>M</a:t>
            </a:r>
            <a:r>
              <a:rPr lang="en-US" altLang="zh-CN" sz="3200" b="1" baseline="-25000" dirty="0" smtClean="0">
                <a:ea typeface="宋体" charset="-122"/>
              </a:rPr>
              <a:t>1</a:t>
            </a:r>
            <a:r>
              <a:rPr lang="zh-CN" altLang="en-US" sz="3200" b="1" dirty="0" smtClean="0">
                <a:ea typeface="宋体" charset="-122"/>
              </a:rPr>
              <a:t>是拒绝所有输入的</a:t>
            </a:r>
            <a:r>
              <a:rPr lang="en-US" altLang="zh-CN" sz="3200" b="1" dirty="0" smtClean="0">
                <a:ea typeface="宋体" charset="-122"/>
              </a:rPr>
              <a:t>TM.</a:t>
            </a:r>
            <a:endParaRPr lang="en-US" altLang="zh-CN" sz="32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2) 如果</a:t>
            </a:r>
            <a:r>
              <a:rPr lang="en-US" altLang="zh-CN" b="1" dirty="0" smtClean="0">
                <a:ea typeface="宋体" charset="-122"/>
              </a:rPr>
              <a:t>R</a:t>
            </a:r>
            <a:r>
              <a:rPr lang="zh-CN" altLang="en-US" b="1" dirty="0" smtClean="0">
                <a:ea typeface="宋体" charset="-122"/>
              </a:rPr>
              <a:t>接受,则接受;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如果</a:t>
            </a:r>
            <a:r>
              <a:rPr lang="en-US" altLang="zh-CN" b="1" dirty="0" smtClean="0">
                <a:ea typeface="宋体" charset="-122"/>
              </a:rPr>
              <a:t>R</a:t>
            </a:r>
            <a:r>
              <a:rPr lang="zh-CN" altLang="en-US" b="1" dirty="0" smtClean="0">
                <a:ea typeface="宋体" charset="-122"/>
              </a:rPr>
              <a:t>拒绝,则拒绝. ”   #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33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A32B7-57CD-4D22-942C-029B7287D8F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定理6.4证明图示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7"/>
            <a:ext cx="7715250" cy="20955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,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下面构造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.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1088" y="3645024"/>
            <a:ext cx="4953000" cy="2667000"/>
            <a:chOff x="3352800" y="3505200"/>
            <a:chExt cx="4953000" cy="2667000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4191000" y="3962400"/>
              <a:ext cx="30480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>
              <a:off x="33528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3429000" y="4648200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M&gt;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4724400" y="35052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S</a:t>
              </a:r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4191000" y="5105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4267200" y="4648200"/>
              <a:ext cx="1143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M,M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5410200" y="44196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5715000" y="48006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R</a:t>
              </a:r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>
              <a:off x="64008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5" name="Text Box 13"/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25616" name="Line 14"/>
            <p:cNvSpPr>
              <a:spLocks noChangeShapeType="1"/>
            </p:cNvSpPr>
            <p:nvPr/>
          </p:nvSpPr>
          <p:spPr bwMode="auto">
            <a:xfrm>
              <a:off x="73152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7315200" y="54102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25618" name="Line 16"/>
            <p:cNvSpPr>
              <a:spLocks noChangeShapeType="1"/>
            </p:cNvSpPr>
            <p:nvPr/>
          </p:nvSpPr>
          <p:spPr bwMode="auto">
            <a:xfrm>
              <a:off x="64008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6400800" y="4267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25620" name="Line 18"/>
            <p:cNvSpPr>
              <a:spLocks noChangeShapeType="1"/>
            </p:cNvSpPr>
            <p:nvPr/>
          </p:nvSpPr>
          <p:spPr bwMode="auto">
            <a:xfrm>
              <a:off x="73152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7315200" y="4267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43000" y="2636914"/>
            <a:ext cx="3717032" cy="838203"/>
            <a:chOff x="1143000" y="3657598"/>
            <a:chExt cx="3717032" cy="838202"/>
          </a:xfrm>
        </p:grpSpPr>
        <p:sp>
          <p:nvSpPr>
            <p:cNvPr id="25622" name="Line 20"/>
            <p:cNvSpPr>
              <a:spLocks noChangeShapeType="1"/>
            </p:cNvSpPr>
            <p:nvPr/>
          </p:nvSpPr>
          <p:spPr bwMode="auto">
            <a:xfrm>
              <a:off x="1143000" y="4114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Text Box 21"/>
            <p:cNvSpPr txBox="1">
              <a:spLocks noChangeArrowheads="1"/>
            </p:cNvSpPr>
            <p:nvPr/>
          </p:nvSpPr>
          <p:spPr bwMode="auto">
            <a:xfrm>
              <a:off x="1828800" y="3886200"/>
              <a:ext cx="533400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5624" name="Rectangle 22"/>
            <p:cNvSpPr>
              <a:spLocks noChangeArrowheads="1"/>
            </p:cNvSpPr>
            <p:nvPr/>
          </p:nvSpPr>
          <p:spPr bwMode="auto">
            <a:xfrm>
              <a:off x="1752600" y="3733800"/>
              <a:ext cx="609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362200" y="4114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362200" y="3657599"/>
              <a:ext cx="990600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1295400" y="3657598"/>
              <a:ext cx="381000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x</a:t>
              </a:r>
            </a:p>
          </p:txBody>
        </p:sp>
        <p:sp>
          <p:nvSpPr>
            <p:cNvPr id="25628" name="Text Box 29"/>
            <p:cNvSpPr txBox="1">
              <a:spLocks noChangeArrowheads="1"/>
            </p:cNvSpPr>
            <p:nvPr/>
          </p:nvSpPr>
          <p:spPr bwMode="auto">
            <a:xfrm>
              <a:off x="3640832" y="3873620"/>
              <a:ext cx="1219200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L(M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)=</a:t>
              </a:r>
              <a:r>
                <a:rPr lang="en-US" altLang="zh-CN" sz="2400" dirty="0">
                  <a:latin typeface="Arial Narrow" pitchFamily="34" charset="0"/>
                  <a:ea typeface="宋体" charset="-122"/>
                  <a:sym typeface="Symbol" pitchFamily="18" charset="2"/>
                </a:rPr>
                <a:t></a:t>
              </a:r>
              <a:endParaRPr lang="en-US" altLang="zh-CN" sz="2400" dirty="0">
                <a:latin typeface="Arial Narrow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7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C27273-5553-4790-8DEC-16852C340F0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图灵机的停机问题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图灵机的停机问题</a:t>
            </a:r>
          </a:p>
          <a:p>
            <a:pPr lvl="1" eaLnBrk="1" hangingPunct="1"/>
            <a:r>
              <a:rPr lang="zh-CN" altLang="en-US" b="1" dirty="0" smtClean="0">
                <a:ea typeface="宋体" charset="-122"/>
              </a:rPr>
              <a:t>确定一个给定的图灵机是否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在一个给定的输入上停机</a:t>
            </a:r>
          </a:p>
          <a:p>
            <a:pPr eaLnBrk="1" hangingPunct="1"/>
            <a:endParaRPr lang="en-US" altLang="zh-CN" b="1" dirty="0" smtClean="0">
              <a:solidFill>
                <a:schemeClr val="folHlink"/>
              </a:solidFill>
              <a:ea typeface="宋体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语言</a:t>
            </a:r>
            <a:endParaRPr lang="en-US" altLang="zh-CN" b="1" dirty="0" smtClean="0">
              <a:solidFill>
                <a:schemeClr val="folHlink"/>
              </a:solidFill>
              <a:ea typeface="宋体" charset="-122"/>
            </a:endParaRPr>
          </a:p>
          <a:p>
            <a:pPr marL="400050" lvl="1" indent="0" eaLnBrk="1" hangingPunct="1">
              <a:buNone/>
            </a:pP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HALT</a:t>
            </a:r>
            <a:r>
              <a:rPr lang="en-US" altLang="zh-CN" b="1" baseline="-25000" dirty="0" smtClean="0">
                <a:solidFill>
                  <a:schemeClr val="folHlink"/>
                </a:solidFill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={&lt;</a:t>
            </a:r>
            <a:r>
              <a:rPr lang="en-US" altLang="zh-CN" b="1" dirty="0" err="1" smtClean="0">
                <a:ea typeface="宋体" charset="-122"/>
              </a:rPr>
              <a:t>M,w</a:t>
            </a:r>
            <a:r>
              <a:rPr lang="en-US" altLang="zh-CN" b="1" dirty="0" smtClean="0">
                <a:ea typeface="宋体" charset="-122"/>
              </a:rPr>
              <a:t>&gt;|TM M</a:t>
            </a:r>
            <a:r>
              <a:rPr lang="zh-CN" altLang="en-US" b="1" dirty="0" smtClean="0">
                <a:ea typeface="宋体" charset="-122"/>
              </a:rPr>
              <a:t>在输入</a:t>
            </a:r>
            <a:r>
              <a:rPr lang="en-US" altLang="zh-CN" b="1" dirty="0" smtClean="0">
                <a:ea typeface="宋体" charset="-122"/>
              </a:rPr>
              <a:t>w</a:t>
            </a:r>
          </a:p>
          <a:p>
            <a:pPr marL="40005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                      </a:t>
            </a:r>
            <a:r>
              <a:rPr lang="zh-CN" altLang="en-US" b="1" dirty="0" smtClean="0">
                <a:ea typeface="宋体" charset="-122"/>
              </a:rPr>
              <a:t>上停机}</a:t>
            </a:r>
          </a:p>
        </p:txBody>
      </p:sp>
    </p:spTree>
    <p:extLst>
      <p:ext uri="{BB962C8B-B14F-4D97-AF65-F5344CB8AC3E}">
        <p14:creationId xmlns:p14="http://schemas.microsoft.com/office/powerpoint/2010/main" val="25454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B190AF-7BBD-4455-8834-42C349039D01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定理6.1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定理6.1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HALT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是不可判定的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反证法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en-US" altLang="zh-CN" b="1" dirty="0" smtClean="0">
                <a:ea typeface="宋体" charset="-122"/>
              </a:rPr>
              <a:t>HALT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可判定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用这个假设来证明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可判定(矛盾!)</a:t>
            </a:r>
          </a:p>
          <a:p>
            <a:pPr marL="914400" lvl="2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对于输入&lt;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M,w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&gt;,</a:t>
            </a:r>
          </a:p>
          <a:p>
            <a:pPr marL="914400" lvl="2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先判定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上是否停机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marL="914400" lvl="2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上不停机, 则拒绝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;</a:t>
            </a:r>
          </a:p>
          <a:p>
            <a:pPr marL="914400" lvl="2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上停机, 则在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上模拟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M,</a:t>
            </a:r>
          </a:p>
          <a:p>
            <a:pPr marL="914400" lvl="2" indent="0" eaLnBrk="1" hangingPunct="1">
              <a:buNone/>
            </a:pPr>
            <a:r>
              <a:rPr lang="en-US" altLang="zh-CN" sz="24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接受,则接受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;</a:t>
            </a:r>
          </a:p>
          <a:p>
            <a:pPr marL="914400" lvl="2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拒绝,则拒绝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.</a:t>
            </a:r>
            <a:endParaRPr lang="zh-CN" altLang="en-US" sz="2400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2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50B1C5-B08B-400C-86E4-172D0652F0D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772400" cy="611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定理6.1证明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7772400" cy="54444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(反证)假设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HALT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,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则构造</a:t>
            </a:r>
            <a:r>
              <a:rPr lang="en-US" altLang="zh-CN" sz="2800" b="1" dirty="0" smtClean="0">
                <a:ea typeface="宋体" charset="-122"/>
              </a:rPr>
              <a:t>TM S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这是矛盾(定理5.9)!</a:t>
            </a:r>
            <a:endParaRPr lang="zh-CN" altLang="en-US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S=“</a:t>
            </a:r>
            <a:r>
              <a:rPr lang="zh-CN" altLang="en-US" sz="2800" b="1" dirty="0" smtClean="0">
                <a:ea typeface="宋体" charset="-122"/>
              </a:rPr>
              <a:t>在输入&lt;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</a:rPr>
              <a:t>上,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</a:t>
            </a:r>
            <a:r>
              <a:rPr lang="zh-CN" altLang="en-US" sz="2800" b="1" dirty="0" smtClean="0">
                <a:ea typeface="宋体" charset="-122"/>
              </a:rPr>
              <a:t>其中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err="1" smtClean="0">
                <a:ea typeface="宋体" charset="-122"/>
              </a:rPr>
              <a:t>TM,w</a:t>
            </a:r>
            <a:r>
              <a:rPr lang="zh-CN" altLang="en-US" sz="2800" b="1" dirty="0" smtClean="0">
                <a:ea typeface="宋体" charset="-122"/>
              </a:rPr>
              <a:t>是串: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1) 在输入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&lt;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M,w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&gt;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上运行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TM R.</a:t>
            </a:r>
            <a:endParaRPr lang="zh-CN" altLang="en-US" sz="2800" b="1" dirty="0" smtClean="0">
              <a:ea typeface="宋体" charset="-12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2) 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拒绝,则拒绝.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3) 如果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接受,则在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上模拟</a:t>
            </a:r>
            <a:r>
              <a:rPr lang="en-US" altLang="zh-CN" sz="2800" b="1" dirty="0" smtClean="0">
                <a:ea typeface="宋体" charset="-122"/>
              </a:rPr>
              <a:t>M,</a:t>
            </a: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直到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停机.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4) </a:t>
            </a:r>
            <a:r>
              <a:rPr lang="zh-CN" altLang="en-US" sz="2800" b="1" dirty="0" smtClean="0">
                <a:ea typeface="宋体" charset="-122"/>
              </a:rPr>
              <a:t>若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已接受,则接受; </a:t>
            </a:r>
            <a:endParaRPr lang="en-US" altLang="zh-CN" sz="2800" b="1" dirty="0" smtClean="0">
              <a:ea typeface="宋体" charset="-122"/>
            </a:endParaRP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若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已拒绝,则拒绝.”      #</a:t>
            </a:r>
          </a:p>
        </p:txBody>
      </p:sp>
    </p:spTree>
    <p:extLst>
      <p:ext uri="{BB962C8B-B14F-4D97-AF65-F5344CB8AC3E}">
        <p14:creationId xmlns:p14="http://schemas.microsoft.com/office/powerpoint/2010/main" val="24538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BB8E31-DD52-428B-8333-CC8C8D97D4D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定理6.1证明的图示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7"/>
            <a:ext cx="7543800" cy="2011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(反证)假设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HALT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,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则构造</a:t>
            </a:r>
            <a:r>
              <a:rPr lang="en-US" altLang="zh-CN" sz="2800" b="1" dirty="0" smtClean="0">
                <a:ea typeface="宋体" charset="-122"/>
              </a:rPr>
              <a:t>TM S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这是矛盾(定理5.9)!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70520" y="3201888"/>
            <a:ext cx="6730752" cy="2819400"/>
            <a:chOff x="1143000" y="3505200"/>
            <a:chExt cx="7162800" cy="2819400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2286000" y="3962400"/>
              <a:ext cx="49530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14478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143000" y="4648200"/>
              <a:ext cx="11090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 dirty="0" err="1">
                  <a:latin typeface="Arial Narrow" pitchFamily="34" charset="0"/>
                  <a:ea typeface="宋体" charset="-122"/>
                </a:rPr>
                <a:t>M,w</a:t>
              </a:r>
              <a:r>
                <a:rPr lang="en-US" altLang="zh-CN" sz="2400" b="1" dirty="0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S</a:t>
              </a:r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23622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10388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 b="1" dirty="0" err="1">
                  <a:latin typeface="Arial Narrow" pitchFamily="34" charset="0"/>
                  <a:ea typeface="宋体" charset="-122"/>
                </a:rPr>
                <a:t>M,w</a:t>
              </a:r>
              <a:r>
                <a:rPr lang="en-US" altLang="zh-CN" sz="2400" b="1" dirty="0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3200400" y="44196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R</a:t>
              </a: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4191000" y="4724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Text Box 13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73152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7315200" y="4267200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>
              <a:off x="4191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5" name="Text Box 18"/>
            <p:cNvSpPr txBox="1">
              <a:spLocks noChangeArrowheads="1"/>
            </p:cNvSpPr>
            <p:nvPr/>
          </p:nvSpPr>
          <p:spPr bwMode="auto">
            <a:xfrm>
              <a:off x="4191000" y="49530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5105400" y="5410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>
              <a:off x="5181600" y="49530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5715000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9239" name="Text Box 22"/>
            <p:cNvSpPr txBox="1">
              <a:spLocks noChangeArrowheads="1"/>
            </p:cNvSpPr>
            <p:nvPr/>
          </p:nvSpPr>
          <p:spPr bwMode="auto">
            <a:xfrm>
              <a:off x="5867400" y="5181600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6400800" y="48006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64008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Text Box 28"/>
            <p:cNvSpPr txBox="1">
              <a:spLocks noChangeArrowheads="1"/>
            </p:cNvSpPr>
            <p:nvPr/>
          </p:nvSpPr>
          <p:spPr bwMode="auto">
            <a:xfrm>
              <a:off x="6400800" y="5410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9244" name="Line 29"/>
            <p:cNvSpPr>
              <a:spLocks noChangeShapeType="1"/>
            </p:cNvSpPr>
            <p:nvPr/>
          </p:nvSpPr>
          <p:spPr bwMode="auto">
            <a:xfrm>
              <a:off x="73152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Text Box 30"/>
            <p:cNvSpPr txBox="1">
              <a:spLocks noChangeArrowheads="1"/>
            </p:cNvSpPr>
            <p:nvPr/>
          </p:nvSpPr>
          <p:spPr bwMode="auto">
            <a:xfrm>
              <a:off x="7315200" y="5410200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7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5E76CAE-8DFC-4D7A-97FB-F86F9A70C64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图灵机的空性问题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图灵机的空性问题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一个图灵机是否根本不接受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</a:t>
            </a:r>
            <a:r>
              <a:rPr lang="zh-CN" altLang="en-US" b="1" dirty="0" smtClean="0">
                <a:ea typeface="宋体" charset="-122"/>
              </a:rPr>
              <a:t>任何串?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宋体" charset="-122"/>
              </a:rPr>
              <a:t>语言</a:t>
            </a:r>
            <a:endParaRPr lang="en-US" altLang="zh-CN" b="1" dirty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    E</a:t>
            </a:r>
            <a:r>
              <a:rPr lang="en-US" altLang="zh-CN" sz="2800" b="1" baseline="-25000" dirty="0" smtClean="0">
                <a:solidFill>
                  <a:schemeClr val="folHlink"/>
                </a:solidFill>
                <a:ea typeface="宋体" charset="-122"/>
              </a:rPr>
              <a:t>TM</a:t>
            </a:r>
            <a:r>
              <a:rPr lang="en-US" altLang="zh-CN" sz="2800" b="1" dirty="0" smtClean="0">
                <a:ea typeface="宋体" charset="-122"/>
              </a:rPr>
              <a:t>={&lt;M&gt;|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且</a:t>
            </a:r>
            <a:r>
              <a:rPr lang="en-US" altLang="zh-CN" sz="2800" b="1" dirty="0" smtClean="0">
                <a:ea typeface="宋体" charset="-122"/>
              </a:rPr>
              <a:t>L(M)=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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8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523E08-E00D-446A-825A-9CE709A8B71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1688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定理6.2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是不可判定的.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 反证法</a:t>
            </a:r>
            <a:endParaRPr lang="en-US" altLang="zh-CN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假设</a:t>
            </a:r>
            <a:r>
              <a:rPr lang="en-US" altLang="zh-CN" sz="2800" b="1" dirty="0" smtClean="0">
                <a:ea typeface="宋体" charset="-122"/>
              </a:rPr>
              <a:t>E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是可判定的</a:t>
            </a:r>
            <a:r>
              <a:rPr lang="en-US" altLang="zh-CN" sz="2800" b="1" dirty="0" smtClean="0">
                <a:ea typeface="宋体" charset="-122"/>
              </a:rPr>
              <a:t>, </a:t>
            </a:r>
            <a:r>
              <a:rPr lang="zh-CN" altLang="en-US" sz="2800" b="1" dirty="0" smtClean="0">
                <a:ea typeface="宋体" charset="-122"/>
              </a:rPr>
              <a:t>利用这个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假设来证明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是可判定的</a:t>
            </a:r>
            <a:r>
              <a:rPr lang="en-US" altLang="zh-CN" sz="2800" b="1" dirty="0" smtClean="0">
                <a:ea typeface="宋体" charset="-122"/>
              </a:rPr>
              <a:t>. </a:t>
            </a:r>
            <a:endParaRPr lang="zh-CN" altLang="en-US" sz="2800" b="1" dirty="0" smtClean="0">
              <a:ea typeface="宋体" charset="-122"/>
            </a:endParaRPr>
          </a:p>
          <a:p>
            <a:pPr marL="11430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在输入&lt;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</a:rPr>
              <a:t>上, </a:t>
            </a:r>
            <a:endParaRPr lang="en-US" altLang="zh-CN" sz="2800" b="1" dirty="0" smtClean="0">
              <a:ea typeface="宋体" charset="-122"/>
            </a:endParaRPr>
          </a:p>
          <a:p>
            <a:pPr marL="11430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先判定</a:t>
            </a:r>
            <a:r>
              <a:rPr lang="en-US" altLang="zh-CN" sz="2800" b="1" dirty="0" smtClean="0">
                <a:ea typeface="宋体" charset="-122"/>
              </a:rPr>
              <a:t>L(M)</a:t>
            </a:r>
            <a:r>
              <a:rPr lang="zh-CN" altLang="en-US" sz="2800" b="1" dirty="0" smtClean="0">
                <a:ea typeface="宋体" charset="-122"/>
              </a:rPr>
              <a:t>是否为空</a:t>
            </a:r>
          </a:p>
          <a:p>
            <a:pPr marL="11430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若</a:t>
            </a:r>
            <a:r>
              <a:rPr lang="en-US" altLang="zh-CN" sz="2800" b="1" dirty="0" smtClean="0">
                <a:ea typeface="宋体" charset="-122"/>
              </a:rPr>
              <a:t>L(M)</a:t>
            </a:r>
            <a:r>
              <a:rPr lang="zh-CN" altLang="en-US" sz="2800" b="1" dirty="0" smtClean="0">
                <a:ea typeface="宋体" charset="-122"/>
              </a:rPr>
              <a:t>为空, 则拒绝</a:t>
            </a:r>
            <a:r>
              <a:rPr lang="en-US" altLang="zh-CN" sz="2800" b="1" dirty="0" smtClean="0">
                <a:ea typeface="宋体" charset="-122"/>
              </a:rPr>
              <a:t>w</a:t>
            </a:r>
          </a:p>
          <a:p>
            <a:pPr marL="11430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若</a:t>
            </a:r>
            <a:r>
              <a:rPr lang="en-US" altLang="zh-CN" sz="2800" b="1" dirty="0" smtClean="0">
                <a:ea typeface="宋体" charset="-122"/>
              </a:rPr>
              <a:t>L(M)</a:t>
            </a:r>
            <a:r>
              <a:rPr lang="zh-CN" altLang="en-US" sz="2800" b="1" dirty="0" smtClean="0">
                <a:ea typeface="宋体" charset="-122"/>
              </a:rPr>
              <a:t>非空, 则拒绝还是</a:t>
            </a:r>
            <a:endParaRPr lang="en-US" altLang="zh-CN" sz="2800" b="1" dirty="0" smtClean="0">
              <a:ea typeface="宋体" charset="-122"/>
            </a:endParaRPr>
          </a:p>
          <a:p>
            <a:pPr marL="11430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              </a:t>
            </a:r>
            <a:r>
              <a:rPr lang="zh-CN" altLang="en-US" sz="2800" b="1" dirty="0" smtClean="0">
                <a:ea typeface="宋体" charset="-122"/>
              </a:rPr>
              <a:t>接受</a:t>
            </a:r>
            <a:r>
              <a:rPr lang="en-US" altLang="zh-CN" sz="2800" b="1" dirty="0" smtClean="0">
                <a:ea typeface="宋体" charset="-122"/>
              </a:rPr>
              <a:t>w?</a:t>
            </a:r>
          </a:p>
        </p:txBody>
      </p:sp>
    </p:spTree>
    <p:extLst>
      <p:ext uri="{BB962C8B-B14F-4D97-AF65-F5344CB8AC3E}">
        <p14:creationId xmlns:p14="http://schemas.microsoft.com/office/powerpoint/2010/main" val="1470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B2D1DC-B8FD-43D9-B4B9-2BE0EE93C364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0648"/>
            <a:ext cx="7772400" cy="827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77724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定理6.2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是不可判定的.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 反证法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假设</a:t>
            </a:r>
            <a:r>
              <a:rPr lang="en-US" altLang="zh-CN" sz="2800" b="1" dirty="0" smtClean="0">
                <a:ea typeface="宋体" charset="-122"/>
              </a:rPr>
              <a:t>E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是可判定的</a:t>
            </a:r>
            <a:r>
              <a:rPr lang="en-US" altLang="zh-CN" sz="2800" b="1" dirty="0" smtClean="0">
                <a:ea typeface="宋体" charset="-122"/>
              </a:rPr>
              <a:t>,  </a:t>
            </a:r>
            <a:r>
              <a:rPr lang="zh-CN" altLang="en-US" sz="2800" b="1" dirty="0" smtClean="0">
                <a:ea typeface="宋体" charset="-122"/>
              </a:rPr>
              <a:t>利用这个</a:t>
            </a:r>
            <a:endParaRPr lang="en-US" altLang="zh-CN" sz="2800" b="1" dirty="0" smtClean="0">
              <a:ea typeface="宋体" charset="-122"/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    假设来证明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en-US" altLang="zh-CN" sz="2800" b="1" baseline="-25000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是可判定的</a:t>
            </a:r>
            <a:r>
              <a:rPr lang="en-US" altLang="zh-CN" sz="2800" b="1" dirty="0" smtClean="0">
                <a:ea typeface="宋体" charset="-122"/>
              </a:rPr>
              <a:t>.</a:t>
            </a:r>
            <a:endParaRPr lang="zh-CN" altLang="en-US" sz="2800" b="1" dirty="0" smtClean="0">
              <a:ea typeface="宋体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在输入&lt;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</a:rPr>
              <a:t>上, </a:t>
            </a:r>
            <a:endParaRPr lang="en-US" altLang="zh-CN" sz="2800" b="1" dirty="0" smtClean="0">
              <a:ea typeface="宋体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先把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修改成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 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</a:rPr>
              <a:t>拒绝</a:t>
            </a:r>
            <a:endParaRPr lang="en-US" altLang="zh-CN" sz="2800" b="1" dirty="0" smtClean="0">
              <a:ea typeface="宋体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</a:t>
            </a:r>
            <a:r>
              <a:rPr lang="zh-CN" altLang="en-US" sz="2800" b="1" dirty="0" smtClean="0">
                <a:ea typeface="宋体" charset="-122"/>
              </a:rPr>
              <a:t>除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外的所有其他输入串</a:t>
            </a:r>
            <a:r>
              <a:rPr lang="en-US" altLang="zh-CN" sz="2800" b="1" dirty="0" smtClean="0">
                <a:ea typeface="宋体" charset="-122"/>
              </a:rPr>
              <a:t>,</a:t>
            </a:r>
            <a:endParaRPr lang="zh-CN" altLang="en-US" sz="2800" b="1" dirty="0" smtClean="0">
              <a:ea typeface="宋体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</a:rPr>
              <a:t>       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</a:rPr>
              <a:t>在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上完全模拟</a:t>
            </a:r>
            <a:r>
              <a:rPr lang="en-US" altLang="zh-CN" sz="2800" b="1" dirty="0" smtClean="0">
                <a:ea typeface="宋体" charset="-122"/>
              </a:rPr>
              <a:t>M;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    然后判定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)</a:t>
            </a:r>
            <a:r>
              <a:rPr lang="zh-CN" altLang="en-US" sz="2800" b="1" dirty="0" smtClean="0">
                <a:ea typeface="宋体" charset="-122"/>
              </a:rPr>
              <a:t>是否为空</a:t>
            </a:r>
            <a:r>
              <a:rPr lang="en-US" altLang="zh-CN" sz="2800" b="1" dirty="0" smtClean="0">
                <a:ea typeface="宋体" charset="-122"/>
              </a:rPr>
              <a:t>:</a:t>
            </a:r>
            <a:endParaRPr lang="zh-CN" altLang="en-US" sz="2800" b="1" dirty="0" smtClean="0">
              <a:ea typeface="宋体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        若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)</a:t>
            </a:r>
            <a:r>
              <a:rPr lang="zh-CN" altLang="en-US" sz="2800" b="1" dirty="0" smtClean="0">
                <a:ea typeface="宋体" charset="-122"/>
              </a:rPr>
              <a:t>为空, 则拒绝</a:t>
            </a:r>
            <a:r>
              <a:rPr lang="en-US" altLang="zh-CN" sz="2800" b="1" dirty="0" smtClean="0">
                <a:ea typeface="宋体" charset="-122"/>
              </a:rPr>
              <a:t>;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        若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)</a:t>
            </a:r>
            <a:r>
              <a:rPr lang="zh-CN" altLang="en-US" sz="2800" b="1" dirty="0" smtClean="0">
                <a:ea typeface="宋体" charset="-122"/>
              </a:rPr>
              <a:t>非空, 则接受</a:t>
            </a:r>
            <a:r>
              <a:rPr lang="en-US" altLang="zh-CN" sz="2800" b="1" dirty="0" smtClean="0"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1496</Words>
  <Application>Microsoft Office PowerPoint</Application>
  <PresentationFormat>全屏显示(4:3)</PresentationFormat>
  <Paragraphs>292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Wingdings</vt:lpstr>
      <vt:lpstr>Times New Roman</vt:lpstr>
      <vt:lpstr>Arial</vt:lpstr>
      <vt:lpstr>Symbol</vt:lpstr>
      <vt:lpstr>宋体</vt:lpstr>
      <vt:lpstr>Arial Narrow</vt:lpstr>
      <vt:lpstr>Factory</vt:lpstr>
      <vt:lpstr>Equation</vt:lpstr>
      <vt:lpstr>与图灵机有关的 不可计算问题 （归约的例子）</vt:lpstr>
      <vt:lpstr>归约的直观描述</vt:lpstr>
      <vt:lpstr>图灵机的停机问题</vt:lpstr>
      <vt:lpstr>定理6.1</vt:lpstr>
      <vt:lpstr>定理6.1证明</vt:lpstr>
      <vt:lpstr>定理6.1证明的图示</vt:lpstr>
      <vt:lpstr>图灵机的空性问题</vt:lpstr>
      <vt:lpstr>定理6.2</vt:lpstr>
      <vt:lpstr>定理6.2</vt:lpstr>
      <vt:lpstr>定理6.2证明</vt:lpstr>
      <vt:lpstr>定理6.2证明</vt:lpstr>
      <vt:lpstr>定理6.2证明图示</vt:lpstr>
      <vt:lpstr>定理6.2证明图示</vt:lpstr>
      <vt:lpstr>图灵机的正则性问题</vt:lpstr>
      <vt:lpstr>定理6.3</vt:lpstr>
      <vt:lpstr>定理6.3证明</vt:lpstr>
      <vt:lpstr>定理6.3证明图示</vt:lpstr>
      <vt:lpstr>定理6.3证明图示</vt:lpstr>
      <vt:lpstr>图灵机的等价性问题</vt:lpstr>
      <vt:lpstr>定理6.4</vt:lpstr>
      <vt:lpstr>定理6.4</vt:lpstr>
      <vt:lpstr>定理6.4证明图示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2014-10-15T13:17:57Z</dcterms:modified>
</cp:coreProperties>
</file>