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Arial Narrow" panose="020B0606020202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9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3" Type="http://schemas.openxmlformats.org/officeDocument/2006/relationships/slide" Target="slides/slide4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6.xml"/><Relationship Id="rId10" Type="http://schemas.openxmlformats.org/officeDocument/2006/relationships/slide" Target="slides/slide13.xml"/><Relationship Id="rId4" Type="http://schemas.openxmlformats.org/officeDocument/2006/relationships/slide" Target="slides/slide5.xml"/><Relationship Id="rId9" Type="http://schemas.openxmlformats.org/officeDocument/2006/relationships/slide" Target="slides/slide12.xml"/><Relationship Id="rId14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03A152DC-BD1F-4D2D-86BB-2A36AF7174C6}" type="slidenum">
              <a:rPr kumimoji="0" lang="zh-CN" altLang="en-US" smtClean="0">
                <a:latin typeface="Arial Narrow" pitchFamily="34" charset="0"/>
              </a:rPr>
              <a:pPr eaLnBrk="1" hangingPunct="1"/>
              <a:t>2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0461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A4D8E8FC-50B6-4FF0-BDFA-CEF474187202}" type="slidenum">
              <a:rPr kumimoji="0" lang="zh-CN" altLang="en-US" smtClean="0">
                <a:latin typeface="Arial Narrow" pitchFamily="34" charset="0"/>
              </a:rPr>
              <a:pPr eaLnBrk="1" hangingPunct="1"/>
              <a:t>11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89162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1B80CF52-2922-4319-B2F5-5B1362E71AF2}" type="slidenum">
              <a:rPr kumimoji="0" lang="zh-CN" altLang="en-US" smtClean="0">
                <a:latin typeface="Arial Narrow" pitchFamily="34" charset="0"/>
              </a:rPr>
              <a:pPr eaLnBrk="1" hangingPunct="1"/>
              <a:t>12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70684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F28993B9-4021-474A-92B7-48C87245954A}" type="slidenum">
              <a:rPr kumimoji="0" lang="zh-CN" altLang="en-US" smtClean="0">
                <a:latin typeface="Arial Narrow" pitchFamily="34" charset="0"/>
              </a:rPr>
              <a:pPr eaLnBrk="1" hangingPunct="1"/>
              <a:t>13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30005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4A48B272-D08D-4EE1-A2CA-FE794374D16A}" type="slidenum">
              <a:rPr kumimoji="0" lang="zh-CN" altLang="en-US" smtClean="0">
                <a:latin typeface="Arial Narrow" pitchFamily="34" charset="0"/>
              </a:rPr>
              <a:pPr eaLnBrk="1" hangingPunct="1"/>
              <a:t>14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3147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2CF167B3-B33E-4DAA-8D70-5BBCA1DC4C89}" type="slidenum">
              <a:rPr kumimoji="0" lang="zh-CN" altLang="en-US" smtClean="0">
                <a:latin typeface="Arial Narrow" pitchFamily="34" charset="0"/>
              </a:rPr>
              <a:pPr eaLnBrk="1" hangingPunct="1"/>
              <a:t>15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9592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359FD8F5-83DD-4295-8343-3C230894BF7B}" type="slidenum">
              <a:rPr kumimoji="0" lang="zh-CN" altLang="en-US" smtClean="0">
                <a:latin typeface="Arial Narrow" pitchFamily="34" charset="0"/>
              </a:rPr>
              <a:pPr eaLnBrk="1" hangingPunct="1"/>
              <a:t>16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8982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C0E04213-2CE7-4634-B653-8C3A66A2B836}" type="slidenum">
              <a:rPr kumimoji="0" lang="zh-CN" altLang="en-US" smtClean="0">
                <a:latin typeface="Arial Narrow" pitchFamily="34" charset="0"/>
              </a:rPr>
              <a:pPr eaLnBrk="1" hangingPunct="1"/>
              <a:t>17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8341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EEB0DE3-68B1-4550-B58A-0A030378CA25}" type="slidenum">
              <a:rPr kumimoji="0" lang="zh-CN" altLang="en-US" smtClean="0">
                <a:latin typeface="Arial Narrow" pitchFamily="34" charset="0"/>
              </a:rPr>
              <a:pPr eaLnBrk="1" hangingPunct="1"/>
              <a:t>3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6032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FAC51F75-E252-4653-80DF-461777DC784D}" type="slidenum">
              <a:rPr kumimoji="0" lang="zh-CN" altLang="en-US" smtClean="0">
                <a:latin typeface="Arial Narrow" pitchFamily="34" charset="0"/>
              </a:rPr>
              <a:pPr eaLnBrk="1" hangingPunct="1"/>
              <a:t>4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9784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2F5CB4CE-1091-43C6-A2AD-77C961873E81}" type="slidenum">
              <a:rPr kumimoji="0" lang="zh-CN" altLang="en-US" smtClean="0">
                <a:latin typeface="Arial Narrow" pitchFamily="34" charset="0"/>
              </a:rPr>
              <a:pPr eaLnBrk="1" hangingPunct="1"/>
              <a:t>5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51336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16A39BB8-1066-417C-A336-F79860CBB756}" type="slidenum">
              <a:rPr kumimoji="0" lang="zh-CN" altLang="en-US" smtClean="0">
                <a:latin typeface="Arial Narrow" pitchFamily="34" charset="0"/>
              </a:rPr>
              <a:pPr eaLnBrk="1" hangingPunct="1"/>
              <a:t>6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135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B4871790-E15F-4F73-9E44-0EB5192DE72F}" type="slidenum">
              <a:rPr kumimoji="0" lang="zh-CN" altLang="en-US" smtClean="0">
                <a:latin typeface="Arial Narrow" pitchFamily="34" charset="0"/>
              </a:rPr>
              <a:pPr eaLnBrk="1" hangingPunct="1"/>
              <a:t>7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5635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4F28157F-C166-42AC-9FEC-6449D848FF4A}" type="slidenum">
              <a:rPr kumimoji="0" lang="zh-CN" altLang="en-US" smtClean="0">
                <a:latin typeface="Arial Narrow" pitchFamily="34" charset="0"/>
              </a:rPr>
              <a:pPr eaLnBrk="1" hangingPunct="1"/>
              <a:t>8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918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FE15735-04A3-491D-991E-43221BA29689}" type="slidenum">
              <a:rPr kumimoji="0" lang="zh-CN" altLang="en-US" smtClean="0">
                <a:latin typeface="Arial Narrow" pitchFamily="34" charset="0"/>
              </a:rPr>
              <a:pPr eaLnBrk="1" hangingPunct="1"/>
              <a:t>9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20750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B4BDA4C9-B226-42A6-9589-7F55A4A498AE}" type="slidenum">
              <a:rPr kumimoji="0" lang="zh-CN" altLang="en-US" smtClean="0">
                <a:latin typeface="Arial Narrow" pitchFamily="34" charset="0"/>
              </a:rPr>
              <a:pPr eaLnBrk="1" hangingPunct="1"/>
              <a:t>10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235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503AD2-F90F-4DA4-A7E3-A10A2E262C45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BCBC9-575E-4682-A7D3-78CE7883C63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E0357-99C2-4DF6-91B8-6FF16508EFA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70F6-7AAA-47C4-A531-1C12A9F3A75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0A6B-3988-4C8A-9830-310289598A8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ECB9-C438-4328-8DEC-B720EAD30824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4990-B045-452A-BE50-8BD8A930B48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BCDEE-879C-4204-83CF-A1A8833897F8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1986B-0D5B-44A4-8AB3-E565BC7F0C3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4231F-A266-424F-8D68-2B886BF1184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7BCBE-E91A-493B-9888-1955238A1B9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0AB4797-D7DC-43E8-BB39-DB3E334AC6B3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2860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归约的定义、性质和用途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849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BD935AF-3301-4517-A0F0-543060E159F9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推论6.17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76400"/>
            <a:ext cx="7772400" cy="46482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推论6.17</a:t>
            </a:r>
            <a:r>
              <a:rPr lang="zh-CN" altLang="en-US" b="1" dirty="0" smtClean="0">
                <a:ea typeface="宋体" charset="-122"/>
              </a:rPr>
              <a:t>: 若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A</a:t>
            </a:r>
            <a:r>
              <a:rPr lang="en-US" altLang="zh-CN" b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且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                  A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不可判定,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             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则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B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不可判定.  #</a:t>
            </a: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这个推论是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证明不可判定性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   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的主要工具</a:t>
            </a:r>
          </a:p>
        </p:txBody>
      </p:sp>
    </p:spTree>
    <p:extLst>
      <p:ext uri="{BB962C8B-B14F-4D97-AF65-F5344CB8AC3E}">
        <p14:creationId xmlns:p14="http://schemas.microsoft.com/office/powerpoint/2010/main" val="21628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860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521C2D6-8E57-4E95-B8F5-BA5441154D37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例6.18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7772400" cy="47244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例6.18</a:t>
            </a:r>
            <a:r>
              <a:rPr lang="zh-CN" altLang="en-US" b="1" dirty="0" smtClean="0">
                <a:ea typeface="宋体" charset="-122"/>
              </a:rPr>
              <a:t>: 定理6.1其实是证明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      A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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HALT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TM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via f. 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 TM F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计算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f.  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 F=“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对输入&lt;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M,w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&gt;, </a:t>
            </a:r>
          </a:p>
          <a:p>
            <a:pPr lvl="1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1)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构造下述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TM M’; </a:t>
            </a:r>
          </a:p>
          <a:p>
            <a:pPr lvl="1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 M’ = “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对输入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x:  </a:t>
            </a:r>
          </a:p>
          <a:p>
            <a:pPr lvl="2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a. 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在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x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上运行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M; </a:t>
            </a:r>
          </a:p>
          <a:p>
            <a:pPr lvl="2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b. 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接受, 则接受;</a:t>
            </a:r>
          </a:p>
          <a:p>
            <a:pPr lvl="2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c. 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拒绝, 则进入死循环.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”</a:t>
            </a:r>
          </a:p>
          <a:p>
            <a:pPr lvl="1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2)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输出&lt;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M’,w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&gt;. ”   #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030960" y="2655168"/>
            <a:ext cx="1981200" cy="2286000"/>
            <a:chOff x="5867400" y="3429000"/>
            <a:chExt cx="1981200" cy="2286000"/>
          </a:xfrm>
        </p:grpSpPr>
        <p:sp>
          <p:nvSpPr>
            <p:cNvPr id="86022" name="Rectangle 4"/>
            <p:cNvSpPr>
              <a:spLocks noChangeArrowheads="1"/>
            </p:cNvSpPr>
            <p:nvPr/>
          </p:nvSpPr>
          <p:spPr bwMode="auto">
            <a:xfrm>
              <a:off x="6324600" y="3429000"/>
              <a:ext cx="457200" cy="1066800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6023" name="Rectangle 5"/>
            <p:cNvSpPr>
              <a:spLocks noChangeArrowheads="1"/>
            </p:cNvSpPr>
            <p:nvPr/>
          </p:nvSpPr>
          <p:spPr bwMode="auto">
            <a:xfrm>
              <a:off x="6858000" y="3429000"/>
              <a:ext cx="457200" cy="1066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6024" name="Rectangle 6"/>
            <p:cNvSpPr>
              <a:spLocks noChangeArrowheads="1"/>
            </p:cNvSpPr>
            <p:nvPr/>
          </p:nvSpPr>
          <p:spPr bwMode="auto">
            <a:xfrm>
              <a:off x="7391400" y="3429000"/>
              <a:ext cx="457200" cy="1066800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6025" name="Rectangle 7"/>
            <p:cNvSpPr>
              <a:spLocks noChangeArrowheads="1"/>
            </p:cNvSpPr>
            <p:nvPr/>
          </p:nvSpPr>
          <p:spPr bwMode="auto">
            <a:xfrm>
              <a:off x="6324600" y="4648200"/>
              <a:ext cx="457200" cy="1066800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6026" name="Rectangle 8"/>
            <p:cNvSpPr>
              <a:spLocks noChangeArrowheads="1"/>
            </p:cNvSpPr>
            <p:nvPr/>
          </p:nvSpPr>
          <p:spPr bwMode="auto">
            <a:xfrm>
              <a:off x="6858000" y="4648200"/>
              <a:ext cx="457200" cy="1066800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6027" name="Rectangle 9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1066800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6028" name="Text Box 10"/>
            <p:cNvSpPr txBox="1">
              <a:spLocks noChangeArrowheads="1"/>
            </p:cNvSpPr>
            <p:nvPr/>
          </p:nvSpPr>
          <p:spPr bwMode="auto">
            <a:xfrm>
              <a:off x="6324600" y="3521077"/>
              <a:ext cx="4572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86029" name="Text Box 11"/>
            <p:cNvSpPr txBox="1">
              <a:spLocks noChangeArrowheads="1"/>
            </p:cNvSpPr>
            <p:nvPr/>
          </p:nvSpPr>
          <p:spPr bwMode="auto">
            <a:xfrm>
              <a:off x="6324600" y="4740277"/>
              <a:ext cx="4572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86030" name="Text Box 12"/>
            <p:cNvSpPr txBox="1">
              <a:spLocks noChangeArrowheads="1"/>
            </p:cNvSpPr>
            <p:nvPr/>
          </p:nvSpPr>
          <p:spPr bwMode="auto">
            <a:xfrm>
              <a:off x="6858000" y="3505201"/>
              <a:ext cx="4572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86031" name="Text Box 13"/>
            <p:cNvSpPr txBox="1">
              <a:spLocks noChangeArrowheads="1"/>
            </p:cNvSpPr>
            <p:nvPr/>
          </p:nvSpPr>
          <p:spPr bwMode="auto">
            <a:xfrm>
              <a:off x="7391400" y="3505201"/>
              <a:ext cx="4572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循环</a:t>
              </a:r>
            </a:p>
          </p:txBody>
        </p:sp>
        <p:sp>
          <p:nvSpPr>
            <p:cNvPr id="86032" name="Text Box 14"/>
            <p:cNvSpPr txBox="1">
              <a:spLocks noChangeArrowheads="1"/>
            </p:cNvSpPr>
            <p:nvPr/>
          </p:nvSpPr>
          <p:spPr bwMode="auto">
            <a:xfrm>
              <a:off x="7391400" y="4740277"/>
              <a:ext cx="4572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循环</a:t>
              </a: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>
              <a:off x="6858000" y="4740277"/>
              <a:ext cx="4572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循环</a:t>
              </a:r>
            </a:p>
          </p:txBody>
        </p:sp>
        <p:sp>
          <p:nvSpPr>
            <p:cNvPr id="86034" name="Text Box 16"/>
            <p:cNvSpPr txBox="1">
              <a:spLocks noChangeArrowheads="1"/>
            </p:cNvSpPr>
            <p:nvPr/>
          </p:nvSpPr>
          <p:spPr bwMode="auto">
            <a:xfrm>
              <a:off x="5867400" y="3733801"/>
              <a:ext cx="533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M</a:t>
              </a:r>
            </a:p>
          </p:txBody>
        </p:sp>
        <p:sp>
          <p:nvSpPr>
            <p:cNvPr id="86035" name="Text Box 17"/>
            <p:cNvSpPr txBox="1">
              <a:spLocks noChangeArrowheads="1"/>
            </p:cNvSpPr>
            <p:nvPr/>
          </p:nvSpPr>
          <p:spPr bwMode="auto">
            <a:xfrm>
              <a:off x="5867400" y="4876801"/>
              <a:ext cx="533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M’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0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870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8B47D67-65C5-46B2-AEA9-9FF0740DF3E0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例6.19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例6.19</a:t>
            </a:r>
            <a:r>
              <a:rPr lang="zh-CN" altLang="en-US" b="1" dirty="0" smtClean="0">
                <a:ea typeface="宋体" charset="-122"/>
              </a:rPr>
              <a:t>: (定理6.11)</a:t>
            </a:r>
            <a:r>
              <a:rPr lang="en-US" altLang="zh-CN" b="1" dirty="0" smtClean="0">
                <a:ea typeface="宋体" charset="-122"/>
              </a:rPr>
              <a:t>     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    </a:t>
            </a:r>
            <a:r>
              <a:rPr lang="en-US" altLang="zh-CN" b="1" dirty="0" err="1" smtClean="0">
                <a:ea typeface="宋体" charset="-122"/>
              </a:rPr>
              <a:t>A</a:t>
            </a:r>
            <a:r>
              <a:rPr lang="en-US" altLang="zh-CN" b="1" baseline="-25000" dirty="0" err="1" smtClean="0">
                <a:ea typeface="宋体" charset="-122"/>
              </a:rPr>
              <a:t>TM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</a:t>
            </a:r>
            <a:r>
              <a:rPr lang="en-US" altLang="zh-CN" b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PCP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en-US" altLang="zh-CN" b="1" dirty="0" err="1" smtClean="0">
                <a:ea typeface="宋体" charset="-122"/>
              </a:rPr>
              <a:t>A</a:t>
            </a:r>
            <a:r>
              <a:rPr lang="en-US" altLang="zh-CN" b="1" baseline="-25000" dirty="0" err="1" smtClean="0">
                <a:ea typeface="宋体" charset="-122"/>
              </a:rPr>
              <a:t>TM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</a:t>
            </a:r>
            <a:r>
              <a:rPr lang="en-US" altLang="zh-CN" b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MPCP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MPCP</a:t>
            </a:r>
            <a:r>
              <a:rPr lang="en-US" altLang="zh-CN" b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PCP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endParaRPr lang="zh-CN" altLang="en-US" b="1" dirty="0" smtClean="0">
              <a:solidFill>
                <a:schemeClr val="folHlink"/>
              </a:solidFill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练习6.6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: 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 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归约的传递性)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若</a:t>
            </a:r>
            <a:r>
              <a:rPr lang="en-US" altLang="zh-CN" b="1" dirty="0" err="1" smtClean="0">
                <a:ea typeface="宋体" charset="-122"/>
              </a:rPr>
              <a:t>A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</a:t>
            </a:r>
            <a:r>
              <a:rPr lang="en-US" altLang="zh-CN" b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且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B</a:t>
            </a:r>
            <a:r>
              <a:rPr lang="en-US" altLang="zh-CN" b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 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则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A</a:t>
            </a:r>
            <a:r>
              <a:rPr lang="en-US" altLang="zh-CN" b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.    #</a:t>
            </a:r>
          </a:p>
        </p:txBody>
      </p:sp>
    </p:spTree>
    <p:extLst>
      <p:ext uri="{BB962C8B-B14F-4D97-AF65-F5344CB8AC3E}">
        <p14:creationId xmlns:p14="http://schemas.microsoft.com/office/powerpoint/2010/main" val="36301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880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11DF4AC-4754-40F7-9A67-C2846A6EE2B4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例6.20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33537"/>
            <a:ext cx="7848600" cy="2011363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例6.20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: (定理6.4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) </a:t>
            </a:r>
            <a:r>
              <a:rPr lang="en-US" altLang="zh-CN" b="1" dirty="0" smtClean="0">
                <a:ea typeface="宋体" charset="-122"/>
              </a:rPr>
              <a:t>EQ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不可判定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证明: 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E</a:t>
            </a:r>
            <a:r>
              <a:rPr lang="en-US" altLang="zh-CN" b="1" baseline="-25000" dirty="0" err="1" smtClean="0">
                <a:ea typeface="宋体" charset="-122"/>
              </a:rPr>
              <a:t>TM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</a:t>
            </a:r>
            <a:r>
              <a:rPr lang="en-US" altLang="zh-CN" b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dirty="0" err="1" smtClean="0">
                <a:ea typeface="宋体" charset="-122"/>
              </a:rPr>
              <a:t>EQ</a:t>
            </a:r>
            <a:r>
              <a:rPr lang="en-US" altLang="zh-CN" b="1" baseline="-25000" dirty="0" err="1" smtClean="0">
                <a:ea typeface="宋体" charset="-122"/>
              </a:rPr>
              <a:t>TM</a:t>
            </a:r>
            <a:r>
              <a:rPr lang="en-US" altLang="zh-CN" b="1" baseline="-25000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via f,  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f(&lt;M&gt;)=&lt;M,M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&gt;,  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M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=“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对输入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x,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拒绝.” #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11560" y="3858345"/>
            <a:ext cx="4953000" cy="2666999"/>
            <a:chOff x="3352800" y="3505201"/>
            <a:chExt cx="4953000" cy="2666999"/>
          </a:xfrm>
        </p:grpSpPr>
        <p:sp>
          <p:nvSpPr>
            <p:cNvPr id="88070" name="Rectangle 4"/>
            <p:cNvSpPr>
              <a:spLocks noChangeArrowheads="1"/>
            </p:cNvSpPr>
            <p:nvPr/>
          </p:nvSpPr>
          <p:spPr bwMode="auto">
            <a:xfrm>
              <a:off x="4191000" y="3962400"/>
              <a:ext cx="3048000" cy="220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8071" name="Line 5"/>
            <p:cNvSpPr>
              <a:spLocks noChangeShapeType="1"/>
            </p:cNvSpPr>
            <p:nvPr/>
          </p:nvSpPr>
          <p:spPr bwMode="auto">
            <a:xfrm>
              <a:off x="3352800" y="5105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2" name="Text Box 6"/>
            <p:cNvSpPr txBox="1">
              <a:spLocks noChangeArrowheads="1"/>
            </p:cNvSpPr>
            <p:nvPr/>
          </p:nvSpPr>
          <p:spPr bwMode="auto">
            <a:xfrm>
              <a:off x="3429000" y="4648201"/>
              <a:ext cx="685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&lt;</a:t>
              </a:r>
              <a:r>
                <a:rPr lang="en-US" altLang="zh-CN" sz="2400">
                  <a:latin typeface="Arial Narrow" pitchFamily="34" charset="0"/>
                  <a:ea typeface="宋体" charset="-122"/>
                </a:rPr>
                <a:t>M&gt;</a:t>
              </a:r>
            </a:p>
          </p:txBody>
        </p:sp>
        <p:sp>
          <p:nvSpPr>
            <p:cNvPr id="88073" name="Text Box 7"/>
            <p:cNvSpPr txBox="1">
              <a:spLocks noChangeArrowheads="1"/>
            </p:cNvSpPr>
            <p:nvPr/>
          </p:nvSpPr>
          <p:spPr bwMode="auto">
            <a:xfrm>
              <a:off x="4724400" y="35052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S</a:t>
              </a:r>
            </a:p>
          </p:txBody>
        </p:sp>
        <p:sp>
          <p:nvSpPr>
            <p:cNvPr id="88074" name="Line 8"/>
            <p:cNvSpPr>
              <a:spLocks noChangeShapeType="1"/>
            </p:cNvSpPr>
            <p:nvPr/>
          </p:nvSpPr>
          <p:spPr bwMode="auto">
            <a:xfrm>
              <a:off x="4191000" y="51054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5" name="Text Box 9"/>
            <p:cNvSpPr txBox="1">
              <a:spLocks noChangeArrowheads="1"/>
            </p:cNvSpPr>
            <p:nvPr/>
          </p:nvSpPr>
          <p:spPr bwMode="auto">
            <a:xfrm>
              <a:off x="4267200" y="4648201"/>
              <a:ext cx="1143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&lt;</a:t>
              </a:r>
              <a:r>
                <a:rPr lang="en-US" altLang="zh-CN" sz="2400">
                  <a:latin typeface="Arial Narrow" pitchFamily="34" charset="0"/>
                  <a:ea typeface="宋体" charset="-122"/>
                </a:rPr>
                <a:t>M,M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1</a:t>
              </a:r>
              <a:r>
                <a:rPr lang="en-US" altLang="zh-CN" sz="2400">
                  <a:latin typeface="Arial Narrow" pitchFamily="34" charset="0"/>
                  <a:ea typeface="宋体" charset="-122"/>
                </a:rPr>
                <a:t>&gt;</a:t>
              </a:r>
            </a:p>
          </p:txBody>
        </p:sp>
        <p:sp>
          <p:nvSpPr>
            <p:cNvPr id="88076" name="Rectangle 10"/>
            <p:cNvSpPr>
              <a:spLocks noChangeArrowheads="1"/>
            </p:cNvSpPr>
            <p:nvPr/>
          </p:nvSpPr>
          <p:spPr bwMode="auto">
            <a:xfrm>
              <a:off x="5410200" y="4419600"/>
              <a:ext cx="9906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8077" name="Text Box 11"/>
            <p:cNvSpPr txBox="1">
              <a:spLocks noChangeArrowheads="1"/>
            </p:cNvSpPr>
            <p:nvPr/>
          </p:nvSpPr>
          <p:spPr bwMode="auto">
            <a:xfrm>
              <a:off x="5715000" y="4800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R</a:t>
              </a:r>
            </a:p>
          </p:txBody>
        </p:sp>
        <p:sp>
          <p:nvSpPr>
            <p:cNvPr id="88078" name="Line 12"/>
            <p:cNvSpPr>
              <a:spLocks noChangeShapeType="1"/>
            </p:cNvSpPr>
            <p:nvPr/>
          </p:nvSpPr>
          <p:spPr bwMode="auto">
            <a:xfrm>
              <a:off x="6400800" y="4724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9" name="Text Box 13"/>
            <p:cNvSpPr txBox="1">
              <a:spLocks noChangeArrowheads="1"/>
            </p:cNvSpPr>
            <p:nvPr/>
          </p:nvSpPr>
          <p:spPr bwMode="auto">
            <a:xfrm>
              <a:off x="6400800" y="5029201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88080" name="Line 14"/>
            <p:cNvSpPr>
              <a:spLocks noChangeShapeType="1"/>
            </p:cNvSpPr>
            <p:nvPr/>
          </p:nvSpPr>
          <p:spPr bwMode="auto">
            <a:xfrm>
              <a:off x="7315200" y="4724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1" name="Text Box 15"/>
            <p:cNvSpPr txBox="1">
              <a:spLocks noChangeArrowheads="1"/>
            </p:cNvSpPr>
            <p:nvPr/>
          </p:nvSpPr>
          <p:spPr bwMode="auto">
            <a:xfrm>
              <a:off x="7315200" y="5410201"/>
              <a:ext cx="990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88082" name="Line 16"/>
            <p:cNvSpPr>
              <a:spLocks noChangeShapeType="1"/>
            </p:cNvSpPr>
            <p:nvPr/>
          </p:nvSpPr>
          <p:spPr bwMode="auto">
            <a:xfrm>
              <a:off x="6400800" y="5486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3" name="Text Box 17"/>
            <p:cNvSpPr txBox="1">
              <a:spLocks noChangeArrowheads="1"/>
            </p:cNvSpPr>
            <p:nvPr/>
          </p:nvSpPr>
          <p:spPr bwMode="auto">
            <a:xfrm>
              <a:off x="6400800" y="4267201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88084" name="Line 18"/>
            <p:cNvSpPr>
              <a:spLocks noChangeShapeType="1"/>
            </p:cNvSpPr>
            <p:nvPr/>
          </p:nvSpPr>
          <p:spPr bwMode="auto">
            <a:xfrm>
              <a:off x="7315200" y="5486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5" name="Text Box 19"/>
            <p:cNvSpPr txBox="1">
              <a:spLocks noChangeArrowheads="1"/>
            </p:cNvSpPr>
            <p:nvPr/>
          </p:nvSpPr>
          <p:spPr bwMode="auto">
            <a:xfrm>
              <a:off x="7315200" y="4267201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347864" y="332656"/>
            <a:ext cx="2209800" cy="1376065"/>
            <a:chOff x="1143000" y="3657601"/>
            <a:chExt cx="2209800" cy="1376065"/>
          </a:xfrm>
        </p:grpSpPr>
        <p:sp>
          <p:nvSpPr>
            <p:cNvPr id="88086" name="Line 20"/>
            <p:cNvSpPr>
              <a:spLocks noChangeShapeType="1"/>
            </p:cNvSpPr>
            <p:nvPr/>
          </p:nvSpPr>
          <p:spPr bwMode="auto">
            <a:xfrm>
              <a:off x="1143000" y="4114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7" name="Text Box 21"/>
            <p:cNvSpPr txBox="1">
              <a:spLocks noChangeArrowheads="1"/>
            </p:cNvSpPr>
            <p:nvPr/>
          </p:nvSpPr>
          <p:spPr bwMode="auto">
            <a:xfrm>
              <a:off x="1828800" y="3886201"/>
              <a:ext cx="533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M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1</a:t>
              </a:r>
              <a:endParaRPr lang="en-US" altLang="zh-CN" sz="24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88088" name="Rectangle 22"/>
            <p:cNvSpPr>
              <a:spLocks noChangeArrowheads="1"/>
            </p:cNvSpPr>
            <p:nvPr/>
          </p:nvSpPr>
          <p:spPr bwMode="auto">
            <a:xfrm>
              <a:off x="1752600" y="3733800"/>
              <a:ext cx="609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8089" name="Line 23"/>
            <p:cNvSpPr>
              <a:spLocks noChangeShapeType="1"/>
            </p:cNvSpPr>
            <p:nvPr/>
          </p:nvSpPr>
          <p:spPr bwMode="auto">
            <a:xfrm>
              <a:off x="2362200" y="41148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0" name="Text Box 24"/>
            <p:cNvSpPr txBox="1">
              <a:spLocks noChangeArrowheads="1"/>
            </p:cNvSpPr>
            <p:nvPr/>
          </p:nvSpPr>
          <p:spPr bwMode="auto">
            <a:xfrm>
              <a:off x="2362200" y="3657601"/>
              <a:ext cx="990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88091" name="Text Box 25"/>
            <p:cNvSpPr txBox="1">
              <a:spLocks noChangeArrowheads="1"/>
            </p:cNvSpPr>
            <p:nvPr/>
          </p:nvSpPr>
          <p:spPr bwMode="auto">
            <a:xfrm>
              <a:off x="1295400" y="3657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x</a:t>
              </a:r>
            </a:p>
          </p:txBody>
        </p:sp>
        <p:sp>
          <p:nvSpPr>
            <p:cNvPr id="88092" name="Text Box 26"/>
            <p:cNvSpPr txBox="1">
              <a:spLocks noChangeArrowheads="1"/>
            </p:cNvSpPr>
            <p:nvPr/>
          </p:nvSpPr>
          <p:spPr bwMode="auto">
            <a:xfrm>
              <a:off x="1447800" y="4572001"/>
              <a:ext cx="1219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L(M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1</a:t>
              </a:r>
              <a:r>
                <a:rPr lang="en-US" altLang="zh-CN" sz="2400">
                  <a:latin typeface="Arial Narrow" pitchFamily="34" charset="0"/>
                  <a:ea typeface="宋体" charset="-122"/>
                </a:rPr>
                <a:t>)=</a:t>
              </a:r>
              <a:r>
                <a:rPr lang="en-US" altLang="zh-CN" sz="2400">
                  <a:latin typeface="Arial Narrow" pitchFamily="34" charset="0"/>
                  <a:ea typeface="宋体" charset="-122"/>
                  <a:sym typeface="Symbol" pitchFamily="18" charset="2"/>
                </a:rPr>
                <a:t></a:t>
              </a:r>
              <a:endParaRPr lang="en-US" altLang="zh-CN" sz="2400">
                <a:latin typeface="Arial Narrow" pitchFamily="34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890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8E9F6E-4958-4646-9F1B-5DEDBF8CAD6A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例6.21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984" y="1617116"/>
            <a:ext cx="7772400" cy="46482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例6.21</a:t>
            </a:r>
            <a:r>
              <a:rPr lang="zh-CN" altLang="en-US" b="1" dirty="0" smtClean="0">
                <a:ea typeface="宋体" charset="-122"/>
              </a:rPr>
              <a:t>: (定理6.2)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   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不可判定       不可判定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                  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   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不可判定</a:t>
            </a:r>
            <a:endParaRPr lang="en-US" altLang="zh-CN" b="1" baseline="-25000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(练习6.5):</a:t>
            </a:r>
            <a:endParaRPr lang="en-US" altLang="zh-CN" b="1" baseline="-25000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   </a:t>
            </a: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提示</a:t>
            </a:r>
            <a:r>
              <a:rPr lang="zh-CN" altLang="en-US" b="1" dirty="0" smtClean="0">
                <a:ea typeface="宋体" charset="-122"/>
              </a:rPr>
              <a:t>: 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考虑        和        的图灵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可识别性,  (定理6.22-23).    #</a:t>
            </a:r>
          </a:p>
        </p:txBody>
      </p:sp>
      <p:graphicFrame>
        <p:nvGraphicFramePr>
          <p:cNvPr id="89094" name="Object 4"/>
          <p:cNvGraphicFramePr>
            <a:graphicFrameLocks noChangeAspect="1"/>
          </p:cNvGraphicFramePr>
          <p:nvPr>
            <p:extLst/>
          </p:nvPr>
        </p:nvGraphicFramePr>
        <p:xfrm>
          <a:off x="4408488" y="1798638"/>
          <a:ext cx="1203325" cy="15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38" name="公式" r:id="rId4" imgW="736560" imgH="253800" progId="Equation.3">
                  <p:embed/>
                </p:oleObj>
              </mc:Choice>
              <mc:Fallback>
                <p:oleObj name="公式" r:id="rId4" imgW="736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1798638"/>
                        <a:ext cx="1203325" cy="15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619672" y="5207066"/>
                <a:ext cx="630301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𝑇𝑀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207066"/>
                <a:ext cx="630301" cy="4128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275856" y="2241199"/>
                <a:ext cx="771554" cy="410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𝑇𝑀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241199"/>
                <a:ext cx="771554" cy="4104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11560" y="2282300"/>
                <a:ext cx="630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82300"/>
                <a:ext cx="63030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577" r="-288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356357" y="2873240"/>
                <a:ext cx="610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357" y="2873240"/>
                <a:ext cx="61055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000" r="-400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57431" y="4561686"/>
                <a:ext cx="4016805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⇔</m:t>
                      </m:r>
                      <m:bar>
                        <m:barPr>
                          <m:pos m:val="to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𝑇𝑀</m:t>
                              </m:r>
                            </m:sub>
                          </m:sSub>
                        </m:e>
                      </m:ba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𝑇𝑀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31" y="4561686"/>
                <a:ext cx="4016805" cy="41287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2762284" y="3476706"/>
                <a:ext cx="1798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84" y="3476706"/>
                <a:ext cx="179869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390" r="-1017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970580" y="5208284"/>
                <a:ext cx="610552" cy="410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𝑇𝑀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80" y="5208284"/>
                <a:ext cx="610552" cy="4104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6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901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1862C9A-164F-4983-BE8B-58B13E147B0C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定理6.22-23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定理6.22</a:t>
            </a:r>
            <a:r>
              <a:rPr lang="zh-CN" altLang="en-US" b="1" dirty="0" smtClean="0">
                <a:ea typeface="宋体" charset="-122"/>
              </a:rPr>
              <a:t>: 若</a:t>
            </a:r>
            <a:r>
              <a:rPr lang="en-US" altLang="zh-CN" b="1" dirty="0" err="1" smtClean="0">
                <a:ea typeface="宋体" charset="-122"/>
              </a:rPr>
              <a:t>A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</a:t>
            </a:r>
            <a:r>
              <a:rPr lang="en-US" altLang="zh-CN" b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且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B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图灵可识别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            则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图灵可识别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(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图灵可识别语言类对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归约封闭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)</a:t>
            </a: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证明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: 类似定理6.16证明, 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M,N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是识别器而非判定器.  #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b="1" dirty="0" smtClean="0">
              <a:solidFill>
                <a:schemeClr val="folHlink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定理6.23</a:t>
            </a:r>
            <a:r>
              <a:rPr lang="zh-CN" altLang="en-US" b="1" dirty="0" smtClean="0">
                <a:ea typeface="宋体" charset="-122"/>
              </a:rPr>
              <a:t>: 若</a:t>
            </a:r>
            <a:r>
              <a:rPr lang="en-US" altLang="zh-CN" b="1" dirty="0" err="1" smtClean="0">
                <a:ea typeface="宋体" charset="-122"/>
              </a:rPr>
              <a:t>A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</a:t>
            </a:r>
            <a:r>
              <a:rPr lang="en-US" altLang="zh-CN" b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 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且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非图灵可识别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 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则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B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非图灵可识别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.   #</a:t>
            </a:r>
            <a:endParaRPr lang="zh-CN" altLang="en-US" b="1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9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911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92F3517-DE18-4135-B8BE-11B6B921C07A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定理6.24(1)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7772400" cy="4868416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定理6.24</a:t>
            </a:r>
            <a:r>
              <a:rPr lang="zh-CN" altLang="en-US" b="1" dirty="0" smtClean="0">
                <a:ea typeface="宋体" charset="-122"/>
              </a:rPr>
              <a:t>: </a:t>
            </a:r>
            <a:r>
              <a:rPr lang="en-US" altLang="zh-CN" b="1" dirty="0" smtClean="0">
                <a:ea typeface="宋体" charset="-122"/>
              </a:rPr>
              <a:t>EQ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和          都非图灵可识别.</a:t>
            </a:r>
          </a:p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 (1)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TM F=“</a:t>
            </a:r>
            <a:r>
              <a:rPr lang="zh-CN" altLang="en-US" sz="2800" b="1" dirty="0" smtClean="0">
                <a:ea typeface="宋体" charset="-122"/>
              </a:rPr>
              <a:t>在输入&lt;</a:t>
            </a:r>
            <a:r>
              <a:rPr lang="en-US" altLang="zh-CN" sz="2800" b="1" dirty="0" err="1" smtClean="0">
                <a:ea typeface="宋体" charset="-122"/>
              </a:rPr>
              <a:t>M,w</a:t>
            </a:r>
            <a:r>
              <a:rPr lang="en-US" altLang="zh-CN" sz="2800" b="1" dirty="0" smtClean="0">
                <a:ea typeface="宋体" charset="-122"/>
              </a:rPr>
              <a:t>&gt;</a:t>
            </a:r>
            <a:r>
              <a:rPr lang="zh-CN" altLang="en-US" sz="2800" b="1" dirty="0" smtClean="0">
                <a:ea typeface="宋体" charset="-122"/>
              </a:rPr>
              <a:t>上(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en-US" altLang="zh-CN" sz="2800" b="1" dirty="0" err="1" smtClean="0">
                <a:ea typeface="宋体" charset="-122"/>
              </a:rPr>
              <a:t>TM,w</a:t>
            </a:r>
            <a:r>
              <a:rPr lang="zh-CN" altLang="en-US" sz="2800" b="1" dirty="0" smtClean="0">
                <a:ea typeface="宋体" charset="-122"/>
              </a:rPr>
              <a:t>是串): 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1) 构造</a:t>
            </a:r>
            <a:r>
              <a:rPr lang="en-US" altLang="zh-CN" sz="2800" b="1" dirty="0" smtClean="0">
                <a:ea typeface="宋体" charset="-122"/>
              </a:rPr>
              <a:t>TM M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zh-CN" altLang="en-US" sz="2800" b="1" dirty="0" smtClean="0">
                <a:ea typeface="宋体" charset="-122"/>
              </a:rPr>
              <a:t>和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en-US" altLang="zh-CN" sz="2800" b="1" baseline="-25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; </a:t>
            </a:r>
          </a:p>
          <a:p>
            <a:pPr lvl="1" eaLnBrk="1" hangingPunct="1">
              <a:buNone/>
            </a:pPr>
            <a:r>
              <a:rPr lang="en-US" altLang="zh-CN" b="1" dirty="0" smtClean="0">
                <a:ea typeface="宋体" charset="-122"/>
              </a:rPr>
              <a:t> M</a:t>
            </a:r>
            <a:r>
              <a:rPr lang="en-US" altLang="zh-CN" b="1" baseline="-25000" dirty="0" smtClean="0">
                <a:ea typeface="宋体" charset="-122"/>
              </a:rPr>
              <a:t>1</a:t>
            </a:r>
            <a:r>
              <a:rPr lang="en-US" altLang="zh-CN" b="1" dirty="0" smtClean="0">
                <a:ea typeface="宋体" charset="-122"/>
              </a:rPr>
              <a:t>=“</a:t>
            </a:r>
            <a:r>
              <a:rPr lang="zh-CN" altLang="en-US" b="1" dirty="0" smtClean="0">
                <a:ea typeface="宋体" charset="-122"/>
              </a:rPr>
              <a:t>对任何输入</a:t>
            </a:r>
            <a:r>
              <a:rPr lang="en-US" altLang="zh-CN" b="1" dirty="0" smtClean="0">
                <a:ea typeface="宋体" charset="-122"/>
              </a:rPr>
              <a:t>x, </a:t>
            </a:r>
            <a:r>
              <a:rPr lang="zh-CN" altLang="en-US" b="1" dirty="0" smtClean="0">
                <a:ea typeface="宋体" charset="-122"/>
              </a:rPr>
              <a:t>拒绝.” 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M</a:t>
            </a:r>
            <a:r>
              <a:rPr lang="en-US" altLang="zh-CN" b="1" baseline="-25000" dirty="0" smtClean="0">
                <a:ea typeface="宋体" charset="-122"/>
              </a:rPr>
              <a:t>2</a:t>
            </a:r>
            <a:r>
              <a:rPr lang="en-US" altLang="zh-CN" b="1" dirty="0" smtClean="0">
                <a:ea typeface="宋体" charset="-122"/>
              </a:rPr>
              <a:t>=“</a:t>
            </a:r>
            <a:r>
              <a:rPr lang="zh-CN" altLang="en-US" b="1" dirty="0" smtClean="0">
                <a:ea typeface="宋体" charset="-122"/>
              </a:rPr>
              <a:t>对任何输入</a:t>
            </a:r>
            <a:r>
              <a:rPr lang="en-US" altLang="zh-CN" b="1" dirty="0" smtClean="0">
                <a:ea typeface="宋体" charset="-122"/>
              </a:rPr>
              <a:t>x, 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         接受当且仅当</a:t>
            </a: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接受</a:t>
            </a:r>
            <a:r>
              <a:rPr lang="en-US" altLang="zh-CN" b="1" dirty="0" smtClean="0">
                <a:ea typeface="宋体" charset="-122"/>
              </a:rPr>
              <a:t>w</a:t>
            </a:r>
            <a:r>
              <a:rPr lang="zh-CN" altLang="en-US" b="1" dirty="0" smtClean="0">
                <a:ea typeface="宋体" charset="-122"/>
              </a:rPr>
              <a:t>.” 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2) 输出&lt;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, M</a:t>
            </a:r>
            <a:r>
              <a:rPr lang="en-US" altLang="zh-CN" sz="2800" b="1" baseline="-25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&gt;”.  #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注</a:t>
            </a:r>
            <a:r>
              <a:rPr lang="zh-CN" altLang="en-US" sz="2800" b="1" dirty="0" smtClean="0">
                <a:ea typeface="宋体" charset="-122"/>
              </a:rPr>
              <a:t>: </a:t>
            </a:r>
            <a:r>
              <a:rPr lang="en-US" altLang="zh-CN" sz="2800" b="1" dirty="0" smtClean="0">
                <a:ea typeface="宋体" charset="-122"/>
              </a:rPr>
              <a:t>L(M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)=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,  </a:t>
            </a:r>
            <a:r>
              <a:rPr lang="en-US" altLang="zh-CN" sz="2800" b="1" dirty="0" smtClean="0">
                <a:ea typeface="宋体" charset="-122"/>
              </a:rPr>
              <a:t>L(M</a:t>
            </a:r>
            <a:r>
              <a:rPr lang="en-US" altLang="zh-CN" sz="2800" b="1" baseline="-25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)=</a:t>
            </a:r>
          </a:p>
        </p:txBody>
      </p:sp>
      <p:graphicFrame>
        <p:nvGraphicFramePr>
          <p:cNvPr id="91143" name="Object 5"/>
          <p:cNvGraphicFramePr>
            <a:graphicFrameLocks noChangeAspect="1"/>
          </p:cNvGraphicFramePr>
          <p:nvPr/>
        </p:nvGraphicFramePr>
        <p:xfrm>
          <a:off x="2010916" y="2003499"/>
          <a:ext cx="2705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2" name="Equation" r:id="rId4" imgW="866780" imgH="200021" progId="Equation.3">
                  <p:embed/>
                </p:oleObj>
              </mc:Choice>
              <mc:Fallback>
                <p:oleObj name="Equation" r:id="rId4" imgW="866780" imgH="2000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916" y="2003499"/>
                        <a:ext cx="27051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20" name="Object 32"/>
          <p:cNvGraphicFramePr>
            <a:graphicFrameLocks noChangeAspect="1"/>
          </p:cNvGraphicFramePr>
          <p:nvPr/>
        </p:nvGraphicFramePr>
        <p:xfrm>
          <a:off x="3568824" y="1340768"/>
          <a:ext cx="1219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3" name="公式" r:id="rId6" imgW="371439" imgH="200021" progId="Equation.3">
                  <p:embed/>
                </p:oleObj>
              </mc:Choice>
              <mc:Fallback>
                <p:oleObj name="公式" r:id="rId6" imgW="371439" imgH="2000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824" y="1340768"/>
                        <a:ext cx="121920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851920" y="5517232"/>
            <a:ext cx="2195736" cy="830997"/>
            <a:chOff x="6120680" y="4077072"/>
            <a:chExt cx="2195736" cy="830997"/>
          </a:xfrm>
        </p:grpSpPr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6120680" y="4187989"/>
              <a:ext cx="144016" cy="617984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64696" y="4077072"/>
              <a:ext cx="2051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ea typeface="宋体" charset="-122"/>
                  <a:sym typeface="Symbol" pitchFamily="18" charset="2"/>
                </a:rPr>
                <a:t>*, </a:t>
              </a:r>
              <a:r>
                <a:rPr lang="en-US" altLang="zh-CN" b="1" dirty="0" smtClean="0">
                  <a:ea typeface="宋体" charset="-122"/>
                </a:rPr>
                <a:t>M</a:t>
              </a:r>
              <a:r>
                <a:rPr lang="zh-CN" altLang="en-US" b="1" dirty="0" smtClean="0">
                  <a:ea typeface="宋体" charset="-122"/>
                </a:rPr>
                <a:t>接受</a:t>
              </a:r>
              <a:r>
                <a:rPr lang="en-US" altLang="zh-CN" b="1" dirty="0" smtClean="0">
                  <a:ea typeface="宋体" charset="-122"/>
                </a:rPr>
                <a:t>w</a:t>
              </a:r>
            </a:p>
            <a:p>
              <a:r>
                <a:rPr lang="en-US" altLang="zh-CN" b="1" dirty="0" smtClean="0">
                  <a:ea typeface="宋体" charset="-122"/>
                  <a:sym typeface="Symbol" pitchFamily="18" charset="2"/>
                </a:rPr>
                <a:t>, </a:t>
              </a:r>
              <a:r>
                <a:rPr lang="en-US" altLang="zh-CN" b="1" dirty="0" smtClean="0">
                  <a:ea typeface="宋体" charset="-122"/>
                </a:rPr>
                <a:t>M</a:t>
              </a:r>
              <a:r>
                <a:rPr lang="zh-CN" altLang="en-US" b="1" dirty="0" smtClean="0">
                  <a:ea typeface="宋体" charset="-122"/>
                </a:rPr>
                <a:t>不接受</a:t>
              </a:r>
              <a:r>
                <a:rPr lang="en-US" altLang="zh-CN" b="1" dirty="0" smtClean="0">
                  <a:ea typeface="宋体" charset="-122"/>
                </a:rPr>
                <a:t>w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2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921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A940DC1-9A22-474D-B2E8-C44256505525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定理6.24证明(2)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00" y="1340768"/>
            <a:ext cx="7772400" cy="46482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证明(续)</a:t>
            </a:r>
            <a:r>
              <a:rPr lang="zh-CN" altLang="en-US" b="1" dirty="0" smtClean="0">
                <a:ea typeface="宋体" charset="-122"/>
              </a:rPr>
              <a:t>:  (2)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TM G=“</a:t>
            </a:r>
            <a:r>
              <a:rPr lang="zh-CN" altLang="en-US" b="1" dirty="0" smtClean="0">
                <a:ea typeface="宋体" charset="-122"/>
              </a:rPr>
              <a:t>在输入&lt;</a:t>
            </a:r>
            <a:r>
              <a:rPr lang="en-US" altLang="zh-CN" b="1" dirty="0" err="1" smtClean="0">
                <a:ea typeface="宋体" charset="-122"/>
              </a:rPr>
              <a:t>M,w</a:t>
            </a:r>
            <a:r>
              <a:rPr lang="en-US" altLang="zh-CN" b="1" dirty="0" smtClean="0">
                <a:ea typeface="宋体" charset="-122"/>
              </a:rPr>
              <a:t>&gt;</a:t>
            </a:r>
            <a:r>
              <a:rPr lang="zh-CN" altLang="en-US" b="1" dirty="0" smtClean="0">
                <a:ea typeface="宋体" charset="-122"/>
              </a:rPr>
              <a:t>上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         (</a:t>
            </a: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是</a:t>
            </a:r>
            <a:r>
              <a:rPr lang="en-US" altLang="zh-CN" b="1" dirty="0" err="1" smtClean="0">
                <a:ea typeface="宋体" charset="-122"/>
              </a:rPr>
              <a:t>TM,w</a:t>
            </a:r>
            <a:r>
              <a:rPr lang="zh-CN" altLang="en-US" b="1" dirty="0" smtClean="0">
                <a:ea typeface="宋体" charset="-122"/>
              </a:rPr>
              <a:t>是串): 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1) 构造</a:t>
            </a:r>
            <a:r>
              <a:rPr lang="en-US" altLang="zh-CN" sz="2800" b="1" dirty="0" smtClean="0">
                <a:ea typeface="宋体" charset="-122"/>
              </a:rPr>
              <a:t>TM M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zh-CN" altLang="en-US" sz="2800" b="1" dirty="0" smtClean="0">
                <a:ea typeface="宋体" charset="-122"/>
              </a:rPr>
              <a:t>和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en-US" altLang="zh-CN" sz="2800" b="1" baseline="-25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; </a:t>
            </a:r>
          </a:p>
          <a:p>
            <a:pPr lvl="1" eaLnBrk="1" hangingPunct="1">
              <a:buNone/>
            </a:pPr>
            <a:r>
              <a:rPr lang="en-US" altLang="zh-CN" b="1" dirty="0" smtClean="0">
                <a:ea typeface="宋体" charset="-122"/>
              </a:rPr>
              <a:t>M</a:t>
            </a:r>
            <a:r>
              <a:rPr lang="en-US" altLang="zh-CN" b="1" baseline="-25000" dirty="0" smtClean="0">
                <a:ea typeface="宋体" charset="-122"/>
              </a:rPr>
              <a:t>1</a:t>
            </a:r>
            <a:r>
              <a:rPr lang="en-US" altLang="zh-CN" b="1" dirty="0" smtClean="0">
                <a:ea typeface="宋体" charset="-122"/>
              </a:rPr>
              <a:t>=“</a:t>
            </a:r>
            <a:r>
              <a:rPr lang="zh-CN" altLang="en-US" b="1" dirty="0" smtClean="0">
                <a:ea typeface="宋体" charset="-122"/>
              </a:rPr>
              <a:t>对任何输入</a:t>
            </a:r>
            <a:r>
              <a:rPr lang="en-US" altLang="zh-CN" b="1" dirty="0" smtClean="0">
                <a:ea typeface="宋体" charset="-122"/>
              </a:rPr>
              <a:t>x, </a:t>
            </a:r>
            <a:r>
              <a:rPr lang="zh-CN" altLang="en-US" b="1" dirty="0" smtClean="0">
                <a:ea typeface="宋体" charset="-122"/>
              </a:rPr>
              <a:t>接受.” </a:t>
            </a:r>
          </a:p>
          <a:p>
            <a:pPr lvl="1" eaLnBrk="1" hangingPunct="1">
              <a:buNone/>
            </a:pPr>
            <a:r>
              <a:rPr lang="en-US" altLang="zh-CN" b="1" dirty="0" smtClean="0">
                <a:ea typeface="宋体" charset="-122"/>
              </a:rPr>
              <a:t>M</a:t>
            </a:r>
            <a:r>
              <a:rPr lang="en-US" altLang="zh-CN" b="1" baseline="-25000" dirty="0" smtClean="0">
                <a:ea typeface="宋体" charset="-122"/>
              </a:rPr>
              <a:t>2</a:t>
            </a:r>
            <a:r>
              <a:rPr lang="en-US" altLang="zh-CN" b="1" dirty="0" smtClean="0">
                <a:ea typeface="宋体" charset="-122"/>
              </a:rPr>
              <a:t>=“</a:t>
            </a:r>
            <a:r>
              <a:rPr lang="zh-CN" altLang="en-US" b="1" dirty="0" smtClean="0">
                <a:ea typeface="宋体" charset="-122"/>
              </a:rPr>
              <a:t>对任何输入</a:t>
            </a:r>
            <a:r>
              <a:rPr lang="en-US" altLang="zh-CN" b="1" dirty="0" smtClean="0">
                <a:ea typeface="宋体" charset="-122"/>
              </a:rPr>
              <a:t>x, 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       接受当且仅当</a:t>
            </a: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接受</a:t>
            </a:r>
            <a:r>
              <a:rPr lang="en-US" altLang="zh-CN" b="1" dirty="0" smtClean="0">
                <a:ea typeface="宋体" charset="-122"/>
              </a:rPr>
              <a:t>w</a:t>
            </a:r>
            <a:r>
              <a:rPr lang="zh-CN" altLang="en-US" b="1" dirty="0" smtClean="0">
                <a:ea typeface="宋体" charset="-122"/>
              </a:rPr>
              <a:t>.” 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2) 输出&lt;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, M</a:t>
            </a:r>
            <a:r>
              <a:rPr lang="en-US" altLang="zh-CN" sz="2800" b="1" baseline="-25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&gt;”.   #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注</a:t>
            </a:r>
            <a:r>
              <a:rPr lang="zh-CN" altLang="en-US" sz="2800" b="1" dirty="0" smtClean="0">
                <a:ea typeface="宋体" charset="-122"/>
              </a:rPr>
              <a:t>: </a:t>
            </a:r>
            <a:r>
              <a:rPr lang="en-US" altLang="zh-CN" sz="2800" b="1" dirty="0" smtClean="0">
                <a:ea typeface="宋体" charset="-122"/>
              </a:rPr>
              <a:t>L(M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)=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*,  </a:t>
            </a:r>
            <a:r>
              <a:rPr lang="en-US" altLang="zh-CN" sz="2800" b="1" dirty="0" smtClean="0">
                <a:ea typeface="宋体" charset="-122"/>
              </a:rPr>
              <a:t>L(M</a:t>
            </a:r>
            <a:r>
              <a:rPr lang="en-US" altLang="zh-CN" sz="2800" b="1" baseline="-25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)=</a:t>
            </a:r>
            <a:endParaRPr lang="zh-CN" altLang="en-US" sz="2800" b="1" dirty="0" smtClean="0">
              <a:ea typeface="宋体" charset="-122"/>
            </a:endParaRPr>
          </a:p>
        </p:txBody>
      </p:sp>
      <p:graphicFrame>
        <p:nvGraphicFramePr>
          <p:cNvPr id="92167" name="Object 5"/>
          <p:cNvGraphicFramePr>
            <a:graphicFrameLocks noChangeAspect="1"/>
          </p:cNvGraphicFramePr>
          <p:nvPr/>
        </p:nvGraphicFramePr>
        <p:xfrm>
          <a:off x="2987824" y="1427435"/>
          <a:ext cx="2743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6" name="Equation" r:id="rId4" imgW="876228" imgH="200021" progId="Equation.3">
                  <p:embed/>
                </p:oleObj>
              </mc:Choice>
              <mc:Fallback>
                <p:oleObj name="Equation" r:id="rId4" imgW="876228" imgH="2000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427435"/>
                        <a:ext cx="27432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AutoShape 6"/>
          <p:cNvSpPr>
            <a:spLocks/>
          </p:cNvSpPr>
          <p:nvPr/>
        </p:nvSpPr>
        <p:spPr bwMode="auto">
          <a:xfrm>
            <a:off x="3995936" y="5589240"/>
            <a:ext cx="144016" cy="617984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952" y="5478323"/>
            <a:ext cx="2051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宋体" charset="-122"/>
                <a:sym typeface="Symbol" pitchFamily="18" charset="2"/>
              </a:rPr>
              <a:t>*, </a:t>
            </a: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接受</a:t>
            </a:r>
            <a:r>
              <a:rPr lang="en-US" altLang="zh-CN" b="1" dirty="0" smtClean="0">
                <a:ea typeface="宋体" charset="-122"/>
              </a:rPr>
              <a:t>w</a:t>
            </a:r>
          </a:p>
          <a:p>
            <a:r>
              <a:rPr lang="en-US" altLang="zh-CN" b="1" dirty="0" smtClean="0">
                <a:ea typeface="宋体" charset="-122"/>
                <a:sym typeface="Symbol" pitchFamily="18" charset="2"/>
              </a:rPr>
              <a:t>, </a:t>
            </a: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不接受</a:t>
            </a:r>
            <a:r>
              <a:rPr lang="en-US" altLang="zh-CN" b="1" dirty="0" smtClean="0">
                <a:ea typeface="宋体" charset="-122"/>
              </a:rPr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768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E3C8EC-221C-4B67-B602-DFD30FC2750C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归约的形式化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76400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归约(</a:t>
            </a:r>
            <a:r>
              <a:rPr lang="en-US" altLang="zh-CN" b="1" dirty="0" smtClean="0">
                <a:ea typeface="宋体" charset="-122"/>
              </a:rPr>
              <a:t>m-reduction)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多一(</a:t>
            </a:r>
            <a:r>
              <a:rPr lang="en-US" altLang="zh-CN" b="1" dirty="0" smtClean="0">
                <a:solidFill>
                  <a:schemeClr val="folHlink"/>
                </a:solidFill>
                <a:ea typeface="宋体" charset="-122"/>
              </a:rPr>
              <a:t>m</a:t>
            </a:r>
            <a:r>
              <a:rPr lang="en-US" altLang="zh-CN" b="1" dirty="0" smtClean="0">
                <a:ea typeface="宋体" charset="-122"/>
              </a:rPr>
              <a:t>any-one)</a:t>
            </a:r>
            <a:r>
              <a:rPr lang="zh-CN" altLang="en-US" b="1" dirty="0" smtClean="0">
                <a:ea typeface="宋体" charset="-122"/>
              </a:rPr>
              <a:t>归约</a:t>
            </a:r>
          </a:p>
          <a:p>
            <a:pPr lvl="2" eaLnBrk="1" hangingPunct="1">
              <a:buNone/>
            </a:pPr>
            <a:r>
              <a:rPr lang="zh-CN" altLang="en-US" b="1" dirty="0" smtClean="0">
                <a:ea typeface="宋体" charset="-122"/>
              </a:rPr>
              <a:t>传统叫法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映射(</a:t>
            </a:r>
            <a:r>
              <a:rPr lang="en-US" altLang="zh-CN" b="1" dirty="0" smtClean="0">
                <a:solidFill>
                  <a:schemeClr val="folHlink"/>
                </a:solidFill>
                <a:ea typeface="宋体" charset="-122"/>
              </a:rPr>
              <a:t>m</a:t>
            </a:r>
            <a:r>
              <a:rPr lang="en-US" altLang="zh-CN" b="1" dirty="0" smtClean="0">
                <a:ea typeface="宋体" charset="-122"/>
              </a:rPr>
              <a:t>apping)</a:t>
            </a:r>
            <a:r>
              <a:rPr lang="zh-CN" altLang="en-US" b="1" dirty="0" smtClean="0">
                <a:ea typeface="宋体" charset="-122"/>
              </a:rPr>
              <a:t>归约</a:t>
            </a:r>
          </a:p>
          <a:p>
            <a:pPr lvl="2" eaLnBrk="1" hangingPunct="1">
              <a:buNone/>
            </a:pPr>
            <a:r>
              <a:rPr lang="en-US" altLang="zh-CN" b="1" dirty="0" err="1" smtClean="0">
                <a:ea typeface="宋体" charset="-122"/>
              </a:rPr>
              <a:t>Sipser</a:t>
            </a:r>
            <a:r>
              <a:rPr lang="zh-CN" altLang="en-US" b="1" dirty="0" smtClean="0">
                <a:ea typeface="宋体" charset="-122"/>
              </a:rPr>
              <a:t>叫法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归约(</a:t>
            </a:r>
            <a:r>
              <a:rPr lang="en-US" altLang="zh-CN" b="1" dirty="0" smtClean="0">
                <a:ea typeface="宋体" charset="-122"/>
              </a:rPr>
              <a:t>reduction)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可归约性(</a:t>
            </a:r>
            <a:r>
              <a:rPr lang="en-US" altLang="zh-CN" b="1" dirty="0" smtClean="0">
                <a:ea typeface="宋体" charset="-122"/>
              </a:rPr>
              <a:t>reducibility)</a:t>
            </a:r>
          </a:p>
        </p:txBody>
      </p:sp>
    </p:spTree>
    <p:extLst>
      <p:ext uri="{BB962C8B-B14F-4D97-AF65-F5344CB8AC3E}">
        <p14:creationId xmlns:p14="http://schemas.microsoft.com/office/powerpoint/2010/main" val="8596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778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30848A4-9735-47A9-BFAF-2F8E9F756609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可计算函数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011363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对于某个函数</a:t>
            </a:r>
            <a:r>
              <a:rPr lang="en-US" altLang="zh-CN" b="1" dirty="0" smtClean="0">
                <a:ea typeface="宋体" charset="-122"/>
              </a:rPr>
              <a:t>f: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**,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如果存在图灵机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M,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使得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在每个输入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上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停机, 且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此时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f(w)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出现在带上, 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则说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f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是</a:t>
            </a: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可计算函数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.  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99592" y="5111080"/>
            <a:ext cx="2895600" cy="838200"/>
            <a:chOff x="899592" y="5111080"/>
            <a:chExt cx="2895600" cy="838200"/>
          </a:xfrm>
        </p:grpSpPr>
        <p:sp>
          <p:nvSpPr>
            <p:cNvPr id="77830" name="Rectangle 5"/>
            <p:cNvSpPr>
              <a:spLocks noChangeArrowheads="1"/>
            </p:cNvSpPr>
            <p:nvPr/>
          </p:nvSpPr>
          <p:spPr bwMode="auto">
            <a:xfrm>
              <a:off x="1737792" y="5111080"/>
              <a:ext cx="12192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77831" name="Text Box 6"/>
            <p:cNvSpPr txBox="1">
              <a:spLocks noChangeArrowheads="1"/>
            </p:cNvSpPr>
            <p:nvPr/>
          </p:nvSpPr>
          <p:spPr bwMode="auto">
            <a:xfrm>
              <a:off x="2118792" y="533968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M</a:t>
              </a:r>
            </a:p>
          </p:txBody>
        </p:sp>
        <p:sp>
          <p:nvSpPr>
            <p:cNvPr id="77832" name="Line 7"/>
            <p:cNvSpPr>
              <a:spLocks noChangeShapeType="1"/>
            </p:cNvSpPr>
            <p:nvPr/>
          </p:nvSpPr>
          <p:spPr bwMode="auto">
            <a:xfrm>
              <a:off x="899592" y="556828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3" name="Text Box 8"/>
            <p:cNvSpPr txBox="1">
              <a:spLocks noChangeArrowheads="1"/>
            </p:cNvSpPr>
            <p:nvPr/>
          </p:nvSpPr>
          <p:spPr bwMode="auto">
            <a:xfrm>
              <a:off x="1051992" y="511108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w</a:t>
              </a:r>
            </a:p>
          </p:txBody>
        </p:sp>
        <p:sp>
          <p:nvSpPr>
            <p:cNvPr id="77834" name="Line 9"/>
            <p:cNvSpPr>
              <a:spLocks noChangeShapeType="1"/>
            </p:cNvSpPr>
            <p:nvPr/>
          </p:nvSpPr>
          <p:spPr bwMode="auto">
            <a:xfrm>
              <a:off x="2956992" y="556828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5" name="Text Box 10"/>
            <p:cNvSpPr txBox="1">
              <a:spLocks noChangeArrowheads="1"/>
            </p:cNvSpPr>
            <p:nvPr/>
          </p:nvSpPr>
          <p:spPr bwMode="auto">
            <a:xfrm>
              <a:off x="3109392" y="511108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f(w)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3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788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66975C9-B072-4ECC-9D68-8EC4A38CA871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例6.13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76400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例6.13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: 整数上所有通常的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算术运算都是可计算函数.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加法: 可以制造一个机器, 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以&lt;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m,n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&gt;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作为输入,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返回&lt;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m+n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3450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798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3DBCBBB-0C52-4D39-85CB-E25AFB7D607D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例6.14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7772400" cy="46482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例6.14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:可计算函数可以是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机器的描述之间的变换.</a:t>
            </a: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如果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w=&lt;M&gt;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是一个图灵机的编码, </a:t>
            </a:r>
            <a:endParaRPr lang="en-US" altLang="zh-CN" sz="24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可以有一个可计算函数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f, 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以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为输入,</a:t>
            </a:r>
            <a:endParaRPr lang="en-US" altLang="zh-CN" sz="24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且返回一个图灵机的描述&lt;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M’&gt;. </a:t>
            </a: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    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与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M’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识别同样语言, 但是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M’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从不</a:t>
            </a:r>
            <a:endParaRPr lang="en-US" altLang="zh-CN" sz="24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          试图把读写头移出带的左端点. </a:t>
            </a: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函数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f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通过在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的描述中加入</a:t>
            </a:r>
            <a:endParaRPr lang="en-US" altLang="zh-CN" sz="24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     一些状态来完成这个任务</a:t>
            </a: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如果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不是图灵机的合法编码,</a:t>
            </a:r>
            <a:endParaRPr lang="en-US" altLang="zh-CN" sz="24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    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f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就返回</a:t>
            </a:r>
          </a:p>
        </p:txBody>
      </p:sp>
    </p:spTree>
    <p:extLst>
      <p:ext uri="{BB962C8B-B14F-4D97-AF65-F5344CB8AC3E}">
        <p14:creationId xmlns:p14="http://schemas.microsoft.com/office/powerpoint/2010/main" val="11674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808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59A47D9-BCAA-48E2-94F8-110ECA166D45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</a:t>
            </a:r>
            <a:r>
              <a:rPr lang="zh-CN" altLang="en-US" smtClean="0">
                <a:ea typeface="宋体" charset="-122"/>
              </a:rPr>
              <a:t>归约的形式定义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84784"/>
            <a:ext cx="6624736" cy="42672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设</a:t>
            </a:r>
            <a:r>
              <a:rPr lang="en-US" altLang="zh-CN" sz="2800" b="1" dirty="0" smtClean="0">
                <a:ea typeface="宋体" charset="-122"/>
              </a:rPr>
              <a:t>A</a:t>
            </a:r>
            <a:r>
              <a:rPr lang="zh-CN" altLang="en-US" sz="2800" b="1" dirty="0" smtClean="0">
                <a:ea typeface="宋体" charset="-122"/>
              </a:rPr>
              <a:t>和</a:t>
            </a:r>
            <a:r>
              <a:rPr lang="en-US" altLang="zh-CN" sz="2800" b="1" dirty="0" smtClean="0">
                <a:ea typeface="宋体" charset="-122"/>
              </a:rPr>
              <a:t>B</a:t>
            </a:r>
            <a:r>
              <a:rPr lang="zh-CN" altLang="en-US" sz="2800" b="1" dirty="0" smtClean="0">
                <a:ea typeface="宋体" charset="-122"/>
              </a:rPr>
              <a:t>是语言, 如果</a:t>
            </a:r>
            <a:endParaRPr lang="en-US" altLang="zh-CN" sz="28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存在可计算函数 </a:t>
            </a:r>
            <a:r>
              <a:rPr lang="en-US" altLang="zh-CN" sz="2800" b="1" dirty="0" smtClean="0">
                <a:ea typeface="宋体" charset="-122"/>
              </a:rPr>
              <a:t>f: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**,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使得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  对于每个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x, </a:t>
            </a:r>
          </a:p>
          <a:p>
            <a:pPr algn="ctr" eaLnBrk="1" hangingPunct="1">
              <a:buNone/>
            </a:pPr>
            <a:r>
              <a:rPr lang="en-US" altLang="zh-CN" sz="2800" b="1" dirty="0" err="1" smtClean="0">
                <a:ea typeface="宋体" charset="-122"/>
              </a:rPr>
              <a:t>x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A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 f(x)B</a:t>
            </a:r>
          </a:p>
          <a:p>
            <a:pPr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则说语言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可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m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归约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到语言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B,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记作</a:t>
            </a:r>
          </a:p>
          <a:p>
            <a:pPr algn="ctr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 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B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  称函数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f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为从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到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B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的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归约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, 记作</a:t>
            </a:r>
          </a:p>
          <a:p>
            <a:pPr algn="ctr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 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B via f</a:t>
            </a:r>
            <a:endParaRPr lang="zh-CN" altLang="en-US" sz="2800" b="1" dirty="0" smtClean="0">
              <a:ea typeface="宋体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26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819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A6620B0-E67F-402B-8A98-ED77A65694A9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</a:t>
            </a:r>
            <a:r>
              <a:rPr lang="zh-CN" altLang="en-US" smtClean="0">
                <a:ea typeface="宋体" charset="-122"/>
              </a:rPr>
              <a:t>归约的图示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323529" y="4267201"/>
            <a:ext cx="5400599" cy="1453422"/>
            <a:chOff x="1187451" y="4267201"/>
            <a:chExt cx="7178175" cy="1453422"/>
          </a:xfrm>
        </p:grpSpPr>
        <p:sp>
          <p:nvSpPr>
            <p:cNvPr id="81925" name="Rectangle 22"/>
            <p:cNvSpPr>
              <a:spLocks noChangeArrowheads="1"/>
            </p:cNvSpPr>
            <p:nvPr/>
          </p:nvSpPr>
          <p:spPr bwMode="auto">
            <a:xfrm>
              <a:off x="1187451" y="5073650"/>
              <a:ext cx="493725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>
                  <a:solidFill>
                    <a:schemeClr val="accent1"/>
                  </a:solidFill>
                  <a:ea typeface="宋体" charset="-122"/>
                </a:rPr>
                <a:t>B</a:t>
              </a:r>
            </a:p>
          </p:txBody>
        </p:sp>
        <p:sp>
          <p:nvSpPr>
            <p:cNvPr id="81926" name="Rectangle 23"/>
            <p:cNvSpPr>
              <a:spLocks noChangeArrowheads="1"/>
            </p:cNvSpPr>
            <p:nvPr/>
          </p:nvSpPr>
          <p:spPr bwMode="auto">
            <a:xfrm>
              <a:off x="7924800" y="5105401"/>
              <a:ext cx="440826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ea typeface="宋体" charset="-122"/>
                </a:rPr>
                <a:t>...</a:t>
              </a:r>
            </a:p>
          </p:txBody>
        </p:sp>
        <p:sp>
          <p:nvSpPr>
            <p:cNvPr id="81927" name="Rectangle 27"/>
            <p:cNvSpPr>
              <a:spLocks noChangeArrowheads="1"/>
            </p:cNvSpPr>
            <p:nvPr/>
          </p:nvSpPr>
          <p:spPr bwMode="auto">
            <a:xfrm>
              <a:off x="1778000" y="5257800"/>
              <a:ext cx="3556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28" name="Rectangle 31"/>
            <p:cNvSpPr>
              <a:spLocks noChangeArrowheads="1"/>
            </p:cNvSpPr>
            <p:nvPr/>
          </p:nvSpPr>
          <p:spPr bwMode="auto">
            <a:xfrm>
              <a:off x="1778000" y="4419600"/>
              <a:ext cx="355600" cy="355600"/>
            </a:xfrm>
            <a:prstGeom prst="rect">
              <a:avLst/>
            </a:prstGeom>
            <a:solidFill>
              <a:srgbClr val="00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29" name="Rectangle 48"/>
            <p:cNvSpPr>
              <a:spLocks noChangeArrowheads="1"/>
            </p:cNvSpPr>
            <p:nvPr/>
          </p:nvSpPr>
          <p:spPr bwMode="auto">
            <a:xfrm>
              <a:off x="1187451" y="4267201"/>
              <a:ext cx="493725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>
                  <a:solidFill>
                    <a:srgbClr val="0099FF"/>
                  </a:solidFill>
                  <a:ea typeface="宋体" charset="-122"/>
                </a:rPr>
                <a:t>A</a:t>
              </a:r>
            </a:p>
          </p:txBody>
        </p:sp>
        <p:sp>
          <p:nvSpPr>
            <p:cNvPr id="81930" name="Rectangle 49"/>
            <p:cNvSpPr>
              <a:spLocks noChangeArrowheads="1"/>
            </p:cNvSpPr>
            <p:nvPr/>
          </p:nvSpPr>
          <p:spPr bwMode="auto">
            <a:xfrm>
              <a:off x="7924800" y="4297364"/>
              <a:ext cx="440826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ea typeface="宋体" charset="-122"/>
                </a:rPr>
                <a:t>...</a:t>
              </a:r>
            </a:p>
          </p:txBody>
        </p:sp>
        <p:sp>
          <p:nvSpPr>
            <p:cNvPr id="81931" name="Rectangle 53"/>
            <p:cNvSpPr>
              <a:spLocks noChangeArrowheads="1"/>
            </p:cNvSpPr>
            <p:nvPr/>
          </p:nvSpPr>
          <p:spPr bwMode="auto">
            <a:xfrm>
              <a:off x="2159000" y="4419600"/>
              <a:ext cx="3556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32" name="Rectangle 54"/>
            <p:cNvSpPr>
              <a:spLocks noChangeArrowheads="1"/>
            </p:cNvSpPr>
            <p:nvPr/>
          </p:nvSpPr>
          <p:spPr bwMode="auto">
            <a:xfrm>
              <a:off x="2540000" y="4419600"/>
              <a:ext cx="355600" cy="355600"/>
            </a:xfrm>
            <a:prstGeom prst="rect">
              <a:avLst/>
            </a:prstGeom>
            <a:solidFill>
              <a:srgbClr val="00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33" name="Rectangle 55"/>
            <p:cNvSpPr>
              <a:spLocks noChangeArrowheads="1"/>
            </p:cNvSpPr>
            <p:nvPr/>
          </p:nvSpPr>
          <p:spPr bwMode="auto">
            <a:xfrm>
              <a:off x="2921000" y="4419600"/>
              <a:ext cx="355600" cy="355600"/>
            </a:xfrm>
            <a:prstGeom prst="rect">
              <a:avLst/>
            </a:prstGeom>
            <a:solidFill>
              <a:srgbClr val="00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34" name="Rectangle 56"/>
            <p:cNvSpPr>
              <a:spLocks noChangeArrowheads="1"/>
            </p:cNvSpPr>
            <p:nvPr/>
          </p:nvSpPr>
          <p:spPr bwMode="auto">
            <a:xfrm>
              <a:off x="3302000" y="4419600"/>
              <a:ext cx="3556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35" name="Rectangle 57"/>
            <p:cNvSpPr>
              <a:spLocks noChangeArrowheads="1"/>
            </p:cNvSpPr>
            <p:nvPr/>
          </p:nvSpPr>
          <p:spPr bwMode="auto">
            <a:xfrm>
              <a:off x="3683000" y="4419600"/>
              <a:ext cx="3556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36" name="Rectangle 58"/>
            <p:cNvSpPr>
              <a:spLocks noChangeArrowheads="1"/>
            </p:cNvSpPr>
            <p:nvPr/>
          </p:nvSpPr>
          <p:spPr bwMode="auto">
            <a:xfrm>
              <a:off x="4064000" y="4419600"/>
              <a:ext cx="355600" cy="355600"/>
            </a:xfrm>
            <a:prstGeom prst="rect">
              <a:avLst/>
            </a:prstGeom>
            <a:solidFill>
              <a:srgbClr val="00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37" name="Rectangle 59"/>
            <p:cNvSpPr>
              <a:spLocks noChangeArrowheads="1"/>
            </p:cNvSpPr>
            <p:nvPr/>
          </p:nvSpPr>
          <p:spPr bwMode="auto">
            <a:xfrm>
              <a:off x="4445000" y="4419600"/>
              <a:ext cx="3556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38" name="Rectangle 60"/>
            <p:cNvSpPr>
              <a:spLocks noChangeArrowheads="1"/>
            </p:cNvSpPr>
            <p:nvPr/>
          </p:nvSpPr>
          <p:spPr bwMode="auto">
            <a:xfrm>
              <a:off x="4826000" y="4419600"/>
              <a:ext cx="355600" cy="355600"/>
            </a:xfrm>
            <a:prstGeom prst="rect">
              <a:avLst/>
            </a:prstGeom>
            <a:solidFill>
              <a:srgbClr val="00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39" name="Rectangle 61"/>
            <p:cNvSpPr>
              <a:spLocks noChangeArrowheads="1"/>
            </p:cNvSpPr>
            <p:nvPr/>
          </p:nvSpPr>
          <p:spPr bwMode="auto">
            <a:xfrm>
              <a:off x="5207000" y="4419600"/>
              <a:ext cx="355600" cy="355600"/>
            </a:xfrm>
            <a:prstGeom prst="rect">
              <a:avLst/>
            </a:prstGeom>
            <a:solidFill>
              <a:srgbClr val="00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40" name="Rectangle 62"/>
            <p:cNvSpPr>
              <a:spLocks noChangeArrowheads="1"/>
            </p:cNvSpPr>
            <p:nvPr/>
          </p:nvSpPr>
          <p:spPr bwMode="auto">
            <a:xfrm>
              <a:off x="5588000" y="4419600"/>
              <a:ext cx="355600" cy="355600"/>
            </a:xfrm>
            <a:prstGeom prst="rect">
              <a:avLst/>
            </a:prstGeom>
            <a:solidFill>
              <a:srgbClr val="00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41" name="Rectangle 63"/>
            <p:cNvSpPr>
              <a:spLocks noChangeArrowheads="1"/>
            </p:cNvSpPr>
            <p:nvPr/>
          </p:nvSpPr>
          <p:spPr bwMode="auto">
            <a:xfrm>
              <a:off x="5969000" y="4419600"/>
              <a:ext cx="3556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42" name="Rectangle 64"/>
            <p:cNvSpPr>
              <a:spLocks noChangeArrowheads="1"/>
            </p:cNvSpPr>
            <p:nvPr/>
          </p:nvSpPr>
          <p:spPr bwMode="auto">
            <a:xfrm>
              <a:off x="6350000" y="4419600"/>
              <a:ext cx="3556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43" name="Rectangle 65"/>
            <p:cNvSpPr>
              <a:spLocks noChangeArrowheads="1"/>
            </p:cNvSpPr>
            <p:nvPr/>
          </p:nvSpPr>
          <p:spPr bwMode="auto">
            <a:xfrm>
              <a:off x="6731000" y="4419600"/>
              <a:ext cx="355600" cy="355600"/>
            </a:xfrm>
            <a:prstGeom prst="rect">
              <a:avLst/>
            </a:prstGeom>
            <a:solidFill>
              <a:srgbClr val="00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44" name="Rectangle 66"/>
            <p:cNvSpPr>
              <a:spLocks noChangeArrowheads="1"/>
            </p:cNvSpPr>
            <p:nvPr/>
          </p:nvSpPr>
          <p:spPr bwMode="auto">
            <a:xfrm>
              <a:off x="7112000" y="4419600"/>
              <a:ext cx="3556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45" name="Rectangle 67"/>
            <p:cNvSpPr>
              <a:spLocks noChangeArrowheads="1"/>
            </p:cNvSpPr>
            <p:nvPr/>
          </p:nvSpPr>
          <p:spPr bwMode="auto">
            <a:xfrm>
              <a:off x="7493000" y="4419600"/>
              <a:ext cx="355600" cy="355600"/>
            </a:xfrm>
            <a:prstGeom prst="rect">
              <a:avLst/>
            </a:prstGeom>
            <a:solidFill>
              <a:srgbClr val="00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46" name="Rectangle 68"/>
            <p:cNvSpPr>
              <a:spLocks noChangeArrowheads="1"/>
            </p:cNvSpPr>
            <p:nvPr/>
          </p:nvSpPr>
          <p:spPr bwMode="auto">
            <a:xfrm>
              <a:off x="2159000" y="5257800"/>
              <a:ext cx="355600" cy="355600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47" name="Rectangle 69"/>
            <p:cNvSpPr>
              <a:spLocks noChangeArrowheads="1"/>
            </p:cNvSpPr>
            <p:nvPr/>
          </p:nvSpPr>
          <p:spPr bwMode="auto">
            <a:xfrm>
              <a:off x="2540000" y="5257800"/>
              <a:ext cx="355600" cy="355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48" name="Rectangle 70"/>
            <p:cNvSpPr>
              <a:spLocks noChangeArrowheads="1"/>
            </p:cNvSpPr>
            <p:nvPr/>
          </p:nvSpPr>
          <p:spPr bwMode="auto">
            <a:xfrm>
              <a:off x="2921000" y="5257800"/>
              <a:ext cx="3556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49" name="Rectangle 71"/>
            <p:cNvSpPr>
              <a:spLocks noChangeArrowheads="1"/>
            </p:cNvSpPr>
            <p:nvPr/>
          </p:nvSpPr>
          <p:spPr bwMode="auto">
            <a:xfrm>
              <a:off x="3302000" y="5257800"/>
              <a:ext cx="355600" cy="355600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50" name="Rectangle 72"/>
            <p:cNvSpPr>
              <a:spLocks noChangeArrowheads="1"/>
            </p:cNvSpPr>
            <p:nvPr/>
          </p:nvSpPr>
          <p:spPr bwMode="auto">
            <a:xfrm>
              <a:off x="3683000" y="5257800"/>
              <a:ext cx="3556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51" name="Rectangle 73"/>
            <p:cNvSpPr>
              <a:spLocks noChangeArrowheads="1"/>
            </p:cNvSpPr>
            <p:nvPr/>
          </p:nvSpPr>
          <p:spPr bwMode="auto">
            <a:xfrm>
              <a:off x="4064000" y="5257800"/>
              <a:ext cx="355600" cy="355600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52" name="Rectangle 74"/>
            <p:cNvSpPr>
              <a:spLocks noChangeArrowheads="1"/>
            </p:cNvSpPr>
            <p:nvPr/>
          </p:nvSpPr>
          <p:spPr bwMode="auto">
            <a:xfrm>
              <a:off x="4445000" y="5257800"/>
              <a:ext cx="355600" cy="355600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53" name="Rectangle 75"/>
            <p:cNvSpPr>
              <a:spLocks noChangeArrowheads="1"/>
            </p:cNvSpPr>
            <p:nvPr/>
          </p:nvSpPr>
          <p:spPr bwMode="auto">
            <a:xfrm>
              <a:off x="4826000" y="5257800"/>
              <a:ext cx="355600" cy="355600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54" name="Rectangle 76"/>
            <p:cNvSpPr>
              <a:spLocks noChangeArrowheads="1"/>
            </p:cNvSpPr>
            <p:nvPr/>
          </p:nvSpPr>
          <p:spPr bwMode="auto">
            <a:xfrm>
              <a:off x="5207000" y="5257800"/>
              <a:ext cx="3556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55" name="Rectangle 77"/>
            <p:cNvSpPr>
              <a:spLocks noChangeArrowheads="1"/>
            </p:cNvSpPr>
            <p:nvPr/>
          </p:nvSpPr>
          <p:spPr bwMode="auto">
            <a:xfrm>
              <a:off x="5588000" y="5257800"/>
              <a:ext cx="355600" cy="355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56" name="Rectangle 78"/>
            <p:cNvSpPr>
              <a:spLocks noChangeArrowheads="1"/>
            </p:cNvSpPr>
            <p:nvPr/>
          </p:nvSpPr>
          <p:spPr bwMode="auto">
            <a:xfrm>
              <a:off x="5969000" y="5257800"/>
              <a:ext cx="355600" cy="355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57" name="Rectangle 79"/>
            <p:cNvSpPr>
              <a:spLocks noChangeArrowheads="1"/>
            </p:cNvSpPr>
            <p:nvPr/>
          </p:nvSpPr>
          <p:spPr bwMode="auto">
            <a:xfrm>
              <a:off x="6350000" y="5257800"/>
              <a:ext cx="3556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58" name="Rectangle 80"/>
            <p:cNvSpPr>
              <a:spLocks noChangeArrowheads="1"/>
            </p:cNvSpPr>
            <p:nvPr/>
          </p:nvSpPr>
          <p:spPr bwMode="auto">
            <a:xfrm>
              <a:off x="6731000" y="5257800"/>
              <a:ext cx="355600" cy="355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59" name="Rectangle 81"/>
            <p:cNvSpPr>
              <a:spLocks noChangeArrowheads="1"/>
            </p:cNvSpPr>
            <p:nvPr/>
          </p:nvSpPr>
          <p:spPr bwMode="auto">
            <a:xfrm>
              <a:off x="7112000" y="5257800"/>
              <a:ext cx="355600" cy="355600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60" name="Rectangle 82"/>
            <p:cNvSpPr>
              <a:spLocks noChangeArrowheads="1"/>
            </p:cNvSpPr>
            <p:nvPr/>
          </p:nvSpPr>
          <p:spPr bwMode="auto">
            <a:xfrm>
              <a:off x="7493000" y="5257800"/>
              <a:ext cx="355600" cy="355600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61" name="Line 83"/>
            <p:cNvSpPr>
              <a:spLocks noChangeShapeType="1"/>
            </p:cNvSpPr>
            <p:nvPr/>
          </p:nvSpPr>
          <p:spPr bwMode="auto">
            <a:xfrm>
              <a:off x="1981200" y="48006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2" name="Line 84"/>
            <p:cNvSpPr>
              <a:spLocks noChangeShapeType="1"/>
            </p:cNvSpPr>
            <p:nvPr/>
          </p:nvSpPr>
          <p:spPr bwMode="auto">
            <a:xfrm>
              <a:off x="2362200" y="48006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3" name="Line 85"/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4" name="Line 86"/>
            <p:cNvSpPr>
              <a:spLocks noChangeShapeType="1"/>
            </p:cNvSpPr>
            <p:nvPr/>
          </p:nvSpPr>
          <p:spPr bwMode="auto">
            <a:xfrm>
              <a:off x="2743200" y="48006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5" name="Line 87"/>
            <p:cNvSpPr>
              <a:spLocks noChangeShapeType="1"/>
            </p:cNvSpPr>
            <p:nvPr/>
          </p:nvSpPr>
          <p:spPr bwMode="auto">
            <a:xfrm>
              <a:off x="3505200" y="48006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6" name="Line 88"/>
            <p:cNvSpPr>
              <a:spLocks noChangeShapeType="1"/>
            </p:cNvSpPr>
            <p:nvPr/>
          </p:nvSpPr>
          <p:spPr bwMode="auto">
            <a:xfrm flipH="1">
              <a:off x="3886200" y="4800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7" name="Line 89"/>
            <p:cNvSpPr>
              <a:spLocks noChangeShapeType="1"/>
            </p:cNvSpPr>
            <p:nvPr/>
          </p:nvSpPr>
          <p:spPr bwMode="auto">
            <a:xfrm>
              <a:off x="4267200" y="4800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8" name="Line 90"/>
            <p:cNvSpPr>
              <a:spLocks noChangeShapeType="1"/>
            </p:cNvSpPr>
            <p:nvPr/>
          </p:nvSpPr>
          <p:spPr bwMode="auto">
            <a:xfrm>
              <a:off x="4953000" y="4800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9" name="Line 91"/>
            <p:cNvSpPr>
              <a:spLocks noChangeShapeType="1"/>
            </p:cNvSpPr>
            <p:nvPr/>
          </p:nvSpPr>
          <p:spPr bwMode="auto">
            <a:xfrm flipH="1">
              <a:off x="4648200" y="4800600"/>
              <a:ext cx="1143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0" name="Line 92"/>
            <p:cNvSpPr>
              <a:spLocks noChangeShapeType="1"/>
            </p:cNvSpPr>
            <p:nvPr/>
          </p:nvSpPr>
          <p:spPr bwMode="auto">
            <a:xfrm>
              <a:off x="4572000" y="48006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1" name="Line 93"/>
            <p:cNvSpPr>
              <a:spLocks noChangeShapeType="1"/>
            </p:cNvSpPr>
            <p:nvPr/>
          </p:nvSpPr>
          <p:spPr bwMode="auto">
            <a:xfrm>
              <a:off x="6096000" y="48006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2" name="Line 94"/>
            <p:cNvSpPr>
              <a:spLocks noChangeShapeType="1"/>
            </p:cNvSpPr>
            <p:nvPr/>
          </p:nvSpPr>
          <p:spPr bwMode="auto">
            <a:xfrm flipH="1">
              <a:off x="6553200" y="48006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3" name="Line 95"/>
            <p:cNvSpPr>
              <a:spLocks noChangeShapeType="1"/>
            </p:cNvSpPr>
            <p:nvPr/>
          </p:nvSpPr>
          <p:spPr bwMode="auto">
            <a:xfrm>
              <a:off x="6934200" y="48006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4" name="Line 96"/>
            <p:cNvSpPr>
              <a:spLocks noChangeShapeType="1"/>
            </p:cNvSpPr>
            <p:nvPr/>
          </p:nvSpPr>
          <p:spPr bwMode="auto">
            <a:xfrm flipH="1">
              <a:off x="7239000" y="48006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5" name="Line 97"/>
            <p:cNvSpPr>
              <a:spLocks noChangeShapeType="1"/>
            </p:cNvSpPr>
            <p:nvPr/>
          </p:nvSpPr>
          <p:spPr bwMode="auto">
            <a:xfrm flipH="1">
              <a:off x="5029200" y="4800600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89" name="Line 111"/>
            <p:cNvSpPr>
              <a:spLocks noChangeShapeType="1"/>
            </p:cNvSpPr>
            <p:nvPr/>
          </p:nvSpPr>
          <p:spPr bwMode="auto">
            <a:xfrm flipH="1">
              <a:off x="6553200" y="4800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3568" y="1981200"/>
            <a:ext cx="4648200" cy="1625600"/>
            <a:chOff x="683568" y="1981200"/>
            <a:chExt cx="4648200" cy="1625600"/>
          </a:xfrm>
        </p:grpSpPr>
        <p:sp>
          <p:nvSpPr>
            <p:cNvPr id="81976" name="Oval 98"/>
            <p:cNvSpPr>
              <a:spLocks noChangeArrowheads="1"/>
            </p:cNvSpPr>
            <p:nvPr/>
          </p:nvSpPr>
          <p:spPr bwMode="auto">
            <a:xfrm>
              <a:off x="912168" y="1981200"/>
              <a:ext cx="838200" cy="12192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rgbClr val="0099FF"/>
                </a:solidFill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81977" name="Oval 99"/>
            <p:cNvSpPr>
              <a:spLocks noChangeArrowheads="1"/>
            </p:cNvSpPr>
            <p:nvPr/>
          </p:nvSpPr>
          <p:spPr bwMode="auto">
            <a:xfrm>
              <a:off x="2055168" y="1981200"/>
              <a:ext cx="838200" cy="1219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78" name="Oval 100"/>
            <p:cNvSpPr>
              <a:spLocks noChangeArrowheads="1"/>
            </p:cNvSpPr>
            <p:nvPr/>
          </p:nvSpPr>
          <p:spPr bwMode="auto">
            <a:xfrm>
              <a:off x="2207568" y="2209800"/>
              <a:ext cx="533400" cy="7620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79" name="Line 101"/>
            <p:cNvSpPr>
              <a:spLocks noChangeShapeType="1"/>
            </p:cNvSpPr>
            <p:nvPr/>
          </p:nvSpPr>
          <p:spPr bwMode="auto">
            <a:xfrm>
              <a:off x="1369368" y="1981200"/>
              <a:ext cx="1066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80" name="Line 102"/>
            <p:cNvSpPr>
              <a:spLocks noChangeShapeType="1"/>
            </p:cNvSpPr>
            <p:nvPr/>
          </p:nvSpPr>
          <p:spPr bwMode="auto">
            <a:xfrm flipV="1">
              <a:off x="1369368" y="2971800"/>
              <a:ext cx="1066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81" name="Oval 103"/>
            <p:cNvSpPr>
              <a:spLocks noChangeArrowheads="1"/>
            </p:cNvSpPr>
            <p:nvPr/>
          </p:nvSpPr>
          <p:spPr bwMode="auto">
            <a:xfrm>
              <a:off x="1293168" y="2590800"/>
              <a:ext cx="76200" cy="762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82" name="Oval 104"/>
            <p:cNvSpPr>
              <a:spLocks noChangeArrowheads="1"/>
            </p:cNvSpPr>
            <p:nvPr/>
          </p:nvSpPr>
          <p:spPr bwMode="auto">
            <a:xfrm>
              <a:off x="2512368" y="2590800"/>
              <a:ext cx="76200" cy="762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83" name="Oval 105"/>
            <p:cNvSpPr>
              <a:spLocks noChangeArrowheads="1"/>
            </p:cNvSpPr>
            <p:nvPr/>
          </p:nvSpPr>
          <p:spPr bwMode="auto">
            <a:xfrm>
              <a:off x="1293168" y="3352800"/>
              <a:ext cx="76200" cy="762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84" name="Oval 106"/>
            <p:cNvSpPr>
              <a:spLocks noChangeArrowheads="1"/>
            </p:cNvSpPr>
            <p:nvPr/>
          </p:nvSpPr>
          <p:spPr bwMode="auto">
            <a:xfrm>
              <a:off x="2512368" y="3352800"/>
              <a:ext cx="76200" cy="762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1985" name="Freeform 107"/>
            <p:cNvSpPr>
              <a:spLocks/>
            </p:cNvSpPr>
            <p:nvPr/>
          </p:nvSpPr>
          <p:spPr bwMode="auto">
            <a:xfrm>
              <a:off x="1369368" y="2667000"/>
              <a:ext cx="1143000" cy="177800"/>
            </a:xfrm>
            <a:custGeom>
              <a:avLst/>
              <a:gdLst>
                <a:gd name="T0" fmla="*/ 0 w 720"/>
                <a:gd name="T1" fmla="*/ 0 h 112"/>
                <a:gd name="T2" fmla="*/ 2147483647 w 720"/>
                <a:gd name="T3" fmla="*/ 2147483647 h 112"/>
                <a:gd name="T4" fmla="*/ 2147483647 w 720"/>
                <a:gd name="T5" fmla="*/ 2147483647 h 112"/>
                <a:gd name="T6" fmla="*/ 2147483647 w 720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112">
                  <a:moveTo>
                    <a:pt x="0" y="0"/>
                  </a:moveTo>
                  <a:cubicBezTo>
                    <a:pt x="84" y="40"/>
                    <a:pt x="168" y="80"/>
                    <a:pt x="240" y="96"/>
                  </a:cubicBezTo>
                  <a:cubicBezTo>
                    <a:pt x="312" y="112"/>
                    <a:pt x="352" y="112"/>
                    <a:pt x="432" y="96"/>
                  </a:cubicBezTo>
                  <a:cubicBezTo>
                    <a:pt x="512" y="80"/>
                    <a:pt x="616" y="40"/>
                    <a:pt x="72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86" name="Freeform 108"/>
            <p:cNvSpPr>
              <a:spLocks/>
            </p:cNvSpPr>
            <p:nvPr/>
          </p:nvSpPr>
          <p:spPr bwMode="auto">
            <a:xfrm>
              <a:off x="1369368" y="3429000"/>
              <a:ext cx="1143000" cy="177800"/>
            </a:xfrm>
            <a:custGeom>
              <a:avLst/>
              <a:gdLst>
                <a:gd name="T0" fmla="*/ 0 w 720"/>
                <a:gd name="T1" fmla="*/ 0 h 112"/>
                <a:gd name="T2" fmla="*/ 2147483647 w 720"/>
                <a:gd name="T3" fmla="*/ 2147483647 h 112"/>
                <a:gd name="T4" fmla="*/ 2147483647 w 720"/>
                <a:gd name="T5" fmla="*/ 2147483647 h 112"/>
                <a:gd name="T6" fmla="*/ 2147483647 w 720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112">
                  <a:moveTo>
                    <a:pt x="0" y="0"/>
                  </a:moveTo>
                  <a:cubicBezTo>
                    <a:pt x="84" y="40"/>
                    <a:pt x="168" y="80"/>
                    <a:pt x="240" y="96"/>
                  </a:cubicBezTo>
                  <a:cubicBezTo>
                    <a:pt x="312" y="112"/>
                    <a:pt x="352" y="112"/>
                    <a:pt x="432" y="96"/>
                  </a:cubicBezTo>
                  <a:cubicBezTo>
                    <a:pt x="512" y="80"/>
                    <a:pt x="616" y="40"/>
                    <a:pt x="72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87" name="Text Box 109"/>
            <p:cNvSpPr txBox="1">
              <a:spLocks noChangeArrowheads="1"/>
            </p:cNvSpPr>
            <p:nvPr/>
          </p:nvSpPr>
          <p:spPr bwMode="auto">
            <a:xfrm>
              <a:off x="683568" y="2819401"/>
              <a:ext cx="304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99FF"/>
                  </a:solidFill>
                  <a:latin typeface="Arial Narrow" pitchFamily="34" charset="0"/>
                  <a:ea typeface="宋体" charset="-122"/>
                </a:rPr>
                <a:t>A</a:t>
              </a:r>
            </a:p>
          </p:txBody>
        </p:sp>
        <p:sp>
          <p:nvSpPr>
            <p:cNvPr id="81988" name="Text Box 110"/>
            <p:cNvSpPr txBox="1">
              <a:spLocks noChangeArrowheads="1"/>
            </p:cNvSpPr>
            <p:nvPr/>
          </p:nvSpPr>
          <p:spPr bwMode="auto">
            <a:xfrm>
              <a:off x="2740968" y="2819401"/>
              <a:ext cx="304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accent1"/>
                  </a:solidFill>
                  <a:latin typeface="Arial Narrow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81990" name="Text Box 113"/>
            <p:cNvSpPr txBox="1">
              <a:spLocks noChangeArrowheads="1"/>
            </p:cNvSpPr>
            <p:nvPr/>
          </p:nvSpPr>
          <p:spPr bwMode="auto">
            <a:xfrm>
              <a:off x="1826568" y="3124201"/>
              <a:ext cx="304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f</a:t>
              </a:r>
            </a:p>
          </p:txBody>
        </p:sp>
        <p:sp>
          <p:nvSpPr>
            <p:cNvPr id="81991" name="Text Box 114"/>
            <p:cNvSpPr txBox="1">
              <a:spLocks noChangeArrowheads="1"/>
            </p:cNvSpPr>
            <p:nvPr/>
          </p:nvSpPr>
          <p:spPr bwMode="auto">
            <a:xfrm>
              <a:off x="3807768" y="1981201"/>
              <a:ext cx="1143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A=f</a:t>
              </a:r>
              <a:r>
                <a:rPr lang="en-US" altLang="zh-CN" sz="2400" baseline="30000">
                  <a:latin typeface="Arial Narrow" pitchFamily="34" charset="0"/>
                  <a:ea typeface="宋体" charset="-122"/>
                </a:rPr>
                <a:t>-1</a:t>
              </a:r>
              <a:r>
                <a:rPr lang="en-US" altLang="zh-CN" sz="2400">
                  <a:latin typeface="Arial Narrow" pitchFamily="34" charset="0"/>
                  <a:ea typeface="宋体" charset="-122"/>
                </a:rPr>
                <a:t>(B)</a:t>
              </a:r>
            </a:p>
          </p:txBody>
        </p:sp>
        <p:sp>
          <p:nvSpPr>
            <p:cNvPr id="81992" name="Text Box 115"/>
            <p:cNvSpPr txBox="1">
              <a:spLocks noChangeArrowheads="1"/>
            </p:cNvSpPr>
            <p:nvPr/>
          </p:nvSpPr>
          <p:spPr bwMode="auto">
            <a:xfrm>
              <a:off x="3807768" y="2590801"/>
              <a:ext cx="1524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A</a:t>
              </a:r>
              <a:r>
                <a:rPr lang="en-US" altLang="zh-CN" sz="2400">
                  <a:latin typeface="Arial Narrow" pitchFamily="34" charset="0"/>
                  <a:ea typeface="宋体" charset="-122"/>
                  <a:sym typeface="Symbol" pitchFamily="18" charset="2"/>
                </a:rPr>
                <a:t>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  <a:sym typeface="Symbol" pitchFamily="18" charset="2"/>
                </a:rPr>
                <a:t>m</a:t>
              </a:r>
              <a:r>
                <a:rPr lang="en-US" altLang="zh-CN" sz="2400">
                  <a:latin typeface="Arial Narrow" pitchFamily="34" charset="0"/>
                  <a:ea typeface="宋体" charset="-122"/>
                </a:rPr>
                <a:t>B via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6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AC4E5A-6331-4D77-A09C-94C2EA5185B1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4624"/>
            <a:ext cx="7772400" cy="75510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定理6.16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008" y="764704"/>
            <a:ext cx="7772400" cy="54006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定理6.16</a:t>
            </a:r>
            <a:r>
              <a:rPr lang="zh-CN" altLang="en-US" sz="2800" b="1" dirty="0" smtClean="0">
                <a:ea typeface="宋体" charset="-122"/>
              </a:rPr>
              <a:t>: 若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A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且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B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可判定,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                             则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可判定.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（可判定语言类在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归约下封闭）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证明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: 设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A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via f, M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判定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B, 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        则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判定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A.</a:t>
            </a:r>
          </a:p>
          <a:p>
            <a:pPr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TM N=“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对于输入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w,</a:t>
            </a:r>
          </a:p>
          <a:p>
            <a:pPr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1)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计算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f(w).</a:t>
            </a:r>
          </a:p>
          <a:p>
            <a:pPr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2)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在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f(w)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上运行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M, </a:t>
            </a:r>
          </a:p>
          <a:p>
            <a:pPr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   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输出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的输出. ”       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#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539552" y="5373687"/>
            <a:ext cx="3581400" cy="1223665"/>
            <a:chOff x="2971800" y="5105401"/>
            <a:chExt cx="3581400" cy="1223665"/>
          </a:xfrm>
        </p:grpSpPr>
        <p:sp>
          <p:nvSpPr>
            <p:cNvPr id="82950" name="Rectangle 4"/>
            <p:cNvSpPr>
              <a:spLocks noChangeArrowheads="1"/>
            </p:cNvSpPr>
            <p:nvPr/>
          </p:nvSpPr>
          <p:spPr bwMode="auto">
            <a:xfrm>
              <a:off x="3429000" y="5181600"/>
              <a:ext cx="22098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2951" name="Line 5"/>
            <p:cNvSpPr>
              <a:spLocks noChangeShapeType="1"/>
            </p:cNvSpPr>
            <p:nvPr/>
          </p:nvSpPr>
          <p:spPr bwMode="auto">
            <a:xfrm>
              <a:off x="2971800" y="5715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52" name="Text Box 6"/>
            <p:cNvSpPr txBox="1">
              <a:spLocks noChangeArrowheads="1"/>
            </p:cNvSpPr>
            <p:nvPr/>
          </p:nvSpPr>
          <p:spPr bwMode="auto">
            <a:xfrm>
              <a:off x="2971800" y="5334001"/>
              <a:ext cx="533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w</a:t>
              </a:r>
            </a:p>
          </p:txBody>
        </p:sp>
        <p:sp>
          <p:nvSpPr>
            <p:cNvPr id="82953" name="Rectangle 7"/>
            <p:cNvSpPr>
              <a:spLocks noChangeArrowheads="1"/>
            </p:cNvSpPr>
            <p:nvPr/>
          </p:nvSpPr>
          <p:spPr bwMode="auto">
            <a:xfrm>
              <a:off x="3581400" y="5486400"/>
              <a:ext cx="304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2954" name="Line 8"/>
            <p:cNvSpPr>
              <a:spLocks noChangeShapeType="1"/>
            </p:cNvSpPr>
            <p:nvPr/>
          </p:nvSpPr>
          <p:spPr bwMode="auto">
            <a:xfrm>
              <a:off x="3962400" y="5715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55" name="Text Box 9"/>
            <p:cNvSpPr txBox="1">
              <a:spLocks noChangeArrowheads="1"/>
            </p:cNvSpPr>
            <p:nvPr/>
          </p:nvSpPr>
          <p:spPr bwMode="auto">
            <a:xfrm>
              <a:off x="3962400" y="53340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f(w)</a:t>
              </a:r>
            </a:p>
          </p:txBody>
        </p:sp>
        <p:sp>
          <p:nvSpPr>
            <p:cNvPr id="82956" name="Rectangle 10"/>
            <p:cNvSpPr>
              <a:spLocks noChangeArrowheads="1"/>
            </p:cNvSpPr>
            <p:nvPr/>
          </p:nvSpPr>
          <p:spPr bwMode="auto">
            <a:xfrm>
              <a:off x="4572000" y="54864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2957" name="Text Box 11"/>
            <p:cNvSpPr txBox="1">
              <a:spLocks noChangeArrowheads="1"/>
            </p:cNvSpPr>
            <p:nvPr/>
          </p:nvSpPr>
          <p:spPr bwMode="auto">
            <a:xfrm>
              <a:off x="4572000" y="5486401"/>
              <a:ext cx="533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M</a:t>
              </a:r>
            </a:p>
          </p:txBody>
        </p:sp>
        <p:sp>
          <p:nvSpPr>
            <p:cNvPr id="82958" name="Line 12"/>
            <p:cNvSpPr>
              <a:spLocks noChangeShapeType="1"/>
            </p:cNvSpPr>
            <p:nvPr/>
          </p:nvSpPr>
          <p:spPr bwMode="auto">
            <a:xfrm>
              <a:off x="5029200" y="556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59" name="Line 13"/>
            <p:cNvSpPr>
              <a:spLocks noChangeShapeType="1"/>
            </p:cNvSpPr>
            <p:nvPr/>
          </p:nvSpPr>
          <p:spPr bwMode="auto">
            <a:xfrm>
              <a:off x="5029200" y="5791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0" name="Line 14"/>
            <p:cNvSpPr>
              <a:spLocks noChangeShapeType="1"/>
            </p:cNvSpPr>
            <p:nvPr/>
          </p:nvSpPr>
          <p:spPr bwMode="auto">
            <a:xfrm>
              <a:off x="5638800" y="556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1" name="Line 15"/>
            <p:cNvSpPr>
              <a:spLocks noChangeShapeType="1"/>
            </p:cNvSpPr>
            <p:nvPr/>
          </p:nvSpPr>
          <p:spPr bwMode="auto">
            <a:xfrm>
              <a:off x="5638800" y="5791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2" name="Text Box 16"/>
            <p:cNvSpPr txBox="1">
              <a:spLocks noChangeArrowheads="1"/>
            </p:cNvSpPr>
            <p:nvPr/>
          </p:nvSpPr>
          <p:spPr bwMode="auto">
            <a:xfrm>
              <a:off x="4953000" y="5105401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82963" name="Text Box 17"/>
            <p:cNvSpPr txBox="1">
              <a:spLocks noChangeArrowheads="1"/>
            </p:cNvSpPr>
            <p:nvPr/>
          </p:nvSpPr>
          <p:spPr bwMode="auto">
            <a:xfrm>
              <a:off x="5638800" y="5105401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82964" name="Text Box 18"/>
            <p:cNvSpPr txBox="1">
              <a:spLocks noChangeArrowheads="1"/>
            </p:cNvSpPr>
            <p:nvPr/>
          </p:nvSpPr>
          <p:spPr bwMode="auto">
            <a:xfrm>
              <a:off x="5638800" y="5791201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82965" name="Text Box 19"/>
            <p:cNvSpPr txBox="1">
              <a:spLocks noChangeArrowheads="1"/>
            </p:cNvSpPr>
            <p:nvPr/>
          </p:nvSpPr>
          <p:spPr bwMode="auto">
            <a:xfrm>
              <a:off x="4953000" y="5715001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82966" name="Text Box 20"/>
            <p:cNvSpPr txBox="1">
              <a:spLocks noChangeArrowheads="1"/>
            </p:cNvSpPr>
            <p:nvPr/>
          </p:nvSpPr>
          <p:spPr bwMode="auto">
            <a:xfrm>
              <a:off x="4038600" y="5867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 smtClean="0">
                <a:ea typeface="宋体" charset="-122"/>
              </a:rPr>
              <a:t>《理论计算机科学基础》第8讲</a:t>
            </a:r>
            <a:endParaRPr lang="en-US" altLang="zh-CN" sz="1400" dirty="0" smtClean="0">
              <a:ea typeface="宋体" charset="-122"/>
            </a:endParaRPr>
          </a:p>
        </p:txBody>
      </p:sp>
      <p:sp>
        <p:nvSpPr>
          <p:cNvPr id="839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F2BEC94-7AA9-4340-9F0D-A97168A4A5F5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说明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83568" y="2286001"/>
            <a:ext cx="3670300" cy="3509665"/>
            <a:chOff x="683568" y="2286001"/>
            <a:chExt cx="3670300" cy="3509665"/>
          </a:xfrm>
        </p:grpSpPr>
        <p:sp>
          <p:nvSpPr>
            <p:cNvPr id="83970" name="Rectangle 8"/>
            <p:cNvSpPr>
              <a:spLocks noChangeArrowheads="1"/>
            </p:cNvSpPr>
            <p:nvPr/>
          </p:nvSpPr>
          <p:spPr bwMode="auto">
            <a:xfrm>
              <a:off x="1382068" y="2667000"/>
              <a:ext cx="304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83975" name="Rectangle 5"/>
            <p:cNvSpPr>
              <a:spLocks noChangeArrowheads="1"/>
            </p:cNvSpPr>
            <p:nvPr/>
          </p:nvSpPr>
          <p:spPr bwMode="auto">
            <a:xfrm>
              <a:off x="1229668" y="2362200"/>
              <a:ext cx="22098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3976" name="Line 6"/>
            <p:cNvSpPr>
              <a:spLocks noChangeShapeType="1"/>
            </p:cNvSpPr>
            <p:nvPr/>
          </p:nvSpPr>
          <p:spPr bwMode="auto">
            <a:xfrm>
              <a:off x="772468" y="2895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77" name="Text Box 7"/>
            <p:cNvSpPr txBox="1">
              <a:spLocks noChangeArrowheads="1"/>
            </p:cNvSpPr>
            <p:nvPr/>
          </p:nvSpPr>
          <p:spPr bwMode="auto">
            <a:xfrm>
              <a:off x="772468" y="2514601"/>
              <a:ext cx="533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w</a:t>
              </a:r>
            </a:p>
          </p:txBody>
        </p:sp>
        <p:sp>
          <p:nvSpPr>
            <p:cNvPr id="83978" name="Line 9"/>
            <p:cNvSpPr>
              <a:spLocks noChangeShapeType="1"/>
            </p:cNvSpPr>
            <p:nvPr/>
          </p:nvSpPr>
          <p:spPr bwMode="auto">
            <a:xfrm>
              <a:off x="1763068" y="2895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79" name="Text Box 10"/>
            <p:cNvSpPr txBox="1">
              <a:spLocks noChangeArrowheads="1"/>
            </p:cNvSpPr>
            <p:nvPr/>
          </p:nvSpPr>
          <p:spPr bwMode="auto">
            <a:xfrm>
              <a:off x="1763068" y="25146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f(w)</a:t>
              </a:r>
            </a:p>
          </p:txBody>
        </p:sp>
        <p:sp>
          <p:nvSpPr>
            <p:cNvPr id="83980" name="Rectangle 11"/>
            <p:cNvSpPr>
              <a:spLocks noChangeArrowheads="1"/>
            </p:cNvSpPr>
            <p:nvPr/>
          </p:nvSpPr>
          <p:spPr bwMode="auto">
            <a:xfrm>
              <a:off x="2372668" y="2667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3981" name="Text Box 12"/>
            <p:cNvSpPr txBox="1">
              <a:spLocks noChangeArrowheads="1"/>
            </p:cNvSpPr>
            <p:nvPr/>
          </p:nvSpPr>
          <p:spPr bwMode="auto">
            <a:xfrm>
              <a:off x="2372668" y="2667001"/>
              <a:ext cx="533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83982" name="Line 13"/>
            <p:cNvSpPr>
              <a:spLocks noChangeShapeType="1"/>
            </p:cNvSpPr>
            <p:nvPr/>
          </p:nvSpPr>
          <p:spPr bwMode="auto">
            <a:xfrm>
              <a:off x="2829868" y="2743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3" name="Line 14"/>
            <p:cNvSpPr>
              <a:spLocks noChangeShapeType="1"/>
            </p:cNvSpPr>
            <p:nvPr/>
          </p:nvSpPr>
          <p:spPr bwMode="auto">
            <a:xfrm>
              <a:off x="2829868" y="2971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4" name="Line 15"/>
            <p:cNvSpPr>
              <a:spLocks noChangeShapeType="1"/>
            </p:cNvSpPr>
            <p:nvPr/>
          </p:nvSpPr>
          <p:spPr bwMode="auto">
            <a:xfrm>
              <a:off x="3439468" y="2743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5" name="Line 16"/>
            <p:cNvSpPr>
              <a:spLocks noChangeShapeType="1"/>
            </p:cNvSpPr>
            <p:nvPr/>
          </p:nvSpPr>
          <p:spPr bwMode="auto">
            <a:xfrm>
              <a:off x="3439468" y="2971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6" name="Text Box 17"/>
            <p:cNvSpPr txBox="1">
              <a:spLocks noChangeArrowheads="1"/>
            </p:cNvSpPr>
            <p:nvPr/>
          </p:nvSpPr>
          <p:spPr bwMode="auto">
            <a:xfrm>
              <a:off x="2753668" y="2286001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83987" name="Text Box 18"/>
            <p:cNvSpPr txBox="1">
              <a:spLocks noChangeArrowheads="1"/>
            </p:cNvSpPr>
            <p:nvPr/>
          </p:nvSpPr>
          <p:spPr bwMode="auto">
            <a:xfrm>
              <a:off x="3439468" y="2286001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83988" name="Text Box 19"/>
            <p:cNvSpPr txBox="1">
              <a:spLocks noChangeArrowheads="1"/>
            </p:cNvSpPr>
            <p:nvPr/>
          </p:nvSpPr>
          <p:spPr bwMode="auto">
            <a:xfrm>
              <a:off x="3439468" y="2971801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83989" name="Text Box 20"/>
            <p:cNvSpPr txBox="1">
              <a:spLocks noChangeArrowheads="1"/>
            </p:cNvSpPr>
            <p:nvPr/>
          </p:nvSpPr>
          <p:spPr bwMode="auto">
            <a:xfrm>
              <a:off x="2753668" y="2895601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83990" name="Text Box 21"/>
            <p:cNvSpPr txBox="1">
              <a:spLocks noChangeArrowheads="1"/>
            </p:cNvSpPr>
            <p:nvPr/>
          </p:nvSpPr>
          <p:spPr bwMode="auto">
            <a:xfrm>
              <a:off x="1839268" y="30480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A</a:t>
              </a:r>
            </a:p>
          </p:txBody>
        </p:sp>
        <p:sp>
          <p:nvSpPr>
            <p:cNvPr id="83992" name="Rectangle 23"/>
            <p:cNvSpPr>
              <a:spLocks noChangeArrowheads="1"/>
            </p:cNvSpPr>
            <p:nvPr/>
          </p:nvSpPr>
          <p:spPr bwMode="auto">
            <a:xfrm>
              <a:off x="1140768" y="4648200"/>
              <a:ext cx="22098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3993" name="Line 24"/>
            <p:cNvSpPr>
              <a:spLocks noChangeShapeType="1"/>
            </p:cNvSpPr>
            <p:nvPr/>
          </p:nvSpPr>
          <p:spPr bwMode="auto">
            <a:xfrm>
              <a:off x="683568" y="5181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4" name="Text Box 25"/>
            <p:cNvSpPr txBox="1">
              <a:spLocks noChangeArrowheads="1"/>
            </p:cNvSpPr>
            <p:nvPr/>
          </p:nvSpPr>
          <p:spPr bwMode="auto">
            <a:xfrm>
              <a:off x="683568" y="4800601"/>
              <a:ext cx="533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w</a:t>
              </a:r>
            </a:p>
          </p:txBody>
        </p:sp>
        <p:sp>
          <p:nvSpPr>
            <p:cNvPr id="83995" name="Rectangle 26"/>
            <p:cNvSpPr>
              <a:spLocks noChangeArrowheads="1"/>
            </p:cNvSpPr>
            <p:nvPr/>
          </p:nvSpPr>
          <p:spPr bwMode="auto">
            <a:xfrm>
              <a:off x="1293168" y="4953000"/>
              <a:ext cx="304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3996" name="Line 27"/>
            <p:cNvSpPr>
              <a:spLocks noChangeShapeType="1"/>
            </p:cNvSpPr>
            <p:nvPr/>
          </p:nvSpPr>
          <p:spPr bwMode="auto">
            <a:xfrm>
              <a:off x="1674168" y="5181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7" name="Text Box 28"/>
            <p:cNvSpPr txBox="1">
              <a:spLocks noChangeArrowheads="1"/>
            </p:cNvSpPr>
            <p:nvPr/>
          </p:nvSpPr>
          <p:spPr bwMode="auto">
            <a:xfrm>
              <a:off x="1674168" y="48006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f(w)</a:t>
              </a:r>
            </a:p>
          </p:txBody>
        </p:sp>
        <p:sp>
          <p:nvSpPr>
            <p:cNvPr id="83998" name="Rectangle 29"/>
            <p:cNvSpPr>
              <a:spLocks noChangeArrowheads="1"/>
            </p:cNvSpPr>
            <p:nvPr/>
          </p:nvSpPr>
          <p:spPr bwMode="auto">
            <a:xfrm>
              <a:off x="2283768" y="4953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83999" name="Text Box 30"/>
            <p:cNvSpPr txBox="1">
              <a:spLocks noChangeArrowheads="1"/>
            </p:cNvSpPr>
            <p:nvPr/>
          </p:nvSpPr>
          <p:spPr bwMode="auto">
            <a:xfrm>
              <a:off x="2283768" y="4953001"/>
              <a:ext cx="533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84000" name="Line 31"/>
            <p:cNvSpPr>
              <a:spLocks noChangeShapeType="1"/>
            </p:cNvSpPr>
            <p:nvPr/>
          </p:nvSpPr>
          <p:spPr bwMode="auto">
            <a:xfrm>
              <a:off x="2740968" y="5029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01" name="Line 32"/>
            <p:cNvSpPr>
              <a:spLocks noChangeShapeType="1"/>
            </p:cNvSpPr>
            <p:nvPr/>
          </p:nvSpPr>
          <p:spPr bwMode="auto">
            <a:xfrm>
              <a:off x="2740968" y="5257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02" name="Line 33"/>
            <p:cNvSpPr>
              <a:spLocks noChangeShapeType="1"/>
            </p:cNvSpPr>
            <p:nvPr/>
          </p:nvSpPr>
          <p:spPr bwMode="auto">
            <a:xfrm>
              <a:off x="3350568" y="5029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03" name="Line 34"/>
            <p:cNvSpPr>
              <a:spLocks noChangeShapeType="1"/>
            </p:cNvSpPr>
            <p:nvPr/>
          </p:nvSpPr>
          <p:spPr bwMode="auto">
            <a:xfrm>
              <a:off x="3350568" y="5257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04" name="Text Box 35"/>
            <p:cNvSpPr txBox="1">
              <a:spLocks noChangeArrowheads="1"/>
            </p:cNvSpPr>
            <p:nvPr/>
          </p:nvSpPr>
          <p:spPr bwMode="auto">
            <a:xfrm>
              <a:off x="2664768" y="5181601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84005" name="Text Box 36"/>
            <p:cNvSpPr txBox="1">
              <a:spLocks noChangeArrowheads="1"/>
            </p:cNvSpPr>
            <p:nvPr/>
          </p:nvSpPr>
          <p:spPr bwMode="auto">
            <a:xfrm>
              <a:off x="3350568" y="4572001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接受</a:t>
              </a:r>
            </a:p>
          </p:txBody>
        </p:sp>
        <p:sp>
          <p:nvSpPr>
            <p:cNvPr id="84006" name="Text Box 37"/>
            <p:cNvSpPr txBox="1">
              <a:spLocks noChangeArrowheads="1"/>
            </p:cNvSpPr>
            <p:nvPr/>
          </p:nvSpPr>
          <p:spPr bwMode="auto">
            <a:xfrm>
              <a:off x="3350568" y="5257801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84007" name="Text Box 38"/>
            <p:cNvSpPr txBox="1">
              <a:spLocks noChangeArrowheads="1"/>
            </p:cNvSpPr>
            <p:nvPr/>
          </p:nvSpPr>
          <p:spPr bwMode="auto">
            <a:xfrm>
              <a:off x="2664768" y="4572001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拒绝</a:t>
              </a:r>
            </a:p>
          </p:txBody>
        </p:sp>
        <p:sp>
          <p:nvSpPr>
            <p:cNvPr id="84008" name="Text Box 39"/>
            <p:cNvSpPr txBox="1">
              <a:spLocks noChangeArrowheads="1"/>
            </p:cNvSpPr>
            <p:nvPr/>
          </p:nvSpPr>
          <p:spPr bwMode="auto">
            <a:xfrm>
              <a:off x="1750368" y="53340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A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997258" y="1619868"/>
                <a:ext cx="4630499" cy="41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𝑣𝑖𝑎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bar>
                        <m:barPr>
                          <m:pos m:val="to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𝑣𝑖𝑎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58" y="1619868"/>
                <a:ext cx="4630499" cy="412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997257" y="3870228"/>
                <a:ext cx="4630499" cy="41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𝑣𝑖𝑎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bar>
                        <m:barPr>
                          <m:pos m:val="to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𝑣𝑖𝑎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57" y="3870228"/>
                <a:ext cx="4630499" cy="4128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5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4406</TotalTime>
  <Words>1149</Words>
  <Application>Microsoft Office PowerPoint</Application>
  <PresentationFormat>全屏显示(4:3)</PresentationFormat>
  <Paragraphs>246</Paragraphs>
  <Slides>17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Wingdings</vt:lpstr>
      <vt:lpstr>Times New Roman</vt:lpstr>
      <vt:lpstr>Arial</vt:lpstr>
      <vt:lpstr>Cambria Math</vt:lpstr>
      <vt:lpstr>Symbol</vt:lpstr>
      <vt:lpstr>宋体</vt:lpstr>
      <vt:lpstr>Arial Narrow</vt:lpstr>
      <vt:lpstr>Factory</vt:lpstr>
      <vt:lpstr>公式</vt:lpstr>
      <vt:lpstr>Equation</vt:lpstr>
      <vt:lpstr>归约的定义、性质和用途</vt:lpstr>
      <vt:lpstr>归约的形式化</vt:lpstr>
      <vt:lpstr>可计算函数</vt:lpstr>
      <vt:lpstr>例6.13</vt:lpstr>
      <vt:lpstr>例6.14</vt:lpstr>
      <vt:lpstr>m归约的形式定义</vt:lpstr>
      <vt:lpstr>m归约的图示</vt:lpstr>
      <vt:lpstr>定理6.16</vt:lpstr>
      <vt:lpstr>说明</vt:lpstr>
      <vt:lpstr>推论6.17</vt:lpstr>
      <vt:lpstr>例6.18</vt:lpstr>
      <vt:lpstr>例6.19</vt:lpstr>
      <vt:lpstr>例6.20</vt:lpstr>
      <vt:lpstr>例6.21</vt:lpstr>
      <vt:lpstr>定理6.22-23</vt:lpstr>
      <vt:lpstr>定理6.24(1)</vt:lpstr>
      <vt:lpstr>定理6.24证明(2)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495</cp:revision>
  <cp:lastPrinted>1601-01-01T00:00:00Z</cp:lastPrinted>
  <dcterms:created xsi:type="dcterms:W3CDTF">2000-03-28T21:24:29Z</dcterms:created>
  <dcterms:modified xsi:type="dcterms:W3CDTF">2014-10-15T13:20:06Z</dcterms:modified>
</cp:coreProperties>
</file>