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Arial Narrow" panose="020B0606020202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318B3-3AB3-4307-9BEE-D47A57595FC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8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EA76A-0395-45A2-9351-7B60A7E4076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12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3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407F8-C99C-4E0B-8C84-1006DE45213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6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6220D-C5E6-4F9F-8B6A-FA2884439C17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4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FDF38-A736-429B-9C2B-FBCBE0DF8A05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617B3-22F5-497B-9439-7C41AE09AAF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5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30082-D41E-45E1-B633-5E1BDAE3EFB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00E5-964A-43A6-9CB9-E44E092C8231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D812-CAE5-4467-AEE6-5818B152484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F33B-CDB2-441D-93B8-AF265F29588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D809-2BD9-4B75-B60A-E034BBFAFA1E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193D-DECC-4D34-862A-679878CB8D1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F136-5B06-48FB-B9BC-BA3F355ABDF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053C-475C-493A-B71E-30D0AD2B81F5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7F32-08F6-46AD-8A4E-D446912A097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CE27-58E3-4336-B78F-7D87CFBA675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529D-3362-45B1-9881-C328A2720D0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685D271-8E91-45F1-825E-D99E66D3A2E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图灵归约、相对化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7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C78F7-8688-4E08-BEAD-109BA064B370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例10.17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续</a:t>
            </a:r>
            <a:r>
              <a:rPr lang="en-US" altLang="zh-CN" dirty="0" smtClean="0">
                <a:ea typeface="宋体" charset="-122"/>
              </a:rPr>
              <a:t>)</a:t>
            </a:r>
            <a:endParaRPr lang="zh-CN" altLang="en-US" dirty="0" smtClean="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496" y="1484784"/>
                <a:ext cx="7772400" cy="411480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800" b="1" dirty="0" smtClean="0">
                    <a:ea typeface="宋体" charset="-122"/>
                    <a:sym typeface="Symbol" pitchFamily="18" charset="2"/>
                  </a:rPr>
                  <a:t>coNP</a:t>
                </a:r>
                <a:r>
                  <a:rPr lang="en-US" altLang="zh-CN" sz="2800" b="1" dirty="0" err="1" smtClean="0">
                    <a:ea typeface="宋体" charset="-122"/>
                    <a:sym typeface="Symbol" pitchFamily="18" charset="2"/>
                  </a:rPr>
                  <a:t>P</a:t>
                </a:r>
                <a:r>
                  <a:rPr lang="en-US" altLang="zh-CN" sz="2800" b="1" baseline="30000" dirty="0" err="1" smtClean="0">
                    <a:ea typeface="宋体" charset="-122"/>
                    <a:sym typeface="Symbol" pitchFamily="18" charset="2"/>
                  </a:rPr>
                  <a:t>SAT</a:t>
                </a:r>
                <a:endParaRPr lang="en-US" altLang="zh-CN" sz="2800" b="1" baseline="30000" dirty="0" smtClean="0">
                  <a:ea typeface="宋体" charset="-122"/>
                  <a:sym typeface="Symbol" pitchFamily="18" charset="2"/>
                </a:endParaRPr>
              </a:p>
              <a:p>
                <a:pPr marL="457200" lvl="1" indent="0" eaLnBrk="1" hangingPunct="1">
                  <a:buNone/>
                </a:pPr>
                <a:r>
                  <a:rPr lang="en-US" altLang="zh-CN" b="1" dirty="0" err="1" smtClean="0">
                    <a:ea typeface="宋体" charset="-122"/>
                    <a:sym typeface="Symbol" pitchFamily="18" charset="2"/>
                  </a:rPr>
                  <a:t>AcoNP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  <a:ea typeface="宋体" charset="-122"/>
                            <a:sym typeface="Symbol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b="1" dirty="0" err="1" smtClean="0">
                    <a:ea typeface="宋体" charset="-122"/>
                    <a:sym typeface="Symbol" pitchFamily="18" charset="2"/>
                  </a:rPr>
                  <a:t></a:t>
                </a:r>
                <a:r>
                  <a:rPr lang="en-US" altLang="zh-CN" b="1" baseline="30000" dirty="0" err="1" smtClean="0">
                    <a:ea typeface="宋体" charset="-122"/>
                    <a:sym typeface="Symbol" pitchFamily="18" charset="2"/>
                  </a:rPr>
                  <a:t>p</a:t>
                </a:r>
                <a:r>
                  <a:rPr lang="en-US" altLang="zh-CN" b="1" baseline="-25000" dirty="0" err="1" smtClean="0">
                    <a:ea typeface="宋体" charset="-122"/>
                    <a:sym typeface="Symbol" pitchFamily="18" charset="2"/>
                  </a:rPr>
                  <a:t>m</a:t>
                </a:r>
                <a:r>
                  <a:rPr lang="en-US" altLang="zh-CN" b="1" dirty="0" err="1" smtClean="0">
                    <a:ea typeface="宋体" charset="-122"/>
                    <a:sym typeface="Symbol" pitchFamily="18" charset="2"/>
                  </a:rPr>
                  <a:t>SAT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 via f, </a:t>
                </a:r>
              </a:p>
              <a:p>
                <a:pPr marL="457200" lvl="1" indent="0" eaLnBrk="1" hangingPunct="1">
                  <a:buNone/>
                </a:pP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    </a:t>
                </a:r>
                <a:r>
                  <a:rPr lang="en-US" altLang="zh-CN" b="1" dirty="0" err="1" smtClean="0">
                    <a:ea typeface="宋体" charset="-122"/>
                    <a:sym typeface="Symbol" pitchFamily="18" charset="2"/>
                  </a:rPr>
                  <a:t>x</a:t>
                </a:r>
                <a:r>
                  <a:rPr lang="en-US" altLang="zh-CN" b="1" dirty="0" err="1" smtClean="0">
                    <a:solidFill>
                      <a:schemeClr val="folHlink"/>
                    </a:solidFill>
                    <a:ea typeface="宋体" charset="-122"/>
                    <a:sym typeface="Symbol" pitchFamily="18" charset="2"/>
                  </a:rPr>
                  <a:t></a:t>
                </a:r>
                <a:r>
                  <a:rPr lang="en-US" altLang="zh-CN" b="1" dirty="0" err="1" smtClean="0">
                    <a:ea typeface="宋体" charset="-122"/>
                    <a:sym typeface="Symbol" pitchFamily="18" charset="2"/>
                  </a:rPr>
                  <a:t>A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  f(x)SAT</a:t>
                </a:r>
              </a:p>
              <a:p>
                <a:pPr marL="457200" lvl="1" indent="0" eaLnBrk="1" hangingPunct="1">
                  <a:buNone/>
                </a:pP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OTM </a:t>
                </a:r>
                <a:r>
                  <a:rPr lang="en-US" altLang="zh-CN" b="1" dirty="0" smtClean="0">
                    <a:solidFill>
                      <a:srgbClr val="FFFF00"/>
                    </a:solidFill>
                    <a:ea typeface="宋体" charset="-122"/>
                    <a:sym typeface="Symbol" pitchFamily="18" charset="2"/>
                  </a:rPr>
                  <a:t>M</a:t>
                </a:r>
                <a:r>
                  <a:rPr lang="en-US" altLang="zh-CN" b="1" baseline="30000" dirty="0" smtClean="0">
                    <a:solidFill>
                      <a:srgbClr val="FFFF00"/>
                    </a:solidFill>
                    <a:ea typeface="宋体" charset="-122"/>
                    <a:sym typeface="Symbol" pitchFamily="18" charset="2"/>
                  </a:rPr>
                  <a:t>SAT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=“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对输入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x: </a:t>
                </a:r>
              </a:p>
              <a:p>
                <a:pPr marL="457200" lvl="1" indent="0" eaLnBrk="1" hangingPunct="1">
                  <a:buNone/>
                </a:pP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计算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f(x), 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向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SAT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查询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f(x), </a:t>
                </a:r>
              </a:p>
              <a:p>
                <a:pPr marL="457200" lvl="1" indent="0" eaLnBrk="1" hangingPunct="1">
                  <a:buNone/>
                </a:pP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若回答是,则</a:t>
                </a:r>
                <a:r>
                  <a:rPr lang="zh-CN" altLang="en-US" b="1" dirty="0" smtClean="0">
                    <a:solidFill>
                      <a:schemeClr val="folHlink"/>
                    </a:solidFill>
                    <a:ea typeface="宋体" charset="-122"/>
                    <a:sym typeface="Symbol" pitchFamily="18" charset="2"/>
                  </a:rPr>
                  <a:t>拒绝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; </a:t>
                </a:r>
                <a:endParaRPr lang="en-US" altLang="zh-CN" b="1" dirty="0" smtClean="0">
                  <a:ea typeface="宋体" charset="-122"/>
                  <a:sym typeface="Symbol" pitchFamily="18" charset="2"/>
                </a:endParaRPr>
              </a:p>
              <a:p>
                <a:pPr marL="457200" lvl="1" indent="0" eaLnBrk="1" hangingPunct="1">
                  <a:buNone/>
                </a:pP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若回答否,则</a:t>
                </a:r>
                <a:r>
                  <a:rPr lang="zh-CN" altLang="en-US" b="1" dirty="0" smtClean="0">
                    <a:solidFill>
                      <a:schemeClr val="folHlink"/>
                    </a:solidFill>
                    <a:ea typeface="宋体" charset="-122"/>
                    <a:sym typeface="Symbol" pitchFamily="18" charset="2"/>
                  </a:rPr>
                  <a:t>接受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. ”</a:t>
                </a:r>
                <a:endParaRPr lang="en-US" altLang="zh-CN" b="1" dirty="0" smtClean="0">
                  <a:ea typeface="宋体" charset="-122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43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96" y="1484784"/>
                <a:ext cx="7772400" cy="4114800"/>
              </a:xfrm>
              <a:blipFill rotWithShape="0">
                <a:blip r:embed="rId2"/>
                <a:stretch>
                  <a:fillRect l="-1647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9BE46-7502-4BA4-B0A0-1CF894E969E5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例10.18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77724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非极小化布尔公式问题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给定一个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布尔公式,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判定它是否非极小化</a:t>
            </a:r>
            <a:endParaRPr lang="zh-CN" altLang="en-US" b="1" dirty="0" smtClean="0">
              <a:ea typeface="宋体" charset="-122"/>
            </a:endParaRP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极小化布尔公式: 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5715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没有更短的等价公式</a:t>
            </a:r>
            <a:endParaRPr lang="en-US" altLang="zh-CN" sz="2800" b="1" dirty="0" smtClean="0">
              <a:solidFill>
                <a:schemeClr val="folHlink"/>
              </a:solidFill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NONMIN-FORMULA={&lt;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</a:t>
            </a:r>
            <a:r>
              <a:rPr lang="en-US" altLang="zh-CN" sz="2800" b="1" dirty="0" smtClean="0">
                <a:ea typeface="宋体" charset="-122"/>
              </a:rPr>
              <a:t>&gt;|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不是极小布尔公式</a:t>
            </a:r>
            <a:r>
              <a:rPr lang="zh-CN" altLang="en-US" sz="2800" b="1" dirty="0" smtClean="0">
                <a:ea typeface="宋体" charset="-122"/>
              </a:rPr>
              <a:t>}</a:t>
            </a:r>
            <a:endParaRPr lang="zh-CN" altLang="en-US" b="1" dirty="0" smtClean="0"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582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9BE46-7502-4BA4-B0A0-1CF894E969E5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例10.18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续</a:t>
            </a:r>
            <a:r>
              <a:rPr lang="en-US" altLang="zh-CN" dirty="0" smtClean="0">
                <a:ea typeface="宋体" charset="-122"/>
              </a:rPr>
              <a:t>)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77724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NONMIN-FORMULA={&lt;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</a:t>
            </a:r>
            <a:r>
              <a:rPr lang="en-US" altLang="zh-CN" sz="2800" b="1" dirty="0" smtClean="0">
                <a:ea typeface="宋体" charset="-122"/>
              </a:rPr>
              <a:t>&gt;|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不是极小布尔公式</a:t>
            </a:r>
            <a:r>
              <a:rPr lang="zh-CN" altLang="en-US" sz="2800" b="1" dirty="0" smtClean="0">
                <a:ea typeface="宋体" charset="-122"/>
              </a:rPr>
              <a:t>}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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SAT</a:t>
            </a:r>
          </a:p>
          <a:p>
            <a:pPr marL="5715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NOTM </a:t>
            </a:r>
            <a:r>
              <a:rPr lang="en-US" altLang="zh-CN" sz="2800" b="1" dirty="0" smtClean="0">
                <a:solidFill>
                  <a:srgbClr val="FFFF00"/>
                </a:solidFill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30000" dirty="0" smtClean="0">
                <a:solidFill>
                  <a:srgbClr val="FFFF00"/>
                </a:solidFill>
                <a:ea typeface="宋体" charset="-122"/>
                <a:sym typeface="Symbol" pitchFamily="18" charset="2"/>
              </a:rPr>
              <a:t>SAT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=“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对输入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: 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非确定地选择比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短的公式,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向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SAT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查询(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)(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),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若回答否,则接受;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若回答是,则拒绝. ”</a:t>
            </a:r>
          </a:p>
          <a:p>
            <a:pPr marL="57150" indent="0" eaLnBrk="1" hangingPunct="1">
              <a:buNone/>
            </a:pP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)(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)  (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)</a:t>
            </a:r>
          </a:p>
        </p:txBody>
      </p:sp>
    </p:spTree>
    <p:extLst>
      <p:ext uri="{BB962C8B-B14F-4D97-AF65-F5344CB8AC3E}">
        <p14:creationId xmlns:p14="http://schemas.microsoft.com/office/powerpoint/2010/main" val="297920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3620D-B49E-4F70-922C-19C27B4DB580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对角化方法的局限性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764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定理10.19</a:t>
            </a:r>
            <a:r>
              <a:rPr lang="zh-CN" altLang="en-US" b="1" dirty="0" smtClean="0">
                <a:ea typeface="宋体" charset="-122"/>
              </a:rPr>
              <a:t>: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1)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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A, P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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NP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b="1" dirty="0" smtClean="0">
                <a:ea typeface="宋体" charset="-122"/>
              </a:rPr>
              <a:t> (</a:t>
            </a:r>
            <a:r>
              <a:rPr lang="zh-CN" altLang="en-US" b="1" dirty="0" smtClean="0">
                <a:ea typeface="宋体" charset="-122"/>
              </a:rPr>
              <a:t>贝克</a:t>
            </a:r>
            <a:r>
              <a:rPr lang="en-US" altLang="zh-CN" b="1" dirty="0" smtClean="0">
                <a:ea typeface="宋体" charset="-122"/>
              </a:rPr>
              <a:t>-</a:t>
            </a:r>
            <a:r>
              <a:rPr lang="zh-CN" altLang="en-US" b="1" dirty="0" smtClean="0">
                <a:ea typeface="宋体" charset="-122"/>
              </a:rPr>
              <a:t>吉尔</a:t>
            </a:r>
            <a:r>
              <a:rPr lang="en-US" altLang="zh-CN" b="1" dirty="0" smtClean="0">
                <a:ea typeface="宋体" charset="-122"/>
              </a:rPr>
              <a:t>-</a:t>
            </a:r>
            <a:r>
              <a:rPr lang="zh-CN" altLang="en-US" b="1" dirty="0" smtClean="0">
                <a:ea typeface="宋体" charset="-122"/>
              </a:rPr>
              <a:t>索洛维定理</a:t>
            </a:r>
            <a:r>
              <a:rPr lang="en-US" altLang="zh-CN" b="1" dirty="0" smtClean="0">
                <a:ea typeface="宋体" charset="-12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2)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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B, P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=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NP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B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意义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: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不能用常规的“模拟”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  或“对角化”方法来证明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 P=NP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或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PNP,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因为这些方法得到的结果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在相对化下是不变的</a:t>
            </a:r>
          </a:p>
        </p:txBody>
      </p:sp>
    </p:spTree>
    <p:extLst>
      <p:ext uri="{BB962C8B-B14F-4D97-AF65-F5344CB8AC3E}">
        <p14:creationId xmlns:p14="http://schemas.microsoft.com/office/powerpoint/2010/main" val="217437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3A71E-3583-474C-9FB8-83F0A78D6A3F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定理10.19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定理10.19</a:t>
            </a:r>
            <a:r>
              <a:rPr lang="zh-CN" altLang="en-US" sz="2800" b="1" dirty="0" smtClean="0">
                <a:ea typeface="宋体" charset="-122"/>
              </a:rPr>
              <a:t>: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1)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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A, 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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A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    2)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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B, 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=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B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证明思路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2)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B=TQBF,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它是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PSPACE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完全的,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PSPACE  P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TQBF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 NP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TQBF  </a:t>
            </a:r>
          </a:p>
          <a:p>
            <a:pPr marL="5715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  PSPACE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TQBF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 PSPACE.</a:t>
            </a:r>
          </a:p>
        </p:txBody>
      </p:sp>
    </p:spTree>
    <p:extLst>
      <p:ext uri="{BB962C8B-B14F-4D97-AF65-F5344CB8AC3E}">
        <p14:creationId xmlns:p14="http://schemas.microsoft.com/office/powerpoint/2010/main" val="263561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7E600-EFE6-4F4E-B853-487BE4EDD419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定理10.19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7772400" cy="3505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zh-CN" altLang="en-US" sz="2800" b="1" dirty="0" smtClean="0">
                <a:ea typeface="宋体" charset="-122"/>
              </a:rPr>
              <a:t>: 1)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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A, 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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A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对任意语言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A,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定义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  L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A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= { w |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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xA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 |x|=|w| }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对任意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A,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都有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L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NP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A</a:t>
            </a:r>
            <a:endParaRPr lang="en-US" altLang="zh-CN" b="1" dirty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OTM M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= “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对输入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w: </a:t>
            </a:r>
            <a:endParaRPr lang="en-US" altLang="zh-CN" b="1" dirty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非确定地选择与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等长的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x, </a:t>
            </a:r>
          </a:p>
          <a:p>
            <a:pPr marL="457200" lvl="1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向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查询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x,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若回答是,就接受;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           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若回答否,就拒绝. ”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构造出某个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A,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使得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L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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07904" y="116632"/>
            <a:ext cx="4648200" cy="1295400"/>
            <a:chOff x="2362200" y="5029200"/>
            <a:chExt cx="4648200" cy="1295400"/>
          </a:xfrm>
        </p:grpSpPr>
        <p:sp>
          <p:nvSpPr>
            <p:cNvPr id="18439" name="Line 4"/>
            <p:cNvSpPr>
              <a:spLocks noChangeShapeType="1"/>
            </p:cNvSpPr>
            <p:nvPr/>
          </p:nvSpPr>
          <p:spPr bwMode="auto">
            <a:xfrm flipH="1">
              <a:off x="4953000" y="52578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4953000" y="63246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5486400" y="5791200"/>
              <a:ext cx="45720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5638800" y="5638800"/>
              <a:ext cx="609600" cy="685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>
              <a:off x="5867400" y="5410200"/>
              <a:ext cx="762000" cy="914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>
              <a:off x="5257800" y="6019800"/>
              <a:ext cx="30480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 flipH="1">
              <a:off x="2362200" y="52578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2362200" y="63246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2895600" y="5791200"/>
              <a:ext cx="457200" cy="533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>
              <a:off x="3048000" y="5638800"/>
              <a:ext cx="609600" cy="685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>
              <a:off x="3276600" y="5410200"/>
              <a:ext cx="762000" cy="914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Line 15"/>
            <p:cNvSpPr>
              <a:spLocks noChangeShapeType="1"/>
            </p:cNvSpPr>
            <p:nvPr/>
          </p:nvSpPr>
          <p:spPr bwMode="auto">
            <a:xfrm>
              <a:off x="2667000" y="6019800"/>
              <a:ext cx="30480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Text Box 16"/>
            <p:cNvSpPr txBox="1">
              <a:spLocks noChangeArrowheads="1"/>
            </p:cNvSpPr>
            <p:nvPr/>
          </p:nvSpPr>
          <p:spPr bwMode="auto">
            <a:xfrm>
              <a:off x="2362200" y="5334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A</a:t>
              </a:r>
            </a:p>
          </p:txBody>
        </p:sp>
        <p:sp>
          <p:nvSpPr>
            <p:cNvPr id="18452" name="Text Box 17"/>
            <p:cNvSpPr txBox="1">
              <a:spLocks noChangeArrowheads="1"/>
            </p:cNvSpPr>
            <p:nvPr/>
          </p:nvSpPr>
          <p:spPr bwMode="auto">
            <a:xfrm>
              <a:off x="4953000" y="5410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L</a:t>
              </a:r>
              <a:r>
                <a:rPr lang="en-US" altLang="zh-CN" baseline="-25000">
                  <a:ea typeface="宋体" charset="-122"/>
                </a:rPr>
                <a:t>A</a:t>
              </a:r>
            </a:p>
          </p:txBody>
        </p:sp>
        <p:sp>
          <p:nvSpPr>
            <p:cNvPr id="18453" name="Text Box 18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*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18454" name="Text Box 19"/>
            <p:cNvSpPr txBox="1">
              <a:spLocks noChangeArrowheads="1"/>
            </p:cNvSpPr>
            <p:nvPr/>
          </p:nvSpPr>
          <p:spPr bwMode="auto">
            <a:xfrm>
              <a:off x="6019800" y="5029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*</a:t>
              </a:r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76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673A6-5F6D-4351-8547-BD0AD2274806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6632"/>
            <a:ext cx="7772400" cy="75510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定理10.19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836712"/>
            <a:ext cx="7772400" cy="2971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证明思路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逐步地构造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设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,M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,…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是所有多项式时间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TM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的列表,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设</a:t>
            </a:r>
            <a:r>
              <a:rPr lang="en-US" altLang="zh-CN" sz="2800" b="1" dirty="0" err="1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-25000" dirty="0" err="1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sz="2800" b="1" dirty="0" err="1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baseline="30000" dirty="0" err="1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时间内运行.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步骤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保证</a:t>
            </a:r>
            <a:r>
              <a:rPr lang="en-US" altLang="zh-CN" sz="2800" b="1" dirty="0" err="1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-25000" dirty="0" err="1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i</a:t>
            </a:r>
            <a:r>
              <a:rPr lang="en-US" altLang="zh-CN" sz="2800" b="1" baseline="30000" dirty="0" err="1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不判定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L</a:t>
            </a:r>
            <a:r>
              <a:rPr lang="en-US" altLang="zh-CN" sz="2800" b="1" baseline="-25000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并且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后面的步骤不破坏前面的结果.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“死”区域, “活”区域 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324544" y="3710136"/>
            <a:ext cx="5638800" cy="2743200"/>
            <a:chOff x="2971800" y="3581400"/>
            <a:chExt cx="5638800" cy="2743200"/>
          </a:xfrm>
        </p:grpSpPr>
        <p:sp>
          <p:nvSpPr>
            <p:cNvPr id="19463" name="Line 29"/>
            <p:cNvSpPr>
              <a:spLocks noChangeShapeType="1"/>
            </p:cNvSpPr>
            <p:nvPr/>
          </p:nvSpPr>
          <p:spPr bwMode="auto">
            <a:xfrm flipH="1">
              <a:off x="3505200" y="3581400"/>
              <a:ext cx="281940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464" name="Line 30"/>
            <p:cNvSpPr>
              <a:spLocks noChangeShapeType="1"/>
            </p:cNvSpPr>
            <p:nvPr/>
          </p:nvSpPr>
          <p:spPr bwMode="auto">
            <a:xfrm>
              <a:off x="3505200" y="6324600"/>
              <a:ext cx="510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465" name="Line 32"/>
            <p:cNvSpPr>
              <a:spLocks noChangeShapeType="1"/>
            </p:cNvSpPr>
            <p:nvPr/>
          </p:nvSpPr>
          <p:spPr bwMode="auto">
            <a:xfrm>
              <a:off x="4038600" y="5791200"/>
              <a:ext cx="457200" cy="53340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466" name="Line 33"/>
            <p:cNvSpPr>
              <a:spLocks noChangeShapeType="1"/>
            </p:cNvSpPr>
            <p:nvPr/>
          </p:nvSpPr>
          <p:spPr bwMode="auto">
            <a:xfrm>
              <a:off x="4419600" y="5410200"/>
              <a:ext cx="762000" cy="9144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467" name="Text Box 35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a typeface="宋体" charset="-122"/>
                </a:rPr>
                <a:t>A</a:t>
              </a:r>
            </a:p>
          </p:txBody>
        </p:sp>
        <p:sp>
          <p:nvSpPr>
            <p:cNvPr id="19468" name="Text Box 37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folHlink"/>
                  </a:solidFill>
                  <a:ea typeface="宋体" charset="-122"/>
                  <a:sym typeface="Symbol" pitchFamily="18" charset="2"/>
                </a:rPr>
                <a:t>M</a:t>
              </a:r>
              <a:r>
                <a:rPr lang="en-US" altLang="zh-CN" baseline="-25000">
                  <a:solidFill>
                    <a:schemeClr val="folHlink"/>
                  </a:solidFill>
                  <a:ea typeface="宋体" charset="-122"/>
                  <a:sym typeface="Symbol" pitchFamily="18" charset="2"/>
                </a:rPr>
                <a:t>1</a:t>
              </a:r>
              <a:endParaRPr lang="en-US" altLang="zh-CN" baseline="-25000">
                <a:solidFill>
                  <a:schemeClr val="folHlink"/>
                </a:solidFill>
                <a:ea typeface="宋体" charset="-122"/>
              </a:endParaRPr>
            </a:p>
          </p:txBody>
        </p:sp>
        <p:sp>
          <p:nvSpPr>
            <p:cNvPr id="19469" name="Line 60"/>
            <p:cNvSpPr>
              <a:spLocks noChangeShapeType="1"/>
            </p:cNvSpPr>
            <p:nvPr/>
          </p:nvSpPr>
          <p:spPr bwMode="auto">
            <a:xfrm>
              <a:off x="5257800" y="4648200"/>
              <a:ext cx="1447800" cy="16764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470" name="Line 61"/>
            <p:cNvSpPr>
              <a:spLocks noChangeShapeType="1"/>
            </p:cNvSpPr>
            <p:nvPr/>
          </p:nvSpPr>
          <p:spPr bwMode="auto">
            <a:xfrm>
              <a:off x="5943600" y="4038600"/>
              <a:ext cx="2057400" cy="22860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471" name="Text Box 62"/>
            <p:cNvSpPr txBox="1">
              <a:spLocks noChangeArrowheads="1"/>
            </p:cNvSpPr>
            <p:nvPr/>
          </p:nvSpPr>
          <p:spPr bwMode="auto">
            <a:xfrm>
              <a:off x="4419600" y="4572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folHlink"/>
                  </a:solidFill>
                  <a:ea typeface="宋体" charset="-122"/>
                  <a:sym typeface="Symbol" pitchFamily="18" charset="2"/>
                </a:rPr>
                <a:t>M</a:t>
              </a:r>
              <a:r>
                <a:rPr lang="en-US" altLang="zh-CN" baseline="-25000">
                  <a:solidFill>
                    <a:schemeClr val="folHlink"/>
                  </a:solidFill>
                  <a:ea typeface="宋体" charset="-122"/>
                  <a:sym typeface="Symbol" pitchFamily="18" charset="2"/>
                </a:rPr>
                <a:t>2</a:t>
              </a:r>
              <a:endParaRPr lang="en-US" altLang="zh-CN" baseline="-25000">
                <a:solidFill>
                  <a:schemeClr val="folHlink"/>
                </a:solidFill>
                <a:ea typeface="宋体" charset="-122"/>
              </a:endParaRPr>
            </a:p>
          </p:txBody>
        </p:sp>
        <p:sp>
          <p:nvSpPr>
            <p:cNvPr id="19472" name="Text Box 63"/>
            <p:cNvSpPr txBox="1">
              <a:spLocks noChangeArrowheads="1"/>
            </p:cNvSpPr>
            <p:nvPr/>
          </p:nvSpPr>
          <p:spPr bwMode="auto">
            <a:xfrm>
              <a:off x="5105400" y="3886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folHlink"/>
                  </a:solidFill>
                  <a:ea typeface="宋体" charset="-122"/>
                  <a:sym typeface="Symbol" pitchFamily="18" charset="2"/>
                </a:rPr>
                <a:t>M</a:t>
              </a:r>
              <a:r>
                <a:rPr lang="en-US" altLang="zh-CN" baseline="-25000">
                  <a:solidFill>
                    <a:schemeClr val="folHlink"/>
                  </a:solidFill>
                  <a:ea typeface="宋体" charset="-122"/>
                  <a:sym typeface="Symbol" pitchFamily="18" charset="2"/>
                </a:rPr>
                <a:t>3</a:t>
              </a:r>
              <a:endParaRPr lang="en-US" altLang="zh-CN" baseline="-25000">
                <a:solidFill>
                  <a:schemeClr val="folHlink"/>
                </a:solidFill>
                <a:ea typeface="宋体" charset="-122"/>
              </a:endParaRPr>
            </a:p>
          </p:txBody>
        </p:sp>
        <p:sp>
          <p:nvSpPr>
            <p:cNvPr id="19473" name="Line 64"/>
            <p:cNvSpPr>
              <a:spLocks noChangeShapeType="1"/>
            </p:cNvSpPr>
            <p:nvPr/>
          </p:nvSpPr>
          <p:spPr bwMode="auto">
            <a:xfrm>
              <a:off x="5562600" y="4343400"/>
              <a:ext cx="1752600" cy="198120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474" name="Line 65"/>
            <p:cNvSpPr>
              <a:spLocks noChangeShapeType="1"/>
            </p:cNvSpPr>
            <p:nvPr/>
          </p:nvSpPr>
          <p:spPr bwMode="auto">
            <a:xfrm>
              <a:off x="4876800" y="5029200"/>
              <a:ext cx="1143000" cy="129540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13675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581A8-E8DA-48EF-AF9A-97E863AB0B4C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定理10.19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7772400" cy="2971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证明思路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步骤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为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选择</a:t>
            </a:r>
            <a:r>
              <a:rPr lang="en-US" altLang="zh-CN" sz="2800" b="1" dirty="0" smtClean="0">
                <a:solidFill>
                  <a:srgbClr val="00FFFF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在</a:t>
            </a:r>
            <a:r>
              <a:rPr lang="zh-CN" altLang="en-US" sz="2800" b="1" dirty="0" smtClean="0">
                <a:solidFill>
                  <a:srgbClr val="00FFFF"/>
                </a:solidFill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baseline="30000" dirty="0" smtClean="0">
                <a:solidFill>
                  <a:srgbClr val="00FFFF"/>
                </a:solidFill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上模拟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800" b="1" baseline="30000" dirty="0" err="1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.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当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800" b="1" baseline="30000" dirty="0" err="1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向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询问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y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时,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y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落在“死”区域,则根据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回答;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y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落在“活”区域,则回答否.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8688" y="3581400"/>
            <a:ext cx="5105400" cy="2753072"/>
            <a:chOff x="258688" y="3581400"/>
            <a:chExt cx="5105400" cy="2753072"/>
          </a:xfrm>
        </p:grpSpPr>
        <p:grpSp>
          <p:nvGrpSpPr>
            <p:cNvPr id="2" name="组合 1"/>
            <p:cNvGrpSpPr/>
            <p:nvPr/>
          </p:nvGrpSpPr>
          <p:grpSpPr>
            <a:xfrm>
              <a:off x="258688" y="3581400"/>
              <a:ext cx="5105400" cy="2743200"/>
              <a:chOff x="2971800" y="3581400"/>
              <a:chExt cx="5105400" cy="2743200"/>
            </a:xfrm>
          </p:grpSpPr>
          <p:sp>
            <p:nvSpPr>
              <p:cNvPr id="20487" name="Line 4"/>
              <p:cNvSpPr>
                <a:spLocks noChangeShapeType="1"/>
              </p:cNvSpPr>
              <p:nvPr/>
            </p:nvSpPr>
            <p:spPr bwMode="auto">
              <a:xfrm flipH="1">
                <a:off x="2971800" y="3581400"/>
                <a:ext cx="2819400" cy="2743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8" name="Line 5"/>
              <p:cNvSpPr>
                <a:spLocks noChangeShapeType="1"/>
              </p:cNvSpPr>
              <p:nvPr/>
            </p:nvSpPr>
            <p:spPr bwMode="auto">
              <a:xfrm>
                <a:off x="2971800" y="6324600"/>
                <a:ext cx="5105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9" name="Line 6"/>
              <p:cNvSpPr>
                <a:spLocks noChangeShapeType="1"/>
              </p:cNvSpPr>
              <p:nvPr/>
            </p:nvSpPr>
            <p:spPr bwMode="auto">
              <a:xfrm>
                <a:off x="3505200" y="5791200"/>
                <a:ext cx="457200" cy="533400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0" name="Line 7"/>
              <p:cNvSpPr>
                <a:spLocks noChangeShapeType="1"/>
              </p:cNvSpPr>
              <p:nvPr/>
            </p:nvSpPr>
            <p:spPr bwMode="auto">
              <a:xfrm>
                <a:off x="3886200" y="5410200"/>
                <a:ext cx="762000" cy="91440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1" name="Text Box 8"/>
              <p:cNvSpPr txBox="1">
                <a:spLocks noChangeArrowheads="1"/>
              </p:cNvSpPr>
              <p:nvPr/>
            </p:nvSpPr>
            <p:spPr bwMode="auto">
              <a:xfrm>
                <a:off x="3756720" y="571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rgbClr val="FF00FF"/>
                    </a:solidFill>
                    <a:ea typeface="宋体" charset="-122"/>
                  </a:rPr>
                  <a:t>A</a:t>
                </a:r>
              </a:p>
            </p:txBody>
          </p:sp>
          <p:sp>
            <p:nvSpPr>
              <p:cNvPr id="20492" name="Text Box 9"/>
              <p:cNvSpPr txBox="1">
                <a:spLocks noChangeArrowheads="1"/>
              </p:cNvSpPr>
              <p:nvPr/>
            </p:nvSpPr>
            <p:spPr bwMode="auto">
              <a:xfrm>
                <a:off x="3048000" y="5410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>
                    <a:solidFill>
                      <a:schemeClr val="folHlink"/>
                    </a:solidFill>
                    <a:ea typeface="宋体" charset="-122"/>
                    <a:sym typeface="Symbol" pitchFamily="18" charset="2"/>
                  </a:rPr>
                  <a:t>M</a:t>
                </a:r>
                <a:r>
                  <a:rPr lang="en-US" altLang="zh-CN" b="0" baseline="-25000">
                    <a:solidFill>
                      <a:schemeClr val="folHlink"/>
                    </a:solidFill>
                    <a:ea typeface="宋体" charset="-122"/>
                    <a:sym typeface="Symbol" pitchFamily="18" charset="2"/>
                  </a:rPr>
                  <a:t>1</a:t>
                </a:r>
                <a:endParaRPr lang="en-US" altLang="zh-CN" b="0" baseline="-25000">
                  <a:solidFill>
                    <a:schemeClr val="folHlink"/>
                  </a:solidFill>
                  <a:ea typeface="宋体" charset="-122"/>
                </a:endParaRPr>
              </a:p>
            </p:txBody>
          </p:sp>
          <p:sp>
            <p:nvSpPr>
              <p:cNvPr id="20493" name="Line 10"/>
              <p:cNvSpPr>
                <a:spLocks noChangeShapeType="1"/>
              </p:cNvSpPr>
              <p:nvPr/>
            </p:nvSpPr>
            <p:spPr bwMode="auto">
              <a:xfrm>
                <a:off x="4724400" y="4648200"/>
                <a:ext cx="1447800" cy="167640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4" name="Line 11"/>
              <p:cNvSpPr>
                <a:spLocks noChangeShapeType="1"/>
              </p:cNvSpPr>
              <p:nvPr/>
            </p:nvSpPr>
            <p:spPr bwMode="auto">
              <a:xfrm>
                <a:off x="5410200" y="4038600"/>
                <a:ext cx="2057400" cy="228600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5" name="Text Box 13"/>
              <p:cNvSpPr txBox="1">
                <a:spLocks noChangeArrowheads="1"/>
              </p:cNvSpPr>
              <p:nvPr/>
            </p:nvSpPr>
            <p:spPr bwMode="auto">
              <a:xfrm>
                <a:off x="4572000" y="3886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>
                    <a:solidFill>
                      <a:schemeClr val="folHlink"/>
                    </a:solidFill>
                    <a:ea typeface="宋体" charset="-122"/>
                    <a:sym typeface="Symbol" pitchFamily="18" charset="2"/>
                  </a:rPr>
                  <a:t>M</a:t>
                </a:r>
                <a:r>
                  <a:rPr lang="en-US" altLang="zh-CN" b="0" baseline="-25000">
                    <a:solidFill>
                      <a:schemeClr val="folHlink"/>
                    </a:solidFill>
                    <a:ea typeface="宋体" charset="-122"/>
                    <a:sym typeface="Symbol" pitchFamily="18" charset="2"/>
                  </a:rPr>
                  <a:t>i</a:t>
                </a:r>
                <a:endParaRPr lang="en-US" altLang="zh-CN" b="0" baseline="-25000">
                  <a:solidFill>
                    <a:schemeClr val="folHlink"/>
                  </a:solidFill>
                  <a:ea typeface="宋体" charset="-122"/>
                </a:endParaRPr>
              </a:p>
            </p:txBody>
          </p:sp>
          <p:sp>
            <p:nvSpPr>
              <p:cNvPr id="20496" name="Line 14"/>
              <p:cNvSpPr>
                <a:spLocks noChangeShapeType="1"/>
              </p:cNvSpPr>
              <p:nvPr/>
            </p:nvSpPr>
            <p:spPr bwMode="auto">
              <a:xfrm>
                <a:off x="5029200" y="4343400"/>
                <a:ext cx="1752600" cy="198120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7" name="Line 15"/>
              <p:cNvSpPr>
                <a:spLocks noChangeShapeType="1"/>
              </p:cNvSpPr>
              <p:nvPr/>
            </p:nvSpPr>
            <p:spPr bwMode="auto">
              <a:xfrm>
                <a:off x="4343400" y="5029200"/>
                <a:ext cx="1143000" cy="1295400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8" name="Line 16"/>
              <p:cNvSpPr>
                <a:spLocks noChangeShapeType="1"/>
              </p:cNvSpPr>
              <p:nvPr/>
            </p:nvSpPr>
            <p:spPr bwMode="auto">
              <a:xfrm flipV="1">
                <a:off x="3581400" y="4495800"/>
                <a:ext cx="838200" cy="76200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3995936" y="5877272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FFFF"/>
                  </a:solidFill>
                  <a:ea typeface="宋体" charset="-122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07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806C8-8749-4896-81E5-0DF936011E38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定理10.19</a:t>
            </a: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1968" y="1340768"/>
            <a:ext cx="7772400" cy="2971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证明思路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步骤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选择的长度</a:t>
            </a:r>
            <a:r>
              <a:rPr lang="en-US" altLang="zh-CN" sz="2800" b="1" dirty="0" smtClean="0">
                <a:solidFill>
                  <a:srgbClr val="00FFFF"/>
                </a:solidFill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为: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大于此前所有在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中成员性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已经确定的串的长度, 并且2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&gt; 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baseline="30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. 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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L(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800" b="1" baseline="30000" dirty="0" err="1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 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A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={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某个未被查询的</a:t>
            </a:r>
            <a:r>
              <a:rPr lang="en-US" altLang="zh-CN" sz="2800" b="1" dirty="0" smtClean="0">
                <a:solidFill>
                  <a:srgbClr val="00FFFF"/>
                </a:solidFill>
                <a:ea typeface="宋体" charset="-122"/>
                <a:sym typeface="Symbol" pitchFamily="18" charset="2"/>
              </a:rPr>
              <a:t>y}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 1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L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. 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L(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800" b="1" baseline="30000" dirty="0" err="1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  A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=  1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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L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54760" y="-27384"/>
            <a:ext cx="2057400" cy="1295400"/>
            <a:chOff x="1524000" y="4953000"/>
            <a:chExt cx="2057400" cy="1295400"/>
          </a:xfrm>
        </p:grpSpPr>
        <p:sp>
          <p:nvSpPr>
            <p:cNvPr id="21512" name="Line 5"/>
            <p:cNvSpPr>
              <a:spLocks noChangeShapeType="1"/>
            </p:cNvSpPr>
            <p:nvPr/>
          </p:nvSpPr>
          <p:spPr bwMode="auto">
            <a:xfrm flipH="1">
              <a:off x="1524000" y="5181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1524000" y="62484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2057400" y="5715000"/>
              <a:ext cx="457200" cy="533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2209800" y="5562600"/>
              <a:ext cx="609600" cy="685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2438400" y="5334000"/>
              <a:ext cx="762000" cy="91440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>
              <a:off x="1828800" y="5943600"/>
              <a:ext cx="30480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8" name="Text Box 11"/>
            <p:cNvSpPr txBox="1">
              <a:spLocks noChangeArrowheads="1"/>
            </p:cNvSpPr>
            <p:nvPr/>
          </p:nvSpPr>
          <p:spPr bwMode="auto">
            <a:xfrm>
              <a:off x="1524000" y="5257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A</a:t>
              </a:r>
            </a:p>
          </p:txBody>
        </p:sp>
        <p:sp>
          <p:nvSpPr>
            <p:cNvPr id="21519" name="Text Box 12"/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ea typeface="宋体" charset="-122"/>
                  <a:sym typeface="Symbol" pitchFamily="18" charset="2"/>
                </a:rPr>
                <a:t></a:t>
              </a:r>
              <a:r>
                <a:rPr lang="en-US" altLang="zh-CN" baseline="30000">
                  <a:solidFill>
                    <a:srgbClr val="00FFFF"/>
                  </a:solidFill>
                  <a:ea typeface="宋体" charset="-122"/>
                  <a:sym typeface="Symbol" pitchFamily="18" charset="2"/>
                </a:rPr>
                <a:t>n</a:t>
              </a:r>
              <a:endParaRPr lang="en-US" altLang="zh-CN" baseline="30000">
                <a:solidFill>
                  <a:srgbClr val="00FFFF"/>
                </a:solidFill>
                <a:ea typeface="宋体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552" y="4565104"/>
            <a:ext cx="4800600" cy="1600200"/>
            <a:chOff x="3886200" y="4648200"/>
            <a:chExt cx="4800600" cy="1600200"/>
          </a:xfrm>
        </p:grpSpPr>
        <p:sp>
          <p:nvSpPr>
            <p:cNvPr id="21509" name="Line 2"/>
            <p:cNvSpPr>
              <a:spLocks noChangeShapeType="1"/>
            </p:cNvSpPr>
            <p:nvPr/>
          </p:nvSpPr>
          <p:spPr bwMode="auto">
            <a:xfrm>
              <a:off x="7162800" y="5334000"/>
              <a:ext cx="762000" cy="9144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0" name="Line 13"/>
            <p:cNvSpPr>
              <a:spLocks noChangeShapeType="1"/>
            </p:cNvSpPr>
            <p:nvPr/>
          </p:nvSpPr>
          <p:spPr bwMode="auto">
            <a:xfrm flipH="1">
              <a:off x="3886200" y="5181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>
              <a:off x="3886200" y="62484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2" name="Line 15"/>
            <p:cNvSpPr>
              <a:spLocks noChangeShapeType="1"/>
            </p:cNvSpPr>
            <p:nvPr/>
          </p:nvSpPr>
          <p:spPr bwMode="auto">
            <a:xfrm>
              <a:off x="4419600" y="5715000"/>
              <a:ext cx="457200" cy="533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3" name="Line 16"/>
            <p:cNvSpPr>
              <a:spLocks noChangeShapeType="1"/>
            </p:cNvSpPr>
            <p:nvPr/>
          </p:nvSpPr>
          <p:spPr bwMode="auto">
            <a:xfrm>
              <a:off x="4572000" y="5562600"/>
              <a:ext cx="609600" cy="685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>
              <a:off x="4800600" y="5334000"/>
              <a:ext cx="762000" cy="9144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>
              <a:off x="4191000" y="5943600"/>
              <a:ext cx="30480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6" name="Text Box 19"/>
            <p:cNvSpPr txBox="1">
              <a:spLocks noChangeArrowheads="1"/>
            </p:cNvSpPr>
            <p:nvPr/>
          </p:nvSpPr>
          <p:spPr bwMode="auto">
            <a:xfrm>
              <a:off x="3886200" y="5257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A</a:t>
              </a:r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 flipH="1">
              <a:off x="6248400" y="5181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>
              <a:off x="6248400" y="62484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9" name="Line 22"/>
            <p:cNvSpPr>
              <a:spLocks noChangeShapeType="1"/>
            </p:cNvSpPr>
            <p:nvPr/>
          </p:nvSpPr>
          <p:spPr bwMode="auto">
            <a:xfrm>
              <a:off x="6781800" y="5715000"/>
              <a:ext cx="457200" cy="533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Line 23"/>
            <p:cNvSpPr>
              <a:spLocks noChangeShapeType="1"/>
            </p:cNvSpPr>
            <p:nvPr/>
          </p:nvSpPr>
          <p:spPr bwMode="auto">
            <a:xfrm>
              <a:off x="6934200" y="5562600"/>
              <a:ext cx="609600" cy="685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1" name="Line 24"/>
            <p:cNvSpPr>
              <a:spLocks noChangeShapeType="1"/>
            </p:cNvSpPr>
            <p:nvPr/>
          </p:nvSpPr>
          <p:spPr bwMode="auto">
            <a:xfrm>
              <a:off x="7620000" y="5867400"/>
              <a:ext cx="76200" cy="7620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>
              <a:off x="6553200" y="5943600"/>
              <a:ext cx="30480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3" name="Text Box 26"/>
            <p:cNvSpPr txBox="1">
              <a:spLocks noChangeArrowheads="1"/>
            </p:cNvSpPr>
            <p:nvPr/>
          </p:nvSpPr>
          <p:spPr bwMode="auto">
            <a:xfrm>
              <a:off x="6248400" y="5257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A</a:t>
              </a:r>
            </a:p>
          </p:txBody>
        </p:sp>
        <p:sp>
          <p:nvSpPr>
            <p:cNvPr id="21534" name="Text Box 27"/>
            <p:cNvSpPr txBox="1">
              <a:spLocks noChangeArrowheads="1"/>
            </p:cNvSpPr>
            <p:nvPr/>
          </p:nvSpPr>
          <p:spPr bwMode="auto">
            <a:xfrm>
              <a:off x="4038600" y="464820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1</a:t>
              </a:r>
              <a:r>
                <a:rPr lang="en-US" altLang="zh-CN" baseline="30000">
                  <a:ea typeface="宋体" charset="-122"/>
                </a:rPr>
                <a:t>n</a:t>
              </a:r>
              <a:r>
                <a:rPr lang="en-US" altLang="zh-CN">
                  <a:solidFill>
                    <a:schemeClr val="folHlink"/>
                  </a:solidFill>
                  <a:ea typeface="宋体" charset="-122"/>
                  <a:sym typeface="Symbol" pitchFamily="18" charset="2"/>
                </a:rPr>
                <a:t></a:t>
              </a:r>
              <a:r>
                <a:rPr lang="en-US" altLang="zh-CN">
                  <a:ea typeface="宋体" charset="-122"/>
                  <a:sym typeface="Symbol" pitchFamily="18" charset="2"/>
                </a:rPr>
                <a:t>L(</a:t>
              </a:r>
              <a:r>
                <a:rPr lang="en-US" altLang="zh-CN">
                  <a:ea typeface="宋体" charset="-122"/>
                </a:rPr>
                <a:t>M</a:t>
              </a:r>
              <a:r>
                <a:rPr lang="en-US" altLang="zh-CN" baseline="-25000">
                  <a:ea typeface="宋体" charset="-122"/>
                </a:rPr>
                <a:t>i</a:t>
              </a:r>
              <a:r>
                <a:rPr lang="en-US" altLang="zh-CN" baseline="30000">
                  <a:ea typeface="宋体" charset="-122"/>
                </a:rPr>
                <a:t>A</a:t>
              </a:r>
              <a:r>
                <a:rPr lang="en-US" altLang="zh-CN">
                  <a:ea typeface="宋体" charset="-122"/>
                </a:rPr>
                <a:t>)</a:t>
              </a:r>
              <a:endParaRPr lang="en-US" altLang="zh-CN"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1535" name="Text Box 28"/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1</a:t>
              </a:r>
              <a:r>
                <a:rPr lang="en-US" altLang="zh-CN" baseline="30000">
                  <a:ea typeface="宋体" charset="-122"/>
                </a:rPr>
                <a:t>n</a:t>
              </a:r>
              <a:r>
                <a:rPr lang="en-US" altLang="zh-CN">
                  <a:solidFill>
                    <a:schemeClr val="folHlink"/>
                  </a:solidFill>
                  <a:ea typeface="宋体" charset="-122"/>
                  <a:sym typeface="Symbol" pitchFamily="18" charset="2"/>
                </a:rPr>
                <a:t></a:t>
              </a:r>
              <a:r>
                <a:rPr lang="en-US" altLang="zh-CN">
                  <a:ea typeface="宋体" charset="-122"/>
                  <a:sym typeface="Symbol" pitchFamily="18" charset="2"/>
                </a:rPr>
                <a:t>L(</a:t>
              </a:r>
              <a:r>
                <a:rPr lang="en-US" altLang="zh-CN">
                  <a:ea typeface="宋体" charset="-122"/>
                </a:rPr>
                <a:t>M</a:t>
              </a:r>
              <a:r>
                <a:rPr lang="en-US" altLang="zh-CN" baseline="-25000">
                  <a:ea typeface="宋体" charset="-122"/>
                </a:rPr>
                <a:t>i</a:t>
              </a:r>
              <a:r>
                <a:rPr lang="en-US" altLang="zh-CN" baseline="30000">
                  <a:ea typeface="宋体" charset="-122"/>
                </a:rPr>
                <a:t>A</a:t>
              </a:r>
              <a:r>
                <a:rPr lang="en-US" altLang="zh-CN">
                  <a:ea typeface="宋体" charset="-122"/>
                </a:rPr>
                <a:t>)</a:t>
              </a:r>
              <a:endParaRPr lang="en-US" altLang="zh-CN"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1536" name="Text Box 29"/>
            <p:cNvSpPr txBox="1">
              <a:spLocks noChangeArrowheads="1"/>
            </p:cNvSpPr>
            <p:nvPr/>
          </p:nvSpPr>
          <p:spPr bwMode="auto">
            <a:xfrm>
              <a:off x="7239000" y="5410200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ea typeface="宋体" charset="-122"/>
                </a:rPr>
                <a:t>未查询</a:t>
              </a:r>
              <a:r>
                <a:rPr lang="en-US" altLang="zh-CN">
                  <a:solidFill>
                    <a:srgbClr val="00FFFF"/>
                  </a:solidFill>
                  <a:ea typeface="宋体" charset="-122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中间语言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用类似的对角化方法可以证明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FF00"/>
                </a:solidFill>
              </a:rPr>
              <a:t>定理</a:t>
            </a:r>
            <a:r>
              <a:rPr lang="zh-CN" altLang="en-US" sz="2800" b="1" dirty="0" smtClean="0"/>
              <a:t> 假设 </a:t>
            </a:r>
            <a:r>
              <a:rPr lang="en-US" altLang="zh-CN" sz="2800" b="1" dirty="0" smtClean="0"/>
              <a:t>P</a:t>
            </a:r>
            <a:r>
              <a:rPr lang="en-US" altLang="zh-CN" sz="2800" b="1" dirty="0" smtClean="0">
                <a:sym typeface="Symbol"/>
              </a:rPr>
              <a:t>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，则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中有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既非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完全也不属于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的语言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雷德纳定理</a:t>
            </a:r>
            <a:r>
              <a:rPr lang="en-US" altLang="zh-CN" sz="2800" b="1" dirty="0" smtClean="0"/>
              <a:t>)</a:t>
            </a: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FF00"/>
                </a:solidFill>
              </a:rPr>
              <a:t>NP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中间语言</a:t>
            </a:r>
            <a:r>
              <a:rPr lang="en-US" altLang="zh-CN" sz="2800" b="1" dirty="0" smtClean="0"/>
              <a:t>: </a:t>
            </a:r>
            <a:r>
              <a:rPr lang="en-US" altLang="zh-CN" sz="2800" b="1" dirty="0"/>
              <a:t>NP</a:t>
            </a:r>
            <a:r>
              <a:rPr lang="zh-CN" altLang="en-US" sz="2800" b="1" dirty="0" smtClean="0"/>
              <a:t>中既</a:t>
            </a:r>
            <a:r>
              <a:rPr lang="zh-CN" altLang="en-US" sz="2800" b="1" dirty="0"/>
              <a:t>非</a:t>
            </a:r>
            <a:r>
              <a:rPr lang="en-US" altLang="zh-CN" sz="2800" b="1" dirty="0"/>
              <a:t>NP</a:t>
            </a:r>
            <a:r>
              <a:rPr lang="zh-CN" altLang="en-US" sz="2800" b="1" dirty="0" smtClean="0"/>
              <a:t>完全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</a:t>
            </a:r>
            <a:r>
              <a:rPr lang="zh-CN" altLang="en-US" sz="2800" b="1" dirty="0" smtClean="0"/>
              <a:t>也</a:t>
            </a:r>
            <a:r>
              <a:rPr lang="zh-CN" altLang="en-US" sz="2800" b="1" dirty="0"/>
              <a:t>不属于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的语言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A940A-6B8A-4A8E-BBC3-A712D394672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27584" y="4741118"/>
            <a:ext cx="1200150" cy="2000250"/>
            <a:chOff x="4667994" y="3805014"/>
            <a:chExt cx="1200150" cy="2000250"/>
          </a:xfrm>
        </p:grpSpPr>
        <p:pic>
          <p:nvPicPr>
            <p:cNvPr id="7" name="Picture 3" descr="C:\Users\think\Pictures\NP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994" y="3805014"/>
              <a:ext cx="120015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004048" y="4149080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NPC</a:t>
              </a:r>
              <a:endParaRPr lang="zh-CN" alt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6056" y="522920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P</a:t>
              </a:r>
              <a:endParaRPr lang="zh-CN" altLang="en-US" sz="2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8034" y="4685074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NPI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73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687-33A7-4FE9-8980-2ABB4BA3875F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zh-CN" altLang="en-US"/>
              <a:t>归约的局限性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9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676400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/>
                  <a:t>归约</a:t>
                </a:r>
              </a:p>
              <a:p>
                <a:pPr marL="457200" lvl="1" indent="0">
                  <a:buNone/>
                </a:pPr>
                <a:r>
                  <a:rPr lang="zh-CN" altLang="en-US" b="1" dirty="0"/>
                  <a:t>利用一个问题的</a:t>
                </a:r>
                <a:r>
                  <a:rPr lang="zh-CN" altLang="en-US" b="1" dirty="0" smtClean="0"/>
                  <a:t>解</a:t>
                </a:r>
                <a:endParaRPr lang="en-US" altLang="zh-CN" b="1" dirty="0" smtClean="0"/>
              </a:p>
              <a:p>
                <a:pPr marL="457200" lvl="1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</a:t>
                </a:r>
                <a:r>
                  <a:rPr lang="zh-CN" altLang="en-US" b="1" dirty="0" smtClean="0"/>
                  <a:t>来</a:t>
                </a:r>
                <a:r>
                  <a:rPr lang="zh-CN" altLang="en-US" b="1" dirty="0"/>
                  <a:t>解另一个问题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m</a:t>
                </a:r>
                <a:r>
                  <a:rPr lang="zh-CN" altLang="en-US" b="1" dirty="0"/>
                  <a:t>归约</a:t>
                </a:r>
              </a:p>
              <a:p>
                <a:pPr marL="457200" lvl="1" indent="0">
                  <a:buNone/>
                </a:pPr>
                <a:r>
                  <a:rPr lang="en-US" altLang="zh-CN" b="1" dirty="0"/>
                  <a:t>A</a:t>
                </a:r>
                <a:r>
                  <a:rPr lang="en-US" altLang="zh-CN" b="1" baseline="-25000" dirty="0"/>
                  <a:t>TM</a:t>
                </a:r>
                <a:r>
                  <a:rPr lang="zh-CN" altLang="en-US" b="1" dirty="0"/>
                  <a:t>不可能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归约</a:t>
                </a:r>
                <a:r>
                  <a:rPr lang="zh-CN" altLang="en-US" b="1" dirty="0" smtClean="0"/>
                  <a:t>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/>
                              </a:rPr>
                              <m:t>TM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b="1" baseline="-25000" dirty="0"/>
              </a:p>
              <a:p>
                <a:pPr marL="457200" lvl="1" indent="0">
                  <a:buNone/>
                </a:pPr>
                <a:r>
                  <a:rPr lang="zh-CN" altLang="en-US" b="1" dirty="0"/>
                  <a:t>但是直观上这两个</a:t>
                </a:r>
                <a:r>
                  <a:rPr lang="zh-CN" altLang="en-US" b="1" dirty="0" smtClean="0"/>
                  <a:t>问题</a:t>
                </a:r>
                <a:endParaRPr lang="en-US" altLang="zh-CN" b="1" dirty="0" smtClean="0"/>
              </a:p>
              <a:p>
                <a:pPr marL="457200" lvl="1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</a:t>
                </a:r>
                <a:r>
                  <a:rPr lang="zh-CN" altLang="en-US" b="1" dirty="0" smtClean="0"/>
                  <a:t>可以</a:t>
                </a:r>
                <a:r>
                  <a:rPr lang="zh-CN" altLang="en-US" b="1" dirty="0"/>
                  <a:t>互相归约</a:t>
                </a:r>
              </a:p>
              <a:p>
                <a:pPr marL="914400" lvl="2" indent="0">
                  <a:buNone/>
                </a:pPr>
                <a:r>
                  <a:rPr lang="zh-CN" altLang="en-US" b="1" dirty="0"/>
                  <a:t>答案取反</a:t>
                </a:r>
              </a:p>
            </p:txBody>
          </p:sp>
        </mc:Choice>
        <mc:Fallback>
          <p:sp>
            <p:nvSpPr>
              <p:cNvPr id="1039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676400"/>
                <a:ext cx="7772400" cy="4114800"/>
              </a:xfrm>
              <a:blipFill rotWithShape="0">
                <a:blip r:embed="rId3"/>
                <a:stretch>
                  <a:fillRect l="-1961" t="-1926" b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136-6A4D-40FA-9E56-324F5002DAB5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谕示</a:t>
            </a:r>
            <a:endParaRPr lang="en-US" altLang="zh-CN"/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“谕示”又称为</a:t>
            </a:r>
            <a:r>
              <a:rPr lang="zh-CN" altLang="en-US" b="1" dirty="0"/>
              <a:t>“外部信息源”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语言</a:t>
            </a:r>
            <a:r>
              <a:rPr lang="en-US" altLang="zh-CN" b="1" dirty="0"/>
              <a:t>B</a:t>
            </a:r>
            <a:r>
              <a:rPr lang="zh-CN" altLang="en-US" b="1" dirty="0"/>
              <a:t>的谕示</a:t>
            </a:r>
            <a:r>
              <a:rPr lang="zh-CN" altLang="en-US" b="1" dirty="0" smtClean="0"/>
              <a:t>,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就是</a:t>
            </a:r>
            <a:r>
              <a:rPr lang="zh-CN" altLang="en-US" b="1" dirty="0"/>
              <a:t>能够</a:t>
            </a:r>
            <a:r>
              <a:rPr lang="zh-CN" altLang="en-US" b="1" dirty="0" smtClean="0"/>
              <a:t>报告某个</a:t>
            </a:r>
            <a:r>
              <a:rPr lang="zh-CN" altLang="en-US" b="1" dirty="0"/>
              <a:t>串</a:t>
            </a:r>
            <a:r>
              <a:rPr lang="zh-CN" altLang="en-US" b="1" dirty="0" smtClean="0"/>
              <a:t>是否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属于</a:t>
            </a:r>
            <a:r>
              <a:rPr lang="en-US" altLang="zh-CN" b="1" dirty="0"/>
              <a:t>B</a:t>
            </a:r>
            <a:r>
              <a:rPr lang="zh-CN" altLang="en-US" b="1" dirty="0"/>
              <a:t>的外部装置</a:t>
            </a:r>
          </a:p>
          <a:p>
            <a:pPr marL="0" indent="0">
              <a:buNone/>
            </a:pPr>
            <a:r>
              <a:rPr lang="zh-CN" altLang="en-US" b="1" dirty="0"/>
              <a:t>谕示</a:t>
            </a:r>
            <a:r>
              <a:rPr lang="zh-CN" altLang="en-US" b="1" dirty="0" smtClean="0"/>
              <a:t>图灵机(</a:t>
            </a:r>
            <a:r>
              <a:rPr lang="en-US" altLang="zh-CN" b="1" dirty="0" smtClean="0"/>
              <a:t>OTM), </a:t>
            </a:r>
            <a:r>
              <a:rPr lang="zh-CN" altLang="en-US" b="1" dirty="0" smtClean="0"/>
              <a:t>就是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带有</a:t>
            </a:r>
            <a:r>
              <a:rPr lang="zh-CN" altLang="en-US" b="1" dirty="0"/>
              <a:t>谕示能力的图灵机</a:t>
            </a:r>
          </a:p>
          <a:p>
            <a:pPr marL="5715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M</a:t>
            </a:r>
            <a:r>
              <a:rPr lang="en-US" altLang="zh-CN" b="1" baseline="30000" dirty="0">
                <a:solidFill>
                  <a:srgbClr val="FFFF00"/>
                </a:solidFill>
              </a:rPr>
              <a:t>B</a:t>
            </a:r>
            <a:r>
              <a:rPr lang="zh-CN" altLang="en-US" b="1" dirty="0"/>
              <a:t>表示对语言</a:t>
            </a:r>
            <a:r>
              <a:rPr lang="en-US" altLang="zh-CN" b="1" dirty="0"/>
              <a:t>B</a:t>
            </a:r>
            <a:r>
              <a:rPr lang="zh-CN" altLang="en-US" b="1" dirty="0"/>
              <a:t>有谕示能力</a:t>
            </a:r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pPr marL="57150" indent="0">
              <a:buNone/>
            </a:pPr>
            <a:r>
              <a:rPr lang="zh-CN" altLang="en-US" b="1" dirty="0" smtClean="0"/>
              <a:t>    谕示</a:t>
            </a:r>
            <a:r>
              <a:rPr lang="zh-CN" altLang="en-US" b="1" dirty="0"/>
              <a:t>图灵机</a:t>
            </a:r>
          </a:p>
        </p:txBody>
      </p:sp>
    </p:spTree>
    <p:extLst>
      <p:ext uri="{BB962C8B-B14F-4D97-AF65-F5344CB8AC3E}">
        <p14:creationId xmlns:p14="http://schemas.microsoft.com/office/powerpoint/2010/main" val="9201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0B-C325-44BB-8B87-513C5E8FEEA9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谕示图灵机</a:t>
            </a:r>
          </a:p>
        </p:txBody>
      </p:sp>
      <p:sp>
        <p:nvSpPr>
          <p:cNvPr id="1013764" name="Rectangle 4"/>
          <p:cNvSpPr>
            <a:spLocks noChangeArrowheads="1"/>
          </p:cNvSpPr>
          <p:nvPr/>
        </p:nvSpPr>
        <p:spPr bwMode="auto">
          <a:xfrm>
            <a:off x="1752600" y="3004592"/>
            <a:ext cx="1905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65" name="Text Box 5"/>
          <p:cNvSpPr txBox="1">
            <a:spLocks noChangeArrowheads="1"/>
          </p:cNvSpPr>
          <p:nvPr/>
        </p:nvSpPr>
        <p:spPr bwMode="auto">
          <a:xfrm>
            <a:off x="1828800" y="3233192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Arial Narrow" pitchFamily="34" charset="0"/>
              </a:rPr>
              <a:t>状态控制器</a:t>
            </a:r>
          </a:p>
        </p:txBody>
      </p:sp>
      <p:sp>
        <p:nvSpPr>
          <p:cNvPr id="1013766" name="Line 6"/>
          <p:cNvSpPr>
            <a:spLocks noChangeShapeType="1"/>
          </p:cNvSpPr>
          <p:nvPr/>
        </p:nvSpPr>
        <p:spPr bwMode="auto">
          <a:xfrm flipH="1" flipV="1">
            <a:off x="1905000" y="2394992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13767" name="Rectangle 7"/>
          <p:cNvSpPr>
            <a:spLocks noChangeArrowheads="1"/>
          </p:cNvSpPr>
          <p:nvPr/>
        </p:nvSpPr>
        <p:spPr bwMode="auto">
          <a:xfrm>
            <a:off x="990600" y="201399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68" name="Rectangle 8"/>
          <p:cNvSpPr>
            <a:spLocks noChangeArrowheads="1"/>
          </p:cNvSpPr>
          <p:nvPr/>
        </p:nvSpPr>
        <p:spPr bwMode="auto">
          <a:xfrm>
            <a:off x="1371600" y="201399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69" name="Rectangle 9"/>
          <p:cNvSpPr>
            <a:spLocks noChangeArrowheads="1"/>
          </p:cNvSpPr>
          <p:nvPr/>
        </p:nvSpPr>
        <p:spPr bwMode="auto">
          <a:xfrm>
            <a:off x="1752600" y="201399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70" name="Rectangle 10"/>
          <p:cNvSpPr>
            <a:spLocks noChangeArrowheads="1"/>
          </p:cNvSpPr>
          <p:nvPr/>
        </p:nvSpPr>
        <p:spPr bwMode="auto">
          <a:xfrm>
            <a:off x="2133600" y="201399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71" name="Rectangle 11"/>
          <p:cNvSpPr>
            <a:spLocks noChangeArrowheads="1"/>
          </p:cNvSpPr>
          <p:nvPr/>
        </p:nvSpPr>
        <p:spPr bwMode="auto">
          <a:xfrm>
            <a:off x="2514600" y="201399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72" name="Text Box 12"/>
          <p:cNvSpPr txBox="1">
            <a:spLocks noChangeArrowheads="1"/>
          </p:cNvSpPr>
          <p:nvPr/>
        </p:nvSpPr>
        <p:spPr bwMode="auto">
          <a:xfrm>
            <a:off x="914400" y="155679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Arial Narrow" pitchFamily="34" charset="0"/>
              </a:rPr>
              <a:t>工作带</a:t>
            </a:r>
          </a:p>
        </p:txBody>
      </p:sp>
      <p:sp>
        <p:nvSpPr>
          <p:cNvPr id="1013773" name="Text Box 13"/>
          <p:cNvSpPr txBox="1">
            <a:spLocks noChangeArrowheads="1"/>
          </p:cNvSpPr>
          <p:nvPr/>
        </p:nvSpPr>
        <p:spPr bwMode="auto">
          <a:xfrm>
            <a:off x="990600" y="193779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</a:p>
        </p:txBody>
      </p:sp>
      <p:sp>
        <p:nvSpPr>
          <p:cNvPr id="1013774" name="Text Box 14"/>
          <p:cNvSpPr txBox="1">
            <a:spLocks noChangeArrowheads="1"/>
          </p:cNvSpPr>
          <p:nvPr/>
        </p:nvSpPr>
        <p:spPr bwMode="auto">
          <a:xfrm>
            <a:off x="1371600" y="193779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</a:p>
        </p:txBody>
      </p:sp>
      <p:sp>
        <p:nvSpPr>
          <p:cNvPr id="1013775" name="Text Box 15"/>
          <p:cNvSpPr txBox="1">
            <a:spLocks noChangeArrowheads="1"/>
          </p:cNvSpPr>
          <p:nvPr/>
        </p:nvSpPr>
        <p:spPr bwMode="auto">
          <a:xfrm>
            <a:off x="1752600" y="193779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b</a:t>
            </a:r>
          </a:p>
        </p:txBody>
      </p:sp>
      <p:sp>
        <p:nvSpPr>
          <p:cNvPr id="1013776" name="Text Box 16"/>
          <p:cNvSpPr txBox="1">
            <a:spLocks noChangeArrowheads="1"/>
          </p:cNvSpPr>
          <p:nvPr/>
        </p:nvSpPr>
        <p:spPr bwMode="auto">
          <a:xfrm>
            <a:off x="2133600" y="193779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b</a:t>
            </a:r>
          </a:p>
        </p:txBody>
      </p:sp>
      <p:sp>
        <p:nvSpPr>
          <p:cNvPr id="1013777" name="Text Box 17"/>
          <p:cNvSpPr txBox="1">
            <a:spLocks noChangeArrowheads="1"/>
          </p:cNvSpPr>
          <p:nvPr/>
        </p:nvSpPr>
        <p:spPr bwMode="auto">
          <a:xfrm>
            <a:off x="2514600" y="193779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c</a:t>
            </a:r>
          </a:p>
        </p:txBody>
      </p:sp>
      <p:sp>
        <p:nvSpPr>
          <p:cNvPr id="1013778" name="Text Box 18"/>
          <p:cNvSpPr txBox="1">
            <a:spLocks noChangeArrowheads="1"/>
          </p:cNvSpPr>
          <p:nvPr/>
        </p:nvSpPr>
        <p:spPr bwMode="auto">
          <a:xfrm>
            <a:off x="990600" y="2471192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Arial Narrow" pitchFamily="34" charset="0"/>
              </a:rPr>
              <a:t>双向读写头</a:t>
            </a:r>
          </a:p>
        </p:txBody>
      </p:sp>
      <p:sp>
        <p:nvSpPr>
          <p:cNvPr id="1013779" name="Rectangle 19"/>
          <p:cNvSpPr>
            <a:spLocks noChangeArrowheads="1"/>
          </p:cNvSpPr>
          <p:nvPr/>
        </p:nvSpPr>
        <p:spPr bwMode="auto">
          <a:xfrm>
            <a:off x="2895600" y="201399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82" name="Line 22"/>
          <p:cNvSpPr>
            <a:spLocks noChangeShapeType="1"/>
          </p:cNvSpPr>
          <p:nvPr/>
        </p:nvSpPr>
        <p:spPr bwMode="auto">
          <a:xfrm>
            <a:off x="3429000" y="224259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13783" name="Text Box 23"/>
          <p:cNvSpPr txBox="1">
            <a:spLocks noChangeArrowheads="1"/>
          </p:cNvSpPr>
          <p:nvPr/>
        </p:nvSpPr>
        <p:spPr bwMode="auto">
          <a:xfrm>
            <a:off x="853480" y="3429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folHlink"/>
                </a:solidFill>
                <a:latin typeface="Arial Narrow" pitchFamily="34" charset="0"/>
              </a:rPr>
              <a:t>OTM</a:t>
            </a:r>
          </a:p>
        </p:txBody>
      </p:sp>
      <p:sp>
        <p:nvSpPr>
          <p:cNvPr id="1013784" name="Rectangle 24"/>
          <p:cNvSpPr>
            <a:spLocks noChangeArrowheads="1"/>
          </p:cNvSpPr>
          <p:nvPr/>
        </p:nvSpPr>
        <p:spPr bwMode="auto">
          <a:xfrm>
            <a:off x="1015752" y="478651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85" name="Rectangle 25"/>
          <p:cNvSpPr>
            <a:spLocks noChangeArrowheads="1"/>
          </p:cNvSpPr>
          <p:nvPr/>
        </p:nvSpPr>
        <p:spPr bwMode="auto">
          <a:xfrm>
            <a:off x="1396752" y="478651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86" name="Rectangle 26"/>
          <p:cNvSpPr>
            <a:spLocks noChangeArrowheads="1"/>
          </p:cNvSpPr>
          <p:nvPr/>
        </p:nvSpPr>
        <p:spPr bwMode="auto">
          <a:xfrm>
            <a:off x="1777752" y="478651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87" name="Rectangle 27"/>
          <p:cNvSpPr>
            <a:spLocks noChangeArrowheads="1"/>
          </p:cNvSpPr>
          <p:nvPr/>
        </p:nvSpPr>
        <p:spPr bwMode="auto">
          <a:xfrm>
            <a:off x="2158752" y="478651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88" name="Rectangle 28"/>
          <p:cNvSpPr>
            <a:spLocks noChangeArrowheads="1"/>
          </p:cNvSpPr>
          <p:nvPr/>
        </p:nvSpPr>
        <p:spPr bwMode="auto">
          <a:xfrm>
            <a:off x="2539752" y="478651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89" name="Text Box 29"/>
          <p:cNvSpPr txBox="1">
            <a:spLocks noChangeArrowheads="1"/>
          </p:cNvSpPr>
          <p:nvPr/>
        </p:nvSpPr>
        <p:spPr bwMode="auto">
          <a:xfrm>
            <a:off x="1015752" y="47103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b</a:t>
            </a:r>
          </a:p>
        </p:txBody>
      </p:sp>
      <p:sp>
        <p:nvSpPr>
          <p:cNvPr id="1013790" name="Text Box 30"/>
          <p:cNvSpPr txBox="1">
            <a:spLocks noChangeArrowheads="1"/>
          </p:cNvSpPr>
          <p:nvPr/>
        </p:nvSpPr>
        <p:spPr bwMode="auto">
          <a:xfrm>
            <a:off x="1396752" y="47103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</a:p>
        </p:txBody>
      </p:sp>
      <p:sp>
        <p:nvSpPr>
          <p:cNvPr id="1013791" name="Text Box 31"/>
          <p:cNvSpPr txBox="1">
            <a:spLocks noChangeArrowheads="1"/>
          </p:cNvSpPr>
          <p:nvPr/>
        </p:nvSpPr>
        <p:spPr bwMode="auto">
          <a:xfrm>
            <a:off x="1777752" y="47103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c</a:t>
            </a:r>
          </a:p>
        </p:txBody>
      </p:sp>
      <p:sp>
        <p:nvSpPr>
          <p:cNvPr id="1013792" name="Text Box 32"/>
          <p:cNvSpPr txBox="1">
            <a:spLocks noChangeArrowheads="1"/>
          </p:cNvSpPr>
          <p:nvPr/>
        </p:nvSpPr>
        <p:spPr bwMode="auto">
          <a:xfrm>
            <a:off x="2158752" y="47103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b</a:t>
            </a:r>
          </a:p>
        </p:txBody>
      </p:sp>
      <p:sp>
        <p:nvSpPr>
          <p:cNvPr id="1013793" name="Text Box 33"/>
          <p:cNvSpPr txBox="1">
            <a:spLocks noChangeArrowheads="1"/>
          </p:cNvSpPr>
          <p:nvPr/>
        </p:nvSpPr>
        <p:spPr bwMode="auto">
          <a:xfrm>
            <a:off x="2539752" y="47103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</a:p>
        </p:txBody>
      </p:sp>
      <p:sp>
        <p:nvSpPr>
          <p:cNvPr id="1013794" name="Rectangle 34"/>
          <p:cNvSpPr>
            <a:spLocks noChangeArrowheads="1"/>
          </p:cNvSpPr>
          <p:nvPr/>
        </p:nvSpPr>
        <p:spPr bwMode="auto">
          <a:xfrm>
            <a:off x="2920752" y="478651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13797" name="Line 37"/>
          <p:cNvSpPr>
            <a:spLocks noChangeShapeType="1"/>
          </p:cNvSpPr>
          <p:nvPr/>
        </p:nvSpPr>
        <p:spPr bwMode="auto">
          <a:xfrm>
            <a:off x="3454152" y="501511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13798" name="Text Box 38"/>
          <p:cNvSpPr txBox="1">
            <a:spLocks noChangeArrowheads="1"/>
          </p:cNvSpPr>
          <p:nvPr/>
        </p:nvSpPr>
        <p:spPr bwMode="auto">
          <a:xfrm>
            <a:off x="939552" y="520404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 Narrow" pitchFamily="34" charset="0"/>
              </a:rPr>
              <a:t>查询带</a:t>
            </a:r>
          </a:p>
        </p:txBody>
      </p:sp>
      <p:sp>
        <p:nvSpPr>
          <p:cNvPr id="1013799" name="Text Box 39"/>
          <p:cNvSpPr txBox="1">
            <a:spLocks noChangeArrowheads="1"/>
          </p:cNvSpPr>
          <p:nvPr/>
        </p:nvSpPr>
        <p:spPr bwMode="auto">
          <a:xfrm>
            <a:off x="2895600" y="193779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B</a:t>
            </a:r>
          </a:p>
        </p:txBody>
      </p:sp>
      <p:sp>
        <p:nvSpPr>
          <p:cNvPr id="1013800" name="Line 40"/>
          <p:cNvSpPr>
            <a:spLocks noChangeShapeType="1"/>
          </p:cNvSpPr>
          <p:nvPr/>
        </p:nvSpPr>
        <p:spPr bwMode="auto">
          <a:xfrm flipH="1">
            <a:off x="2107332" y="3995192"/>
            <a:ext cx="214808" cy="79132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13801" name="Text Box 41"/>
          <p:cNvSpPr txBox="1">
            <a:spLocks noChangeArrowheads="1"/>
          </p:cNvSpPr>
          <p:nvPr/>
        </p:nvSpPr>
        <p:spPr bwMode="auto">
          <a:xfrm>
            <a:off x="1154832" y="42210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 Narrow" pitchFamily="34" charset="0"/>
              </a:rPr>
              <a:t>双向读写头</a:t>
            </a:r>
          </a:p>
        </p:txBody>
      </p:sp>
      <p:sp>
        <p:nvSpPr>
          <p:cNvPr id="1013802" name="Text Box 42"/>
          <p:cNvSpPr txBox="1">
            <a:spLocks noChangeArrowheads="1"/>
          </p:cNvSpPr>
          <p:nvPr/>
        </p:nvSpPr>
        <p:spPr bwMode="auto">
          <a:xfrm>
            <a:off x="3779912" y="2636912"/>
            <a:ext cx="2438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latin typeface="Arial Narrow" pitchFamily="34" charset="0"/>
              </a:rPr>
              <a:t>q</a:t>
            </a:r>
            <a:r>
              <a:rPr lang="en-US" altLang="zh-CN" sz="2400" b="1" baseline="-25000" dirty="0" err="1">
                <a:latin typeface="Arial Narrow" pitchFamily="34" charset="0"/>
              </a:rPr>
              <a:t>query</a:t>
            </a:r>
            <a:r>
              <a:rPr lang="en-US" altLang="zh-CN" sz="2400" b="1" dirty="0">
                <a:latin typeface="Arial Narrow" pitchFamily="34" charset="0"/>
              </a:rPr>
              <a:t>: </a:t>
            </a:r>
            <a:r>
              <a:rPr lang="zh-CN" altLang="en-US" sz="2400" b="1" dirty="0">
                <a:latin typeface="Arial Narrow" pitchFamily="34" charset="0"/>
              </a:rPr>
              <a:t>查询状态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>
                <a:latin typeface="Arial Narrow" pitchFamily="34" charset="0"/>
              </a:rPr>
              <a:t>q</a:t>
            </a:r>
            <a:r>
              <a:rPr lang="en-US" altLang="zh-CN" sz="2400" b="1" baseline="-25000" dirty="0" err="1">
                <a:latin typeface="Arial Narrow" pitchFamily="34" charset="0"/>
              </a:rPr>
              <a:t>yes</a:t>
            </a:r>
            <a:r>
              <a:rPr lang="en-US" altLang="zh-CN" sz="2400" b="1" dirty="0">
                <a:latin typeface="Arial Narrow" pitchFamily="34" charset="0"/>
              </a:rPr>
              <a:t>:  “</a:t>
            </a:r>
            <a:r>
              <a:rPr lang="zh-CN" altLang="en-US" sz="2400" b="1" dirty="0">
                <a:latin typeface="Arial Narrow" pitchFamily="34" charset="0"/>
              </a:rPr>
              <a:t>是”状态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>
                <a:latin typeface="Arial Narrow" pitchFamily="34" charset="0"/>
              </a:rPr>
              <a:t>q</a:t>
            </a:r>
            <a:r>
              <a:rPr lang="en-US" altLang="zh-CN" sz="2400" b="1" baseline="-25000" dirty="0" err="1">
                <a:latin typeface="Arial Narrow" pitchFamily="34" charset="0"/>
              </a:rPr>
              <a:t>no</a:t>
            </a:r>
            <a:r>
              <a:rPr lang="en-US" altLang="zh-CN" sz="2400" b="1" dirty="0">
                <a:latin typeface="Arial Narrow" pitchFamily="34" charset="0"/>
              </a:rPr>
              <a:t>:  “</a:t>
            </a:r>
            <a:r>
              <a:rPr lang="zh-CN" altLang="en-US" sz="2400" b="1" dirty="0">
                <a:latin typeface="Arial Narrow" pitchFamily="34" charset="0"/>
              </a:rPr>
              <a:t>否”状态</a:t>
            </a:r>
          </a:p>
        </p:txBody>
      </p:sp>
      <p:sp>
        <p:nvSpPr>
          <p:cNvPr id="1013803" name="Text Box 43"/>
          <p:cNvSpPr txBox="1">
            <a:spLocks noChangeArrowheads="1"/>
          </p:cNvSpPr>
          <p:nvPr/>
        </p:nvSpPr>
        <p:spPr bwMode="auto">
          <a:xfrm>
            <a:off x="2920752" y="47103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497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B56A-0D1C-476A-A05D-AEB69BE8C86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772400" cy="683096"/>
          </a:xfrm>
        </p:spPr>
        <p:txBody>
          <a:bodyPr/>
          <a:lstStyle/>
          <a:p>
            <a:r>
              <a:rPr lang="zh-CN" altLang="en-US" dirty="0"/>
              <a:t>例7.17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3976" y="836712"/>
                <a:ext cx="7772400" cy="5296272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2800" b="1" dirty="0" smtClean="0">
                    <a:solidFill>
                      <a:schemeClr val="folHlink"/>
                    </a:solidFill>
                  </a:rPr>
                  <a:t>例7.17</a:t>
                </a:r>
                <a:r>
                  <a:rPr lang="zh-CN" altLang="en-US" sz="2800" b="1" dirty="0"/>
                  <a:t>: </a:t>
                </a:r>
                <a:r>
                  <a:rPr lang="en-US" altLang="zh-CN" sz="2800" b="1" dirty="0"/>
                  <a:t>A</a:t>
                </a:r>
                <a:r>
                  <a:rPr lang="en-US" altLang="zh-CN" sz="2800" b="1" baseline="-25000" dirty="0"/>
                  <a:t>TM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E</a:t>
                </a:r>
                <a:r>
                  <a:rPr lang="en-US" altLang="zh-CN" sz="2800" b="1" baseline="-25000" dirty="0"/>
                  <a:t>TM</a:t>
                </a:r>
                <a:r>
                  <a:rPr lang="zh-CN" altLang="en-US" sz="2800" b="1" dirty="0"/>
                  <a:t>都是不可判定的. </a:t>
                </a:r>
                <a:endParaRPr lang="en-US" altLang="zh-CN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</a:t>
                </a:r>
                <a:r>
                  <a:rPr lang="zh-CN" altLang="en-US" sz="2800" b="1" dirty="0" smtClean="0"/>
                  <a:t>但是</a:t>
                </a:r>
                <a:r>
                  <a:rPr lang="zh-CN" altLang="en-US" sz="2800" b="1" dirty="0"/>
                  <a:t>用</a:t>
                </a:r>
                <a:r>
                  <a:rPr lang="en-US" altLang="zh-CN" sz="2800" b="1" dirty="0"/>
                  <a:t>A</a:t>
                </a:r>
                <a:r>
                  <a:rPr lang="en-US" altLang="zh-CN" sz="2800" b="1" baseline="-25000" dirty="0"/>
                  <a:t>TM</a:t>
                </a:r>
                <a:r>
                  <a:rPr lang="zh-CN" altLang="en-US" sz="2800" b="1" dirty="0"/>
                  <a:t>作为谕示, </a:t>
                </a:r>
                <a:endParaRPr lang="en-US" altLang="zh-CN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 </a:t>
                </a:r>
                <a:r>
                  <a:rPr lang="zh-CN" altLang="en-US" sz="2800" b="1" dirty="0" smtClean="0"/>
                  <a:t>就</a:t>
                </a:r>
                <a:r>
                  <a:rPr lang="zh-CN" altLang="en-US" sz="2800" b="1" dirty="0"/>
                  <a:t>可以判定</a:t>
                </a:r>
                <a:r>
                  <a:rPr lang="en-US" altLang="zh-CN" sz="2800" b="1" dirty="0"/>
                  <a:t>A</a:t>
                </a:r>
                <a:r>
                  <a:rPr lang="en-US" altLang="zh-CN" sz="2800" b="1" baseline="-25000" dirty="0"/>
                  <a:t>TM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E</a:t>
                </a:r>
                <a:r>
                  <a:rPr lang="en-US" altLang="zh-CN" sz="2800" b="1" baseline="-25000" dirty="0"/>
                  <a:t>TM</a:t>
                </a:r>
                <a:r>
                  <a:rPr lang="en-US" altLang="zh-CN" sz="2800" b="1" dirty="0" smtClean="0"/>
                  <a:t>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/>
                              </a:rPr>
                              <m:t>TM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b="1" dirty="0" smtClean="0"/>
                  <a:t>=“</a:t>
                </a:r>
                <a:r>
                  <a:rPr lang="zh-CN" altLang="en-US" sz="2800" b="1" dirty="0"/>
                  <a:t>对输入&lt;</a:t>
                </a:r>
                <a:r>
                  <a:rPr lang="en-US" altLang="zh-CN" sz="2800" b="1" dirty="0" err="1"/>
                  <a:t>M,w</a:t>
                </a:r>
                <a:r>
                  <a:rPr lang="en-US" altLang="zh-CN" sz="2800" b="1" dirty="0"/>
                  <a:t>&gt;, </a:t>
                </a:r>
                <a:endParaRPr lang="en-US" altLang="zh-CN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2800" b="1" dirty="0" smtClean="0"/>
                  <a:t>     接受</a:t>
                </a:r>
                <a:r>
                  <a:rPr lang="zh-CN" altLang="en-US" sz="2800" b="1" dirty="0"/>
                  <a:t>当且仅当 &lt;</a:t>
                </a:r>
                <a:r>
                  <a:rPr lang="en-US" altLang="zh-CN" sz="2800" b="1" dirty="0" err="1"/>
                  <a:t>M,w</a:t>
                </a:r>
                <a:r>
                  <a:rPr lang="en-US" altLang="zh-CN" sz="2800" b="1" dirty="0"/>
                  <a:t>&gt;</a:t>
                </a:r>
                <a:r>
                  <a:rPr lang="en-US" altLang="zh-CN" sz="2800" b="1" dirty="0">
                    <a:sym typeface="Symbol" pitchFamily="18" charset="2"/>
                  </a:rPr>
                  <a:t></a:t>
                </a:r>
                <a:r>
                  <a:rPr lang="en-US" altLang="zh-CN" sz="2800" b="1" dirty="0"/>
                  <a:t>A</a:t>
                </a:r>
                <a:r>
                  <a:rPr lang="en-US" altLang="zh-CN" sz="2800" b="1" baseline="-25000" dirty="0"/>
                  <a:t>TM</a:t>
                </a:r>
                <a:r>
                  <a:rPr lang="en-US" altLang="zh-CN" sz="2800" b="1" dirty="0" smtClean="0"/>
                  <a:t>.”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𝑻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/>
                              </a:rPr>
                              <m:t>TM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b="1" dirty="0"/>
                  <a:t>=“</a:t>
                </a:r>
                <a:r>
                  <a:rPr lang="zh-CN" altLang="en-US" sz="2800" b="1" dirty="0"/>
                  <a:t>对输入&lt;</a:t>
                </a:r>
                <a:r>
                  <a:rPr lang="en-US" altLang="zh-CN" sz="2800" b="1" dirty="0"/>
                  <a:t>M&gt;, M</a:t>
                </a:r>
                <a:r>
                  <a:rPr lang="zh-CN" altLang="en-US" sz="2800" b="1" dirty="0"/>
                  <a:t>是</a:t>
                </a:r>
                <a:r>
                  <a:rPr lang="en-US" altLang="zh-CN" sz="2800" b="1" dirty="0" smtClean="0"/>
                  <a:t>TM: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2800" b="1" dirty="0" smtClean="0"/>
                  <a:t>1) 构造</a:t>
                </a:r>
                <a:r>
                  <a:rPr lang="zh-CN" altLang="en-US" sz="2800" b="1" dirty="0"/>
                  <a:t>下述</a:t>
                </a:r>
                <a:r>
                  <a:rPr lang="en-US" altLang="zh-CN" sz="2800" b="1" dirty="0"/>
                  <a:t>TM N</a:t>
                </a:r>
                <a:r>
                  <a:rPr lang="en-US" altLang="zh-CN" sz="2800" b="1" dirty="0" smtClean="0"/>
                  <a:t>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2800" b="1" dirty="0" smtClean="0"/>
                  <a:t>    </a:t>
                </a:r>
                <a:r>
                  <a:rPr lang="en-US" altLang="zh-CN" sz="2800" b="1" dirty="0"/>
                  <a:t>N=“</a:t>
                </a:r>
                <a:r>
                  <a:rPr lang="zh-CN" altLang="en-US" sz="2800" b="1" dirty="0"/>
                  <a:t>对任意输入: </a:t>
                </a:r>
                <a:endParaRPr lang="en-US" altLang="zh-CN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/>
                  <a:t>a. </a:t>
                </a:r>
                <a:r>
                  <a:rPr lang="zh-CN" altLang="en-US" sz="2800" b="1" dirty="0"/>
                  <a:t>对</a:t>
                </a:r>
                <a:r>
                  <a:rPr lang="zh-CN" altLang="en-US" sz="2800" b="1" dirty="0">
                    <a:sym typeface="Symbol" pitchFamily="18" charset="2"/>
                  </a:rPr>
                  <a:t>*中所有串并行运行</a:t>
                </a:r>
                <a:r>
                  <a:rPr lang="en-US" altLang="zh-CN" sz="2800" b="1" dirty="0">
                    <a:sym typeface="Symbol" pitchFamily="18" charset="2"/>
                  </a:rPr>
                  <a:t>M</a:t>
                </a:r>
                <a:r>
                  <a:rPr lang="en-US" altLang="zh-CN" sz="2800" b="1" dirty="0" smtClean="0">
                    <a:sym typeface="Symbol" pitchFamily="18" charset="2"/>
                  </a:rPr>
                  <a:t>;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800" b="1" dirty="0">
                    <a:sym typeface="Symbol" pitchFamily="18" charset="2"/>
                  </a:rPr>
                  <a:t> </a:t>
                </a:r>
                <a:r>
                  <a:rPr lang="en-US" altLang="zh-CN" sz="2800" b="1" dirty="0" smtClean="0">
                    <a:sym typeface="Symbol" pitchFamily="18" charset="2"/>
                  </a:rPr>
                  <a:t>   </a:t>
                </a:r>
                <a:r>
                  <a:rPr lang="en-US" altLang="zh-CN" sz="2800" b="1" dirty="0">
                    <a:sym typeface="Symbol" pitchFamily="18" charset="2"/>
                  </a:rPr>
                  <a:t>b. </a:t>
                </a:r>
                <a:r>
                  <a:rPr lang="zh-CN" altLang="en-US" sz="2800" b="1" dirty="0">
                    <a:sym typeface="Symbol" pitchFamily="18" charset="2"/>
                  </a:rPr>
                  <a:t>若</a:t>
                </a:r>
                <a:r>
                  <a:rPr lang="en-US" altLang="zh-CN" sz="2800" b="1" dirty="0">
                    <a:sym typeface="Symbol" pitchFamily="18" charset="2"/>
                  </a:rPr>
                  <a:t>M</a:t>
                </a:r>
                <a:r>
                  <a:rPr lang="zh-CN" altLang="en-US" sz="2800" b="1" dirty="0">
                    <a:sym typeface="Symbol" pitchFamily="18" charset="2"/>
                  </a:rPr>
                  <a:t>接受其中任何串, 则接受. ” </a:t>
                </a:r>
                <a:endParaRPr lang="en-US" altLang="zh-CN" sz="2800" b="1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2800" b="1" dirty="0" smtClean="0">
                    <a:sym typeface="Symbol" pitchFamily="18" charset="2"/>
                  </a:rPr>
                  <a:t>2</a:t>
                </a:r>
                <a:r>
                  <a:rPr lang="zh-CN" altLang="en-US" sz="2800" b="1" dirty="0">
                    <a:sym typeface="Symbol" pitchFamily="18" charset="2"/>
                  </a:rPr>
                  <a:t>) 接受</a:t>
                </a:r>
                <a:r>
                  <a:rPr lang="zh-CN" altLang="en-US" sz="2800" b="1" dirty="0"/>
                  <a:t>当且仅当&lt;</a:t>
                </a:r>
                <a:r>
                  <a:rPr lang="en-US" altLang="zh-CN" sz="2800" b="1" dirty="0"/>
                  <a:t>N,0&gt;</a:t>
                </a:r>
                <a:r>
                  <a:rPr lang="en-US" altLang="zh-CN" sz="2800" b="1" dirty="0">
                    <a:sym typeface="Symbol" pitchFamily="18" charset="2"/>
                  </a:rPr>
                  <a:t></a:t>
                </a:r>
                <a:r>
                  <a:rPr lang="en-US" altLang="zh-CN" sz="2800" b="1" dirty="0"/>
                  <a:t>A</a:t>
                </a:r>
                <a:r>
                  <a:rPr lang="en-US" altLang="zh-CN" sz="2800" b="1" baseline="-25000" dirty="0"/>
                  <a:t>TM</a:t>
                </a:r>
                <a:r>
                  <a:rPr lang="en-US" altLang="zh-CN" sz="2800" b="1" dirty="0"/>
                  <a:t>”</a:t>
                </a:r>
              </a:p>
            </p:txBody>
          </p:sp>
        </mc:Choice>
        <mc:Fallback>
          <p:sp>
            <p:nvSpPr>
              <p:cNvPr id="1014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3976" y="836712"/>
                <a:ext cx="7772400" cy="5296272"/>
              </a:xfrm>
              <a:blipFill rotWithShape="0">
                <a:blip r:embed="rId3"/>
                <a:stretch>
                  <a:fillRect l="-1569" t="-2071" b="-2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4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025A-28D4-402E-A8ED-ACC7A087C57B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图灵归约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1676400"/>
            <a:ext cx="77724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FFFF00"/>
                </a:solidFill>
              </a:rPr>
              <a:t>T-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归约</a:t>
            </a:r>
            <a:r>
              <a:rPr lang="zh-CN" altLang="en-US" sz="2800" b="1" dirty="0" smtClean="0"/>
              <a:t>:  </a:t>
            </a:r>
            <a:r>
              <a:rPr lang="en-US" altLang="zh-CN" sz="2800" b="1" dirty="0" smtClean="0"/>
              <a:t>A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baseline="-25000" dirty="0">
                <a:sym typeface="Symbol" pitchFamily="18" charset="2"/>
              </a:rPr>
              <a:t>T</a:t>
            </a:r>
            <a:r>
              <a:rPr lang="en-US" altLang="zh-CN" sz="2800" b="1" dirty="0">
                <a:sym typeface="Symbol" pitchFamily="18" charset="2"/>
              </a:rPr>
              <a:t>B via M</a:t>
            </a:r>
            <a:r>
              <a:rPr lang="en-US" altLang="zh-CN" sz="2800" b="1" dirty="0" smtClean="0">
                <a:sym typeface="Symbol" pitchFamily="18" charset="2"/>
              </a:rPr>
              <a:t>,   A=L(M</a:t>
            </a:r>
            <a:r>
              <a:rPr lang="en-US" altLang="zh-CN" sz="2800" b="1" baseline="30000" dirty="0" smtClean="0">
                <a:sym typeface="Symbol" pitchFamily="18" charset="2"/>
              </a:rPr>
              <a:t>B</a:t>
            </a:r>
            <a:r>
              <a:rPr lang="en-US" altLang="zh-CN" sz="2800" b="1" dirty="0">
                <a:sym typeface="Symbol" pitchFamily="18" charset="2"/>
              </a:rPr>
              <a:t>),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             用</a:t>
            </a:r>
            <a:r>
              <a:rPr lang="zh-CN" altLang="en-US" sz="2800" b="1" dirty="0">
                <a:sym typeface="Symbol" pitchFamily="18" charset="2"/>
              </a:rPr>
              <a:t>谕示</a:t>
            </a:r>
            <a:r>
              <a:rPr lang="en-US" altLang="zh-CN" sz="2800" b="1" dirty="0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可以判定</a:t>
            </a:r>
            <a:r>
              <a:rPr lang="en-US" altLang="zh-CN" sz="2800" b="1" dirty="0" smtClean="0">
                <a:sym typeface="Symbol" pitchFamily="18" charset="2"/>
              </a:rPr>
              <a:t>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smtClean="0">
                <a:sym typeface="Symbol" pitchFamily="18" charset="2"/>
              </a:rPr>
              <a:t>            (</a:t>
            </a:r>
            <a:r>
              <a:rPr lang="zh-CN" altLang="en-US" sz="2800" b="1" dirty="0">
                <a:sym typeface="Symbol" pitchFamily="18" charset="2"/>
              </a:rPr>
              <a:t>或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zh-CN" altLang="en-US" sz="2800" b="1" dirty="0">
                <a:sym typeface="Symbol" pitchFamily="18" charset="2"/>
              </a:rPr>
              <a:t>相对于</a:t>
            </a:r>
            <a:r>
              <a:rPr lang="en-US" altLang="zh-CN" sz="2800" b="1" dirty="0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可判定)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sym typeface="Symbol" pitchFamily="18" charset="2"/>
              </a:rPr>
              <a:t>定理</a:t>
            </a:r>
            <a:r>
              <a:rPr lang="zh-CN" altLang="en-US" sz="2800" b="1" dirty="0" smtClean="0">
                <a:sym typeface="Symbol" pitchFamily="18" charset="2"/>
              </a:rPr>
              <a:t>: </a:t>
            </a:r>
            <a:r>
              <a:rPr lang="zh-CN" altLang="en-US" sz="2800" b="1" dirty="0">
                <a:sym typeface="Symbol" pitchFamily="18" charset="2"/>
              </a:rPr>
              <a:t>若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baseline="-25000" dirty="0">
                <a:sym typeface="Symbol" pitchFamily="18" charset="2"/>
              </a:rPr>
              <a:t>T</a:t>
            </a:r>
            <a:r>
              <a:rPr lang="en-US" altLang="zh-CN" sz="2800" b="1" dirty="0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且</a:t>
            </a:r>
            <a:r>
              <a:rPr lang="en-US" altLang="zh-CN" sz="2800" b="1" dirty="0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可判定,则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zh-CN" altLang="en-US" sz="2800" b="1" dirty="0">
                <a:sym typeface="Symbol" pitchFamily="18" charset="2"/>
              </a:rPr>
              <a:t>可判定.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sym typeface="Symbol" pitchFamily="18" charset="2"/>
              </a:rPr>
              <a:t>证明</a:t>
            </a:r>
            <a:r>
              <a:rPr lang="zh-CN" altLang="en-US" sz="2800" b="1" dirty="0">
                <a:sym typeface="Symbol" pitchFamily="18" charset="2"/>
              </a:rPr>
              <a:t>: 如果</a:t>
            </a:r>
            <a:r>
              <a:rPr lang="en-US" altLang="zh-CN" sz="2800" b="1" dirty="0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是可判定的,则可用判定</a:t>
            </a:r>
            <a:r>
              <a:rPr lang="en-US" altLang="zh-CN" sz="2800" b="1" dirty="0" smtClean="0">
                <a:sym typeface="Symbol" pitchFamily="18" charset="2"/>
              </a:rPr>
              <a:t>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的</a:t>
            </a:r>
            <a:r>
              <a:rPr lang="zh-CN" altLang="en-US" sz="2800" b="1" dirty="0">
                <a:sym typeface="Symbol" pitchFamily="18" charset="2"/>
              </a:rPr>
              <a:t>实际过程来取代</a:t>
            </a:r>
            <a:r>
              <a:rPr lang="en-US" altLang="zh-CN" sz="2800" b="1" dirty="0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的谕示,这样就</a:t>
            </a:r>
            <a:r>
              <a:rPr lang="zh-CN" altLang="en-US" sz="2800" b="1" dirty="0" smtClean="0">
                <a:sym typeface="Symbol" pitchFamily="18" charset="2"/>
              </a:rPr>
              <a:t>用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判定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zh-CN" altLang="en-US" sz="2800" b="1" dirty="0">
                <a:sym typeface="Symbol" pitchFamily="18" charset="2"/>
              </a:rPr>
              <a:t>的普通</a:t>
            </a:r>
            <a:r>
              <a:rPr lang="en-US" altLang="zh-CN" sz="2800" b="1" dirty="0">
                <a:sym typeface="Symbol" pitchFamily="18" charset="2"/>
              </a:rPr>
              <a:t>TM</a:t>
            </a:r>
            <a:r>
              <a:rPr lang="zh-CN" altLang="en-US" sz="2800" b="1" dirty="0" smtClean="0">
                <a:sym typeface="Symbol" pitchFamily="18" charset="2"/>
              </a:rPr>
              <a:t>取代判定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zh-CN" altLang="en-US" sz="2800" b="1" dirty="0">
                <a:sym typeface="Symbol" pitchFamily="18" charset="2"/>
              </a:rPr>
              <a:t>的谕示</a:t>
            </a:r>
            <a:r>
              <a:rPr lang="en-US" altLang="zh-CN" sz="2800" b="1" dirty="0">
                <a:sym typeface="Symbol" pitchFamily="18" charset="2"/>
              </a:rPr>
              <a:t>TM.  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smtClean="0">
                <a:sym typeface="Symbol" pitchFamily="18" charset="2"/>
              </a:rPr>
              <a:t>#</a:t>
            </a:r>
            <a:endParaRPr lang="en-US" altLang="zh-CN" sz="2800" b="1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sym typeface="Symbol" pitchFamily="18" charset="2"/>
              </a:rPr>
              <a:t>定理</a:t>
            </a:r>
            <a:r>
              <a:rPr lang="zh-CN" altLang="en-US" sz="2800" b="1" dirty="0" smtClean="0">
                <a:sym typeface="Symbol" pitchFamily="18" charset="2"/>
              </a:rPr>
              <a:t>:</a:t>
            </a:r>
            <a:r>
              <a:rPr lang="zh-CN" altLang="en-US" sz="2800" b="1" dirty="0">
                <a:sym typeface="Symbol" pitchFamily="18" charset="2"/>
              </a:rPr>
              <a:t>若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baseline="-25000" dirty="0">
                <a:sym typeface="Symbol" pitchFamily="18" charset="2"/>
              </a:rPr>
              <a:t>T</a:t>
            </a:r>
            <a:r>
              <a:rPr lang="en-US" altLang="zh-CN" sz="2800" b="1" dirty="0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且</a:t>
            </a:r>
            <a:r>
              <a:rPr lang="en-US" altLang="zh-CN" sz="2800" b="1" dirty="0">
                <a:sym typeface="Symbol" pitchFamily="18" charset="2"/>
              </a:rPr>
              <a:t>B</a:t>
            </a:r>
            <a:r>
              <a:rPr lang="en-US" altLang="zh-CN" sz="2800" b="1" baseline="-25000" dirty="0">
                <a:sym typeface="Symbol" pitchFamily="18" charset="2"/>
              </a:rPr>
              <a:t>T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zh-CN" altLang="en-US" sz="2800" b="1" dirty="0" smtClean="0">
                <a:sym typeface="Symbol" pitchFamily="18" charset="2"/>
              </a:rPr>
              <a:t>, 则</a:t>
            </a:r>
            <a:r>
              <a:rPr lang="en-US" altLang="zh-CN" sz="2800" b="1" dirty="0">
                <a:sym typeface="Symbol" pitchFamily="18" charset="2"/>
              </a:rPr>
              <a:t>A</a:t>
            </a:r>
            <a:r>
              <a:rPr lang="en-US" altLang="zh-CN" sz="2800" b="1" baseline="-25000" dirty="0">
                <a:sym typeface="Symbol" pitchFamily="18" charset="2"/>
              </a:rPr>
              <a:t>T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zh-CN" altLang="en-US" sz="2800" b="1" dirty="0">
                <a:sym typeface="Symbol" pitchFamily="18" charset="2"/>
              </a:rPr>
              <a:t>. #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sym typeface="Symbol" pitchFamily="18" charset="2"/>
              </a:rPr>
              <a:t>定理</a:t>
            </a:r>
            <a:r>
              <a:rPr lang="zh-CN" altLang="en-US" sz="2800" b="1" dirty="0">
                <a:sym typeface="Symbol" pitchFamily="18" charset="2"/>
              </a:rPr>
              <a:t>:若</a:t>
            </a:r>
            <a:r>
              <a:rPr lang="en-US" altLang="zh-CN" sz="2800" b="1" dirty="0" err="1"/>
              <a:t>A</a:t>
            </a:r>
            <a:r>
              <a:rPr lang="en-US" altLang="zh-CN" sz="2800" b="1" dirty="0" err="1">
                <a:sym typeface="Symbol" pitchFamily="18" charset="2"/>
              </a:rPr>
              <a:t></a:t>
            </a:r>
            <a:r>
              <a:rPr lang="en-US" altLang="zh-CN" sz="2800" b="1" baseline="-25000" dirty="0" err="1">
                <a:sym typeface="Symbol" pitchFamily="18" charset="2"/>
              </a:rPr>
              <a:t>m</a:t>
            </a:r>
            <a:r>
              <a:rPr lang="en-US" altLang="zh-CN" sz="2800" b="1" dirty="0" err="1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, 则</a:t>
            </a:r>
            <a:r>
              <a:rPr lang="en-US" altLang="zh-CN" sz="2800" b="1" dirty="0">
                <a:sym typeface="Symbol" pitchFamily="18" charset="2"/>
              </a:rPr>
              <a:t>A</a:t>
            </a:r>
            <a:r>
              <a:rPr lang="en-US" altLang="zh-CN" sz="2800" b="1" baseline="-25000" dirty="0">
                <a:sym typeface="Symbol" pitchFamily="18" charset="2"/>
              </a:rPr>
              <a:t>T</a:t>
            </a:r>
            <a:r>
              <a:rPr lang="en-US" altLang="zh-CN" sz="2800" b="1" dirty="0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. </a:t>
            </a:r>
            <a:r>
              <a:rPr lang="zh-CN" altLang="en-US" sz="2800" b="1" dirty="0" smtClean="0">
                <a:sym typeface="Symbol" pitchFamily="18" charset="2"/>
              </a:rPr>
              <a:t> #</a:t>
            </a:r>
            <a:endParaRPr lang="zh-CN" altLang="en-US" sz="28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55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A0A-6C5F-4F26-AA8A-16ADBC9DB40C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6632"/>
            <a:ext cx="7772400" cy="683096"/>
          </a:xfrm>
        </p:spPr>
        <p:txBody>
          <a:bodyPr/>
          <a:lstStyle/>
          <a:p>
            <a:r>
              <a:rPr lang="zh-CN" altLang="en-US" dirty="0" smtClean="0"/>
              <a:t>三种归约</a:t>
            </a:r>
            <a:endParaRPr lang="zh-CN" altLang="en-US" dirty="0"/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92696"/>
            <a:ext cx="7772400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FF00"/>
                </a:solidFill>
              </a:rPr>
              <a:t>m</a:t>
            </a:r>
            <a:r>
              <a:rPr lang="zh-CN" altLang="en-US" sz="2800" b="1" dirty="0">
                <a:solidFill>
                  <a:srgbClr val="FFFF00"/>
                </a:solidFill>
              </a:rPr>
              <a:t>归约</a:t>
            </a:r>
          </a:p>
          <a:p>
            <a:pPr marL="457200" lvl="1" indent="0">
              <a:buNone/>
            </a:pPr>
            <a:r>
              <a:rPr lang="zh-CN" altLang="en-US" b="1" dirty="0"/>
              <a:t>输入</a:t>
            </a:r>
            <a:r>
              <a:rPr lang="en-US" altLang="zh-CN" b="1" dirty="0"/>
              <a:t>x ……</a:t>
            </a:r>
            <a:r>
              <a:rPr lang="zh-CN" altLang="en-US" b="1" dirty="0"/>
              <a:t>问题</a:t>
            </a:r>
            <a:r>
              <a:rPr lang="en-US" altLang="zh-CN" b="1" dirty="0"/>
              <a:t>y (</a:t>
            </a:r>
            <a:r>
              <a:rPr lang="zh-CN" altLang="en-US" b="1" dirty="0"/>
              <a:t>回答</a:t>
            </a:r>
            <a:r>
              <a:rPr lang="en-US" altLang="zh-CN" b="1" dirty="0"/>
              <a:t>B(y)) 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b="1" dirty="0" smtClean="0"/>
              <a:t>输出</a:t>
            </a:r>
            <a:r>
              <a:rPr lang="en-US" altLang="zh-CN" b="1" dirty="0"/>
              <a:t>B(y)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FFFF00"/>
                </a:solidFill>
              </a:rPr>
              <a:t>tt</a:t>
            </a:r>
            <a:r>
              <a:rPr lang="zh-CN" altLang="en-US" sz="2800" b="1" dirty="0">
                <a:solidFill>
                  <a:srgbClr val="FFFF00"/>
                </a:solidFill>
              </a:rPr>
              <a:t>归约</a:t>
            </a:r>
          </a:p>
          <a:p>
            <a:pPr marL="457200" lvl="1" indent="0">
              <a:buNone/>
            </a:pPr>
            <a:r>
              <a:rPr lang="zh-CN" altLang="en-US" b="1" dirty="0"/>
              <a:t>输入</a:t>
            </a:r>
            <a:r>
              <a:rPr lang="en-US" altLang="zh-CN" b="1" dirty="0"/>
              <a:t>x ……</a:t>
            </a:r>
            <a:r>
              <a:rPr lang="zh-CN" altLang="en-US" b="1" dirty="0"/>
              <a:t>问题</a:t>
            </a:r>
            <a:r>
              <a:rPr lang="en-US" altLang="zh-CN" b="1" dirty="0"/>
              <a:t>y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,y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 smtClean="0"/>
              <a:t>,</a:t>
            </a:r>
            <a:r>
              <a:rPr lang="zh-CN" altLang="en-US" b="1" dirty="0" smtClean="0">
                <a:sym typeface="Symbol" pitchFamily="18" charset="2"/>
              </a:rPr>
              <a:t>真值表</a:t>
            </a:r>
            <a:r>
              <a:rPr lang="en-US" altLang="zh-CN" b="1" dirty="0" smtClean="0">
                <a:sym typeface="Symbol" pitchFamily="18" charset="2"/>
              </a:rPr>
              <a:t>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 smtClean="0"/>
              <a:t>(</a:t>
            </a:r>
            <a:r>
              <a:rPr lang="zh-CN" altLang="en-US" b="1" dirty="0"/>
              <a:t>回答</a:t>
            </a:r>
            <a:r>
              <a:rPr lang="en-US" altLang="zh-CN" b="1" dirty="0"/>
              <a:t>B(y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),B(y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),…,B(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k</a:t>
            </a:r>
            <a:r>
              <a:rPr lang="en-US" altLang="zh-CN" b="1" dirty="0" smtClean="0"/>
              <a:t>))</a:t>
            </a:r>
          </a:p>
          <a:p>
            <a:pPr marL="457200" lvl="1" indent="0">
              <a:buNone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输出</a:t>
            </a:r>
            <a:r>
              <a:rPr lang="zh-CN" altLang="en-US" sz="2800" b="1" dirty="0" smtClean="0">
                <a:sym typeface="Symbol" pitchFamily="18" charset="2"/>
              </a:rPr>
              <a:t></a:t>
            </a:r>
            <a:r>
              <a:rPr lang="zh-CN" altLang="en-US" sz="2800" b="1" dirty="0"/>
              <a:t>(</a:t>
            </a:r>
            <a:r>
              <a:rPr lang="en-US" altLang="zh-CN" sz="2800" b="1" dirty="0"/>
              <a:t>B(y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),B(y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),…,B(</a:t>
            </a:r>
            <a:r>
              <a:rPr lang="en-US" altLang="zh-CN" sz="2800" b="1" dirty="0" err="1"/>
              <a:t>y</a:t>
            </a:r>
            <a:r>
              <a:rPr lang="en-US" altLang="zh-CN" sz="2800" b="1" baseline="-25000" dirty="0" err="1"/>
              <a:t>k</a:t>
            </a:r>
            <a:r>
              <a:rPr lang="en-US" altLang="zh-CN" sz="2800" b="1" dirty="0" smtClean="0"/>
              <a:t>)) </a:t>
            </a: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FFFF00"/>
                </a:solidFill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</a:rPr>
              <a:t>归约</a:t>
            </a:r>
          </a:p>
          <a:p>
            <a:pPr marL="457200" lvl="1" indent="0">
              <a:buNone/>
            </a:pPr>
            <a:r>
              <a:rPr lang="zh-CN" altLang="en-US" b="1" dirty="0"/>
              <a:t>输入</a:t>
            </a:r>
            <a:r>
              <a:rPr lang="en-US" altLang="zh-CN" b="1" dirty="0"/>
              <a:t>x ……</a:t>
            </a:r>
            <a:r>
              <a:rPr lang="zh-CN" altLang="en-US" b="1" dirty="0"/>
              <a:t>问题</a:t>
            </a:r>
            <a:r>
              <a:rPr lang="en-US" altLang="zh-CN" b="1" dirty="0"/>
              <a:t>y</a:t>
            </a:r>
            <a:r>
              <a:rPr lang="en-US" altLang="zh-CN" b="1" baseline="-25000" dirty="0"/>
              <a:t>1 </a:t>
            </a:r>
            <a:r>
              <a:rPr lang="en-US" altLang="zh-CN" b="1" dirty="0"/>
              <a:t>(</a:t>
            </a:r>
            <a:r>
              <a:rPr lang="zh-CN" altLang="en-US" b="1" dirty="0"/>
              <a:t>回答</a:t>
            </a:r>
            <a:r>
              <a:rPr lang="en-US" altLang="zh-CN" b="1" dirty="0"/>
              <a:t>B(y</a:t>
            </a:r>
            <a:r>
              <a:rPr lang="en-US" altLang="zh-CN" b="1" baseline="-25000" dirty="0"/>
              <a:t>1</a:t>
            </a:r>
            <a:r>
              <a:rPr lang="en-US" altLang="zh-CN" b="1" dirty="0" smtClean="0"/>
              <a:t>))</a:t>
            </a:r>
          </a:p>
          <a:p>
            <a:pPr marL="457200" lvl="1" indent="0">
              <a:buNone/>
            </a:pPr>
            <a:r>
              <a:rPr lang="en-US" altLang="zh-CN" b="1" dirty="0" smtClean="0"/>
              <a:t>……</a:t>
            </a:r>
            <a:r>
              <a:rPr lang="zh-CN" altLang="en-US" b="1" dirty="0"/>
              <a:t>问题</a:t>
            </a:r>
            <a:r>
              <a:rPr lang="en-US" altLang="zh-CN" b="1" dirty="0"/>
              <a:t>B(y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 (</a:t>
            </a:r>
            <a:r>
              <a:rPr lang="zh-CN" altLang="en-US" b="1" dirty="0"/>
              <a:t>回答</a:t>
            </a:r>
            <a:r>
              <a:rPr lang="en-US" altLang="zh-CN" b="1" dirty="0"/>
              <a:t>B(y</a:t>
            </a:r>
            <a:r>
              <a:rPr lang="en-US" altLang="zh-CN" b="1" baseline="-25000" dirty="0"/>
              <a:t>2</a:t>
            </a:r>
            <a:r>
              <a:rPr lang="en-US" altLang="zh-CN" b="1" dirty="0" smtClean="0"/>
              <a:t>))</a:t>
            </a:r>
          </a:p>
          <a:p>
            <a:pPr marL="457200" lvl="1" indent="0">
              <a:buNone/>
            </a:pPr>
            <a:r>
              <a:rPr lang="en-US" altLang="zh-CN" b="1" dirty="0" smtClean="0"/>
              <a:t>……</a:t>
            </a:r>
            <a:r>
              <a:rPr lang="zh-CN" altLang="en-US" b="1" dirty="0" smtClean="0"/>
              <a:t>问题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k</a:t>
            </a:r>
            <a:r>
              <a:rPr lang="en-US" altLang="zh-CN" b="1" dirty="0"/>
              <a:t>((</a:t>
            </a:r>
            <a:r>
              <a:rPr lang="zh-CN" altLang="en-US" b="1" dirty="0"/>
              <a:t>回答</a:t>
            </a:r>
            <a:r>
              <a:rPr lang="en-US" altLang="zh-CN" b="1" dirty="0"/>
              <a:t>B(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k</a:t>
            </a:r>
            <a:r>
              <a:rPr lang="en-US" altLang="zh-CN" b="1" dirty="0" smtClean="0"/>
              <a:t>))</a:t>
            </a:r>
          </a:p>
          <a:p>
            <a:pPr marL="457200" lvl="1" indent="0">
              <a:buNone/>
            </a:pPr>
            <a:r>
              <a:rPr lang="en-US" altLang="zh-CN" b="1" dirty="0" smtClean="0"/>
              <a:t>……</a:t>
            </a:r>
            <a:r>
              <a:rPr lang="zh-CN" altLang="en-US" b="1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510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9447C-2573-4E95-8A70-3537ABA144F1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相对化类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zh-CN" altLang="en-US" sz="2800" b="1" dirty="0" smtClean="0">
                <a:ea typeface="宋体" charset="-122"/>
              </a:rPr>
              <a:t>和</a:t>
            </a:r>
            <a:r>
              <a:rPr lang="en-US" altLang="zh-CN" sz="2800" b="1" dirty="0" smtClean="0">
                <a:ea typeface="宋体" charset="-122"/>
              </a:rPr>
              <a:t>D</a:t>
            </a:r>
            <a:r>
              <a:rPr lang="zh-CN" altLang="en-US" sz="2800" b="1" dirty="0" smtClean="0">
                <a:ea typeface="宋体" charset="-122"/>
              </a:rPr>
              <a:t>是两个复杂性类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en-US" altLang="zh-CN" sz="2800" b="1" baseline="30000" dirty="0" smtClean="0">
                <a:solidFill>
                  <a:schemeClr val="folHlink"/>
                </a:solidFill>
                <a:ea typeface="宋体" charset="-122"/>
              </a:rPr>
              <a:t>D </a:t>
            </a:r>
            <a:r>
              <a:rPr lang="en-US" altLang="zh-CN" sz="2800" b="1" dirty="0" smtClean="0">
                <a:ea typeface="宋体" charset="-122"/>
              </a:rPr>
              <a:t>= { L(M</a:t>
            </a:r>
            <a:r>
              <a:rPr lang="en-US" altLang="zh-CN" sz="2800" b="1" baseline="30000" dirty="0" smtClean="0">
                <a:ea typeface="宋体" charset="-122"/>
              </a:rPr>
              <a:t>A</a:t>
            </a:r>
            <a:r>
              <a:rPr lang="en-US" altLang="zh-CN" sz="2800" b="1" dirty="0" smtClean="0">
                <a:ea typeface="宋体" charset="-122"/>
              </a:rPr>
              <a:t>) | M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zh-CN" altLang="en-US" sz="2800" b="1" dirty="0" smtClean="0">
                <a:ea typeface="宋体" charset="-122"/>
              </a:rPr>
              <a:t>类</a:t>
            </a:r>
            <a:r>
              <a:rPr lang="en-US" altLang="zh-CN" sz="2800" b="1" dirty="0" smtClean="0">
                <a:ea typeface="宋体" charset="-122"/>
              </a:rPr>
              <a:t>TM,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               A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D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类语言 </a:t>
            </a:r>
            <a:r>
              <a:rPr lang="zh-CN" altLang="en-US" sz="2800" b="1" dirty="0" smtClean="0">
                <a:ea typeface="宋体" charset="-122"/>
              </a:rPr>
              <a:t>}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D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完全的, 则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D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=C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A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例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SAT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 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221377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C78F7-8688-4E08-BEAD-109BA064B370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例10.17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484784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NP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P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SAT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ANP, 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A</a:t>
            </a:r>
            <a:r>
              <a:rPr lang="en-US" altLang="zh-CN" b="1" baseline="30000" dirty="0" err="1" smtClean="0">
                <a:ea typeface="宋体" charset="-122"/>
                <a:sym typeface="Symbol" pitchFamily="18" charset="2"/>
              </a:rPr>
              <a:t>p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SAT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via f, </a:t>
            </a:r>
          </a:p>
          <a:p>
            <a:pPr marL="457200" lvl="1" indent="0" eaLnBrk="1" hangingPunct="1">
              <a:buNone/>
            </a:pP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xA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 f(x)SAT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OTM </a:t>
            </a:r>
            <a:r>
              <a:rPr lang="en-US" altLang="zh-CN" b="1" dirty="0" smtClean="0">
                <a:solidFill>
                  <a:srgbClr val="FFFF00"/>
                </a:solidFill>
                <a:ea typeface="宋体" charset="-122"/>
                <a:sym typeface="Symbol" pitchFamily="18" charset="2"/>
              </a:rPr>
              <a:t>M</a:t>
            </a:r>
            <a:r>
              <a:rPr lang="en-US" altLang="zh-CN" b="1" baseline="30000" dirty="0" smtClean="0">
                <a:solidFill>
                  <a:srgbClr val="FFFF00"/>
                </a:solidFill>
                <a:ea typeface="宋体" charset="-122"/>
                <a:sym typeface="Symbol" pitchFamily="18" charset="2"/>
              </a:rPr>
              <a:t>SAT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=“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对输入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x: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计算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f(x),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向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SAT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查询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f(x),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若回答是,则接受;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若回答否,则拒绝. ”</a:t>
            </a:r>
          </a:p>
        </p:txBody>
      </p:sp>
    </p:spTree>
    <p:extLst>
      <p:ext uri="{BB962C8B-B14F-4D97-AF65-F5344CB8AC3E}">
        <p14:creationId xmlns:p14="http://schemas.microsoft.com/office/powerpoint/2010/main" val="1925199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4780</TotalTime>
  <Words>1122</Words>
  <Application>Microsoft Office PowerPoint</Application>
  <PresentationFormat>全屏显示(4:3)</PresentationFormat>
  <Paragraphs>238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Wingdings</vt:lpstr>
      <vt:lpstr>Symbol</vt:lpstr>
      <vt:lpstr>Cambria Math</vt:lpstr>
      <vt:lpstr>Arial</vt:lpstr>
      <vt:lpstr>Arial Narrow</vt:lpstr>
      <vt:lpstr>Times New Roman</vt:lpstr>
      <vt:lpstr>宋体</vt:lpstr>
      <vt:lpstr>Factory</vt:lpstr>
      <vt:lpstr>图灵归约、相对化</vt:lpstr>
      <vt:lpstr>m归约的局限性</vt:lpstr>
      <vt:lpstr>谕示</vt:lpstr>
      <vt:lpstr>谕示图灵机</vt:lpstr>
      <vt:lpstr>例7.17</vt:lpstr>
      <vt:lpstr>图灵归约</vt:lpstr>
      <vt:lpstr>三种归约</vt:lpstr>
      <vt:lpstr>相对化类</vt:lpstr>
      <vt:lpstr>例10.17</vt:lpstr>
      <vt:lpstr>例10.17(续)</vt:lpstr>
      <vt:lpstr>例10.18</vt:lpstr>
      <vt:lpstr>例10.18(续)</vt:lpstr>
      <vt:lpstr>对角化方法的局限性</vt:lpstr>
      <vt:lpstr>定理10.19</vt:lpstr>
      <vt:lpstr>定理10.19</vt:lpstr>
      <vt:lpstr>定理10.19</vt:lpstr>
      <vt:lpstr>定理10.19</vt:lpstr>
      <vt:lpstr>定理10.19</vt:lpstr>
      <vt:lpstr>NP中间语言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547</cp:revision>
  <cp:lastPrinted>1601-01-01T00:00:00Z</cp:lastPrinted>
  <dcterms:created xsi:type="dcterms:W3CDTF">2000-03-28T21:24:29Z</dcterms:created>
  <dcterms:modified xsi:type="dcterms:W3CDTF">2014-10-30T06:18:26Z</dcterms:modified>
</cp:coreProperties>
</file>