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30082-D41E-45E1-B633-5E1BDAE3EFB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00E5-964A-43A6-9CB9-E44E092C8231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D812-CAE5-4467-AEE6-5818B152484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F33B-CDB2-441D-93B8-AF265F29588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D809-2BD9-4B75-B60A-E034BBFAFA1E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193D-DECC-4D34-862A-679878CB8D1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F136-5B06-48FB-B9BC-BA3F355ABDF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053C-475C-493A-B71E-30D0AD2B81F5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7F32-08F6-46AD-8A4E-D446912A097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CE27-58E3-4336-B78F-7D87CFBA675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529D-3362-45B1-9881-C328A2720D0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685D271-8E91-45F1-825E-D99E66D3A2E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电路、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完全问题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9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53627-6ECF-42E7-A564-16F2878B767C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非一致</a:t>
            </a:r>
            <a:r>
              <a:rPr lang="en-US" altLang="zh-CN" smtClean="0">
                <a:ea typeface="宋体" charset="-122"/>
              </a:rPr>
              <a:t>TM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56792"/>
            <a:ext cx="7772400" cy="160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给</a:t>
            </a:r>
            <a:r>
              <a:rPr lang="en-US" altLang="zh-CN" sz="2800" b="1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额外信息, 称为</a:t>
            </a:r>
            <a:r>
              <a:rPr lang="en-US" altLang="zh-CN" sz="2800" b="1" dirty="0" smtClean="0">
                <a:ea typeface="宋体" charset="-122"/>
              </a:rPr>
              <a:t>advice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长度为</a:t>
            </a:r>
            <a:r>
              <a:rPr lang="en-US" altLang="zh-CN" sz="2800" b="1" dirty="0" smtClean="0">
                <a:ea typeface="宋体" charset="-122"/>
              </a:rPr>
              <a:t>n</a:t>
            </a:r>
            <a:r>
              <a:rPr lang="zh-CN" altLang="en-US" sz="2800" b="1" dirty="0" smtClean="0">
                <a:ea typeface="宋体" charset="-122"/>
              </a:rPr>
              <a:t>的输入共享一段额外信息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</a:rPr>
              <a:t>P/poly=PSIZE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7544" y="3212976"/>
            <a:ext cx="5029200" cy="3168352"/>
            <a:chOff x="2209800" y="3409950"/>
            <a:chExt cx="5029200" cy="3168352"/>
          </a:xfrm>
        </p:grpSpPr>
        <p:sp>
          <p:nvSpPr>
            <p:cNvPr id="16391" name="Rectangle 4"/>
            <p:cNvSpPr>
              <a:spLocks noChangeArrowheads="1"/>
            </p:cNvSpPr>
            <p:nvPr/>
          </p:nvSpPr>
          <p:spPr bwMode="auto">
            <a:xfrm>
              <a:off x="2819400" y="4400550"/>
              <a:ext cx="13716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205253" name="Text Box 5"/>
            <p:cNvSpPr txBox="1">
              <a:spLocks noChangeArrowheads="1"/>
            </p:cNvSpPr>
            <p:nvPr/>
          </p:nvSpPr>
          <p:spPr bwMode="auto">
            <a:xfrm>
              <a:off x="3200400" y="462915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TM</a:t>
              </a:r>
            </a:p>
          </p:txBody>
        </p:sp>
        <p:sp>
          <p:nvSpPr>
            <p:cNvPr id="1205254" name="Text Box 6"/>
            <p:cNvSpPr txBox="1">
              <a:spLocks noChangeArrowheads="1"/>
            </p:cNvSpPr>
            <p:nvPr/>
          </p:nvSpPr>
          <p:spPr bwMode="auto">
            <a:xfrm>
              <a:off x="2667000" y="3409950"/>
              <a:ext cx="1600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4572000" y="4857750"/>
              <a:ext cx="990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205256" name="Text Box 8"/>
            <p:cNvSpPr txBox="1">
              <a:spLocks noChangeArrowheads="1"/>
            </p:cNvSpPr>
            <p:nvPr/>
          </p:nvSpPr>
          <p:spPr bwMode="auto">
            <a:xfrm>
              <a:off x="2209800" y="5629275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  </a:t>
              </a:r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 flipV="1">
              <a:off x="3352800" y="3867150"/>
              <a:ext cx="76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 flipH="1">
              <a:off x="2971800" y="523875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4191000" y="455295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5260" name="Text Box 12"/>
            <p:cNvSpPr txBox="1">
              <a:spLocks noChangeArrowheads="1"/>
            </p:cNvSpPr>
            <p:nvPr/>
          </p:nvSpPr>
          <p:spPr bwMode="auto">
            <a:xfrm>
              <a:off x="3515072" y="6121102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advice</a:t>
              </a:r>
            </a:p>
          </p:txBody>
        </p:sp>
        <p:sp>
          <p:nvSpPr>
            <p:cNvPr id="1205261" name="Text Box 13"/>
            <p:cNvSpPr txBox="1">
              <a:spLocks noChangeArrowheads="1"/>
            </p:cNvSpPr>
            <p:nvPr/>
          </p:nvSpPr>
          <p:spPr bwMode="auto">
            <a:xfrm>
              <a:off x="3429000" y="5629275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  </a:t>
              </a:r>
            </a:p>
          </p:txBody>
        </p:sp>
        <p:sp>
          <p:nvSpPr>
            <p:cNvPr id="1205262" name="Text Box 14"/>
            <p:cNvSpPr txBox="1">
              <a:spLocks noChangeArrowheads="1"/>
            </p:cNvSpPr>
            <p:nvPr/>
          </p:nvSpPr>
          <p:spPr bwMode="auto">
            <a:xfrm>
              <a:off x="4648200" y="5629275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  </a:t>
              </a:r>
            </a:p>
          </p:txBody>
        </p:sp>
        <p:sp>
          <p:nvSpPr>
            <p:cNvPr id="16402" name="Line 15"/>
            <p:cNvSpPr>
              <a:spLocks noChangeShapeType="1"/>
            </p:cNvSpPr>
            <p:nvPr/>
          </p:nvSpPr>
          <p:spPr bwMode="auto">
            <a:xfrm>
              <a:off x="5943600" y="593407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48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BF5C1-9533-44A9-8045-5FB752AC90FA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用电路模拟图灵机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556792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定理10.25</a:t>
            </a:r>
            <a:r>
              <a:rPr lang="zh-CN" altLang="en-US" sz="2800" b="1" dirty="0" smtClean="0">
                <a:ea typeface="宋体" charset="-122"/>
              </a:rPr>
              <a:t>: </a:t>
            </a:r>
            <a:r>
              <a:rPr lang="en-US" altLang="zh-CN" sz="2800" b="1" dirty="0" smtClean="0">
                <a:ea typeface="宋体" charset="-122"/>
              </a:rPr>
              <a:t>TIME(t(n))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SIZE(O(</a:t>
            </a:r>
            <a:r>
              <a:rPr lang="en-US" altLang="zh-CN" sz="2800" b="1" dirty="0" smtClean="0">
                <a:ea typeface="宋体" charset="-122"/>
              </a:rPr>
              <a:t>t</a:t>
            </a:r>
            <a:r>
              <a:rPr lang="en-US" altLang="zh-CN" sz="2800" b="1" baseline="30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(n)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b="1" dirty="0" smtClean="0">
              <a:solidFill>
                <a:schemeClr val="folHlink"/>
              </a:solidFill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比较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Cook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定理证明与定理10.25证明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Cook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定理证明,引入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许多变元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, 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把“画面”表示成布尔公式,使得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画面是接受计算该布尔公式可满足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定理10.25,用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输入变元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和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门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,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把“画面”表示成布尔电路,使得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画面是接受计算该电路输出1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b="1" dirty="0" smtClean="0">
              <a:solidFill>
                <a:schemeClr val="folHlink"/>
              </a:solidFill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推论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PPSIZE</a:t>
            </a:r>
          </a:p>
        </p:txBody>
      </p:sp>
    </p:spTree>
    <p:extLst>
      <p:ext uri="{BB962C8B-B14F-4D97-AF65-F5344CB8AC3E}">
        <p14:creationId xmlns:p14="http://schemas.microsoft.com/office/powerpoint/2010/main" val="170899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0DF138-39FC-4192-B256-7629D01FED70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定理10.25证明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412776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定理10.25</a:t>
            </a:r>
            <a:r>
              <a:rPr lang="zh-CN" altLang="en-US" sz="2800" b="1" dirty="0" smtClean="0">
                <a:ea typeface="宋体" charset="-122"/>
              </a:rPr>
              <a:t>: </a:t>
            </a:r>
            <a:r>
              <a:rPr lang="en-US" altLang="zh-CN" sz="2800" b="1" dirty="0" smtClean="0">
                <a:ea typeface="宋体" charset="-122"/>
              </a:rPr>
              <a:t>TIME(t(n))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SIZE(O(</a:t>
            </a:r>
            <a:r>
              <a:rPr lang="en-US" altLang="zh-CN" sz="2800" b="1" dirty="0" smtClean="0">
                <a:ea typeface="宋体" charset="-122"/>
              </a:rPr>
              <a:t>t</a:t>
            </a:r>
            <a:r>
              <a:rPr lang="en-US" altLang="zh-CN" sz="2800" b="1" baseline="30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(n)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)).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:设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M=(Q,,,,q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,q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accept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,q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reject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在时间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t(n)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内判定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A.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设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是长度为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的输入.</a:t>
            </a:r>
          </a:p>
        </p:txBody>
      </p:sp>
    </p:spTree>
    <p:extLst>
      <p:ext uri="{BB962C8B-B14F-4D97-AF65-F5344CB8AC3E}">
        <p14:creationId xmlns:p14="http://schemas.microsoft.com/office/powerpoint/2010/main" val="184521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2F99F-82AB-4DDB-956C-8853DAAAF529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画面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9512" y="1418456"/>
            <a:ext cx="6485384" cy="4890864"/>
            <a:chOff x="2438400" y="1052736"/>
            <a:chExt cx="6485384" cy="4890864"/>
          </a:xfrm>
        </p:grpSpPr>
        <p:sp>
          <p:nvSpPr>
            <p:cNvPr id="19499" name="Text Box 44"/>
            <p:cNvSpPr txBox="1">
              <a:spLocks noChangeArrowheads="1"/>
            </p:cNvSpPr>
            <p:nvPr/>
          </p:nvSpPr>
          <p:spPr bwMode="auto">
            <a:xfrm>
              <a:off x="2560712" y="1052736"/>
              <a:ext cx="1219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cell[1,1]</a:t>
              </a:r>
            </a:p>
          </p:txBody>
        </p:sp>
        <p:sp>
          <p:nvSpPr>
            <p:cNvPr id="19500" name="Text Box 45"/>
            <p:cNvSpPr txBox="1">
              <a:spLocks noChangeArrowheads="1"/>
            </p:cNvSpPr>
            <p:nvPr/>
          </p:nvSpPr>
          <p:spPr bwMode="auto">
            <a:xfrm>
              <a:off x="2627784" y="4314800"/>
              <a:ext cx="13716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cell[t(n),1]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ea typeface="宋体" charset="-122"/>
                </a:rPr>
                <a:t>(</a:t>
              </a:r>
              <a:r>
                <a:rPr lang="zh-CN" altLang="en-US" sz="2000" dirty="0">
                  <a:ea typeface="宋体" charset="-122"/>
                </a:rPr>
                <a:t>接受位置)</a:t>
              </a:r>
            </a:p>
          </p:txBody>
        </p:sp>
        <p:sp>
          <p:nvSpPr>
            <p:cNvPr id="19503" name="Line 48"/>
            <p:cNvSpPr>
              <a:spLocks noChangeShapeType="1"/>
            </p:cNvSpPr>
            <p:nvPr/>
          </p:nvSpPr>
          <p:spPr bwMode="auto">
            <a:xfrm flipH="1">
              <a:off x="2771800" y="1447800"/>
              <a:ext cx="276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5" name="Text Box 50"/>
            <p:cNvSpPr txBox="1">
              <a:spLocks noChangeArrowheads="1"/>
            </p:cNvSpPr>
            <p:nvPr/>
          </p:nvSpPr>
          <p:spPr bwMode="auto">
            <a:xfrm>
              <a:off x="7090792" y="1905000"/>
              <a:ext cx="152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宋体" charset="-122"/>
                </a:rPr>
                <a:t>初始格局</a:t>
              </a:r>
            </a:p>
          </p:txBody>
        </p:sp>
        <p:sp>
          <p:nvSpPr>
            <p:cNvPr id="19506" name="Text Box 51"/>
            <p:cNvSpPr txBox="1">
              <a:spLocks noChangeArrowheads="1"/>
            </p:cNvSpPr>
            <p:nvPr/>
          </p:nvSpPr>
          <p:spPr bwMode="auto">
            <a:xfrm>
              <a:off x="7066384" y="2362200"/>
              <a:ext cx="1752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宋体" charset="-122"/>
                </a:rPr>
                <a:t>第2个格局</a:t>
              </a:r>
            </a:p>
          </p:txBody>
        </p:sp>
        <p:sp>
          <p:nvSpPr>
            <p:cNvPr id="19507" name="Text Box 52"/>
            <p:cNvSpPr txBox="1">
              <a:spLocks noChangeArrowheads="1"/>
            </p:cNvSpPr>
            <p:nvPr/>
          </p:nvSpPr>
          <p:spPr bwMode="auto">
            <a:xfrm>
              <a:off x="7018784" y="5486400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宋体" charset="-122"/>
                </a:rPr>
                <a:t>第</a:t>
              </a:r>
              <a:r>
                <a:rPr lang="en-US" altLang="zh-CN" dirty="0">
                  <a:ea typeface="宋体" charset="-122"/>
                </a:rPr>
                <a:t>t(n)</a:t>
              </a:r>
              <a:r>
                <a:rPr lang="zh-CN" altLang="en-US" dirty="0">
                  <a:ea typeface="宋体" charset="-122"/>
                </a:rPr>
                <a:t>个格局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38400" y="1447800"/>
              <a:ext cx="4724400" cy="4495800"/>
              <a:chOff x="2438400" y="1447800"/>
              <a:chExt cx="4724400" cy="4495800"/>
            </a:xfrm>
          </p:grpSpPr>
          <p:sp>
            <p:nvSpPr>
              <p:cNvPr id="19462" name="Line 4"/>
              <p:cNvSpPr>
                <a:spLocks noChangeShapeType="1"/>
              </p:cNvSpPr>
              <p:nvPr/>
            </p:nvSpPr>
            <p:spPr bwMode="auto">
              <a:xfrm>
                <a:off x="25146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3" name="Line 5"/>
              <p:cNvSpPr>
                <a:spLocks noChangeShapeType="1"/>
              </p:cNvSpPr>
              <p:nvPr/>
            </p:nvSpPr>
            <p:spPr bwMode="auto">
              <a:xfrm>
                <a:off x="29718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4" name="Line 6"/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5" name="Line 7"/>
              <p:cNvSpPr>
                <a:spLocks noChangeShapeType="1"/>
              </p:cNvSpPr>
              <p:nvPr/>
            </p:nvSpPr>
            <p:spPr bwMode="auto">
              <a:xfrm>
                <a:off x="38862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6" name="Line 8"/>
              <p:cNvSpPr>
                <a:spLocks noChangeShapeType="1"/>
              </p:cNvSpPr>
              <p:nvPr/>
            </p:nvSpPr>
            <p:spPr bwMode="auto">
              <a:xfrm>
                <a:off x="4343400" y="1905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7" name="Line 9"/>
              <p:cNvSpPr>
                <a:spLocks noChangeShapeType="1"/>
              </p:cNvSpPr>
              <p:nvPr/>
            </p:nvSpPr>
            <p:spPr bwMode="auto">
              <a:xfrm>
                <a:off x="70866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8" name="Line 10"/>
              <p:cNvSpPr>
                <a:spLocks noChangeShapeType="1"/>
              </p:cNvSpPr>
              <p:nvPr/>
            </p:nvSpPr>
            <p:spPr bwMode="auto">
              <a:xfrm>
                <a:off x="2514600" y="19050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9" name="Line 11"/>
              <p:cNvSpPr>
                <a:spLocks noChangeShapeType="1"/>
              </p:cNvSpPr>
              <p:nvPr/>
            </p:nvSpPr>
            <p:spPr bwMode="auto">
              <a:xfrm>
                <a:off x="2514600" y="23622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0" name="Line 12"/>
              <p:cNvSpPr>
                <a:spLocks noChangeShapeType="1"/>
              </p:cNvSpPr>
              <p:nvPr/>
            </p:nvSpPr>
            <p:spPr bwMode="auto">
              <a:xfrm>
                <a:off x="2514600" y="28194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1" name="Line 13"/>
              <p:cNvSpPr>
                <a:spLocks noChangeShapeType="1"/>
              </p:cNvSpPr>
              <p:nvPr/>
            </p:nvSpPr>
            <p:spPr bwMode="auto">
              <a:xfrm>
                <a:off x="2514600" y="32766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2" name="Line 14"/>
              <p:cNvSpPr>
                <a:spLocks noChangeShapeType="1"/>
              </p:cNvSpPr>
              <p:nvPr/>
            </p:nvSpPr>
            <p:spPr bwMode="auto">
              <a:xfrm>
                <a:off x="2514600" y="37338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3" name="Line 15"/>
              <p:cNvSpPr>
                <a:spLocks noChangeShapeType="1"/>
              </p:cNvSpPr>
              <p:nvPr/>
            </p:nvSpPr>
            <p:spPr bwMode="auto">
              <a:xfrm>
                <a:off x="2514600" y="41910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4" name="Line 16"/>
              <p:cNvSpPr>
                <a:spLocks noChangeShapeType="1"/>
              </p:cNvSpPr>
              <p:nvPr/>
            </p:nvSpPr>
            <p:spPr bwMode="auto">
              <a:xfrm>
                <a:off x="2514600" y="54864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5" name="Line 18"/>
              <p:cNvSpPr>
                <a:spLocks noChangeShapeType="1"/>
              </p:cNvSpPr>
              <p:nvPr/>
            </p:nvSpPr>
            <p:spPr bwMode="auto">
              <a:xfrm>
                <a:off x="2514600" y="59436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6" name="Line 19"/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7" name="Line 20"/>
              <p:cNvSpPr>
                <a:spLocks noChangeShapeType="1"/>
              </p:cNvSpPr>
              <p:nvPr/>
            </p:nvSpPr>
            <p:spPr bwMode="auto">
              <a:xfrm>
                <a:off x="5257800" y="1905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8" name="Line 21"/>
              <p:cNvSpPr>
                <a:spLocks noChangeShapeType="1"/>
              </p:cNvSpPr>
              <p:nvPr/>
            </p:nvSpPr>
            <p:spPr bwMode="auto">
              <a:xfrm>
                <a:off x="6629400" y="1905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9" name="Line 22"/>
              <p:cNvSpPr>
                <a:spLocks noChangeShapeType="1"/>
              </p:cNvSpPr>
              <p:nvPr/>
            </p:nvSpPr>
            <p:spPr bwMode="auto">
              <a:xfrm>
                <a:off x="5715000" y="23622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0" name="Line 25"/>
              <p:cNvSpPr>
                <a:spLocks noChangeShapeType="1"/>
              </p:cNvSpPr>
              <p:nvPr/>
            </p:nvSpPr>
            <p:spPr bwMode="auto">
              <a:xfrm>
                <a:off x="6172200" y="23622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1" name="Line 26"/>
              <p:cNvSpPr>
                <a:spLocks noChangeShapeType="1"/>
              </p:cNvSpPr>
              <p:nvPr/>
            </p:nvSpPr>
            <p:spPr bwMode="auto">
              <a:xfrm>
                <a:off x="5257800" y="40386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2" name="Line 27"/>
              <p:cNvSpPr>
                <a:spLocks noChangeShapeType="1"/>
              </p:cNvSpPr>
              <p:nvPr/>
            </p:nvSpPr>
            <p:spPr bwMode="auto">
              <a:xfrm>
                <a:off x="5715000" y="40386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3" name="Line 28"/>
              <p:cNvSpPr>
                <a:spLocks noChangeShapeType="1"/>
              </p:cNvSpPr>
              <p:nvPr/>
            </p:nvSpPr>
            <p:spPr bwMode="auto">
              <a:xfrm>
                <a:off x="4724400" y="41910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4" name="Line 29"/>
              <p:cNvSpPr>
                <a:spLocks noChangeShapeType="1"/>
              </p:cNvSpPr>
              <p:nvPr/>
            </p:nvSpPr>
            <p:spPr bwMode="auto">
              <a:xfrm>
                <a:off x="4724400" y="46482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5" name="Line 30"/>
              <p:cNvSpPr>
                <a:spLocks noChangeShapeType="1"/>
              </p:cNvSpPr>
              <p:nvPr/>
            </p:nvSpPr>
            <p:spPr bwMode="auto">
              <a:xfrm>
                <a:off x="5029200" y="5105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6" name="Line 31"/>
              <p:cNvSpPr>
                <a:spLocks noChangeShapeType="1"/>
              </p:cNvSpPr>
              <p:nvPr/>
            </p:nvSpPr>
            <p:spPr bwMode="auto">
              <a:xfrm>
                <a:off x="4800600" y="4038600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7" name="Line 32"/>
              <p:cNvSpPr>
                <a:spLocks noChangeShapeType="1"/>
              </p:cNvSpPr>
              <p:nvPr/>
            </p:nvSpPr>
            <p:spPr bwMode="auto">
              <a:xfrm>
                <a:off x="6172200" y="4038600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7809" name="Text Box 33"/>
              <p:cNvSpPr txBox="1">
                <a:spLocks noChangeArrowheads="1"/>
              </p:cNvSpPr>
              <p:nvPr/>
            </p:nvSpPr>
            <p:spPr bwMode="auto">
              <a:xfrm>
                <a:off x="2438400" y="190500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227810" name="Text Box 34"/>
              <p:cNvSpPr txBox="1">
                <a:spLocks noChangeArrowheads="1"/>
              </p:cNvSpPr>
              <p:nvPr/>
            </p:nvSpPr>
            <p:spPr bwMode="auto">
              <a:xfrm>
                <a:off x="4876800" y="4191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227811" name="Text Box 35"/>
              <p:cNvSpPr txBox="1">
                <a:spLocks noChangeArrowheads="1"/>
              </p:cNvSpPr>
              <p:nvPr/>
            </p:nvSpPr>
            <p:spPr bwMode="auto">
              <a:xfrm>
                <a:off x="5334000" y="4191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227812" name="Text Box 36"/>
              <p:cNvSpPr txBox="1">
                <a:spLocks noChangeArrowheads="1"/>
              </p:cNvSpPr>
              <p:nvPr/>
            </p:nvSpPr>
            <p:spPr bwMode="auto">
              <a:xfrm>
                <a:off x="5334000" y="46482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227813" name="Text Box 37"/>
              <p:cNvSpPr txBox="1">
                <a:spLocks noChangeArrowheads="1"/>
              </p:cNvSpPr>
              <p:nvPr/>
            </p:nvSpPr>
            <p:spPr bwMode="auto">
              <a:xfrm>
                <a:off x="30480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227814" name="Text Box 38"/>
              <p:cNvSpPr txBox="1">
                <a:spLocks noChangeArrowheads="1"/>
              </p:cNvSpPr>
              <p:nvPr/>
            </p:nvSpPr>
            <p:spPr bwMode="auto">
              <a:xfrm>
                <a:off x="39624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227815" name="Text Box 39"/>
              <p:cNvSpPr txBox="1">
                <a:spLocks noChangeArrowheads="1"/>
              </p:cNvSpPr>
              <p:nvPr/>
            </p:nvSpPr>
            <p:spPr bwMode="auto">
              <a:xfrm>
                <a:off x="35052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227816" name="Text Box 40"/>
              <p:cNvSpPr txBox="1">
                <a:spLocks noChangeArrowheads="1"/>
              </p:cNvSpPr>
              <p:nvPr/>
            </p:nvSpPr>
            <p:spPr bwMode="auto">
              <a:xfrm>
                <a:off x="5791200" y="4191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227817" name="Text Box 41"/>
              <p:cNvSpPr txBox="1">
                <a:spLocks noChangeArrowheads="1"/>
              </p:cNvSpPr>
              <p:nvPr/>
            </p:nvSpPr>
            <p:spPr bwMode="auto">
              <a:xfrm>
                <a:off x="43434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  <a:sym typeface="Symbol" pitchFamily="18" charset="2"/>
                  </a:rPr>
                  <a:t>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27818" name="Text Box 42"/>
              <p:cNvSpPr txBox="1">
                <a:spLocks noChangeArrowheads="1"/>
              </p:cNvSpPr>
              <p:nvPr/>
            </p:nvSpPr>
            <p:spPr bwMode="auto">
              <a:xfrm>
                <a:off x="48006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  <a:sym typeface="Symbol" pitchFamily="18" charset="2"/>
                  </a:rPr>
                  <a:t>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27819" name="Text Box 43"/>
              <p:cNvSpPr txBox="1">
                <a:spLocks noChangeArrowheads="1"/>
              </p:cNvSpPr>
              <p:nvPr/>
            </p:nvSpPr>
            <p:spPr bwMode="auto">
              <a:xfrm>
                <a:off x="66294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  <a:sym typeface="Symbol" pitchFamily="18" charset="2"/>
                  </a:rPr>
                  <a:t>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9501" name="Line 46"/>
              <p:cNvSpPr>
                <a:spLocks noChangeShapeType="1"/>
              </p:cNvSpPr>
              <p:nvPr/>
            </p:nvSpPr>
            <p:spPr bwMode="auto">
              <a:xfrm>
                <a:off x="5562600" y="2133600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02" name="Line 47"/>
              <p:cNvSpPr>
                <a:spLocks noChangeShapeType="1"/>
              </p:cNvSpPr>
              <p:nvPr/>
            </p:nvSpPr>
            <p:spPr bwMode="auto">
              <a:xfrm>
                <a:off x="4648200" y="57150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04" name="Line 49"/>
              <p:cNvSpPr>
                <a:spLocks noChangeShapeType="1"/>
              </p:cNvSpPr>
              <p:nvPr/>
            </p:nvSpPr>
            <p:spPr bwMode="auto">
              <a:xfrm flipH="1">
                <a:off x="2781300" y="4772000"/>
                <a:ext cx="457200" cy="7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08" name="Text Box 53"/>
              <p:cNvSpPr txBox="1">
                <a:spLocks noChangeArrowheads="1"/>
              </p:cNvSpPr>
              <p:nvPr/>
            </p:nvSpPr>
            <p:spPr bwMode="auto">
              <a:xfrm>
                <a:off x="2514600" y="14478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ea typeface="宋体" charset="-122"/>
                  </a:rPr>
                  <a:t>1</a:t>
                </a:r>
              </a:p>
            </p:txBody>
          </p:sp>
          <p:sp>
            <p:nvSpPr>
              <p:cNvPr id="19509" name="Text Box 54"/>
              <p:cNvSpPr txBox="1">
                <a:spLocks noChangeArrowheads="1"/>
              </p:cNvSpPr>
              <p:nvPr/>
            </p:nvSpPr>
            <p:spPr bwMode="auto">
              <a:xfrm>
                <a:off x="3048000" y="14478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ea typeface="宋体" charset="-122"/>
                  </a:rPr>
                  <a:t>2</a:t>
                </a:r>
              </a:p>
            </p:txBody>
          </p:sp>
          <p:sp>
            <p:nvSpPr>
              <p:cNvPr id="19510" name="Text Box 55"/>
              <p:cNvSpPr txBox="1">
                <a:spLocks noChangeArrowheads="1"/>
              </p:cNvSpPr>
              <p:nvPr/>
            </p:nvSpPr>
            <p:spPr bwMode="auto">
              <a:xfrm>
                <a:off x="3505200" y="14478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ea typeface="宋体" charset="-122"/>
                  </a:rPr>
                  <a:t>3</a:t>
                </a:r>
              </a:p>
            </p:txBody>
          </p:sp>
          <p:sp>
            <p:nvSpPr>
              <p:cNvPr id="19511" name="Text Box 56"/>
              <p:cNvSpPr txBox="1">
                <a:spLocks noChangeArrowheads="1"/>
              </p:cNvSpPr>
              <p:nvPr/>
            </p:nvSpPr>
            <p:spPr bwMode="auto">
              <a:xfrm>
                <a:off x="6553200" y="1447800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t(n)</a:t>
                </a:r>
              </a:p>
            </p:txBody>
          </p:sp>
          <p:sp>
            <p:nvSpPr>
              <p:cNvPr id="19512" name="Line 57"/>
              <p:cNvSpPr>
                <a:spLocks noChangeShapeType="1"/>
              </p:cNvSpPr>
              <p:nvPr/>
            </p:nvSpPr>
            <p:spPr bwMode="auto">
              <a:xfrm>
                <a:off x="4038600" y="1676400"/>
                <a:ext cx="2362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14" name="Line 59"/>
              <p:cNvSpPr>
                <a:spLocks noChangeShapeType="1"/>
              </p:cNvSpPr>
              <p:nvPr/>
            </p:nvSpPr>
            <p:spPr bwMode="auto">
              <a:xfrm>
                <a:off x="6781800" y="4038600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5292080" y="3298304"/>
            <a:ext cx="0" cy="25538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8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2AF77-E345-458A-9106-D8F6E1C26F2B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格局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老形式: 1</a:t>
            </a:r>
            <a:r>
              <a:rPr lang="en-US" altLang="zh-CN" b="1" dirty="0" smtClean="0">
                <a:ea typeface="宋体" charset="-122"/>
              </a:rPr>
              <a:t>q</a:t>
            </a:r>
            <a:r>
              <a:rPr lang="en-US" altLang="zh-CN" b="1" baseline="-25000" dirty="0" smtClean="0">
                <a:ea typeface="宋体" charset="-122"/>
              </a:rPr>
              <a:t>0</a:t>
            </a:r>
            <a:r>
              <a:rPr lang="en-US" altLang="zh-CN" b="1" dirty="0" smtClean="0">
                <a:ea typeface="宋体" charset="-122"/>
              </a:rPr>
              <a:t>11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新形式: 1</a:t>
            </a:r>
            <a:r>
              <a:rPr lang="en-US" altLang="zh-CN" b="1" u="sng" dirty="0" smtClean="0">
                <a:ea typeface="宋体" charset="-122"/>
              </a:rPr>
              <a:t>q</a:t>
            </a:r>
            <a:r>
              <a:rPr lang="en-US" altLang="zh-CN" b="1" baseline="-25000" dirty="0">
                <a:ea typeface="宋体" charset="-122"/>
              </a:rPr>
              <a:t>0</a:t>
            </a:r>
            <a:r>
              <a:rPr lang="en-US" altLang="zh-CN" b="1" dirty="0" smtClean="0">
                <a:ea typeface="宋体" charset="-122"/>
              </a:rPr>
              <a:t>11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新带字母表是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(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Q)</a:t>
            </a:r>
          </a:p>
        </p:txBody>
      </p:sp>
    </p:spTree>
    <p:extLst>
      <p:ext uri="{BB962C8B-B14F-4D97-AF65-F5344CB8AC3E}">
        <p14:creationId xmlns:p14="http://schemas.microsoft.com/office/powerpoint/2010/main" val="290841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8FCB5-3850-444A-9433-5FA4D0D285B4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关于</a:t>
            </a:r>
            <a:r>
              <a:rPr lang="en-US" altLang="zh-CN" smtClean="0">
                <a:ea typeface="宋体" charset="-122"/>
              </a:rPr>
              <a:t>M</a:t>
            </a:r>
            <a:r>
              <a:rPr lang="zh-CN" altLang="en-US" smtClean="0">
                <a:ea typeface="宋体" charset="-122"/>
              </a:rPr>
              <a:t>的假设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仅当读写头在最左带单元上并且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该单元包含符号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时,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才接受</a:t>
            </a:r>
          </a:p>
          <a:p>
            <a:pPr marL="0" indent="0" eaLnBrk="1" hangingPunct="1">
              <a:buNone/>
            </a:pP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一旦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停机, 就永远呆在同一格局中</a:t>
            </a:r>
          </a:p>
          <a:p>
            <a:pPr marL="0" indent="0" eaLnBrk="1" hangingPunct="1">
              <a:buNone/>
            </a:pP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通过查看画面最末一行的</a:t>
            </a:r>
            <a:endParaRPr lang="en-US" altLang="zh-CN" sz="2800" b="1" dirty="0" smtClean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最左单元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cell[t(n),1],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就能确定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M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是否已经接受</a:t>
            </a:r>
            <a:endParaRPr lang="zh-CN" altLang="en-US" sz="2800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88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A898E-CD92-4865-8805-E402FB66E102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cell[i,j]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7772400" cy="160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由</a:t>
            </a:r>
            <a:r>
              <a:rPr lang="en-US" altLang="zh-CN" sz="2800" b="1" dirty="0" smtClean="0">
                <a:ea typeface="宋体" charset="-122"/>
              </a:rPr>
              <a:t>cell[i-1,j-1], cell[i-1,j], cell[i-1,j+1]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</a:t>
            </a:r>
            <a:r>
              <a:rPr lang="zh-CN" altLang="en-US" sz="2800" b="1" dirty="0" smtClean="0">
                <a:ea typeface="宋体" charset="-122"/>
              </a:rPr>
              <a:t>的值决定</a:t>
            </a:r>
            <a:r>
              <a:rPr lang="en-US" altLang="zh-CN" sz="2800" b="1" dirty="0" smtClean="0">
                <a:ea typeface="宋体" charset="-122"/>
              </a:rPr>
              <a:t>cell[</a:t>
            </a:r>
            <a:r>
              <a:rPr lang="en-US" altLang="zh-CN" sz="2800" b="1" dirty="0" err="1" smtClean="0">
                <a:ea typeface="宋体" charset="-122"/>
              </a:rPr>
              <a:t>i,j</a:t>
            </a:r>
            <a:r>
              <a:rPr lang="en-US" altLang="zh-CN" sz="2800" b="1" dirty="0" smtClean="0">
                <a:ea typeface="宋体" charset="-122"/>
              </a:rPr>
              <a:t>]</a:t>
            </a:r>
            <a:r>
              <a:rPr lang="zh-CN" altLang="en-US" sz="2800" b="1" dirty="0" smtClean="0">
                <a:ea typeface="宋体" charset="-122"/>
              </a:rPr>
              <a:t>的值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3212976"/>
            <a:ext cx="1600200" cy="1295400"/>
            <a:chOff x="3505200" y="3657600"/>
            <a:chExt cx="1600200" cy="1295400"/>
          </a:xfrm>
        </p:grpSpPr>
        <p:sp>
          <p:nvSpPr>
            <p:cNvPr id="22535" name="Line 4"/>
            <p:cNvSpPr>
              <a:spLocks noChangeShapeType="1"/>
            </p:cNvSpPr>
            <p:nvPr/>
          </p:nvSpPr>
          <p:spPr bwMode="auto">
            <a:xfrm>
              <a:off x="4038600" y="36576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6" name="Line 5"/>
            <p:cNvSpPr>
              <a:spLocks noChangeShapeType="1"/>
            </p:cNvSpPr>
            <p:nvPr/>
          </p:nvSpPr>
          <p:spPr bwMode="auto">
            <a:xfrm>
              <a:off x="4495800" y="36576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>
              <a:off x="3505200" y="38100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8" name="Line 7"/>
            <p:cNvSpPr>
              <a:spLocks noChangeShapeType="1"/>
            </p:cNvSpPr>
            <p:nvPr/>
          </p:nvSpPr>
          <p:spPr bwMode="auto">
            <a:xfrm>
              <a:off x="3505200" y="42672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3810000" y="4724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3581400" y="3657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>
              <a:off x="4953000" y="3657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859" name="Text Box 11"/>
            <p:cNvSpPr txBox="1">
              <a:spLocks noChangeArrowheads="1"/>
            </p:cNvSpPr>
            <p:nvPr/>
          </p:nvSpPr>
          <p:spPr bwMode="auto">
            <a:xfrm>
              <a:off x="3657600" y="3810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</a:t>
              </a:r>
            </a:p>
          </p:txBody>
        </p:sp>
        <p:sp>
          <p:nvSpPr>
            <p:cNvPr id="1230860" name="Text Box 12"/>
            <p:cNvSpPr txBox="1">
              <a:spLocks noChangeArrowheads="1"/>
            </p:cNvSpPr>
            <p:nvPr/>
          </p:nvSpPr>
          <p:spPr bwMode="auto">
            <a:xfrm>
              <a:off x="4114800" y="3810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</a:t>
              </a:r>
            </a:p>
          </p:txBody>
        </p:sp>
        <p:sp>
          <p:nvSpPr>
            <p:cNvPr id="1230861" name="Text Box 13"/>
            <p:cNvSpPr txBox="1">
              <a:spLocks noChangeArrowheads="1"/>
            </p:cNvSpPr>
            <p:nvPr/>
          </p:nvSpPr>
          <p:spPr bwMode="auto">
            <a:xfrm>
              <a:off x="4114800" y="42672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</a:t>
              </a:r>
            </a:p>
          </p:txBody>
        </p:sp>
        <p:sp>
          <p:nvSpPr>
            <p:cNvPr id="1230862" name="Text Box 14"/>
            <p:cNvSpPr txBox="1">
              <a:spLocks noChangeArrowheads="1"/>
            </p:cNvSpPr>
            <p:nvPr/>
          </p:nvSpPr>
          <p:spPr bwMode="auto">
            <a:xfrm>
              <a:off x="4572000" y="3810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02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5C479-55EB-40F6-A157-FDF879C027A1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灯</a:t>
            </a:r>
            <a:r>
              <a:rPr lang="en-US" altLang="zh-CN" smtClean="0">
                <a:ea typeface="宋体" charset="-122"/>
              </a:rPr>
              <a:t>light[i,j,s]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1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i,jt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(n), s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(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Q)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设|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(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Q)</a:t>
            </a:r>
            <a:r>
              <a:rPr lang="zh-CN" altLang="en-US" sz="2800" b="1" dirty="0" smtClean="0">
                <a:ea typeface="宋体" charset="-122"/>
              </a:rPr>
              <a:t>|=</a:t>
            </a:r>
            <a:r>
              <a:rPr lang="en-US" altLang="zh-CN" sz="2800" b="1" dirty="0" smtClean="0">
                <a:ea typeface="宋体" charset="-122"/>
              </a:rPr>
              <a:t>k,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每个单元有</a:t>
            </a:r>
            <a:r>
              <a:rPr lang="en-US" altLang="zh-CN" sz="2800" b="1" dirty="0" smtClean="0">
                <a:ea typeface="宋体" charset="-122"/>
              </a:rPr>
              <a:t>k</a:t>
            </a:r>
            <a:r>
              <a:rPr lang="zh-CN" altLang="en-US" sz="2800" b="1" dirty="0" smtClean="0">
                <a:ea typeface="宋体" charset="-122"/>
              </a:rPr>
              <a:t>盏灯,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分别对应一种符号, 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light[</a:t>
            </a:r>
            <a:r>
              <a:rPr lang="en-US" altLang="zh-CN" sz="2800" b="1" dirty="0" err="1" smtClean="0">
                <a:ea typeface="宋体" charset="-122"/>
              </a:rPr>
              <a:t>i,j,s</a:t>
            </a:r>
            <a:r>
              <a:rPr lang="en-US" altLang="zh-CN" sz="2800" b="1" dirty="0" smtClean="0">
                <a:ea typeface="宋体" charset="-122"/>
              </a:rPr>
              <a:t>]</a:t>
            </a:r>
            <a:r>
              <a:rPr lang="zh-CN" altLang="en-US" sz="2800" b="1" dirty="0" smtClean="0">
                <a:ea typeface="宋体" charset="-122"/>
              </a:rPr>
              <a:t>开着,表示</a:t>
            </a:r>
            <a:r>
              <a:rPr lang="en-US" altLang="zh-CN" sz="2800" b="1" dirty="0" smtClean="0">
                <a:ea typeface="宋体" charset="-122"/>
              </a:rPr>
              <a:t>cell[</a:t>
            </a:r>
            <a:r>
              <a:rPr lang="en-US" altLang="zh-CN" sz="2800" b="1" dirty="0" err="1" smtClean="0">
                <a:ea typeface="宋体" charset="-122"/>
              </a:rPr>
              <a:t>i,j</a:t>
            </a:r>
            <a:r>
              <a:rPr lang="en-US" altLang="zh-CN" sz="2800" b="1" dirty="0" smtClean="0">
                <a:ea typeface="宋体" charset="-122"/>
              </a:rPr>
              <a:t>]</a:t>
            </a:r>
            <a:r>
              <a:rPr lang="zh-CN" altLang="en-US" sz="2800" b="1" dirty="0" smtClean="0">
                <a:ea typeface="宋体" charset="-122"/>
              </a:rPr>
              <a:t>包含</a:t>
            </a:r>
            <a:r>
              <a:rPr lang="en-US" altLang="zh-CN" sz="2800" b="1" dirty="0" smtClean="0">
                <a:ea typeface="宋体" charset="-122"/>
              </a:rPr>
              <a:t>s.</a:t>
            </a:r>
          </a:p>
          <a:p>
            <a:pPr marL="0" indent="0" eaLnBrk="1" hangingPunct="1">
              <a:buNone/>
            </a:pP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一个单元只能有一盏灯开着</a:t>
            </a:r>
          </a:p>
        </p:txBody>
      </p:sp>
    </p:spTree>
    <p:extLst>
      <p:ext uri="{BB962C8B-B14F-4D97-AF65-F5344CB8AC3E}">
        <p14:creationId xmlns:p14="http://schemas.microsoft.com/office/powerpoint/2010/main" val="305396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61329-470F-428F-89C4-40477F42D238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电路(根据转移函数来连线)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504" y="1981200"/>
            <a:ext cx="6172200" cy="4114800"/>
            <a:chOff x="1371600" y="1981200"/>
            <a:chExt cx="6172200" cy="4114800"/>
          </a:xfrm>
        </p:grpSpPr>
        <p:sp>
          <p:nvSpPr>
            <p:cNvPr id="24582" name="Line 4"/>
            <p:cNvSpPr>
              <a:spLocks noChangeShapeType="1"/>
            </p:cNvSpPr>
            <p:nvPr/>
          </p:nvSpPr>
          <p:spPr bwMode="auto">
            <a:xfrm>
              <a:off x="1371600" y="2438400"/>
              <a:ext cx="617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" name="Line 5"/>
            <p:cNvSpPr>
              <a:spLocks noChangeShapeType="1"/>
            </p:cNvSpPr>
            <p:nvPr/>
          </p:nvSpPr>
          <p:spPr bwMode="auto">
            <a:xfrm>
              <a:off x="1371600" y="4191000"/>
              <a:ext cx="617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4" name="Line 6"/>
            <p:cNvSpPr>
              <a:spLocks noChangeShapeType="1"/>
            </p:cNvSpPr>
            <p:nvPr/>
          </p:nvSpPr>
          <p:spPr bwMode="auto">
            <a:xfrm>
              <a:off x="2971800" y="58674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3505200" y="19812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5486400" y="19812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7" name="Oval 9"/>
            <p:cNvSpPr>
              <a:spLocks noChangeArrowheads="1"/>
            </p:cNvSpPr>
            <p:nvPr/>
          </p:nvSpPr>
          <p:spPr bwMode="auto">
            <a:xfrm>
              <a:off x="3657600" y="4343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588" name="Oval 11"/>
            <p:cNvSpPr>
              <a:spLocks noChangeArrowheads="1"/>
            </p:cNvSpPr>
            <p:nvPr/>
          </p:nvSpPr>
          <p:spPr bwMode="auto">
            <a:xfrm>
              <a:off x="4114800" y="4343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589" name="Oval 12"/>
            <p:cNvSpPr>
              <a:spLocks noChangeArrowheads="1"/>
            </p:cNvSpPr>
            <p:nvPr/>
          </p:nvSpPr>
          <p:spPr bwMode="auto">
            <a:xfrm>
              <a:off x="4953000" y="4343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3657600" y="4343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0</a:t>
              </a:r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4114800" y="4343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4572000" y="4191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24593" name="Oval 16"/>
            <p:cNvSpPr>
              <a:spLocks noChangeArrowheads="1"/>
            </p:cNvSpPr>
            <p:nvPr/>
          </p:nvSpPr>
          <p:spPr bwMode="auto">
            <a:xfrm>
              <a:off x="36576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594" name="Oval 17"/>
            <p:cNvSpPr>
              <a:spLocks noChangeArrowheads="1"/>
            </p:cNvSpPr>
            <p:nvPr/>
          </p:nvSpPr>
          <p:spPr bwMode="auto">
            <a:xfrm>
              <a:off x="41148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595" name="Oval 18"/>
            <p:cNvSpPr>
              <a:spLocks noChangeArrowheads="1"/>
            </p:cNvSpPr>
            <p:nvPr/>
          </p:nvSpPr>
          <p:spPr bwMode="auto">
            <a:xfrm>
              <a:off x="49530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0</a:t>
              </a:r>
            </a:p>
          </p:txBody>
        </p:sp>
        <p:sp>
          <p:nvSpPr>
            <p:cNvPr id="24597" name="Text Box 20"/>
            <p:cNvSpPr txBox="1"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24598" name="Text Box 21"/>
            <p:cNvSpPr txBox="1">
              <a:spLocks noChangeArrowheads="1"/>
            </p:cNvSpPr>
            <p:nvPr/>
          </p:nvSpPr>
          <p:spPr bwMode="auto">
            <a:xfrm>
              <a:off x="45720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24599" name="Oval 22"/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00" name="Oval 23"/>
            <p:cNvSpPr>
              <a:spLocks noChangeArrowheads="1"/>
            </p:cNvSpPr>
            <p:nvPr/>
          </p:nvSpPr>
          <p:spPr bwMode="auto">
            <a:xfrm>
              <a:off x="60198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01" name="Oval 24"/>
            <p:cNvSpPr>
              <a:spLocks noChangeArrowheads="1"/>
            </p:cNvSpPr>
            <p:nvPr/>
          </p:nvSpPr>
          <p:spPr bwMode="auto">
            <a:xfrm>
              <a:off x="68580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02" name="Text Box 25"/>
            <p:cNvSpPr txBox="1">
              <a:spLocks noChangeArrowheads="1"/>
            </p:cNvSpPr>
            <p:nvPr/>
          </p:nvSpPr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0</a:t>
              </a:r>
            </a:p>
          </p:txBody>
        </p:sp>
        <p:sp>
          <p:nvSpPr>
            <p:cNvPr id="24603" name="Text Box 26"/>
            <p:cNvSpPr txBox="1">
              <a:spLocks noChangeArrowheads="1"/>
            </p:cNvSpPr>
            <p:nvPr/>
          </p:nvSpPr>
          <p:spPr bwMode="auto">
            <a:xfrm>
              <a:off x="60198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24604" name="Text Box 27"/>
            <p:cNvSpPr txBox="1">
              <a:spLocks noChangeArrowheads="1"/>
            </p:cNvSpPr>
            <p:nvPr/>
          </p:nvSpPr>
          <p:spPr bwMode="auto">
            <a:xfrm>
              <a:off x="64770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24605" name="Oval 28"/>
            <p:cNvSpPr>
              <a:spLocks noChangeArrowheads="1"/>
            </p:cNvSpPr>
            <p:nvPr/>
          </p:nvSpPr>
          <p:spPr bwMode="auto">
            <a:xfrm>
              <a:off x="17526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06" name="Oval 29"/>
            <p:cNvSpPr>
              <a:spLocks noChangeArrowheads="1"/>
            </p:cNvSpPr>
            <p:nvPr/>
          </p:nvSpPr>
          <p:spPr bwMode="auto">
            <a:xfrm>
              <a:off x="22098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07" name="Oval 30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08" name="Text Box 31"/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0</a:t>
              </a:r>
            </a:p>
          </p:txBody>
        </p:sp>
        <p:sp>
          <p:nvSpPr>
            <p:cNvPr id="24609" name="Text Box 32"/>
            <p:cNvSpPr txBox="1">
              <a:spLocks noChangeArrowheads="1"/>
            </p:cNvSpPr>
            <p:nvPr/>
          </p:nvSpPr>
          <p:spPr bwMode="auto">
            <a:xfrm>
              <a:off x="22098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24610" name="Text Box 33"/>
            <p:cNvSpPr txBox="1">
              <a:spLocks noChangeArrowheads="1"/>
            </p:cNvSpPr>
            <p:nvPr/>
          </p:nvSpPr>
          <p:spPr bwMode="auto">
            <a:xfrm>
              <a:off x="26670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24611" name="Line 34"/>
            <p:cNvSpPr>
              <a:spLocks noChangeShapeType="1"/>
            </p:cNvSpPr>
            <p:nvPr/>
          </p:nvSpPr>
          <p:spPr bwMode="auto">
            <a:xfrm>
              <a:off x="1524000" y="20574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Line 35"/>
            <p:cNvSpPr>
              <a:spLocks noChangeShapeType="1"/>
            </p:cNvSpPr>
            <p:nvPr/>
          </p:nvSpPr>
          <p:spPr bwMode="auto">
            <a:xfrm>
              <a:off x="7391400" y="20574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3" name="Text Box 36"/>
            <p:cNvSpPr txBox="1">
              <a:spLocks noChangeArrowheads="1"/>
            </p:cNvSpPr>
            <p:nvPr/>
          </p:nvSpPr>
          <p:spPr bwMode="auto">
            <a:xfrm>
              <a:off x="3657600" y="3048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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24614" name="Text Box 37"/>
            <p:cNvSpPr txBox="1">
              <a:spLocks noChangeArrowheads="1"/>
            </p:cNvSpPr>
            <p:nvPr/>
          </p:nvSpPr>
          <p:spPr bwMode="auto">
            <a:xfrm>
              <a:off x="3657600" y="3581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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24615" name="Oval 38"/>
            <p:cNvSpPr>
              <a:spLocks noChangeArrowheads="1"/>
            </p:cNvSpPr>
            <p:nvPr/>
          </p:nvSpPr>
          <p:spPr bwMode="auto">
            <a:xfrm>
              <a:off x="3657600" y="3657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16" name="Oval 39"/>
            <p:cNvSpPr>
              <a:spLocks noChangeArrowheads="1"/>
            </p:cNvSpPr>
            <p:nvPr/>
          </p:nvSpPr>
          <p:spPr bwMode="auto">
            <a:xfrm>
              <a:off x="3657600" y="3124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17" name="Text Box 42"/>
            <p:cNvSpPr txBox="1">
              <a:spLocks noChangeArrowheads="1"/>
            </p:cNvSpPr>
            <p:nvPr/>
          </p:nvSpPr>
          <p:spPr bwMode="auto">
            <a:xfrm>
              <a:off x="2667000" y="3048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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24618" name="Oval 43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19" name="Text Box 44"/>
            <p:cNvSpPr txBox="1">
              <a:spLocks noChangeArrowheads="1"/>
            </p:cNvSpPr>
            <p:nvPr/>
          </p:nvSpPr>
          <p:spPr bwMode="auto">
            <a:xfrm>
              <a:off x="4724400" y="3048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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24620" name="Oval 45"/>
            <p:cNvSpPr>
              <a:spLocks noChangeArrowheads="1"/>
            </p:cNvSpPr>
            <p:nvPr/>
          </p:nvSpPr>
          <p:spPr bwMode="auto">
            <a:xfrm>
              <a:off x="4724400" y="3124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621" name="Line 46"/>
            <p:cNvSpPr>
              <a:spLocks noChangeShapeType="1"/>
            </p:cNvSpPr>
            <p:nvPr/>
          </p:nvSpPr>
          <p:spPr bwMode="auto">
            <a:xfrm>
              <a:off x="3810000" y="4038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2" name="Line 47"/>
            <p:cNvSpPr>
              <a:spLocks noChangeShapeType="1"/>
            </p:cNvSpPr>
            <p:nvPr/>
          </p:nvSpPr>
          <p:spPr bwMode="auto">
            <a:xfrm>
              <a:off x="3810000" y="3505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3" name="Line 48"/>
            <p:cNvSpPr>
              <a:spLocks noChangeShapeType="1"/>
            </p:cNvSpPr>
            <p:nvPr/>
          </p:nvSpPr>
          <p:spPr bwMode="auto">
            <a:xfrm>
              <a:off x="2971800" y="3505200"/>
              <a:ext cx="685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4" name="Line 49"/>
            <p:cNvSpPr>
              <a:spLocks noChangeShapeType="1"/>
            </p:cNvSpPr>
            <p:nvPr/>
          </p:nvSpPr>
          <p:spPr bwMode="auto">
            <a:xfrm flipV="1">
              <a:off x="4038600" y="34290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5" name="Line 50"/>
            <p:cNvSpPr>
              <a:spLocks noChangeShapeType="1"/>
            </p:cNvSpPr>
            <p:nvPr/>
          </p:nvSpPr>
          <p:spPr bwMode="auto">
            <a:xfrm>
              <a:off x="1905000" y="2971800"/>
              <a:ext cx="762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6" name="Line 51"/>
            <p:cNvSpPr>
              <a:spLocks noChangeShapeType="1"/>
            </p:cNvSpPr>
            <p:nvPr/>
          </p:nvSpPr>
          <p:spPr bwMode="auto">
            <a:xfrm flipV="1">
              <a:off x="2895600" y="2895600"/>
              <a:ext cx="762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7" name="Freeform 52"/>
            <p:cNvSpPr>
              <a:spLocks/>
            </p:cNvSpPr>
            <p:nvPr/>
          </p:nvSpPr>
          <p:spPr bwMode="auto">
            <a:xfrm>
              <a:off x="3048000" y="2971800"/>
              <a:ext cx="3048000" cy="228600"/>
            </a:xfrm>
            <a:custGeom>
              <a:avLst/>
              <a:gdLst>
                <a:gd name="T0" fmla="*/ 0 w 1920"/>
                <a:gd name="T1" fmla="*/ 228600 h 144"/>
                <a:gd name="T2" fmla="*/ 533400 w 1920"/>
                <a:gd name="T3" fmla="*/ 76200 h 144"/>
                <a:gd name="T4" fmla="*/ 2286000 w 1920"/>
                <a:gd name="T5" fmla="*/ 76200 h 144"/>
                <a:gd name="T6" fmla="*/ 3048000 w 192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0" h="144">
                  <a:moveTo>
                    <a:pt x="0" y="144"/>
                  </a:moveTo>
                  <a:cubicBezTo>
                    <a:pt x="48" y="104"/>
                    <a:pt x="96" y="64"/>
                    <a:pt x="336" y="48"/>
                  </a:cubicBezTo>
                  <a:cubicBezTo>
                    <a:pt x="576" y="32"/>
                    <a:pt x="1176" y="56"/>
                    <a:pt x="1440" y="48"/>
                  </a:cubicBezTo>
                  <a:cubicBezTo>
                    <a:pt x="1704" y="40"/>
                    <a:pt x="1812" y="20"/>
                    <a:pt x="192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8" name="Line 53"/>
            <p:cNvSpPr>
              <a:spLocks noChangeShapeType="1"/>
            </p:cNvSpPr>
            <p:nvPr/>
          </p:nvSpPr>
          <p:spPr bwMode="auto">
            <a:xfrm flipH="1" flipV="1">
              <a:off x="4648200" y="30480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9" name="Line 54"/>
            <p:cNvSpPr>
              <a:spLocks noChangeShapeType="1"/>
            </p:cNvSpPr>
            <p:nvPr/>
          </p:nvSpPr>
          <p:spPr bwMode="auto">
            <a:xfrm flipV="1">
              <a:off x="5029200" y="30480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0" name="Line 55"/>
            <p:cNvSpPr>
              <a:spLocks noChangeShapeType="1"/>
            </p:cNvSpPr>
            <p:nvPr/>
          </p:nvSpPr>
          <p:spPr bwMode="auto">
            <a:xfrm flipV="1">
              <a:off x="4876800" y="2971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1" name="Line 56"/>
            <p:cNvSpPr>
              <a:spLocks noChangeShapeType="1"/>
            </p:cNvSpPr>
            <p:nvPr/>
          </p:nvSpPr>
          <p:spPr bwMode="auto">
            <a:xfrm>
              <a:off x="3505200" y="32004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2" name="Line 57"/>
            <p:cNvSpPr>
              <a:spLocks noChangeShapeType="1"/>
            </p:cNvSpPr>
            <p:nvPr/>
          </p:nvSpPr>
          <p:spPr bwMode="auto">
            <a:xfrm flipV="1">
              <a:off x="4038600" y="3200400"/>
              <a:ext cx="76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3" name="Line 58"/>
            <p:cNvSpPr>
              <a:spLocks noChangeShapeType="1"/>
            </p:cNvSpPr>
            <p:nvPr/>
          </p:nvSpPr>
          <p:spPr bwMode="auto">
            <a:xfrm flipV="1">
              <a:off x="3810000" y="30480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4" name="Text Box 59"/>
            <p:cNvSpPr txBox="1">
              <a:spLocks noChangeArrowheads="1"/>
            </p:cNvSpPr>
            <p:nvPr/>
          </p:nvSpPr>
          <p:spPr bwMode="auto">
            <a:xfrm>
              <a:off x="4267200" y="2971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24635" name="Text Box 60"/>
            <p:cNvSpPr txBox="1">
              <a:spLocks noChangeArrowheads="1"/>
            </p:cNvSpPr>
            <p:nvPr/>
          </p:nvSpPr>
          <p:spPr bwMode="auto">
            <a:xfrm>
              <a:off x="3124200" y="2971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78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22F5D-0742-4E91-A0E3-8FB8DFE78F96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边界,第一行,输出门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边界上的单元只受上一行两个单元影响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第一行  </a:t>
            </a:r>
            <a:r>
              <a:rPr lang="en-US" altLang="zh-CN" sz="2800" b="1" dirty="0" smtClean="0">
                <a:ea typeface="宋体" charset="-122"/>
              </a:rPr>
              <a:t>light[1,1,</a:t>
            </a:r>
            <a:r>
              <a:rPr lang="en-US" altLang="zh-CN" sz="2800" b="1" u="sng" dirty="0" smtClean="0">
                <a:ea typeface="宋体" charset="-122"/>
              </a:rPr>
              <a:t>q</a:t>
            </a:r>
            <a:r>
              <a:rPr lang="en-US" altLang="zh-CN" sz="2800" b="1" u="sng" baseline="-25000" dirty="0" smtClean="0">
                <a:ea typeface="宋体" charset="-122"/>
              </a:rPr>
              <a:t>0</a:t>
            </a:r>
            <a:r>
              <a:rPr lang="en-US" altLang="zh-CN" sz="2800" b="1" u="sng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]</a:t>
            </a:r>
            <a:r>
              <a:rPr lang="zh-CN" altLang="en-US" sz="2800" b="1" dirty="0" smtClean="0">
                <a:ea typeface="宋体" charset="-122"/>
              </a:rPr>
              <a:t>连到</a:t>
            </a:r>
            <a:r>
              <a:rPr lang="en-US" altLang="zh-CN" sz="2800" b="1" dirty="0" smtClean="0">
                <a:ea typeface="宋体" charset="-122"/>
              </a:rPr>
              <a:t>w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light[1,1,</a:t>
            </a:r>
            <a:r>
              <a:rPr lang="en-US" altLang="zh-CN" b="1" u="sng" dirty="0" smtClean="0">
                <a:ea typeface="宋体" charset="-122"/>
              </a:rPr>
              <a:t>q</a:t>
            </a:r>
            <a:r>
              <a:rPr lang="en-US" altLang="zh-CN" b="1" u="sng" baseline="-25000" dirty="0" smtClean="0">
                <a:ea typeface="宋体" charset="-122"/>
              </a:rPr>
              <a:t>0</a:t>
            </a:r>
            <a:r>
              <a:rPr lang="en-US" altLang="zh-CN" b="1" u="sng" dirty="0" smtClean="0">
                <a:ea typeface="宋体" charset="-122"/>
              </a:rPr>
              <a:t>0</a:t>
            </a:r>
            <a:r>
              <a:rPr lang="en-US" altLang="zh-CN" b="1" dirty="0" smtClean="0">
                <a:ea typeface="宋体" charset="-122"/>
              </a:rPr>
              <a:t>]</a:t>
            </a:r>
            <a:r>
              <a:rPr lang="zh-CN" altLang="en-US" b="1" dirty="0" smtClean="0">
                <a:ea typeface="宋体" charset="-122"/>
              </a:rPr>
              <a:t>通过非门连到</a:t>
            </a:r>
            <a:r>
              <a:rPr lang="en-US" altLang="zh-CN" b="1" dirty="0" smtClean="0">
                <a:ea typeface="宋体" charset="-122"/>
              </a:rPr>
              <a:t>w</a:t>
            </a:r>
            <a:r>
              <a:rPr lang="en-US" altLang="zh-CN" b="1" baseline="-25000" dirty="0" smtClean="0">
                <a:ea typeface="宋体" charset="-122"/>
              </a:rPr>
              <a:t>1</a:t>
            </a:r>
            <a:r>
              <a:rPr lang="en-US" altLang="zh-CN" b="1" dirty="0" smtClean="0">
                <a:ea typeface="宋体" charset="-122"/>
              </a:rPr>
              <a:t>,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对于2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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n, </a:t>
            </a:r>
            <a:r>
              <a:rPr lang="en-US" altLang="zh-CN" sz="2800" b="1" dirty="0" smtClean="0">
                <a:ea typeface="宋体" charset="-122"/>
              </a:rPr>
              <a:t> light[1,i,1]</a:t>
            </a:r>
            <a:r>
              <a:rPr lang="zh-CN" altLang="en-US" sz="2800" b="1" dirty="0" smtClean="0">
                <a:ea typeface="宋体" charset="-122"/>
              </a:rPr>
              <a:t>连到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smtClean="0">
                <a:ea typeface="宋体" charset="-122"/>
              </a:rPr>
              <a:t>, </a:t>
            </a:r>
          </a:p>
          <a:p>
            <a:pPr marL="5715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light[1,i,0]</a:t>
            </a:r>
            <a:r>
              <a:rPr lang="zh-CN" altLang="en-US" sz="2800" b="1" dirty="0" smtClean="0">
                <a:ea typeface="宋体" charset="-122"/>
              </a:rPr>
              <a:t>通过非门连到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smtClean="0">
                <a:ea typeface="宋体" charset="-122"/>
              </a:rPr>
              <a:t>,</a:t>
            </a:r>
            <a:endParaRPr lang="zh-CN" altLang="en-US" sz="2800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对于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n+1it(n), 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light[1,i,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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]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都开着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其他灯都关着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输出门是</a:t>
            </a:r>
            <a:r>
              <a:rPr lang="en-US" altLang="zh-CN" sz="2800" b="1" dirty="0" smtClean="0">
                <a:ea typeface="宋体" charset="-122"/>
              </a:rPr>
              <a:t>light[t(n),1,</a:t>
            </a:r>
            <a:r>
              <a:rPr lang="en-US" altLang="zh-CN" sz="2800" b="1" u="sng" dirty="0" smtClean="0">
                <a:ea typeface="宋体" charset="-122"/>
              </a:rPr>
              <a:t>q</a:t>
            </a:r>
            <a:r>
              <a:rPr lang="en-US" altLang="zh-CN" sz="2800" b="1" u="sng" baseline="-25000" dirty="0" smtClean="0">
                <a:ea typeface="宋体" charset="-122"/>
              </a:rPr>
              <a:t>accept</a:t>
            </a:r>
            <a:r>
              <a:rPr lang="zh-CN" altLang="en-US" sz="2800" b="1" u="sng" dirty="0" smtClean="0">
                <a:ea typeface="宋体" charset="-122"/>
                <a:sym typeface="Symbol" pitchFamily="18" charset="2"/>
              </a:rPr>
              <a:t></a:t>
            </a:r>
            <a:r>
              <a:rPr lang="en-US" altLang="zh-CN" sz="2800" b="1" dirty="0" smtClean="0">
                <a:ea typeface="宋体" charset="-122"/>
              </a:rPr>
              <a:t>].   #</a:t>
            </a:r>
            <a:endParaRPr lang="zh-CN" altLang="en-US" sz="2800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72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EA099-600E-4FBB-8A22-5BCDCC67A9B6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电路,门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7772400" cy="1905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电路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zh-CN" altLang="en-US" sz="2800" b="1" dirty="0" smtClean="0">
                <a:ea typeface="宋体" charset="-122"/>
              </a:rPr>
              <a:t>门</a:t>
            </a:r>
            <a:r>
              <a:rPr lang="en-US" altLang="zh-CN" sz="2800" b="1" dirty="0" smtClean="0">
                <a:ea typeface="宋体" charset="-122"/>
              </a:rPr>
              <a:t>,</a:t>
            </a:r>
            <a:r>
              <a:rPr lang="zh-CN" altLang="en-US" sz="2800" b="1" dirty="0" smtClean="0">
                <a:ea typeface="宋体" charset="-122"/>
              </a:rPr>
              <a:t>导线</a:t>
            </a:r>
            <a:r>
              <a:rPr lang="en-US" altLang="zh-CN" sz="2800" b="1" dirty="0" smtClean="0">
                <a:ea typeface="宋体" charset="-122"/>
              </a:rPr>
              <a:t>,</a:t>
            </a:r>
            <a:r>
              <a:rPr lang="zh-CN" altLang="en-US" sz="2800" b="1" dirty="0" smtClean="0">
                <a:ea typeface="宋体" charset="-122"/>
              </a:rPr>
              <a:t>无圈图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布尔电路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,,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算术电路</a:t>
            </a:r>
            <a:r>
              <a:rPr lang="en-US" altLang="zh-CN" sz="2800" b="1" dirty="0" smtClean="0">
                <a:ea typeface="宋体" charset="-122"/>
              </a:rPr>
              <a:t>: +,-,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,,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同余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(mod), 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阈值</a:t>
            </a:r>
            <a:endParaRPr lang="zh-CN" altLang="en-US" sz="2800" b="1" dirty="0" smtClean="0"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3356992"/>
            <a:ext cx="4724400" cy="2514600"/>
            <a:chOff x="179512" y="3356992"/>
            <a:chExt cx="4724400" cy="2514600"/>
          </a:xfrm>
        </p:grpSpPr>
        <p:sp>
          <p:nvSpPr>
            <p:cNvPr id="8199" name="Oval 5"/>
            <p:cNvSpPr>
              <a:spLocks noChangeArrowheads="1"/>
            </p:cNvSpPr>
            <p:nvPr/>
          </p:nvSpPr>
          <p:spPr bwMode="auto">
            <a:xfrm>
              <a:off x="712912" y="4195192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178630" name="Text Box 6"/>
            <p:cNvSpPr txBox="1">
              <a:spLocks noChangeArrowheads="1"/>
            </p:cNvSpPr>
            <p:nvPr/>
          </p:nvSpPr>
          <p:spPr bwMode="auto">
            <a:xfrm>
              <a:off x="712912" y="4271392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运算</a:t>
              </a:r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>
              <a:off x="484312" y="3814192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2" name="Line 8"/>
            <p:cNvSpPr>
              <a:spLocks noChangeShapeType="1"/>
            </p:cNvSpPr>
            <p:nvPr/>
          </p:nvSpPr>
          <p:spPr bwMode="auto">
            <a:xfrm>
              <a:off x="865312" y="3814192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 flipH="1">
              <a:off x="1398712" y="3966592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>
              <a:off x="1093912" y="404279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>
              <a:off x="1093912" y="488099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8636" name="Text Box 12"/>
            <p:cNvSpPr txBox="1">
              <a:spLocks noChangeArrowheads="1"/>
            </p:cNvSpPr>
            <p:nvPr/>
          </p:nvSpPr>
          <p:spPr bwMode="auto">
            <a:xfrm>
              <a:off x="179512" y="4576192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门</a:t>
              </a:r>
            </a:p>
          </p:txBody>
        </p:sp>
        <p:sp>
          <p:nvSpPr>
            <p:cNvPr id="1178637" name="Text Box 13"/>
            <p:cNvSpPr txBox="1">
              <a:spLocks noChangeArrowheads="1"/>
            </p:cNvSpPr>
            <p:nvPr/>
          </p:nvSpPr>
          <p:spPr bwMode="auto">
            <a:xfrm>
              <a:off x="636712" y="3356992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输入</a:t>
              </a:r>
            </a:p>
          </p:txBody>
        </p:sp>
        <p:sp>
          <p:nvSpPr>
            <p:cNvPr id="1178638" name="Text Box 14"/>
            <p:cNvSpPr txBox="1">
              <a:spLocks noChangeArrowheads="1"/>
            </p:cNvSpPr>
            <p:nvPr/>
          </p:nvSpPr>
          <p:spPr bwMode="auto">
            <a:xfrm>
              <a:off x="484312" y="5414392"/>
              <a:ext cx="152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单值输出</a:t>
              </a:r>
            </a:p>
          </p:txBody>
        </p:sp>
        <p:sp>
          <p:nvSpPr>
            <p:cNvPr id="8209" name="Oval 16"/>
            <p:cNvSpPr>
              <a:spLocks noChangeArrowheads="1"/>
            </p:cNvSpPr>
            <p:nvPr/>
          </p:nvSpPr>
          <p:spPr bwMode="auto">
            <a:xfrm>
              <a:off x="3608512" y="4195192"/>
              <a:ext cx="7620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178641" name="Text Box 17"/>
            <p:cNvSpPr txBox="1">
              <a:spLocks noChangeArrowheads="1"/>
            </p:cNvSpPr>
            <p:nvPr/>
          </p:nvSpPr>
          <p:spPr bwMode="auto">
            <a:xfrm>
              <a:off x="3608512" y="4271392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运算</a:t>
              </a:r>
            </a:p>
          </p:txBody>
        </p:sp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>
              <a:off x="3379912" y="3814192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3760912" y="3814192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 flipH="1">
              <a:off x="4294312" y="3966592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>
              <a:off x="3989512" y="4042792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 flipH="1">
              <a:off x="3608512" y="4880992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8647" name="Text Box 23"/>
            <p:cNvSpPr txBox="1">
              <a:spLocks noChangeArrowheads="1"/>
            </p:cNvSpPr>
            <p:nvPr/>
          </p:nvSpPr>
          <p:spPr bwMode="auto">
            <a:xfrm>
              <a:off x="3151312" y="4499992"/>
              <a:ext cx="609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门</a:t>
              </a:r>
            </a:p>
          </p:txBody>
        </p:sp>
        <p:sp>
          <p:nvSpPr>
            <p:cNvPr id="1178648" name="Text Box 24"/>
            <p:cNvSpPr txBox="1">
              <a:spLocks noChangeArrowheads="1"/>
            </p:cNvSpPr>
            <p:nvPr/>
          </p:nvSpPr>
          <p:spPr bwMode="auto">
            <a:xfrm>
              <a:off x="3608512" y="3433192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输入</a:t>
              </a:r>
            </a:p>
          </p:txBody>
        </p:sp>
        <p:sp>
          <p:nvSpPr>
            <p:cNvPr id="1178649" name="Text Box 25"/>
            <p:cNvSpPr txBox="1">
              <a:spLocks noChangeArrowheads="1"/>
            </p:cNvSpPr>
            <p:nvPr/>
          </p:nvSpPr>
          <p:spPr bwMode="auto">
            <a:xfrm>
              <a:off x="3379912" y="5338192"/>
              <a:ext cx="152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多值输出</a:t>
              </a:r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>
              <a:off x="4141912" y="4880992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0" name="Line 27"/>
            <p:cNvSpPr>
              <a:spLocks noChangeShapeType="1"/>
            </p:cNvSpPr>
            <p:nvPr/>
          </p:nvSpPr>
          <p:spPr bwMode="auto">
            <a:xfrm flipH="1">
              <a:off x="3837112" y="4880992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>
              <a:off x="3989512" y="5185792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72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019C1-A41E-403C-9FF1-8FF2B7F85B45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电路可满足性问题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电路可满足性问题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给定一个布尔电路, 确定是否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存在某个输入使这个电路输出1</a:t>
            </a:r>
          </a:p>
          <a:p>
            <a:pPr marL="57150" indent="0" eaLnBrk="1" hangingPunct="1">
              <a:buNone/>
            </a:pPr>
            <a:endParaRPr lang="en-US" altLang="zh-CN" sz="2800" b="1" dirty="0" smtClean="0">
              <a:ea typeface="宋体" charset="-122"/>
            </a:endParaRP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可满足的电路: 存在某个输入</a:t>
            </a:r>
            <a:endParaRPr lang="en-US" altLang="zh-CN" sz="2800" b="1" dirty="0" smtClean="0">
              <a:ea typeface="宋体" charset="-122"/>
            </a:endParaRPr>
          </a:p>
          <a:p>
            <a:pPr marL="5715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                 </a:t>
            </a:r>
            <a:r>
              <a:rPr lang="zh-CN" altLang="en-US" sz="2800" b="1" dirty="0" smtClean="0">
                <a:ea typeface="宋体" charset="-122"/>
              </a:rPr>
              <a:t>使电路输出1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sz="2800" b="1" dirty="0" smtClean="0">
              <a:solidFill>
                <a:schemeClr val="folHlink"/>
              </a:solidFill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CIRCUIT-SAT </a:t>
            </a:r>
            <a:r>
              <a:rPr lang="en-US" altLang="zh-CN" sz="2800" b="1" dirty="0" smtClean="0">
                <a:ea typeface="宋体" charset="-122"/>
              </a:rPr>
              <a:t>= { &lt;C&gt; |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       C</a:t>
            </a:r>
            <a:r>
              <a:rPr lang="zh-CN" altLang="en-US" sz="2800" b="1" dirty="0" smtClean="0">
                <a:ea typeface="宋体" charset="-122"/>
              </a:rPr>
              <a:t>是可满足的布尔电路 }</a:t>
            </a:r>
          </a:p>
        </p:txBody>
      </p:sp>
    </p:spTree>
    <p:extLst>
      <p:ext uri="{BB962C8B-B14F-4D97-AF65-F5344CB8AC3E}">
        <p14:creationId xmlns:p14="http://schemas.microsoft.com/office/powerpoint/2010/main" val="187481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676F2-87A4-412C-946F-B2E6560AE18F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定理10.26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556792"/>
            <a:ext cx="7772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定理10.26</a:t>
            </a:r>
            <a:r>
              <a:rPr lang="zh-CN" altLang="en-US" sz="2800" b="1" dirty="0" smtClean="0">
                <a:ea typeface="宋体" charset="-122"/>
              </a:rPr>
              <a:t>: </a:t>
            </a:r>
            <a:r>
              <a:rPr lang="en-US" altLang="zh-CN" sz="2800" b="1" dirty="0" smtClean="0">
                <a:ea typeface="宋体" charset="-122"/>
              </a:rPr>
              <a:t>CIRCUIT-SAT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NP</a:t>
            </a:r>
            <a:r>
              <a:rPr lang="zh-CN" altLang="en-US" sz="2800" b="1" dirty="0" smtClean="0">
                <a:ea typeface="宋体" charset="-122"/>
              </a:rPr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 显然</a:t>
            </a:r>
            <a:r>
              <a:rPr lang="en-US" altLang="zh-CN" sz="2800" b="1" dirty="0" smtClean="0">
                <a:ea typeface="宋体" charset="-122"/>
              </a:rPr>
              <a:t>CIRCUIT-SAT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b="1" dirty="0" smtClean="0">
                <a:ea typeface="宋体" charset="-122"/>
              </a:rPr>
              <a:t>NP.</a:t>
            </a:r>
            <a:r>
              <a:rPr lang="en-US" altLang="zh-CN" b="1" dirty="0" smtClean="0">
                <a:ea typeface="宋体" charset="-122"/>
              </a:rPr>
              <a:t>  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对任意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</a:t>
            </a:r>
            <a:r>
              <a:rPr lang="en-US" altLang="zh-CN" b="1" dirty="0" smtClean="0">
                <a:ea typeface="宋体" charset="-122"/>
              </a:rPr>
              <a:t>NP,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构造从</a:t>
            </a:r>
            <a:r>
              <a:rPr lang="en-US" altLang="zh-CN" b="1" dirty="0" smtClean="0">
                <a:ea typeface="宋体" charset="-122"/>
              </a:rPr>
              <a:t>A</a:t>
            </a:r>
            <a:r>
              <a:rPr lang="zh-CN" altLang="en-US" b="1" dirty="0" smtClean="0">
                <a:ea typeface="宋体" charset="-122"/>
              </a:rPr>
              <a:t>到</a:t>
            </a:r>
            <a:r>
              <a:rPr lang="en-US" altLang="zh-CN" b="1" dirty="0" smtClean="0">
                <a:ea typeface="宋体" charset="-122"/>
              </a:rPr>
              <a:t>CIRCUIT-SAT</a:t>
            </a:r>
            <a:r>
              <a:rPr lang="zh-CN" altLang="en-US" b="1" dirty="0" smtClean="0">
                <a:ea typeface="宋体" charset="-122"/>
              </a:rPr>
              <a:t>的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多项式时间归约</a:t>
            </a:r>
            <a:r>
              <a:rPr lang="en-US" altLang="zh-CN" b="1" dirty="0" smtClean="0">
                <a:ea typeface="宋体" charset="-122"/>
              </a:rPr>
              <a:t>f,  f(w)=&lt;C&gt;, 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wA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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电路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C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可满足.    </a:t>
            </a:r>
          </a:p>
        </p:txBody>
      </p:sp>
    </p:spTree>
    <p:extLst>
      <p:ext uri="{BB962C8B-B14F-4D97-AF65-F5344CB8AC3E}">
        <p14:creationId xmlns:p14="http://schemas.microsoft.com/office/powerpoint/2010/main" val="351814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C0914-6A5C-43E2-AE4B-0D80F25AF792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定理10.26证明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556792"/>
            <a:ext cx="7772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(续)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A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有多项式时间验证机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V,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输入形如&lt;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x,c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&gt;, c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是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x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的证书.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用定理10.25得到模拟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V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的电路.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把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填入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x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的位置,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c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是剩下输入,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该电路为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C.   </a:t>
            </a:r>
            <a:endParaRPr lang="zh-CN" altLang="en-US" b="1" dirty="0" smtClean="0"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731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0087B-5886-4F49-A3AC-1B2B6A625771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定理10.26证明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60" y="1676400"/>
            <a:ext cx="7772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(续)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 </a:t>
            </a:r>
          </a:p>
          <a:p>
            <a:pPr marL="457200" lvl="1" indent="0" eaLnBrk="1" hangingPunct="1">
              <a:buNone/>
            </a:pP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wA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 c[V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接受&lt;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w,c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&gt;] 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       c[C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接受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c] 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         C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可满足.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设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V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的运行时间是</a:t>
            </a:r>
            <a:r>
              <a:rPr lang="en-US" altLang="zh-CN" b="1" dirty="0" err="1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b="1" baseline="30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,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则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C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的规模是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O(n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2k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). 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C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的结构很简单(重复度很高), </a:t>
            </a:r>
            <a:endParaRPr lang="en-US" altLang="zh-CN" b="1" dirty="0" smtClean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  <a:sym typeface="Symbol" pitchFamily="18" charset="2"/>
              </a:rPr>
              <a:t>归约的运行时间是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O(n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2k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). 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  #</a:t>
            </a:r>
          </a:p>
        </p:txBody>
      </p:sp>
    </p:spTree>
    <p:extLst>
      <p:ext uri="{BB962C8B-B14F-4D97-AF65-F5344CB8AC3E}">
        <p14:creationId xmlns:p14="http://schemas.microsoft.com/office/powerpoint/2010/main" val="156065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3CF26-CADE-4315-9EEF-53BE85AF61E5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定理10.27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7772400" cy="480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定理10.27</a:t>
            </a:r>
            <a:r>
              <a:rPr lang="zh-CN" altLang="en-US" sz="2800" b="1" dirty="0" smtClean="0">
                <a:ea typeface="宋体" charset="-122"/>
              </a:rPr>
              <a:t>: 3</a:t>
            </a:r>
            <a:r>
              <a:rPr lang="en-US" altLang="zh-CN" sz="2800" b="1" dirty="0" smtClean="0">
                <a:ea typeface="宋体" charset="-122"/>
              </a:rPr>
              <a:t>SAT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NP</a:t>
            </a:r>
            <a:r>
              <a:rPr lang="zh-CN" altLang="en-US" sz="2800" b="1" dirty="0" smtClean="0">
                <a:ea typeface="宋体" charset="-122"/>
              </a:rPr>
              <a:t>完全的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 smtClean="0">
                <a:ea typeface="宋体" charset="-122"/>
              </a:rPr>
              <a:t>: 显然3</a:t>
            </a:r>
            <a:r>
              <a:rPr lang="en-US" altLang="zh-CN" sz="2800" b="1" dirty="0" smtClean="0">
                <a:ea typeface="宋体" charset="-122"/>
              </a:rPr>
              <a:t>SAT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NP.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用3</a:t>
            </a:r>
            <a:r>
              <a:rPr lang="en-US" altLang="zh-CN" sz="2800" b="1" dirty="0" err="1" smtClean="0">
                <a:ea typeface="宋体" charset="-122"/>
              </a:rPr>
              <a:t>cnf</a:t>
            </a:r>
            <a:r>
              <a:rPr lang="zh-CN" altLang="en-US" sz="2800" b="1" dirty="0" smtClean="0">
                <a:ea typeface="宋体" charset="-122"/>
              </a:rPr>
              <a:t>模拟电路: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1)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非</a:t>
            </a:r>
            <a:r>
              <a:rPr lang="zh-CN" altLang="en-US" sz="2800" b="1" dirty="0" smtClean="0">
                <a:ea typeface="宋体" charset="-122"/>
              </a:rPr>
              <a:t>门: (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 smtClean="0">
                <a:ea typeface="宋体" charset="-122"/>
              </a:rPr>
              <a:t>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);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2)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与</a:t>
            </a:r>
            <a:r>
              <a:rPr lang="zh-CN" altLang="en-US" sz="2800" b="1" dirty="0" smtClean="0">
                <a:ea typeface="宋体" charset="-122"/>
              </a:rPr>
              <a:t>门: (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 smtClean="0">
                <a:ea typeface="宋体" charset="-122"/>
              </a:rPr>
              <a:t>(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</a:t>
            </a:r>
            <a:r>
              <a:rPr lang="zh-CN" altLang="en-US" sz="2800" b="1" dirty="0" smtClean="0">
                <a:ea typeface="宋体" charset="-122"/>
              </a:rPr>
              <a:t>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 smtClean="0">
                <a:ea typeface="宋体" charset="-122"/>
              </a:rPr>
              <a:t>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);</a:t>
            </a:r>
            <a:r>
              <a:rPr lang="zh-CN" altLang="en-US" sz="2800" b="1" dirty="0" smtClean="0">
                <a:ea typeface="宋体" charset="-122"/>
              </a:rPr>
              <a:t>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3)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或</a:t>
            </a:r>
            <a:r>
              <a:rPr lang="zh-CN" altLang="en-US" sz="2800" b="1" dirty="0" smtClean="0">
                <a:ea typeface="宋体" charset="-122"/>
              </a:rPr>
              <a:t>门: (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 smtClean="0">
                <a:ea typeface="宋体" charset="-122"/>
              </a:rPr>
              <a:t>(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</a:t>
            </a:r>
            <a:r>
              <a:rPr lang="zh-CN" altLang="en-US" sz="2800" b="1" dirty="0" smtClean="0">
                <a:ea typeface="宋体" charset="-122"/>
              </a:rPr>
              <a:t>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 smtClean="0">
                <a:ea typeface="宋体" charset="-122"/>
              </a:rPr>
              <a:t>(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baseline="-25000" dirty="0" err="1" smtClean="0">
                <a:ea typeface="宋体" charset="-122"/>
              </a:rPr>
              <a:t>i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).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于是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CIRCUIT-SAT</a:t>
            </a:r>
            <a:r>
              <a:rPr lang="en-US" altLang="zh-CN" sz="2800" b="1" baseline="30000" dirty="0" smtClean="0">
                <a:ea typeface="宋体" charset="-122"/>
                <a:sym typeface="Symbol" pitchFamily="18" charset="2"/>
              </a:rPr>
              <a:t>p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3SAT.    #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211960" y="116632"/>
            <a:ext cx="609600" cy="1295400"/>
            <a:chOff x="8077200" y="2667000"/>
            <a:chExt cx="609600" cy="1295400"/>
          </a:xfrm>
        </p:grpSpPr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8229600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8229600" y="3124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8458200" y="2971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8458200" y="3581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0139" name="Text Box 11"/>
            <p:cNvSpPr txBox="1">
              <a:spLocks noChangeArrowheads="1"/>
            </p:cNvSpPr>
            <p:nvPr/>
          </p:nvSpPr>
          <p:spPr bwMode="auto">
            <a:xfrm>
              <a:off x="80772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w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</a:t>
              </a:r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8077200" y="3505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w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20072" y="116632"/>
            <a:ext cx="1219200" cy="1447800"/>
            <a:chOff x="7772400" y="3962400"/>
            <a:chExt cx="1219200" cy="1447800"/>
          </a:xfrm>
        </p:grpSpPr>
        <p:sp>
          <p:nvSpPr>
            <p:cNvPr id="30733" name="Oval 14"/>
            <p:cNvSpPr>
              <a:spLocks noChangeArrowheads="1"/>
            </p:cNvSpPr>
            <p:nvPr/>
          </p:nvSpPr>
          <p:spPr bwMode="auto">
            <a:xfrm>
              <a:off x="8153400" y="4495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0734" name="Line 16"/>
            <p:cNvSpPr>
              <a:spLocks noChangeShapeType="1"/>
            </p:cNvSpPr>
            <p:nvPr/>
          </p:nvSpPr>
          <p:spPr bwMode="auto">
            <a:xfrm>
              <a:off x="8153400" y="4267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8382000" y="4876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0146" name="Text Box 18"/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w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</a:t>
              </a:r>
            </a:p>
          </p:txBody>
        </p:sp>
        <p:sp>
          <p:nvSpPr>
            <p:cNvPr id="1200147" name="Text Box 19"/>
            <p:cNvSpPr txBox="1">
              <a:spLocks noChangeArrowheads="1"/>
            </p:cNvSpPr>
            <p:nvPr/>
          </p:nvSpPr>
          <p:spPr bwMode="auto">
            <a:xfrm>
              <a:off x="8458200" y="3962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w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j</a:t>
              </a:r>
            </a:p>
          </p:txBody>
        </p:sp>
        <p:sp>
          <p:nvSpPr>
            <p:cNvPr id="30738" name="Line 20"/>
            <p:cNvSpPr>
              <a:spLocks noChangeShapeType="1"/>
            </p:cNvSpPr>
            <p:nvPr/>
          </p:nvSpPr>
          <p:spPr bwMode="auto">
            <a:xfrm flipH="1">
              <a:off x="8458200" y="4267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0149" name="Text Box 21"/>
            <p:cNvSpPr txBox="1">
              <a:spLocks noChangeArrowheads="1"/>
            </p:cNvSpPr>
            <p:nvPr/>
          </p:nvSpPr>
          <p:spPr bwMode="auto">
            <a:xfrm>
              <a:off x="8229600" y="4953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w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k</a:t>
              </a:r>
            </a:p>
          </p:txBody>
        </p:sp>
        <p:sp>
          <p:nvSpPr>
            <p:cNvPr id="30740" name="Text Box 22"/>
            <p:cNvSpPr txBox="1">
              <a:spLocks noChangeArrowheads="1"/>
            </p:cNvSpPr>
            <p:nvPr/>
          </p:nvSpPr>
          <p:spPr bwMode="auto">
            <a:xfrm>
              <a:off x="8153400" y="4419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21152" y="116632"/>
            <a:ext cx="1219200" cy="1447800"/>
            <a:chOff x="7010400" y="5105400"/>
            <a:chExt cx="1219200" cy="1447800"/>
          </a:xfrm>
        </p:grpSpPr>
        <p:sp>
          <p:nvSpPr>
            <p:cNvPr id="30741" name="Oval 23"/>
            <p:cNvSpPr>
              <a:spLocks noChangeArrowheads="1"/>
            </p:cNvSpPr>
            <p:nvPr/>
          </p:nvSpPr>
          <p:spPr bwMode="auto">
            <a:xfrm>
              <a:off x="7391400" y="5638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0742" name="Line 24"/>
            <p:cNvSpPr>
              <a:spLocks noChangeShapeType="1"/>
            </p:cNvSpPr>
            <p:nvPr/>
          </p:nvSpPr>
          <p:spPr bwMode="auto">
            <a:xfrm>
              <a:off x="7391400" y="5410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Line 25"/>
            <p:cNvSpPr>
              <a:spLocks noChangeShapeType="1"/>
            </p:cNvSpPr>
            <p:nvPr/>
          </p:nvSpPr>
          <p:spPr bwMode="auto">
            <a:xfrm>
              <a:off x="7620000" y="6019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0154" name="Text Box 26"/>
            <p:cNvSpPr txBox="1">
              <a:spLocks noChangeArrowheads="1"/>
            </p:cNvSpPr>
            <p:nvPr/>
          </p:nvSpPr>
          <p:spPr bwMode="auto">
            <a:xfrm>
              <a:off x="7010400" y="5105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w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</a:t>
              </a:r>
            </a:p>
          </p:txBody>
        </p:sp>
        <p:sp>
          <p:nvSpPr>
            <p:cNvPr id="1200155" name="Text Box 27"/>
            <p:cNvSpPr txBox="1">
              <a:spLocks noChangeArrowheads="1"/>
            </p:cNvSpPr>
            <p:nvPr/>
          </p:nvSpPr>
          <p:spPr bwMode="auto">
            <a:xfrm>
              <a:off x="7696200" y="5105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w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j</a:t>
              </a:r>
            </a:p>
          </p:txBody>
        </p:sp>
        <p:sp>
          <p:nvSpPr>
            <p:cNvPr id="30746" name="Line 28"/>
            <p:cNvSpPr>
              <a:spLocks noChangeShapeType="1"/>
            </p:cNvSpPr>
            <p:nvPr/>
          </p:nvSpPr>
          <p:spPr bwMode="auto">
            <a:xfrm flipH="1">
              <a:off x="7696200" y="5410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0157" name="Text Box 29"/>
            <p:cNvSpPr txBox="1">
              <a:spLocks noChangeArrowheads="1"/>
            </p:cNvSpPr>
            <p:nvPr/>
          </p:nvSpPr>
          <p:spPr bwMode="auto">
            <a:xfrm>
              <a:off x="7467600" y="6096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w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k</a:t>
              </a:r>
            </a:p>
          </p:txBody>
        </p:sp>
        <p:sp>
          <p:nvSpPr>
            <p:cNvPr id="30748" name="Text Box 30"/>
            <p:cNvSpPr txBox="1">
              <a:spLocks noChangeArrowheads="1"/>
            </p:cNvSpPr>
            <p:nvPr/>
          </p:nvSpPr>
          <p:spPr bwMode="auto">
            <a:xfrm>
              <a:off x="7391400" y="5562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50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0FAD6-8408-4933-ACCB-1762AA4DD9D3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Karp-Lipton</a:t>
            </a:r>
            <a:r>
              <a:rPr lang="zh-CN" altLang="en-US" smtClean="0">
                <a:ea typeface="宋体" charset="-122"/>
              </a:rPr>
              <a:t>定理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Karp-Lipton</a:t>
            </a: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定理</a:t>
            </a:r>
            <a:r>
              <a:rPr lang="zh-CN" altLang="en-US" b="1" dirty="0" smtClean="0">
                <a:ea typeface="宋体" charset="-122"/>
              </a:rPr>
              <a:t>: </a:t>
            </a:r>
          </a:p>
          <a:p>
            <a:pPr marL="0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NP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P/poly  PH=</a:t>
            </a:r>
            <a:r>
              <a:rPr lang="en-US" altLang="zh-CN" b="1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b="1" baseline="30000" dirty="0" smtClean="0">
                <a:ea typeface="宋体" charset="-122"/>
                <a:sym typeface="Symbol" pitchFamily="18" charset="2"/>
              </a:rPr>
              <a:t>p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.</a:t>
            </a:r>
            <a:r>
              <a:rPr lang="en-US" altLang="zh-CN" b="1" dirty="0" smtClean="0">
                <a:ea typeface="宋体" charset="-122"/>
              </a:rPr>
              <a:t>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意义: 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假设</a:t>
            </a:r>
            <a:r>
              <a:rPr lang="en-US" altLang="zh-CN" b="1" dirty="0" smtClean="0">
                <a:ea typeface="宋体" charset="-122"/>
              </a:rPr>
              <a:t>PH</a:t>
            </a:r>
            <a:r>
              <a:rPr lang="zh-CN" altLang="en-US" b="1" dirty="0" smtClean="0">
                <a:ea typeface="宋体" charset="-122"/>
              </a:rPr>
              <a:t>不塌方,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则</a:t>
            </a:r>
            <a:r>
              <a:rPr lang="en-US" altLang="zh-CN" b="1" dirty="0" smtClean="0">
                <a:ea typeface="宋体" charset="-122"/>
              </a:rPr>
              <a:t>NP</a:t>
            </a:r>
            <a:r>
              <a:rPr lang="zh-CN" altLang="en-US" b="1" dirty="0" smtClean="0">
                <a:ea typeface="宋体" charset="-122"/>
              </a:rPr>
              <a:t>完全问题不能用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  </a:t>
            </a:r>
            <a:r>
              <a:rPr lang="zh-CN" altLang="en-US" b="1" dirty="0" smtClean="0">
                <a:ea typeface="宋体" charset="-122"/>
              </a:rPr>
              <a:t>多项式规模的电路计算 </a:t>
            </a:r>
          </a:p>
        </p:txBody>
      </p:sp>
    </p:spTree>
    <p:extLst>
      <p:ext uri="{BB962C8B-B14F-4D97-AF65-F5344CB8AC3E}">
        <p14:creationId xmlns:p14="http://schemas.microsoft.com/office/powerpoint/2010/main" val="359880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24674-B379-4AF6-B78A-B6392EA9C21F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</a:t>
            </a:r>
            <a:r>
              <a:rPr lang="zh-CN" altLang="en-US" smtClean="0">
                <a:ea typeface="宋体" charset="-122"/>
              </a:rPr>
              <a:t>计算函数</a:t>
            </a:r>
            <a:r>
              <a:rPr lang="en-US" altLang="zh-CN" smtClean="0">
                <a:ea typeface="宋体" charset="-122"/>
              </a:rPr>
              <a:t>f</a:t>
            </a:r>
            <a:r>
              <a:rPr lang="en-US" altLang="zh-CN" baseline="-25000" smtClean="0">
                <a:ea typeface="宋体" charset="-122"/>
              </a:rPr>
              <a:t>C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00" y="1498104"/>
            <a:ext cx="7772400" cy="106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err="1" smtClean="0">
                <a:ea typeface="宋体" charset="-122"/>
              </a:rPr>
              <a:t>f</a:t>
            </a:r>
            <a:r>
              <a:rPr lang="en-US" altLang="zh-CN" sz="2800" b="1" baseline="-25000" dirty="0" err="1" smtClean="0">
                <a:ea typeface="宋体" charset="-122"/>
              </a:rPr>
              <a:t>C</a:t>
            </a:r>
            <a:r>
              <a:rPr lang="en-US" altLang="zh-CN" sz="2800" b="1" dirty="0" smtClean="0">
                <a:ea typeface="宋体" charset="-122"/>
              </a:rPr>
              <a:t>: {0,1}</a:t>
            </a:r>
            <a:r>
              <a:rPr lang="en-US" altLang="zh-CN" sz="2800" b="1" baseline="30000" dirty="0" smtClean="0">
                <a:ea typeface="宋体" charset="-12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{0,1}, </a:t>
            </a:r>
            <a:r>
              <a:rPr lang="en-US" altLang="zh-CN" sz="2800" b="1" dirty="0" err="1" smtClean="0">
                <a:ea typeface="宋体" charset="-122"/>
              </a:rPr>
              <a:t>f</a:t>
            </a:r>
            <a:r>
              <a:rPr lang="en-US" altLang="zh-CN" sz="2800" b="1" baseline="-25000" dirty="0" err="1" smtClean="0">
                <a:ea typeface="宋体" charset="-122"/>
              </a:rPr>
              <a:t>C</a:t>
            </a:r>
            <a:r>
              <a:rPr lang="en-US" altLang="zh-CN" sz="2800" b="1" dirty="0" smtClean="0">
                <a:ea typeface="宋体" charset="-122"/>
              </a:rPr>
              <a:t>(a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,a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,…,a</a:t>
            </a:r>
            <a:r>
              <a:rPr lang="en-US" altLang="zh-CN" sz="2800" b="1" baseline="-25000" dirty="0" smtClean="0">
                <a:ea typeface="宋体" charset="-122"/>
              </a:rPr>
              <a:t>n</a:t>
            </a:r>
            <a:r>
              <a:rPr lang="en-US" altLang="zh-CN" sz="2800" b="1" dirty="0" smtClean="0">
                <a:ea typeface="宋体" charset="-122"/>
              </a:rPr>
              <a:t>)=b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512" y="2348880"/>
            <a:ext cx="5867400" cy="3625552"/>
            <a:chOff x="1905000" y="2348880"/>
            <a:chExt cx="5867400" cy="3625552"/>
          </a:xfrm>
        </p:grpSpPr>
        <p:sp>
          <p:nvSpPr>
            <p:cNvPr id="9223" name="Oval 4"/>
            <p:cNvSpPr>
              <a:spLocks noChangeArrowheads="1"/>
            </p:cNvSpPr>
            <p:nvPr/>
          </p:nvSpPr>
          <p:spPr bwMode="auto">
            <a:xfrm>
              <a:off x="19050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24" name="Text Box 5"/>
            <p:cNvSpPr txBox="1">
              <a:spLocks noChangeArrowheads="1"/>
            </p:cNvSpPr>
            <p:nvPr/>
          </p:nvSpPr>
          <p:spPr bwMode="auto">
            <a:xfrm>
              <a:off x="19050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29718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26" name="Text Box 7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27" name="Oval 8"/>
            <p:cNvSpPr>
              <a:spLocks noChangeArrowheads="1"/>
            </p:cNvSpPr>
            <p:nvPr/>
          </p:nvSpPr>
          <p:spPr bwMode="auto">
            <a:xfrm>
              <a:off x="29718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28" name="Oval 9"/>
            <p:cNvSpPr>
              <a:spLocks noChangeArrowheads="1"/>
            </p:cNvSpPr>
            <p:nvPr/>
          </p:nvSpPr>
          <p:spPr bwMode="auto">
            <a:xfrm>
              <a:off x="2438400" y="4114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29" name="Text Box 10"/>
            <p:cNvSpPr txBox="1">
              <a:spLocks noChangeArrowheads="1"/>
            </p:cNvSpPr>
            <p:nvPr/>
          </p:nvSpPr>
          <p:spPr bwMode="auto">
            <a:xfrm>
              <a:off x="39624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30" name="Oval 11"/>
            <p:cNvSpPr>
              <a:spLocks noChangeArrowheads="1"/>
            </p:cNvSpPr>
            <p:nvPr/>
          </p:nvSpPr>
          <p:spPr bwMode="auto">
            <a:xfrm>
              <a:off x="39624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31" name="Oval 12"/>
            <p:cNvSpPr>
              <a:spLocks noChangeArrowheads="1"/>
            </p:cNvSpPr>
            <p:nvPr/>
          </p:nvSpPr>
          <p:spPr bwMode="auto">
            <a:xfrm>
              <a:off x="3505200" y="4114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32" name="Text Box 13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33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34" name="Oval 15"/>
            <p:cNvSpPr>
              <a:spLocks noChangeArrowheads="1"/>
            </p:cNvSpPr>
            <p:nvPr/>
          </p:nvSpPr>
          <p:spPr bwMode="auto">
            <a:xfrm>
              <a:off x="2971800" y="4800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>
              <a:off x="32004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6" name="Line 17"/>
            <p:cNvSpPr>
              <a:spLocks noChangeShapeType="1"/>
            </p:cNvSpPr>
            <p:nvPr/>
          </p:nvSpPr>
          <p:spPr bwMode="auto">
            <a:xfrm>
              <a:off x="2133600" y="38100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>
              <a:off x="2743200" y="4495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 flipH="1">
              <a:off x="2819400" y="38100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 flipH="1">
              <a:off x="3810000" y="3810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 flipH="1">
              <a:off x="3352800" y="4495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Line 23"/>
            <p:cNvSpPr>
              <a:spLocks noChangeShapeType="1"/>
            </p:cNvSpPr>
            <p:nvPr/>
          </p:nvSpPr>
          <p:spPr bwMode="auto">
            <a:xfrm>
              <a:off x="21336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Line 24"/>
            <p:cNvSpPr>
              <a:spLocks noChangeShapeType="1"/>
            </p:cNvSpPr>
            <p:nvPr/>
          </p:nvSpPr>
          <p:spPr bwMode="auto">
            <a:xfrm>
              <a:off x="32004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Line 25"/>
            <p:cNvSpPr>
              <a:spLocks noChangeShapeType="1"/>
            </p:cNvSpPr>
            <p:nvPr/>
          </p:nvSpPr>
          <p:spPr bwMode="auto">
            <a:xfrm>
              <a:off x="41910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4" name="Text Box 26"/>
            <p:cNvSpPr txBox="1">
              <a:spLocks noChangeArrowheads="1"/>
            </p:cNvSpPr>
            <p:nvPr/>
          </p:nvSpPr>
          <p:spPr bwMode="auto">
            <a:xfrm>
              <a:off x="19812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1</a:t>
              </a:r>
            </a:p>
          </p:txBody>
        </p:sp>
        <p:sp>
          <p:nvSpPr>
            <p:cNvPr id="9245" name="Text Box 27"/>
            <p:cNvSpPr txBox="1">
              <a:spLocks noChangeArrowheads="1"/>
            </p:cNvSpPr>
            <p:nvPr/>
          </p:nvSpPr>
          <p:spPr bwMode="auto">
            <a:xfrm>
              <a:off x="30480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9246" name="Text Box 28"/>
            <p:cNvSpPr txBox="1">
              <a:spLocks noChangeArrowheads="1"/>
            </p:cNvSpPr>
            <p:nvPr/>
          </p:nvSpPr>
          <p:spPr bwMode="auto">
            <a:xfrm>
              <a:off x="40386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3</a:t>
              </a:r>
            </a:p>
          </p:txBody>
        </p:sp>
        <p:sp>
          <p:nvSpPr>
            <p:cNvPr id="9247" name="Line 29"/>
            <p:cNvSpPr>
              <a:spLocks noChangeShapeType="1"/>
            </p:cNvSpPr>
            <p:nvPr/>
          </p:nvSpPr>
          <p:spPr bwMode="auto">
            <a:xfrm>
              <a:off x="2133600" y="31242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8" name="Line 30"/>
            <p:cNvSpPr>
              <a:spLocks noChangeShapeType="1"/>
            </p:cNvSpPr>
            <p:nvPr/>
          </p:nvSpPr>
          <p:spPr bwMode="auto">
            <a:xfrm>
              <a:off x="3200400" y="3124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9" name="Oval 31"/>
            <p:cNvSpPr>
              <a:spLocks noChangeArrowheads="1"/>
            </p:cNvSpPr>
            <p:nvPr/>
          </p:nvSpPr>
          <p:spPr bwMode="auto">
            <a:xfrm>
              <a:off x="51054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50" name="Text Box 32"/>
            <p:cNvSpPr txBox="1">
              <a:spLocks noChangeArrowheads="1"/>
            </p:cNvSpPr>
            <p:nvPr/>
          </p:nvSpPr>
          <p:spPr bwMode="auto">
            <a:xfrm>
              <a:off x="51054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51" name="Text Box 33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52" name="Text Box 34"/>
            <p:cNvSpPr txBox="1">
              <a:spLocks noChangeArrowheads="1"/>
            </p:cNvSpPr>
            <p:nvPr/>
          </p:nvSpPr>
          <p:spPr bwMode="auto">
            <a:xfrm>
              <a:off x="5638800" y="4038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53" name="Oval 35"/>
            <p:cNvSpPr>
              <a:spLocks noChangeArrowheads="1"/>
            </p:cNvSpPr>
            <p:nvPr/>
          </p:nvSpPr>
          <p:spPr bwMode="auto">
            <a:xfrm>
              <a:off x="61722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54" name="Oval 36"/>
            <p:cNvSpPr>
              <a:spLocks noChangeArrowheads="1"/>
            </p:cNvSpPr>
            <p:nvPr/>
          </p:nvSpPr>
          <p:spPr bwMode="auto">
            <a:xfrm>
              <a:off x="5638800" y="4114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55" name="Text Box 37"/>
            <p:cNvSpPr txBox="1">
              <a:spLocks noChangeArrowheads="1"/>
            </p:cNvSpPr>
            <p:nvPr/>
          </p:nvSpPr>
          <p:spPr bwMode="auto">
            <a:xfrm>
              <a:off x="71628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56" name="Oval 38"/>
            <p:cNvSpPr>
              <a:spLocks noChangeArrowheads="1"/>
            </p:cNvSpPr>
            <p:nvPr/>
          </p:nvSpPr>
          <p:spPr bwMode="auto">
            <a:xfrm>
              <a:off x="71628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57" name="Oval 39"/>
            <p:cNvSpPr>
              <a:spLocks noChangeArrowheads="1"/>
            </p:cNvSpPr>
            <p:nvPr/>
          </p:nvSpPr>
          <p:spPr bwMode="auto">
            <a:xfrm>
              <a:off x="6705600" y="4114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58" name="Text Box 40"/>
            <p:cNvSpPr txBox="1">
              <a:spLocks noChangeArrowheads="1"/>
            </p:cNvSpPr>
            <p:nvPr/>
          </p:nvSpPr>
          <p:spPr bwMode="auto">
            <a:xfrm>
              <a:off x="6705600" y="4038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59" name="Text Box 41"/>
            <p:cNvSpPr txBox="1">
              <a:spLocks noChangeArrowheads="1"/>
            </p:cNvSpPr>
            <p:nvPr/>
          </p:nvSpPr>
          <p:spPr bwMode="auto">
            <a:xfrm>
              <a:off x="61722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60" name="Oval 42"/>
            <p:cNvSpPr>
              <a:spLocks noChangeArrowheads="1"/>
            </p:cNvSpPr>
            <p:nvPr/>
          </p:nvSpPr>
          <p:spPr bwMode="auto">
            <a:xfrm>
              <a:off x="6172200" y="4800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261" name="Line 43"/>
            <p:cNvSpPr>
              <a:spLocks noChangeShapeType="1"/>
            </p:cNvSpPr>
            <p:nvPr/>
          </p:nvSpPr>
          <p:spPr bwMode="auto">
            <a:xfrm>
              <a:off x="64008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2" name="Line 44"/>
            <p:cNvSpPr>
              <a:spLocks noChangeShapeType="1"/>
            </p:cNvSpPr>
            <p:nvPr/>
          </p:nvSpPr>
          <p:spPr bwMode="auto">
            <a:xfrm>
              <a:off x="5334000" y="38100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3" name="Line 45"/>
            <p:cNvSpPr>
              <a:spLocks noChangeShapeType="1"/>
            </p:cNvSpPr>
            <p:nvPr/>
          </p:nvSpPr>
          <p:spPr bwMode="auto">
            <a:xfrm>
              <a:off x="5943600" y="4495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4" name="Line 46"/>
            <p:cNvSpPr>
              <a:spLocks noChangeShapeType="1"/>
            </p:cNvSpPr>
            <p:nvPr/>
          </p:nvSpPr>
          <p:spPr bwMode="auto">
            <a:xfrm flipH="1">
              <a:off x="6019800" y="38100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5" name="Line 48"/>
            <p:cNvSpPr>
              <a:spLocks noChangeShapeType="1"/>
            </p:cNvSpPr>
            <p:nvPr/>
          </p:nvSpPr>
          <p:spPr bwMode="auto">
            <a:xfrm flipH="1">
              <a:off x="7010400" y="3810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6" name="Line 49"/>
            <p:cNvSpPr>
              <a:spLocks noChangeShapeType="1"/>
            </p:cNvSpPr>
            <p:nvPr/>
          </p:nvSpPr>
          <p:spPr bwMode="auto">
            <a:xfrm flipH="1">
              <a:off x="6553200" y="4495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7" name="Line 50"/>
            <p:cNvSpPr>
              <a:spLocks noChangeShapeType="1"/>
            </p:cNvSpPr>
            <p:nvPr/>
          </p:nvSpPr>
          <p:spPr bwMode="auto">
            <a:xfrm>
              <a:off x="53340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8" name="Line 51"/>
            <p:cNvSpPr>
              <a:spLocks noChangeShapeType="1"/>
            </p:cNvSpPr>
            <p:nvPr/>
          </p:nvSpPr>
          <p:spPr bwMode="auto">
            <a:xfrm>
              <a:off x="64008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9" name="Line 52"/>
            <p:cNvSpPr>
              <a:spLocks noChangeShapeType="1"/>
            </p:cNvSpPr>
            <p:nvPr/>
          </p:nvSpPr>
          <p:spPr bwMode="auto">
            <a:xfrm>
              <a:off x="73914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0" name="Text Box 53"/>
            <p:cNvSpPr txBox="1">
              <a:spLocks noChangeArrowheads="1"/>
            </p:cNvSpPr>
            <p:nvPr/>
          </p:nvSpPr>
          <p:spPr bwMode="auto">
            <a:xfrm>
              <a:off x="51816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1</a:t>
              </a:r>
            </a:p>
          </p:txBody>
        </p:sp>
        <p:sp>
          <p:nvSpPr>
            <p:cNvPr id="9271" name="Text Box 54"/>
            <p:cNvSpPr txBox="1">
              <a:spLocks noChangeArrowheads="1"/>
            </p:cNvSpPr>
            <p:nvPr/>
          </p:nvSpPr>
          <p:spPr bwMode="auto">
            <a:xfrm>
              <a:off x="62484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9272" name="Text Box 55"/>
            <p:cNvSpPr txBox="1">
              <a:spLocks noChangeArrowheads="1"/>
            </p:cNvSpPr>
            <p:nvPr/>
          </p:nvSpPr>
          <p:spPr bwMode="auto">
            <a:xfrm>
              <a:off x="72390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3</a:t>
              </a:r>
            </a:p>
          </p:txBody>
        </p:sp>
        <p:sp>
          <p:nvSpPr>
            <p:cNvPr id="9273" name="Line 56"/>
            <p:cNvSpPr>
              <a:spLocks noChangeShapeType="1"/>
            </p:cNvSpPr>
            <p:nvPr/>
          </p:nvSpPr>
          <p:spPr bwMode="auto">
            <a:xfrm>
              <a:off x="5334000" y="31242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4" name="Line 57"/>
            <p:cNvSpPr>
              <a:spLocks noChangeShapeType="1"/>
            </p:cNvSpPr>
            <p:nvPr/>
          </p:nvSpPr>
          <p:spPr bwMode="auto">
            <a:xfrm>
              <a:off x="6400800" y="3124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5" name="Text Box 58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0</a:t>
              </a:r>
            </a:p>
          </p:txBody>
        </p:sp>
        <p:sp>
          <p:nvSpPr>
            <p:cNvPr id="9276" name="Text Box 59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0</a:t>
              </a:r>
              <a:endParaRPr lang="en-US" altLang="zh-CN" b="1">
                <a:ea typeface="宋体" charset="-122"/>
              </a:endParaRPr>
            </a:p>
          </p:txBody>
        </p:sp>
        <p:sp>
          <p:nvSpPr>
            <p:cNvPr id="9277" name="Text Box 60"/>
            <p:cNvSpPr txBox="1">
              <a:spLocks noChangeArrowheads="1"/>
            </p:cNvSpPr>
            <p:nvPr/>
          </p:nvSpPr>
          <p:spPr bwMode="auto">
            <a:xfrm>
              <a:off x="6248400" y="2438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1</a:t>
              </a:r>
            </a:p>
          </p:txBody>
        </p:sp>
        <p:sp>
          <p:nvSpPr>
            <p:cNvPr id="9278" name="Text Box 61"/>
            <p:cNvSpPr txBox="1">
              <a:spLocks noChangeArrowheads="1"/>
            </p:cNvSpPr>
            <p:nvPr/>
          </p:nvSpPr>
          <p:spPr bwMode="auto">
            <a:xfrm>
              <a:off x="5105400" y="3733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9279" name="Text Box 62"/>
            <p:cNvSpPr txBox="1">
              <a:spLocks noChangeArrowheads="1"/>
            </p:cNvSpPr>
            <p:nvPr/>
          </p:nvSpPr>
          <p:spPr bwMode="auto">
            <a:xfrm>
              <a:off x="5715000" y="4419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9280" name="Text Box 63"/>
            <p:cNvSpPr txBox="1">
              <a:spLocks noChangeArrowheads="1"/>
            </p:cNvSpPr>
            <p:nvPr/>
          </p:nvSpPr>
          <p:spPr bwMode="auto">
            <a:xfrm>
              <a:off x="7239000" y="3733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宋体" charset="-122"/>
                </a:rPr>
                <a:t>0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9281" name="Text Box 64"/>
            <p:cNvSpPr txBox="1">
              <a:spLocks noChangeArrowheads="1"/>
            </p:cNvSpPr>
            <p:nvPr/>
          </p:nvSpPr>
          <p:spPr bwMode="auto">
            <a:xfrm>
              <a:off x="6248400" y="3733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0</a:t>
              </a:r>
              <a:endParaRPr lang="en-US" altLang="zh-CN" b="1">
                <a:ea typeface="宋体" charset="-122"/>
              </a:endParaRPr>
            </a:p>
          </p:txBody>
        </p:sp>
        <p:sp>
          <p:nvSpPr>
            <p:cNvPr id="9282" name="Text Box 65"/>
            <p:cNvSpPr txBox="1">
              <a:spLocks noChangeArrowheads="1"/>
            </p:cNvSpPr>
            <p:nvPr/>
          </p:nvSpPr>
          <p:spPr bwMode="auto">
            <a:xfrm>
              <a:off x="6858000" y="4419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9283" name="Text Box 66"/>
            <p:cNvSpPr txBox="1">
              <a:spLocks noChangeArrowheads="1"/>
            </p:cNvSpPr>
            <p:nvPr/>
          </p:nvSpPr>
          <p:spPr bwMode="auto">
            <a:xfrm>
              <a:off x="6248400" y="54102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9284" name="Text Box 67"/>
            <p:cNvSpPr txBox="1">
              <a:spLocks noChangeArrowheads="1"/>
            </p:cNvSpPr>
            <p:nvPr/>
          </p:nvSpPr>
          <p:spPr bwMode="auto">
            <a:xfrm>
              <a:off x="2816696" y="2348880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宋体" charset="-122"/>
                </a:rPr>
                <a:t>输入</a:t>
              </a:r>
            </a:p>
          </p:txBody>
        </p:sp>
        <p:sp>
          <p:nvSpPr>
            <p:cNvPr id="9285" name="Text Box 68"/>
            <p:cNvSpPr txBox="1">
              <a:spLocks noChangeArrowheads="1"/>
            </p:cNvSpPr>
            <p:nvPr/>
          </p:nvSpPr>
          <p:spPr bwMode="auto">
            <a:xfrm>
              <a:off x="2854424" y="5517232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宋体" charset="-122"/>
                </a:rPr>
                <a:t>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3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72ABE-4719-4EDF-8095-0E5E9F925B0D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奇偶函数(</a:t>
            </a:r>
            <a:r>
              <a:rPr lang="en-US" altLang="zh-CN" dirty="0" smtClean="0">
                <a:ea typeface="宋体" charset="-122"/>
              </a:rPr>
              <a:t>parity,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</a:t>
            </a:r>
            <a:r>
              <a:rPr lang="en-US" altLang="zh-CN" dirty="0" smtClean="0">
                <a:ea typeface="宋体" charset="-122"/>
              </a:rPr>
              <a:t>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7772400" cy="114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例10.21</a:t>
            </a:r>
            <a:r>
              <a:rPr lang="zh-CN" altLang="en-US" sz="2800" b="1" dirty="0" smtClean="0">
                <a:ea typeface="宋体" charset="-122"/>
              </a:rPr>
              <a:t>: </a:t>
            </a:r>
            <a:r>
              <a:rPr lang="en-US" altLang="zh-CN" sz="2800" b="1" dirty="0" err="1" smtClean="0">
                <a:ea typeface="宋体" charset="-122"/>
              </a:rPr>
              <a:t>parity</a:t>
            </a:r>
            <a:r>
              <a:rPr lang="en-US" altLang="zh-CN" sz="2800" b="1" baseline="-25000" dirty="0" err="1" smtClean="0">
                <a:ea typeface="宋体" charset="-122"/>
              </a:rPr>
              <a:t>n</a:t>
            </a:r>
            <a:r>
              <a:rPr lang="en-US" altLang="zh-CN" sz="2800" b="1" dirty="0" smtClean="0">
                <a:ea typeface="宋体" charset="-122"/>
              </a:rPr>
              <a:t>: {0,1}</a:t>
            </a:r>
            <a:r>
              <a:rPr lang="en-US" altLang="zh-CN" sz="2800" b="1" baseline="30000" dirty="0" smtClean="0">
                <a:ea typeface="宋体" charset="-12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{0,1}, </a:t>
            </a:r>
            <a:r>
              <a:rPr lang="en-US" altLang="zh-CN" sz="2800" b="1" dirty="0" err="1" smtClean="0">
                <a:ea typeface="宋体" charset="-122"/>
              </a:rPr>
              <a:t>parity</a:t>
            </a:r>
            <a:r>
              <a:rPr lang="en-US" altLang="zh-CN" sz="2800" b="1" baseline="-25000" dirty="0" err="1" smtClean="0">
                <a:ea typeface="宋体" charset="-122"/>
              </a:rPr>
              <a:t>n</a:t>
            </a:r>
            <a:r>
              <a:rPr lang="en-US" altLang="zh-CN" sz="2800" b="1" dirty="0" smtClean="0">
                <a:ea typeface="宋体" charset="-122"/>
              </a:rPr>
              <a:t>(x)=1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|x|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=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奇数.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3536" y="2564904"/>
            <a:ext cx="5562600" cy="3886200"/>
            <a:chOff x="1905000" y="2590800"/>
            <a:chExt cx="5562600" cy="3886200"/>
          </a:xfrm>
        </p:grpSpPr>
        <p:sp>
          <p:nvSpPr>
            <p:cNvPr id="10247" name="Oval 4"/>
            <p:cNvSpPr>
              <a:spLocks noChangeArrowheads="1"/>
            </p:cNvSpPr>
            <p:nvPr/>
          </p:nvSpPr>
          <p:spPr bwMode="auto">
            <a:xfrm>
              <a:off x="1905000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48" name="Text Box 5"/>
            <p:cNvSpPr txBox="1">
              <a:spLocks noChangeArrowheads="1"/>
            </p:cNvSpPr>
            <p:nvPr/>
          </p:nvSpPr>
          <p:spPr bwMode="auto">
            <a:xfrm>
              <a:off x="1905000" y="3124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49" name="Text Box 6"/>
            <p:cNvSpPr txBox="1">
              <a:spLocks noChangeArrowheads="1"/>
            </p:cNvSpPr>
            <p:nvPr/>
          </p:nvSpPr>
          <p:spPr bwMode="auto">
            <a:xfrm>
              <a:off x="3352800" y="3657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50" name="Text Box 7"/>
            <p:cNvSpPr txBox="1">
              <a:spLocks noChangeArrowheads="1"/>
            </p:cNvSpPr>
            <p:nvPr/>
          </p:nvSpPr>
          <p:spPr bwMode="auto">
            <a:xfrm>
              <a:off x="2819400" y="4191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3352800" y="3733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2819400" y="4267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53" name="Text Box 10"/>
            <p:cNvSpPr txBox="1">
              <a:spLocks noChangeArrowheads="1"/>
            </p:cNvSpPr>
            <p:nvPr/>
          </p:nvSpPr>
          <p:spPr bwMode="auto">
            <a:xfrm>
              <a:off x="2362200" y="3657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54" name="Oval 11"/>
            <p:cNvSpPr>
              <a:spLocks noChangeArrowheads="1"/>
            </p:cNvSpPr>
            <p:nvPr/>
          </p:nvSpPr>
          <p:spPr bwMode="auto">
            <a:xfrm>
              <a:off x="2362200" y="3733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55" name="Oval 15"/>
            <p:cNvSpPr>
              <a:spLocks noChangeArrowheads="1"/>
            </p:cNvSpPr>
            <p:nvPr/>
          </p:nvSpPr>
          <p:spPr bwMode="auto">
            <a:xfrm>
              <a:off x="3886200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3886200" y="3124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57" name="Oval 17"/>
            <p:cNvSpPr>
              <a:spLocks noChangeArrowheads="1"/>
            </p:cNvSpPr>
            <p:nvPr/>
          </p:nvSpPr>
          <p:spPr bwMode="auto">
            <a:xfrm>
              <a:off x="5029200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5029200" y="3124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6477000" y="3657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5943600" y="4191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61" name="Oval 21"/>
            <p:cNvSpPr>
              <a:spLocks noChangeArrowheads="1"/>
            </p:cNvSpPr>
            <p:nvPr/>
          </p:nvSpPr>
          <p:spPr bwMode="auto">
            <a:xfrm>
              <a:off x="6477000" y="3733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62" name="Oval 22"/>
            <p:cNvSpPr>
              <a:spLocks noChangeArrowheads="1"/>
            </p:cNvSpPr>
            <p:nvPr/>
          </p:nvSpPr>
          <p:spPr bwMode="auto">
            <a:xfrm>
              <a:off x="5943600" y="4267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5486400" y="3657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64" name="Oval 24"/>
            <p:cNvSpPr>
              <a:spLocks noChangeArrowheads="1"/>
            </p:cNvSpPr>
            <p:nvPr/>
          </p:nvSpPr>
          <p:spPr bwMode="auto">
            <a:xfrm>
              <a:off x="5486400" y="3733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65" name="Oval 25"/>
            <p:cNvSpPr>
              <a:spLocks noChangeArrowheads="1"/>
            </p:cNvSpPr>
            <p:nvPr/>
          </p:nvSpPr>
          <p:spPr bwMode="auto">
            <a:xfrm>
              <a:off x="7010400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7010400" y="3124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67" name="Oval 27"/>
            <p:cNvSpPr>
              <a:spLocks noChangeArrowheads="1"/>
            </p:cNvSpPr>
            <p:nvPr/>
          </p:nvSpPr>
          <p:spPr bwMode="auto">
            <a:xfrm>
              <a:off x="2286000" y="4800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22860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5486400" y="5257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4419600" y="5791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71" name="Oval 31"/>
            <p:cNvSpPr>
              <a:spLocks noChangeArrowheads="1"/>
            </p:cNvSpPr>
            <p:nvPr/>
          </p:nvSpPr>
          <p:spPr bwMode="auto">
            <a:xfrm>
              <a:off x="5486400" y="5334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72" name="Oval 32"/>
            <p:cNvSpPr>
              <a:spLocks noChangeArrowheads="1"/>
            </p:cNvSpPr>
            <p:nvPr/>
          </p:nvSpPr>
          <p:spPr bwMode="auto">
            <a:xfrm>
              <a:off x="4419600" y="5867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3352800" y="5257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74" name="Oval 34"/>
            <p:cNvSpPr>
              <a:spLocks noChangeArrowheads="1"/>
            </p:cNvSpPr>
            <p:nvPr/>
          </p:nvSpPr>
          <p:spPr bwMode="auto">
            <a:xfrm>
              <a:off x="3352800" y="5334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75" name="Oval 35"/>
            <p:cNvSpPr>
              <a:spLocks noChangeArrowheads="1"/>
            </p:cNvSpPr>
            <p:nvPr/>
          </p:nvSpPr>
          <p:spPr bwMode="auto">
            <a:xfrm>
              <a:off x="6324600" y="4800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63246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22098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2667000" y="4114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 flipH="1">
              <a:off x="37338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 flipH="1">
              <a:off x="3200400" y="4114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1" name="Line 41"/>
            <p:cNvSpPr>
              <a:spLocks noChangeShapeType="1"/>
            </p:cNvSpPr>
            <p:nvPr/>
          </p:nvSpPr>
          <p:spPr bwMode="auto">
            <a:xfrm flipH="1">
              <a:off x="2667000" y="4648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2" name="Line 42"/>
            <p:cNvSpPr>
              <a:spLocks noChangeShapeType="1"/>
            </p:cNvSpPr>
            <p:nvPr/>
          </p:nvSpPr>
          <p:spPr bwMode="auto">
            <a:xfrm>
              <a:off x="2667000" y="51054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>
              <a:off x="3733800" y="56388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3200400" y="4572000"/>
              <a:ext cx="2286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>
              <a:off x="5334000" y="3505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>
              <a:off x="5791200" y="4038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7" name="Line 47"/>
            <p:cNvSpPr>
              <a:spLocks noChangeShapeType="1"/>
            </p:cNvSpPr>
            <p:nvPr/>
          </p:nvSpPr>
          <p:spPr bwMode="auto">
            <a:xfrm flipH="1">
              <a:off x="68580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 flipH="1">
              <a:off x="6324600" y="4114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>
              <a:off x="6248400" y="46482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 flipH="1">
              <a:off x="5867400" y="5105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1" name="Line 51"/>
            <p:cNvSpPr>
              <a:spLocks noChangeShapeType="1"/>
            </p:cNvSpPr>
            <p:nvPr/>
          </p:nvSpPr>
          <p:spPr bwMode="auto">
            <a:xfrm flipH="1">
              <a:off x="4800600" y="5638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2" name="Line 52"/>
            <p:cNvSpPr>
              <a:spLocks noChangeShapeType="1"/>
            </p:cNvSpPr>
            <p:nvPr/>
          </p:nvSpPr>
          <p:spPr bwMode="auto">
            <a:xfrm flipH="1">
              <a:off x="3733800" y="4572000"/>
              <a:ext cx="2209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3" name="Line 53"/>
            <p:cNvSpPr>
              <a:spLocks noChangeShapeType="1"/>
            </p:cNvSpPr>
            <p:nvPr/>
          </p:nvSpPr>
          <p:spPr bwMode="auto">
            <a:xfrm>
              <a:off x="4572000" y="6248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4" name="Text Box 54"/>
            <p:cNvSpPr txBox="1">
              <a:spLocks noChangeArrowheads="1"/>
            </p:cNvSpPr>
            <p:nvPr/>
          </p:nvSpPr>
          <p:spPr bwMode="auto">
            <a:xfrm>
              <a:off x="24384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1</a:t>
              </a:r>
            </a:p>
          </p:txBody>
        </p:sp>
        <p:sp>
          <p:nvSpPr>
            <p:cNvPr id="10295" name="Text Box 55"/>
            <p:cNvSpPr txBox="1">
              <a:spLocks noChangeArrowheads="1"/>
            </p:cNvSpPr>
            <p:nvPr/>
          </p:nvSpPr>
          <p:spPr bwMode="auto">
            <a:xfrm>
              <a:off x="33528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10296" name="Text Box 56"/>
            <p:cNvSpPr txBox="1">
              <a:spLocks noChangeArrowheads="1"/>
            </p:cNvSpPr>
            <p:nvPr/>
          </p:nvSpPr>
          <p:spPr bwMode="auto">
            <a:xfrm>
              <a:off x="55626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3</a:t>
              </a:r>
            </a:p>
          </p:txBody>
        </p:sp>
        <p:sp>
          <p:nvSpPr>
            <p:cNvPr id="10297" name="Text Box 57"/>
            <p:cNvSpPr txBox="1">
              <a:spLocks noChangeArrowheads="1"/>
            </p:cNvSpPr>
            <p:nvPr/>
          </p:nvSpPr>
          <p:spPr bwMode="auto">
            <a:xfrm>
              <a:off x="64770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4</a:t>
              </a: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auto">
            <a:xfrm flipH="1">
              <a:off x="2286000" y="2971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9" name="Line 59"/>
            <p:cNvSpPr>
              <a:spLocks noChangeShapeType="1"/>
            </p:cNvSpPr>
            <p:nvPr/>
          </p:nvSpPr>
          <p:spPr bwMode="auto">
            <a:xfrm>
              <a:off x="3581400" y="29718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0" name="Line 60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>
              <a:off x="6781800" y="30480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2" name="Line 62"/>
            <p:cNvSpPr>
              <a:spLocks noChangeShapeType="1"/>
            </p:cNvSpPr>
            <p:nvPr/>
          </p:nvSpPr>
          <p:spPr bwMode="auto">
            <a:xfrm>
              <a:off x="2743200" y="30480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3" name="Line 63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4" name="Line 64"/>
            <p:cNvSpPr>
              <a:spLocks noChangeShapeType="1"/>
            </p:cNvSpPr>
            <p:nvPr/>
          </p:nvSpPr>
          <p:spPr bwMode="auto">
            <a:xfrm flipH="1">
              <a:off x="5867400" y="30480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5" name="Line 65"/>
            <p:cNvSpPr>
              <a:spLocks noChangeShapeType="1"/>
            </p:cNvSpPr>
            <p:nvPr/>
          </p:nvSpPr>
          <p:spPr bwMode="auto">
            <a:xfrm>
              <a:off x="5867400" y="30480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66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D423D-D15E-4BBC-A754-5605C8B62094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电路族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76" y="1484784"/>
            <a:ext cx="7772400" cy="2971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定义10.23</a:t>
            </a:r>
            <a:r>
              <a:rPr lang="zh-CN" altLang="en-US" sz="2800" b="1" dirty="0" smtClean="0">
                <a:ea typeface="宋体" charset="-122"/>
              </a:rPr>
              <a:t>: 一个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电路族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zh-CN" altLang="en-US" sz="2800" b="1" dirty="0" smtClean="0">
                <a:ea typeface="宋体" charset="-122"/>
              </a:rPr>
              <a:t>是无穷个电路</a:t>
            </a:r>
          </a:p>
          <a:p>
            <a:pPr marL="0" indent="0" algn="ctr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C=(C</a:t>
            </a:r>
            <a:r>
              <a:rPr lang="en-US" altLang="zh-CN" sz="2800" b="1" baseline="-25000" dirty="0" smtClean="0">
                <a:ea typeface="宋体" charset="-122"/>
              </a:rPr>
              <a:t>0</a:t>
            </a:r>
            <a:r>
              <a:rPr lang="en-US" altLang="zh-CN" sz="2800" b="1" dirty="0" smtClean="0">
                <a:ea typeface="宋体" charset="-122"/>
              </a:rPr>
              <a:t>,C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,C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,…,),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其中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en-US" altLang="zh-CN" sz="2800" b="1" baseline="-25000" dirty="0" smtClean="0">
                <a:ea typeface="宋体" charset="-122"/>
              </a:rPr>
              <a:t>n</a:t>
            </a:r>
            <a:r>
              <a:rPr lang="zh-CN" altLang="en-US" sz="2800" b="1" dirty="0" smtClean="0">
                <a:ea typeface="宋体" charset="-122"/>
              </a:rPr>
              <a:t>有</a:t>
            </a:r>
            <a:r>
              <a:rPr lang="en-US" altLang="zh-CN" sz="2800" b="1" dirty="0" smtClean="0">
                <a:ea typeface="宋体" charset="-122"/>
              </a:rPr>
              <a:t>n</a:t>
            </a:r>
            <a:r>
              <a:rPr lang="zh-CN" altLang="en-US" sz="2800" b="1" dirty="0" smtClean="0">
                <a:ea typeface="宋体" charset="-122"/>
              </a:rPr>
              <a:t>个输入变量. 若对每个字符串</a:t>
            </a:r>
            <a:r>
              <a:rPr lang="en-US" altLang="zh-CN" sz="2800" b="1" dirty="0" smtClean="0">
                <a:ea typeface="宋体" charset="-122"/>
              </a:rPr>
              <a:t>w,</a:t>
            </a:r>
            <a:endParaRPr lang="zh-CN" altLang="en-US" sz="2800" b="1" dirty="0" smtClean="0">
              <a:ea typeface="宋体" charset="-122"/>
            </a:endParaRPr>
          </a:p>
          <a:p>
            <a:pPr marL="0" indent="0" algn="ctr" eaLnBrk="1" hangingPunct="1">
              <a:buNone/>
            </a:pPr>
            <a:r>
              <a:rPr lang="en-US" altLang="zh-CN" sz="2800" b="1" dirty="0" err="1" smtClean="0">
                <a:ea typeface="宋体" charset="-122"/>
              </a:rPr>
              <a:t>w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A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 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(w)=1,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其中|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w|=n,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则</a:t>
            </a:r>
            <a:r>
              <a:rPr lang="zh-CN" altLang="en-US" sz="2800" b="1" dirty="0" smtClean="0">
                <a:ea typeface="宋体" charset="-122"/>
              </a:rPr>
              <a:t>称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zh-CN" altLang="en-US" sz="2800" b="1" dirty="0" smtClean="0">
                <a:ea typeface="宋体" charset="-122"/>
              </a:rPr>
              <a:t>在{0,1}上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判定</a:t>
            </a:r>
            <a:r>
              <a:rPr lang="en-US" altLang="zh-CN" sz="2800" b="1" dirty="0" smtClean="0">
                <a:ea typeface="宋体" charset="-122"/>
              </a:rPr>
              <a:t>A.</a:t>
            </a: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 flipH="1">
            <a:off x="1124000" y="4429472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>
            <a:off x="1124000" y="5801072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3" name="Line 6"/>
          <p:cNvSpPr>
            <a:spLocks noChangeShapeType="1"/>
          </p:cNvSpPr>
          <p:nvPr/>
        </p:nvSpPr>
        <p:spPr bwMode="auto">
          <a:xfrm>
            <a:off x="1657400" y="5267672"/>
            <a:ext cx="457200" cy="5334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4" name="Line 7"/>
          <p:cNvSpPr>
            <a:spLocks noChangeShapeType="1"/>
          </p:cNvSpPr>
          <p:nvPr/>
        </p:nvSpPr>
        <p:spPr bwMode="auto">
          <a:xfrm>
            <a:off x="1886000" y="5039072"/>
            <a:ext cx="685800" cy="7620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5" name="Line 8"/>
          <p:cNvSpPr>
            <a:spLocks noChangeShapeType="1"/>
          </p:cNvSpPr>
          <p:nvPr/>
        </p:nvSpPr>
        <p:spPr bwMode="auto">
          <a:xfrm>
            <a:off x="2114600" y="4810472"/>
            <a:ext cx="838200" cy="9906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>
            <a:off x="1428800" y="5496272"/>
            <a:ext cx="304800" cy="304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Text Box 10"/>
          <p:cNvSpPr txBox="1">
            <a:spLocks noChangeArrowheads="1"/>
          </p:cNvSpPr>
          <p:nvPr/>
        </p:nvSpPr>
        <p:spPr bwMode="auto">
          <a:xfrm>
            <a:off x="2495600" y="496287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A</a:t>
            </a:r>
          </a:p>
        </p:txBody>
      </p:sp>
      <p:sp>
        <p:nvSpPr>
          <p:cNvPr id="11278" name="Text Box 11"/>
          <p:cNvSpPr txBox="1">
            <a:spLocks noChangeArrowheads="1"/>
          </p:cNvSpPr>
          <p:nvPr/>
        </p:nvSpPr>
        <p:spPr bwMode="auto">
          <a:xfrm>
            <a:off x="3333800" y="542007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宋体" charset="-122"/>
                <a:sym typeface="Symbol" pitchFamily="18" charset="2"/>
              </a:rPr>
              <a:t>*</a:t>
            </a:r>
            <a:endParaRPr lang="zh-CN" altLang="en-US" b="1">
              <a:ea typeface="宋体" charset="-122"/>
            </a:endParaRPr>
          </a:p>
        </p:txBody>
      </p:sp>
      <p:sp>
        <p:nvSpPr>
          <p:cNvPr id="11279" name="Text Box 12"/>
          <p:cNvSpPr txBox="1">
            <a:spLocks noChangeArrowheads="1"/>
          </p:cNvSpPr>
          <p:nvPr/>
        </p:nvSpPr>
        <p:spPr bwMode="auto">
          <a:xfrm>
            <a:off x="971600" y="503907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C</a:t>
            </a:r>
            <a:r>
              <a:rPr lang="en-US" altLang="zh-CN" b="1" baseline="-25000">
                <a:ea typeface="宋体" charset="-122"/>
              </a:rPr>
              <a:t>1</a:t>
            </a:r>
          </a:p>
        </p:txBody>
      </p:sp>
      <p:sp>
        <p:nvSpPr>
          <p:cNvPr id="11280" name="Text Box 13"/>
          <p:cNvSpPr txBox="1">
            <a:spLocks noChangeArrowheads="1"/>
          </p:cNvSpPr>
          <p:nvPr/>
        </p:nvSpPr>
        <p:spPr bwMode="auto">
          <a:xfrm>
            <a:off x="1200200" y="481047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C</a:t>
            </a:r>
            <a:r>
              <a:rPr lang="en-US" altLang="zh-CN" b="1" baseline="-25000">
                <a:ea typeface="宋体" charset="-122"/>
              </a:rPr>
              <a:t>2</a:t>
            </a:r>
          </a:p>
        </p:txBody>
      </p:sp>
      <p:sp>
        <p:nvSpPr>
          <p:cNvPr id="11281" name="Text Box 14"/>
          <p:cNvSpPr txBox="1">
            <a:spLocks noChangeArrowheads="1"/>
          </p:cNvSpPr>
          <p:nvPr/>
        </p:nvSpPr>
        <p:spPr bwMode="auto">
          <a:xfrm>
            <a:off x="1505000" y="458187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C</a:t>
            </a:r>
            <a:r>
              <a:rPr lang="en-US" altLang="zh-CN" b="1" baseline="-25000">
                <a:ea typeface="宋体" charset="-122"/>
              </a:rPr>
              <a:t>3</a:t>
            </a:r>
          </a:p>
        </p:txBody>
      </p:sp>
      <p:sp>
        <p:nvSpPr>
          <p:cNvPr id="11282" name="Line 15"/>
          <p:cNvSpPr>
            <a:spLocks noChangeShapeType="1"/>
          </p:cNvSpPr>
          <p:nvPr/>
        </p:nvSpPr>
        <p:spPr bwMode="auto">
          <a:xfrm flipV="1">
            <a:off x="1886000" y="435327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A04C0-5052-4CF4-9BA4-CB08F935D66E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规模复杂性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46448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电路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zh-CN" altLang="en-US" sz="2800" b="1" dirty="0" smtClean="0">
                <a:ea typeface="宋体" charset="-122"/>
              </a:rPr>
              <a:t>的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规模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zh-CN" altLang="en-US" sz="2800" b="1" dirty="0" smtClean="0">
                <a:ea typeface="宋体" charset="-122"/>
              </a:rPr>
              <a:t>中的门数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        </a:t>
            </a:r>
            <a:r>
              <a:rPr lang="en-US" altLang="zh-CN" sz="2800" b="1" dirty="0" smtClean="0">
                <a:ea typeface="宋体" charset="-122"/>
              </a:rPr>
              <a:t>(</a:t>
            </a:r>
            <a:r>
              <a:rPr lang="zh-CN" altLang="en-US" sz="2800" b="1" dirty="0" smtClean="0">
                <a:ea typeface="宋体" charset="-122"/>
              </a:rPr>
              <a:t>或者是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zh-CN" altLang="en-US" sz="2800" b="1" dirty="0" smtClean="0">
                <a:ea typeface="宋体" charset="-122"/>
              </a:rPr>
              <a:t>中导线数</a:t>
            </a:r>
            <a:r>
              <a:rPr lang="en-US" altLang="zh-CN" sz="2800" b="1" dirty="0" smtClean="0">
                <a:ea typeface="宋体" charset="-122"/>
              </a:rPr>
              <a:t>)</a:t>
            </a:r>
            <a:endParaRPr lang="zh-CN" altLang="en-US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电路族(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en-US" altLang="zh-CN" sz="2800" b="1" baseline="-25000" dirty="0" smtClean="0">
                <a:ea typeface="宋体" charset="-122"/>
              </a:rPr>
              <a:t>0</a:t>
            </a:r>
            <a:r>
              <a:rPr lang="en-US" altLang="zh-CN" sz="2800" b="1" dirty="0" smtClean="0">
                <a:ea typeface="宋体" charset="-122"/>
              </a:rPr>
              <a:t>,C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,C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,…)</a:t>
            </a:r>
            <a:r>
              <a:rPr lang="zh-CN" altLang="en-US" sz="2800" b="1" dirty="0" smtClean="0">
                <a:ea typeface="宋体" charset="-122"/>
              </a:rPr>
              <a:t>的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  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规模复杂性</a:t>
            </a:r>
            <a:r>
              <a:rPr lang="zh-CN" altLang="en-US" sz="2800" b="1" dirty="0" smtClean="0">
                <a:ea typeface="宋体" charset="-122"/>
              </a:rPr>
              <a:t>是函数 </a:t>
            </a:r>
            <a:r>
              <a:rPr lang="en-US" altLang="zh-CN" sz="2800" b="1" dirty="0" smtClean="0">
                <a:ea typeface="宋体" charset="-122"/>
              </a:rPr>
              <a:t>f:N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N,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  f(n)=C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的规模.</a:t>
            </a:r>
            <a:endParaRPr lang="zh-CN" altLang="en-US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SIZE(f(n))</a:t>
            </a:r>
            <a:r>
              <a:rPr lang="en-US" altLang="zh-CN" sz="2800" b="1" dirty="0" smtClean="0">
                <a:ea typeface="宋体" charset="-122"/>
              </a:rPr>
              <a:t>={A|A</a:t>
            </a:r>
            <a:r>
              <a:rPr lang="zh-CN" altLang="en-US" sz="2800" b="1" dirty="0" smtClean="0">
                <a:ea typeface="宋体" charset="-122"/>
              </a:rPr>
              <a:t>有规模复杂性为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                 f(n)</a:t>
            </a:r>
            <a:r>
              <a:rPr lang="zh-CN" altLang="en-US" sz="2800" b="1" dirty="0" smtClean="0">
                <a:ea typeface="宋体" charset="-122"/>
              </a:rPr>
              <a:t>的判定电路}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P/poly</a:t>
            </a:r>
            <a:r>
              <a:rPr lang="en-US" altLang="zh-CN" sz="2800" b="1" dirty="0" smtClean="0">
                <a:ea typeface="宋体" charset="-122"/>
              </a:rPr>
              <a:t> = </a:t>
            </a:r>
            <a:r>
              <a:rPr lang="en-US" altLang="zh-CN" sz="2800" b="1" dirty="0" smtClean="0">
                <a:solidFill>
                  <a:srgbClr val="FFFF00"/>
                </a:solidFill>
                <a:ea typeface="宋体" charset="-122"/>
              </a:rPr>
              <a:t>PSIZE</a:t>
            </a:r>
            <a:r>
              <a:rPr lang="en-US" altLang="zh-CN" sz="2800" b="1" dirty="0" smtClean="0">
                <a:ea typeface="宋体" charset="-122"/>
              </a:rPr>
              <a:t> = </a:t>
            </a:r>
            <a:r>
              <a:rPr lang="en-US" altLang="zh-CN" sz="2800" b="1" dirty="0" smtClean="0">
                <a:ea typeface="宋体" charset="-122"/>
                <a:sym typeface="Symbol"/>
              </a:rPr>
              <a:t></a:t>
            </a:r>
            <a:r>
              <a:rPr lang="en-US" altLang="zh-CN" sz="2800" b="1" baseline="-25000" dirty="0" err="1" smtClean="0">
                <a:ea typeface="宋体" charset="-122"/>
              </a:rPr>
              <a:t>k</a:t>
            </a:r>
            <a:r>
              <a:rPr lang="en-US" altLang="zh-CN" sz="2800" b="1" dirty="0" err="1" smtClean="0">
                <a:ea typeface="宋体" charset="-122"/>
              </a:rPr>
              <a:t>SIZE</a:t>
            </a:r>
            <a:r>
              <a:rPr lang="en-US" altLang="zh-CN" sz="2800" b="1" dirty="0" smtClean="0">
                <a:ea typeface="宋体" charset="-122"/>
              </a:rPr>
              <a:t>(</a:t>
            </a:r>
            <a:r>
              <a:rPr lang="en-US" altLang="zh-CN" sz="2800" b="1" dirty="0" err="1" smtClean="0">
                <a:ea typeface="宋体" charset="-122"/>
              </a:rPr>
              <a:t>n</a:t>
            </a:r>
            <a:r>
              <a:rPr lang="en-US" altLang="zh-CN" sz="2800" b="1" baseline="30000" dirty="0" err="1" smtClean="0">
                <a:ea typeface="宋体" charset="-122"/>
              </a:rPr>
              <a:t>k</a:t>
            </a:r>
            <a:r>
              <a:rPr lang="en-US" altLang="zh-CN" sz="2800" b="1" dirty="0" smtClean="0"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50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1E251-E34D-4C4C-A351-8BCD640F6A1E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深度复杂性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28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电路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zh-CN" altLang="en-US" sz="2800" b="1" dirty="0" smtClean="0">
                <a:ea typeface="宋体" charset="-122"/>
              </a:rPr>
              <a:t>的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深度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zh-CN" altLang="en-US" sz="2800" b="1" dirty="0" smtClean="0">
                <a:ea typeface="宋体" charset="-122"/>
              </a:rPr>
              <a:t>中从输入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zh-CN" altLang="en-US" sz="2800" b="1" dirty="0" smtClean="0">
                <a:ea typeface="宋体" charset="-122"/>
              </a:rPr>
              <a:t>到输出的最长路径长度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电路族(</a:t>
            </a:r>
            <a:r>
              <a:rPr lang="en-US" altLang="zh-CN" sz="2800" b="1" dirty="0" smtClean="0">
                <a:ea typeface="宋体" charset="-122"/>
              </a:rPr>
              <a:t>C</a:t>
            </a:r>
            <a:r>
              <a:rPr lang="en-US" altLang="zh-CN" sz="2800" b="1" baseline="-25000" dirty="0" smtClean="0">
                <a:ea typeface="宋体" charset="-122"/>
              </a:rPr>
              <a:t>0</a:t>
            </a:r>
            <a:r>
              <a:rPr lang="en-US" altLang="zh-CN" sz="2800" b="1" dirty="0" smtClean="0">
                <a:ea typeface="宋体" charset="-122"/>
              </a:rPr>
              <a:t>,C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,C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,…)</a:t>
            </a:r>
            <a:r>
              <a:rPr lang="zh-CN" altLang="en-US" sz="2800" b="1" dirty="0" smtClean="0">
                <a:ea typeface="宋体" charset="-122"/>
              </a:rPr>
              <a:t>的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   </a:t>
            </a: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深度复杂性</a:t>
            </a:r>
            <a:r>
              <a:rPr lang="zh-CN" altLang="en-US" sz="2800" b="1" dirty="0" smtClean="0">
                <a:ea typeface="宋体" charset="-122"/>
              </a:rPr>
              <a:t>是函数</a:t>
            </a:r>
            <a:r>
              <a:rPr lang="en-US" altLang="zh-CN" sz="2800" b="1" dirty="0" smtClean="0">
                <a:ea typeface="宋体" charset="-122"/>
              </a:rPr>
              <a:t>d:N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N,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      d(n)=C</a:t>
            </a:r>
            <a:r>
              <a:rPr lang="en-US" altLang="zh-CN" sz="2800" b="1" baseline="-25000" dirty="0" smtClean="0">
                <a:ea typeface="宋体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ea typeface="宋体" charset="-122"/>
                <a:sym typeface="Symbol" pitchFamily="18" charset="2"/>
              </a:rPr>
              <a:t>的深度.</a:t>
            </a:r>
            <a:endParaRPr lang="zh-CN" altLang="en-US" sz="2800" b="1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DEPTH(</a:t>
            </a:r>
            <a:r>
              <a:rPr lang="en-US" altLang="zh-CN" sz="2800" b="1" dirty="0" smtClean="0">
                <a:ea typeface="宋体" charset="-122"/>
              </a:rPr>
              <a:t>f(n)</a:t>
            </a:r>
            <a:r>
              <a:rPr lang="en-US" altLang="zh-CN" sz="2800" b="1" dirty="0" smtClean="0">
                <a:solidFill>
                  <a:schemeClr val="folHlink"/>
                </a:solidFill>
                <a:ea typeface="宋体" charset="-122"/>
              </a:rPr>
              <a:t>)</a:t>
            </a:r>
            <a:r>
              <a:rPr lang="en-US" altLang="zh-CN" sz="2800" b="1" dirty="0" smtClean="0">
                <a:ea typeface="宋体" charset="-122"/>
              </a:rPr>
              <a:t>={A|A</a:t>
            </a:r>
            <a:r>
              <a:rPr lang="zh-CN" altLang="en-US" sz="2800" b="1" dirty="0" smtClean="0">
                <a:ea typeface="宋体" charset="-122"/>
              </a:rPr>
              <a:t>有深度复杂性为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                     f(n)</a:t>
            </a:r>
            <a:r>
              <a:rPr lang="zh-CN" altLang="en-US" sz="2800" b="1" dirty="0" smtClean="0">
                <a:ea typeface="宋体" charset="-122"/>
              </a:rPr>
              <a:t>的判定电路}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ea typeface="宋体" charset="-122"/>
              </a:rPr>
              <a:t>规模-深度联合复杂性: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en-US" altLang="zh-CN" sz="2800" b="1" dirty="0" smtClean="0">
                <a:solidFill>
                  <a:srgbClr val="FFFF00"/>
                </a:solidFill>
                <a:ea typeface="宋体" charset="-122"/>
              </a:rPr>
              <a:t>SIZE-DEPTH(</a:t>
            </a:r>
            <a:r>
              <a:rPr lang="en-US" altLang="zh-CN" sz="2800" b="1" dirty="0" smtClean="0">
                <a:ea typeface="宋体" charset="-122"/>
              </a:rPr>
              <a:t>s(n),d(n)</a:t>
            </a:r>
            <a:r>
              <a:rPr lang="en-US" altLang="zh-CN" sz="2800" b="1" dirty="0" smtClean="0">
                <a:solidFill>
                  <a:srgbClr val="FFFF00"/>
                </a:solidFill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28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D1922-CD4D-446D-9739-E791065F459B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例10.24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412776"/>
            <a:ext cx="7772400" cy="2438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ea typeface="宋体" charset="-122"/>
              </a:rPr>
              <a:t>例10.24</a:t>
            </a:r>
            <a:r>
              <a:rPr lang="zh-CN" altLang="en-US" sz="2800" b="1" dirty="0" smtClean="0">
                <a:ea typeface="宋体" charset="-122"/>
              </a:rPr>
              <a:t>: (推广例10.21)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   </a:t>
            </a:r>
            <a:r>
              <a:rPr lang="en-US" altLang="zh-CN" sz="2800" b="1" dirty="0" err="1" smtClean="0">
                <a:ea typeface="宋体" charset="-122"/>
              </a:rPr>
              <a:t>parity</a:t>
            </a:r>
            <a:r>
              <a:rPr lang="en-US" altLang="zh-CN" sz="2800" b="1" baseline="-25000" dirty="0" err="1" smtClean="0">
                <a:ea typeface="宋体" charset="-122"/>
              </a:rPr>
              <a:t>n</a:t>
            </a:r>
            <a:r>
              <a:rPr lang="en-US" altLang="zh-CN" sz="2800" b="1" dirty="0" err="1" smtClean="0">
                <a:ea typeface="宋体" charset="-122"/>
                <a:sym typeface="Symbol" pitchFamily="18" charset="2"/>
              </a:rPr>
              <a:t>SIZE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(O(n))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n</a:t>
            </a:r>
            <a:r>
              <a:rPr lang="zh-CN" altLang="en-US" sz="2800" b="1" dirty="0" smtClean="0">
                <a:ea typeface="宋体" charset="-122"/>
              </a:rPr>
              <a:t>输入奇偶函数=(</a:t>
            </a:r>
            <a:r>
              <a:rPr lang="en-US" altLang="zh-CN" sz="2800" b="1" dirty="0" smtClean="0">
                <a:ea typeface="宋体" charset="-122"/>
              </a:rPr>
              <a:t>n-1)</a:t>
            </a:r>
            <a:r>
              <a:rPr lang="zh-CN" altLang="en-US" sz="2800" b="1" dirty="0" smtClean="0">
                <a:ea typeface="宋体" charset="-122"/>
              </a:rPr>
              <a:t>个</a:t>
            </a:r>
            <a:r>
              <a:rPr lang="en-US" altLang="zh-CN" sz="2800" b="1" dirty="0" smtClean="0">
                <a:ea typeface="宋体" charset="-122"/>
              </a:rPr>
              <a:t>XOR</a:t>
            </a:r>
            <a:r>
              <a:rPr lang="zh-CN" altLang="en-US" sz="2800" b="1" dirty="0" smtClean="0">
                <a:ea typeface="宋体" charset="-122"/>
              </a:rPr>
              <a:t>门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ea typeface="宋体" charset="-122"/>
              </a:rPr>
              <a:t>XOR</a:t>
            </a:r>
            <a:r>
              <a:rPr lang="zh-CN" altLang="en-US" sz="2800" b="1" dirty="0" smtClean="0">
                <a:ea typeface="宋体" charset="-122"/>
              </a:rPr>
              <a:t>门=2个</a:t>
            </a:r>
            <a:r>
              <a:rPr lang="en-US" altLang="zh-CN" sz="2800" b="1" dirty="0" smtClean="0">
                <a:ea typeface="宋体" charset="-122"/>
              </a:rPr>
              <a:t>NOT</a:t>
            </a:r>
            <a:r>
              <a:rPr lang="zh-CN" altLang="en-US" sz="2800" b="1" dirty="0" smtClean="0">
                <a:ea typeface="宋体" charset="-122"/>
              </a:rPr>
              <a:t>门+2个</a:t>
            </a:r>
            <a:r>
              <a:rPr lang="en-US" altLang="zh-CN" sz="2800" b="1" dirty="0" smtClean="0">
                <a:ea typeface="宋体" charset="-122"/>
              </a:rPr>
              <a:t>AND</a:t>
            </a:r>
            <a:r>
              <a:rPr lang="zh-CN" altLang="en-US" sz="2800" b="1" dirty="0" smtClean="0">
                <a:ea typeface="宋体" charset="-122"/>
              </a:rPr>
              <a:t>门+1个</a:t>
            </a:r>
            <a:r>
              <a:rPr lang="en-US" altLang="zh-CN" sz="2800" b="1" dirty="0" smtClean="0">
                <a:ea typeface="宋体" charset="-122"/>
              </a:rPr>
              <a:t>OR</a:t>
            </a:r>
            <a:r>
              <a:rPr lang="zh-CN" altLang="en-US" sz="2800" b="1" dirty="0" smtClean="0">
                <a:ea typeface="宋体" charset="-122"/>
              </a:rPr>
              <a:t>门.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91880" y="3663280"/>
            <a:ext cx="2438400" cy="2286000"/>
            <a:chOff x="5943600" y="4038600"/>
            <a:chExt cx="2438400" cy="2286000"/>
          </a:xfrm>
        </p:grpSpPr>
        <p:sp>
          <p:nvSpPr>
            <p:cNvPr id="14343" name="Oval 4"/>
            <p:cNvSpPr>
              <a:spLocks noChangeArrowheads="1"/>
            </p:cNvSpPr>
            <p:nvPr/>
          </p:nvSpPr>
          <p:spPr bwMode="auto">
            <a:xfrm>
              <a:off x="5943600" y="464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5943600" y="4572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4345" name="Text Box 6"/>
            <p:cNvSpPr txBox="1">
              <a:spLocks noChangeArrowheads="1"/>
            </p:cNvSpPr>
            <p:nvPr/>
          </p:nvSpPr>
          <p:spPr bwMode="auto">
            <a:xfrm>
              <a:off x="7391400" y="5105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6858000" y="5638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4347" name="Oval 8"/>
            <p:cNvSpPr>
              <a:spLocks noChangeArrowheads="1"/>
            </p:cNvSpPr>
            <p:nvPr/>
          </p:nvSpPr>
          <p:spPr bwMode="auto">
            <a:xfrm>
              <a:off x="7391400" y="5181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348" name="Oval 9"/>
            <p:cNvSpPr>
              <a:spLocks noChangeArrowheads="1"/>
            </p:cNvSpPr>
            <p:nvPr/>
          </p:nvSpPr>
          <p:spPr bwMode="auto">
            <a:xfrm>
              <a:off x="6858000" y="5715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349" name="Text Box 10"/>
            <p:cNvSpPr txBox="1">
              <a:spLocks noChangeArrowheads="1"/>
            </p:cNvSpPr>
            <p:nvPr/>
          </p:nvSpPr>
          <p:spPr bwMode="auto">
            <a:xfrm>
              <a:off x="6400800" y="5105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4350" name="Oval 11"/>
            <p:cNvSpPr>
              <a:spLocks noChangeArrowheads="1"/>
            </p:cNvSpPr>
            <p:nvPr/>
          </p:nvSpPr>
          <p:spPr bwMode="auto">
            <a:xfrm>
              <a:off x="6400800" y="5181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351" name="Oval 12"/>
            <p:cNvSpPr>
              <a:spLocks noChangeArrowheads="1"/>
            </p:cNvSpPr>
            <p:nvPr/>
          </p:nvSpPr>
          <p:spPr bwMode="auto">
            <a:xfrm>
              <a:off x="7924800" y="464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352" name="Text Box 13"/>
            <p:cNvSpPr txBox="1">
              <a:spLocks noChangeArrowheads="1"/>
            </p:cNvSpPr>
            <p:nvPr/>
          </p:nvSpPr>
          <p:spPr bwMode="auto">
            <a:xfrm>
              <a:off x="7924800" y="4572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4353" name="Line 14"/>
            <p:cNvSpPr>
              <a:spLocks noChangeShapeType="1"/>
            </p:cNvSpPr>
            <p:nvPr/>
          </p:nvSpPr>
          <p:spPr bwMode="auto">
            <a:xfrm>
              <a:off x="6248400" y="5029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4" name="Line 15"/>
            <p:cNvSpPr>
              <a:spLocks noChangeShapeType="1"/>
            </p:cNvSpPr>
            <p:nvPr/>
          </p:nvSpPr>
          <p:spPr bwMode="auto">
            <a:xfrm>
              <a:off x="6705600" y="5562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5" name="Line 16"/>
            <p:cNvSpPr>
              <a:spLocks noChangeShapeType="1"/>
            </p:cNvSpPr>
            <p:nvPr/>
          </p:nvSpPr>
          <p:spPr bwMode="auto">
            <a:xfrm flipH="1">
              <a:off x="7772400" y="5029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6" name="Line 17"/>
            <p:cNvSpPr>
              <a:spLocks noChangeShapeType="1"/>
            </p:cNvSpPr>
            <p:nvPr/>
          </p:nvSpPr>
          <p:spPr bwMode="auto">
            <a:xfrm flipH="1">
              <a:off x="7239000" y="5562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6477000" y="4038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ea typeface="宋体" charset="-122"/>
                </a:rPr>
                <a:t>x</a:t>
              </a:r>
              <a:r>
                <a:rPr lang="en-US" altLang="zh-CN" b="1" baseline="-25000" dirty="0">
                  <a:ea typeface="宋体" charset="-122"/>
                </a:rPr>
                <a:t>1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7391400" y="4038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14359" name="Line 20"/>
            <p:cNvSpPr>
              <a:spLocks noChangeShapeType="1"/>
            </p:cNvSpPr>
            <p:nvPr/>
          </p:nvSpPr>
          <p:spPr bwMode="auto">
            <a:xfrm flipH="1">
              <a:off x="6324600" y="4419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7620000" y="44196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Line 22"/>
            <p:cNvSpPr>
              <a:spLocks noChangeShapeType="1"/>
            </p:cNvSpPr>
            <p:nvPr/>
          </p:nvSpPr>
          <p:spPr bwMode="auto">
            <a:xfrm>
              <a:off x="6781800" y="44958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23"/>
            <p:cNvSpPr>
              <a:spLocks noChangeShapeType="1"/>
            </p:cNvSpPr>
            <p:nvPr/>
          </p:nvSpPr>
          <p:spPr bwMode="auto">
            <a:xfrm flipH="1">
              <a:off x="6781800" y="44958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Line 24"/>
            <p:cNvSpPr>
              <a:spLocks noChangeShapeType="1"/>
            </p:cNvSpPr>
            <p:nvPr/>
          </p:nvSpPr>
          <p:spPr bwMode="auto">
            <a:xfrm>
              <a:off x="7010400" y="6096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7504" y="3501008"/>
            <a:ext cx="3200400" cy="2667000"/>
            <a:chOff x="1219200" y="3962400"/>
            <a:chExt cx="3200400" cy="2667000"/>
          </a:xfrm>
        </p:grpSpPr>
        <p:sp>
          <p:nvSpPr>
            <p:cNvPr id="14364" name="Text Box 25"/>
            <p:cNvSpPr txBox="1">
              <a:spLocks noChangeArrowheads="1"/>
            </p:cNvSpPr>
            <p:nvPr/>
          </p:nvSpPr>
          <p:spPr bwMode="auto">
            <a:xfrm>
              <a:off x="1600200" y="4495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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4365" name="Oval 26"/>
            <p:cNvSpPr>
              <a:spLocks noChangeArrowheads="1"/>
            </p:cNvSpPr>
            <p:nvPr/>
          </p:nvSpPr>
          <p:spPr bwMode="auto">
            <a:xfrm>
              <a:off x="1600200" y="4572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366" name="Line 27"/>
            <p:cNvSpPr>
              <a:spLocks noChangeShapeType="1"/>
            </p:cNvSpPr>
            <p:nvPr/>
          </p:nvSpPr>
          <p:spPr bwMode="auto">
            <a:xfrm>
              <a:off x="1447800" y="4343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7" name="Text Box 28"/>
            <p:cNvSpPr txBox="1">
              <a:spLocks noChangeArrowheads="1"/>
            </p:cNvSpPr>
            <p:nvPr/>
          </p:nvSpPr>
          <p:spPr bwMode="auto">
            <a:xfrm>
              <a:off x="1219200" y="3962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1</a:t>
              </a:r>
            </a:p>
          </p:txBody>
        </p:sp>
        <p:sp>
          <p:nvSpPr>
            <p:cNvPr id="14368" name="Text Box 31"/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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4369" name="Oval 32"/>
            <p:cNvSpPr>
              <a:spLocks noChangeArrowheads="1"/>
            </p:cNvSpPr>
            <p:nvPr/>
          </p:nvSpPr>
          <p:spPr bwMode="auto">
            <a:xfrm>
              <a:off x="2057400" y="5029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370" name="Line 33"/>
            <p:cNvSpPr>
              <a:spLocks noChangeShapeType="1"/>
            </p:cNvSpPr>
            <p:nvPr/>
          </p:nvSpPr>
          <p:spPr bwMode="auto">
            <a:xfrm>
              <a:off x="1905000" y="4876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1" name="Line 34"/>
            <p:cNvSpPr>
              <a:spLocks noChangeShapeType="1"/>
            </p:cNvSpPr>
            <p:nvPr/>
          </p:nvSpPr>
          <p:spPr bwMode="auto">
            <a:xfrm flipH="1">
              <a:off x="2209800" y="43434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2" name="Text Box 35"/>
            <p:cNvSpPr txBox="1">
              <a:spLocks noChangeArrowheads="1"/>
            </p:cNvSpPr>
            <p:nvPr/>
          </p:nvSpPr>
          <p:spPr bwMode="auto">
            <a:xfrm>
              <a:off x="1752600" y="3962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14373" name="Text Box 36"/>
            <p:cNvSpPr txBox="1">
              <a:spLocks noChangeArrowheads="1"/>
            </p:cNvSpPr>
            <p:nvPr/>
          </p:nvSpPr>
          <p:spPr bwMode="auto">
            <a:xfrm>
              <a:off x="2514600" y="5410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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4374" name="Oval 37"/>
            <p:cNvSpPr>
              <a:spLocks noChangeArrowheads="1"/>
            </p:cNvSpPr>
            <p:nvPr/>
          </p:nvSpPr>
          <p:spPr bwMode="auto">
            <a:xfrm>
              <a:off x="2514600" y="5486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375" name="Line 38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6" name="Text Box 39"/>
            <p:cNvSpPr txBox="1">
              <a:spLocks noChangeArrowheads="1"/>
            </p:cNvSpPr>
            <p:nvPr/>
          </p:nvSpPr>
          <p:spPr bwMode="auto">
            <a:xfrm>
              <a:off x="2286000" y="3962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3</a:t>
              </a:r>
            </a:p>
          </p:txBody>
        </p:sp>
        <p:sp>
          <p:nvSpPr>
            <p:cNvPr id="14377" name="Line 40"/>
            <p:cNvSpPr>
              <a:spLocks noChangeShapeType="1"/>
            </p:cNvSpPr>
            <p:nvPr/>
          </p:nvSpPr>
          <p:spPr bwMode="auto">
            <a:xfrm>
              <a:off x="2362200" y="53340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8" name="Line 41"/>
            <p:cNvSpPr>
              <a:spLocks noChangeShapeType="1"/>
            </p:cNvSpPr>
            <p:nvPr/>
          </p:nvSpPr>
          <p:spPr bwMode="auto">
            <a:xfrm>
              <a:off x="2895600" y="5791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9" name="Text Box 42"/>
            <p:cNvSpPr txBox="1">
              <a:spLocks noChangeArrowheads="1"/>
            </p:cNvSpPr>
            <p:nvPr/>
          </p:nvSpPr>
          <p:spPr bwMode="auto">
            <a:xfrm>
              <a:off x="3200400" y="5943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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4380" name="Oval 43"/>
            <p:cNvSpPr>
              <a:spLocks noChangeArrowheads="1"/>
            </p:cNvSpPr>
            <p:nvPr/>
          </p:nvSpPr>
          <p:spPr bwMode="auto">
            <a:xfrm>
              <a:off x="3200400" y="6019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381" name="Line 44"/>
            <p:cNvSpPr>
              <a:spLocks noChangeShapeType="1"/>
            </p:cNvSpPr>
            <p:nvPr/>
          </p:nvSpPr>
          <p:spPr bwMode="auto">
            <a:xfrm flipH="1">
              <a:off x="3352800" y="4343400"/>
              <a:ext cx="685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2" name="Text Box 45"/>
            <p:cNvSpPr txBox="1">
              <a:spLocks noChangeArrowheads="1"/>
            </p:cNvSpPr>
            <p:nvPr/>
          </p:nvSpPr>
          <p:spPr bwMode="auto">
            <a:xfrm>
              <a:off x="2971800" y="3962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4</a:t>
              </a:r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 flipH="1">
              <a:off x="1828800" y="43434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4" name="Text Box 48"/>
            <p:cNvSpPr txBox="1">
              <a:spLocks noChangeArrowheads="1"/>
            </p:cNvSpPr>
            <p:nvPr/>
          </p:nvSpPr>
          <p:spPr bwMode="auto">
            <a:xfrm>
              <a:off x="3886200" y="3962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n</a:t>
              </a:r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3352800" y="4267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3048000" y="4953000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3352800" y="6400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28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16C11-80CC-49CB-8B31-35022B78C41A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非一致性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非齐一性</a:t>
            </a:r>
            <a:r>
              <a:rPr lang="en-US" altLang="zh-CN" dirty="0" smtClean="0">
                <a:ea typeface="宋体" charset="-122"/>
              </a:rPr>
              <a:t>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56792"/>
            <a:ext cx="7772400" cy="3276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一族电路</a:t>
            </a:r>
            <a:r>
              <a:rPr lang="en-US" altLang="zh-CN" sz="2800" b="1" dirty="0" smtClean="0">
                <a:ea typeface="宋体" charset="-122"/>
              </a:rPr>
              <a:t>(C</a:t>
            </a:r>
            <a:r>
              <a:rPr lang="en-US" altLang="zh-CN" sz="2800" b="1" baseline="-25000" dirty="0" smtClean="0">
                <a:ea typeface="宋体" charset="-122"/>
              </a:rPr>
              <a:t>1</a:t>
            </a:r>
            <a:r>
              <a:rPr lang="en-US" altLang="zh-CN" sz="2800" b="1" dirty="0" smtClean="0">
                <a:ea typeface="宋体" charset="-122"/>
              </a:rPr>
              <a:t>,C</a:t>
            </a:r>
            <a:r>
              <a:rPr lang="en-US" altLang="zh-CN" sz="2800" b="1" baseline="-25000" dirty="0" smtClean="0">
                <a:ea typeface="宋体" charset="-122"/>
              </a:rPr>
              <a:t>2</a:t>
            </a:r>
            <a:r>
              <a:rPr lang="en-US" altLang="zh-CN" sz="2800" b="1" dirty="0" smtClean="0">
                <a:ea typeface="宋体" charset="-122"/>
              </a:rPr>
              <a:t>,…,)</a:t>
            </a:r>
            <a:r>
              <a:rPr lang="zh-CN" altLang="en-US" sz="2800" b="1" dirty="0" smtClean="0">
                <a:ea typeface="宋体" charset="-122"/>
              </a:rPr>
              <a:t>判定一个语言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C</a:t>
            </a:r>
            <a:r>
              <a:rPr lang="en-US" altLang="zh-CN" b="1" baseline="-25000" dirty="0" smtClean="0">
                <a:ea typeface="宋体" charset="-122"/>
              </a:rPr>
              <a:t>n</a:t>
            </a:r>
            <a:r>
              <a:rPr lang="zh-CN" altLang="en-US" b="1" dirty="0" smtClean="0">
                <a:ea typeface="宋体" charset="-122"/>
              </a:rPr>
              <a:t>只判定长度为</a:t>
            </a:r>
            <a:r>
              <a:rPr lang="en-US" altLang="zh-CN" b="1" dirty="0" smtClean="0">
                <a:ea typeface="宋体" charset="-122"/>
              </a:rPr>
              <a:t>n</a:t>
            </a:r>
            <a:r>
              <a:rPr lang="zh-CN" altLang="en-US" b="1" dirty="0" smtClean="0">
                <a:ea typeface="宋体" charset="-122"/>
              </a:rPr>
              <a:t>的有穷个输入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电路是</a:t>
            </a: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非一致</a:t>
            </a:r>
            <a:r>
              <a:rPr lang="zh-CN" altLang="en-US" b="1" dirty="0" smtClean="0">
                <a:ea typeface="宋体" charset="-122"/>
              </a:rPr>
              <a:t>(非齐一</a:t>
            </a:r>
            <a:r>
              <a:rPr lang="en-US" altLang="zh-CN" b="1" dirty="0" smtClean="0">
                <a:ea typeface="宋体" charset="-122"/>
              </a:rPr>
              <a:t>)</a:t>
            </a:r>
            <a:r>
              <a:rPr lang="zh-CN" altLang="en-US" b="1" dirty="0" smtClean="0">
                <a:ea typeface="宋体" charset="-122"/>
              </a:rPr>
              <a:t>计算模型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一个</a:t>
            </a:r>
            <a:r>
              <a:rPr lang="en-US" altLang="zh-CN" sz="2800" b="1" dirty="0" smtClean="0">
                <a:ea typeface="宋体" charset="-122"/>
              </a:rPr>
              <a:t>TM</a:t>
            </a:r>
            <a:r>
              <a:rPr lang="zh-CN" altLang="en-US" sz="2800" b="1" dirty="0" smtClean="0">
                <a:ea typeface="宋体" charset="-122"/>
              </a:rPr>
              <a:t>判定一个语言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图灵机是</a:t>
            </a:r>
            <a:r>
              <a:rPr lang="zh-CN" altLang="en-US" b="1" dirty="0" smtClean="0">
                <a:solidFill>
                  <a:schemeClr val="folHlink"/>
                </a:solidFill>
                <a:ea typeface="宋体" charset="-122"/>
              </a:rPr>
              <a:t>一致</a:t>
            </a:r>
            <a:r>
              <a:rPr lang="zh-CN" altLang="en-US" b="1" dirty="0" smtClean="0">
                <a:ea typeface="宋体" charset="-122"/>
              </a:rPr>
              <a:t>(</a:t>
            </a:r>
            <a:r>
              <a:rPr lang="zh-CN" altLang="en-US" b="1" dirty="0">
                <a:ea typeface="宋体" charset="-122"/>
              </a:rPr>
              <a:t>齐一</a:t>
            </a:r>
            <a:r>
              <a:rPr lang="en-US" altLang="zh-CN" b="1" dirty="0" smtClean="0">
                <a:ea typeface="宋体" charset="-122"/>
              </a:rPr>
              <a:t>)</a:t>
            </a:r>
            <a:r>
              <a:rPr lang="zh-CN" altLang="en-US" b="1" dirty="0" smtClean="0">
                <a:ea typeface="宋体" charset="-122"/>
              </a:rPr>
              <a:t>计算模型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84312" y="4437112"/>
            <a:ext cx="2895600" cy="1524000"/>
            <a:chOff x="3352800" y="4648200"/>
            <a:chExt cx="2895600" cy="1524000"/>
          </a:xfrm>
        </p:grpSpPr>
        <p:sp>
          <p:nvSpPr>
            <p:cNvPr id="15367" name="Line 16"/>
            <p:cNvSpPr>
              <a:spLocks noChangeShapeType="1"/>
            </p:cNvSpPr>
            <p:nvPr/>
          </p:nvSpPr>
          <p:spPr bwMode="auto">
            <a:xfrm flipH="1">
              <a:off x="3505200" y="4724400"/>
              <a:ext cx="1371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8" name="Line 17"/>
            <p:cNvSpPr>
              <a:spLocks noChangeShapeType="1"/>
            </p:cNvSpPr>
            <p:nvPr/>
          </p:nvSpPr>
          <p:spPr bwMode="auto">
            <a:xfrm>
              <a:off x="3505200" y="6096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" name="Line 18"/>
            <p:cNvSpPr>
              <a:spLocks noChangeShapeType="1"/>
            </p:cNvSpPr>
            <p:nvPr/>
          </p:nvSpPr>
          <p:spPr bwMode="auto">
            <a:xfrm>
              <a:off x="4038600" y="5562600"/>
              <a:ext cx="457200" cy="533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" name="Line 19"/>
            <p:cNvSpPr>
              <a:spLocks noChangeShapeType="1"/>
            </p:cNvSpPr>
            <p:nvPr/>
          </p:nvSpPr>
          <p:spPr bwMode="auto">
            <a:xfrm>
              <a:off x="4267200" y="5334000"/>
              <a:ext cx="685800" cy="762000"/>
            </a:xfrm>
            <a:prstGeom prst="line">
              <a:avLst/>
            </a:prstGeom>
            <a:noFill/>
            <a:ln w="76200" cap="rnd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1" name="Line 20"/>
            <p:cNvSpPr>
              <a:spLocks noChangeShapeType="1"/>
            </p:cNvSpPr>
            <p:nvPr/>
          </p:nvSpPr>
          <p:spPr bwMode="auto">
            <a:xfrm>
              <a:off x="4495800" y="5105400"/>
              <a:ext cx="838200" cy="9906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2" name="Line 21"/>
            <p:cNvSpPr>
              <a:spLocks noChangeShapeType="1"/>
            </p:cNvSpPr>
            <p:nvPr/>
          </p:nvSpPr>
          <p:spPr bwMode="auto">
            <a:xfrm>
              <a:off x="3810000" y="5791200"/>
              <a:ext cx="304800" cy="3048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3" name="Text Box 22"/>
            <p:cNvSpPr txBox="1">
              <a:spLocks noChangeArrowheads="1"/>
            </p:cNvSpPr>
            <p:nvPr/>
          </p:nvSpPr>
          <p:spPr bwMode="auto">
            <a:xfrm>
              <a:off x="4876800" y="5257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A</a:t>
              </a:r>
            </a:p>
          </p:txBody>
        </p:sp>
        <p:sp>
          <p:nvSpPr>
            <p:cNvPr id="15374" name="Text Box 23"/>
            <p:cNvSpPr txBox="1">
              <a:spLocks noChangeArrowheads="1"/>
            </p:cNvSpPr>
            <p:nvPr/>
          </p:nvSpPr>
          <p:spPr bwMode="auto">
            <a:xfrm>
              <a:off x="5715000" y="5715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*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5375" name="Text Box 24"/>
            <p:cNvSpPr txBox="1">
              <a:spLocks noChangeArrowheads="1"/>
            </p:cNvSpPr>
            <p:nvPr/>
          </p:nvSpPr>
          <p:spPr bwMode="auto">
            <a:xfrm>
              <a:off x="3352800" y="5334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C</a:t>
              </a:r>
              <a:r>
                <a:rPr lang="en-US" altLang="zh-CN" b="1" baseline="-25000">
                  <a:ea typeface="宋体" charset="-122"/>
                </a:rPr>
                <a:t>1</a:t>
              </a:r>
            </a:p>
          </p:txBody>
        </p:sp>
        <p:sp>
          <p:nvSpPr>
            <p:cNvPr id="15376" name="Text Box 25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C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15377" name="Text Box 26"/>
            <p:cNvSpPr txBox="1">
              <a:spLocks noChangeArrowheads="1"/>
            </p:cNvSpPr>
            <p:nvPr/>
          </p:nvSpPr>
          <p:spPr bwMode="auto">
            <a:xfrm>
              <a:off x="3886200" y="4876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ea typeface="宋体" charset="-122"/>
                </a:rPr>
                <a:t>C</a:t>
              </a:r>
              <a:r>
                <a:rPr lang="en-US" altLang="zh-CN" b="1" baseline="-25000">
                  <a:solidFill>
                    <a:schemeClr val="folHlink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15378" name="Line 27"/>
            <p:cNvSpPr>
              <a:spLocks noChangeShapeType="1"/>
            </p:cNvSpPr>
            <p:nvPr/>
          </p:nvSpPr>
          <p:spPr bwMode="auto">
            <a:xfrm flipV="1">
              <a:off x="4267200" y="46482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191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4780</TotalTime>
  <Words>1396</Words>
  <Application>Microsoft Office PowerPoint</Application>
  <PresentationFormat>全屏显示(4:3)</PresentationFormat>
  <Paragraphs>343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Wingdings</vt:lpstr>
      <vt:lpstr>Symbol</vt:lpstr>
      <vt:lpstr>Arial</vt:lpstr>
      <vt:lpstr>Arial Narrow</vt:lpstr>
      <vt:lpstr>Times New Roman</vt:lpstr>
      <vt:lpstr>宋体</vt:lpstr>
      <vt:lpstr>Factory</vt:lpstr>
      <vt:lpstr>电路、P完全问题</vt:lpstr>
      <vt:lpstr>电路,门</vt:lpstr>
      <vt:lpstr>C计算函数fC</vt:lpstr>
      <vt:lpstr>奇偶函数(parity, )</vt:lpstr>
      <vt:lpstr>电路族</vt:lpstr>
      <vt:lpstr>规模复杂性</vt:lpstr>
      <vt:lpstr>深度复杂性</vt:lpstr>
      <vt:lpstr>例10.24</vt:lpstr>
      <vt:lpstr>非一致性(非齐一性)</vt:lpstr>
      <vt:lpstr>非一致TM</vt:lpstr>
      <vt:lpstr>用电路模拟图灵机</vt:lpstr>
      <vt:lpstr>定理10.25证明</vt:lpstr>
      <vt:lpstr>画面</vt:lpstr>
      <vt:lpstr>格局</vt:lpstr>
      <vt:lpstr>关于M的假设</vt:lpstr>
      <vt:lpstr>cell[i,j]</vt:lpstr>
      <vt:lpstr>灯light[i,j,s]</vt:lpstr>
      <vt:lpstr>电路(根据转移函数来连线)</vt:lpstr>
      <vt:lpstr>边界,第一行,输出门</vt:lpstr>
      <vt:lpstr>电路可满足性问题</vt:lpstr>
      <vt:lpstr>定理10.26</vt:lpstr>
      <vt:lpstr>定理10.26证明</vt:lpstr>
      <vt:lpstr>定理10.26证明</vt:lpstr>
      <vt:lpstr>定理10.27</vt:lpstr>
      <vt:lpstr>Karp-Lipton定理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547</cp:revision>
  <cp:lastPrinted>1601-01-01T00:00:00Z</cp:lastPrinted>
  <dcterms:created xsi:type="dcterms:W3CDTF">2000-03-28T21:24:29Z</dcterms:created>
  <dcterms:modified xsi:type="dcterms:W3CDTF">2014-10-30T06:19:25Z</dcterms:modified>
</cp:coreProperties>
</file>