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FF"/>
    <a:srgbClr val="F0EFE0"/>
    <a:srgbClr val="FF00FF"/>
    <a:srgbClr val="0099FF"/>
    <a:srgbClr val="009900"/>
    <a:srgbClr val="CC0000"/>
    <a:srgbClr val="1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9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3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65B838-5D45-419D-A699-0BDABC3D8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5B3AB-6897-476D-8FD3-A67BC65DE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329132-0B82-44DA-9FA1-C021CA8C69E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55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E7ED7-5056-49A6-A51B-9DE2E4CD2029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483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60EC55-D56F-46A2-966A-8A489701FCBC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02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45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FF82A-E0D0-43BE-A984-2EE201C0B461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28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44512-60D1-4DEE-A5FC-437A3E460145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02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68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338DB-E79E-4675-B370-5DB4518680E6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060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47BFFF-7072-4168-895B-365011436E3C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02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604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990F7-7644-462D-9A71-9636E80567BB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03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344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EAEE5-E85E-4449-A8D7-B9890DE810DE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03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50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E9C4DE-CC5A-4934-975A-0BB9269EED10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03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14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AFB8F-220D-4F04-9507-BCB19FC315F8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03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66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64934-3124-4C84-8851-3BB287D2D806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30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1A9C1-2BBA-4A2B-B40A-C994E9FAF888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03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392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E0DC0-3FB6-41E9-AE69-48E799683BC3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96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FF7EBA-3986-4BA1-A8C8-A7852D111043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03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59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6CFF7900-63F4-4670-B247-C5FBDFE86646}" type="slidenum">
              <a:rPr kumimoji="0" lang="zh-CN" altLang="en-US" smtClean="0">
                <a:latin typeface="Arial Narrow" pitchFamily="34" charset="0"/>
              </a:rPr>
              <a:pPr eaLnBrk="1" hangingPunct="1"/>
              <a:t>3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03855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69879-CB1C-4F60-AF6D-D63C7ED5837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14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A01982-7396-458B-BB74-223E63E9AD3A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01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66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9A427-1D4C-4919-AB65-677031D5E83B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47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3B1EE-09CF-43E7-9779-B3EEC415D1BF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02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979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D2DA1-37E2-467C-A1D4-220D4AEB3E68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02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368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36944-19BE-44B7-ADEA-6CC5372C677D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02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5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hidden">
          <a:xfrm rot="16200000">
            <a:off x="3977482" y="-853281"/>
            <a:ext cx="1722439" cy="3429000"/>
          </a:xfrm>
          <a:custGeom>
            <a:avLst/>
            <a:gdLst>
              <a:gd name="T0" fmla="*/ 2147483647 w 1265"/>
              <a:gd name="T1" fmla="*/ 0 h 2518"/>
              <a:gd name="T2" fmla="*/ 2091294353 w 1265"/>
              <a:gd name="T3" fmla="*/ 33380321 h 2518"/>
              <a:gd name="T4" fmla="*/ 2057922628 w 1265"/>
              <a:gd name="T5" fmla="*/ 689869044 h 2518"/>
              <a:gd name="T6" fmla="*/ 1753869430 w 1265"/>
              <a:gd name="T7" fmla="*/ 793719536 h 2518"/>
              <a:gd name="T8" fmla="*/ 1316329330 w 1265"/>
              <a:gd name="T9" fmla="*/ 235519735 h 2518"/>
              <a:gd name="T10" fmla="*/ 1012276132 w 1265"/>
              <a:gd name="T11" fmla="*/ 406132231 h 2518"/>
              <a:gd name="T12" fmla="*/ 1299642786 w 1265"/>
              <a:gd name="T13" fmla="*/ 1029239271 h 2518"/>
              <a:gd name="T14" fmla="*/ 1097559279 w 1265"/>
              <a:gd name="T15" fmla="*/ 1233233450 h 2518"/>
              <a:gd name="T16" fmla="*/ 439394615 w 1265"/>
              <a:gd name="T17" fmla="*/ 995858950 h 2518"/>
              <a:gd name="T18" fmla="*/ 287368016 w 1265"/>
              <a:gd name="T19" fmla="*/ 1249923610 h 2518"/>
              <a:gd name="T20" fmla="*/ 791651567 w 1265"/>
              <a:gd name="T21" fmla="*/ 1689436162 h 2518"/>
              <a:gd name="T22" fmla="*/ 710076087 w 1265"/>
              <a:gd name="T23" fmla="*/ 2026952986 h 2518"/>
              <a:gd name="T24" fmla="*/ 16685182 w 1265"/>
              <a:gd name="T25" fmla="*/ 2078878232 h 2518"/>
              <a:gd name="T26" fmla="*/ 0 w 1265"/>
              <a:gd name="T27" fmla="*/ 2147483647 h 2518"/>
              <a:gd name="T28" fmla="*/ 710076087 w 1265"/>
              <a:gd name="T29" fmla="*/ 2147483647 h 2518"/>
              <a:gd name="T30" fmla="*/ 776819538 w 1265"/>
              <a:gd name="T31" fmla="*/ 2147483647 h 2518"/>
              <a:gd name="T32" fmla="*/ 252141776 w 1265"/>
              <a:gd name="T33" fmla="*/ 2147483647 h 2518"/>
              <a:gd name="T34" fmla="*/ 439394615 w 1265"/>
              <a:gd name="T35" fmla="*/ 2147483647 h 2518"/>
              <a:gd name="T36" fmla="*/ 1028961314 w 1265"/>
              <a:gd name="T37" fmla="*/ 2147483647 h 2518"/>
              <a:gd name="T38" fmla="*/ 1249585878 w 1265"/>
              <a:gd name="T39" fmla="*/ 2147483647 h 2518"/>
              <a:gd name="T40" fmla="*/ 943678166 w 1265"/>
              <a:gd name="T41" fmla="*/ 2147483647 h 2518"/>
              <a:gd name="T42" fmla="*/ 1231046182 w 1265"/>
              <a:gd name="T43" fmla="*/ 2147483647 h 2518"/>
              <a:gd name="T44" fmla="*/ 1753869430 w 1265"/>
              <a:gd name="T45" fmla="*/ 2147483647 h 2518"/>
              <a:gd name="T46" fmla="*/ 2057922628 w 1265"/>
              <a:gd name="T47" fmla="*/ 2147483647 h 2518"/>
              <a:gd name="T48" fmla="*/ 2126520593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13" descr="C:\My Documents\bits\Facban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3761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503AD2-F90F-4DA4-A7E3-A10A2E262C45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C4E10-AF81-4F28-9685-622AAFB39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BCBC9-575E-4682-A7D3-78CE7883C639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06EC-80AA-4CCE-A9AB-E2FAD0D36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E0357-99C2-4DF6-91B8-6FF16508EFA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F81E-928A-4104-BD57-56259FC33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070F6-7AAA-47C4-A531-1C12A9F3A759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940A-6B8A-4A8E-BBC3-A712D3946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A0A6B-3988-4C8A-9830-310289598A8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145CB-B2C3-462F-AB08-EE48A9010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5ECB9-C438-4328-8DEC-B720EAD30824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C5217-EF81-4AF6-AED5-71EDAD656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4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4990-B045-452A-BE50-8BD8A930B48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8CDE4-73DD-44C0-9E72-8C3C23905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BCDEE-879C-4204-83CF-A1A8833897F8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7DEC-EA1D-4B08-9C05-A902A8F39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1986B-0D5B-44A4-8AB3-E565BC7F0C3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26ED-F315-4FB7-A6DE-6CFCFD47F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4231F-A266-424F-8D68-2B886BF1184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9051-91AD-4B22-AE77-83578C2CD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7BCBE-E91A-493B-9888-1955238A1B9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2F17-6282-4368-A804-950E2C9AE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" name="Picture 12" descr="C:\My Documents\bits\Facbann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70AB4797-D7DC-43E8-BB39-DB3E334AC6B3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5A5C0C8-5A10-4FDA-AD79-5588BF522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5E3-C09B-41B4-AEE6-A402D919A5E3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76400"/>
            <a:ext cx="7772400" cy="16002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周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可计算问题</a:t>
            </a:r>
            <a:endParaRPr lang="en-US" altLang="zh-CN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3429000"/>
            <a:ext cx="6400800" cy="2438400"/>
          </a:xfrm>
        </p:spPr>
        <p:txBody>
          <a:bodyPr/>
          <a:lstStyle/>
          <a:p>
            <a:r>
              <a:rPr lang="zh-CN" altLang="en-US" b="1" dirty="0"/>
              <a:t>第4章  丘奇-图灵论题</a:t>
            </a:r>
          </a:p>
          <a:p>
            <a:r>
              <a:rPr lang="zh-CN" altLang="en-US" b="1" dirty="0">
                <a:solidFill>
                  <a:schemeClr val="folHlink"/>
                </a:solidFill>
              </a:rPr>
              <a:t>第5章  可判定性</a:t>
            </a:r>
          </a:p>
          <a:p>
            <a:r>
              <a:rPr lang="zh-CN" altLang="en-US" b="1" dirty="0">
                <a:solidFill>
                  <a:schemeClr val="folHlink"/>
                </a:solidFill>
              </a:rPr>
              <a:t>第6章  可归约性</a:t>
            </a:r>
          </a:p>
          <a:p>
            <a:r>
              <a:rPr lang="zh-CN" altLang="en-US" b="1" dirty="0"/>
              <a:t>第7章  可计算性理论的高级专题</a:t>
            </a:r>
          </a:p>
        </p:txBody>
      </p:sp>
    </p:spTree>
    <p:extLst>
      <p:ext uri="{BB962C8B-B14F-4D97-AF65-F5344CB8AC3E}">
        <p14:creationId xmlns:p14="http://schemas.microsoft.com/office/powerpoint/2010/main" val="879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8249-6CBC-4D25-B53A-EF77D1FA8981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定理5.</a:t>
            </a:r>
            <a:r>
              <a:rPr lang="zh-CN" altLang="en-US" dirty="0" smtClean="0"/>
              <a:t>1证明</a:t>
            </a:r>
            <a:endParaRPr lang="zh-CN" altLang="en-US" dirty="0"/>
          </a:p>
        </p:txBody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56792"/>
            <a:ext cx="6336704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证明</a:t>
            </a:r>
            <a:r>
              <a:rPr lang="zh-CN" altLang="en-US" b="1" dirty="0"/>
              <a:t>:  设计一个判定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DFA</a:t>
            </a:r>
            <a:r>
              <a:rPr lang="zh-CN" altLang="en-US" b="1" dirty="0"/>
              <a:t>的</a:t>
            </a:r>
            <a:r>
              <a:rPr lang="en-US" altLang="zh-CN" b="1" dirty="0"/>
              <a:t>TM M.</a:t>
            </a:r>
          </a:p>
          <a:p>
            <a:pPr marL="533400" indent="-533400"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M</a:t>
            </a:r>
            <a:r>
              <a:rPr lang="en-US" altLang="zh-CN" b="1" dirty="0"/>
              <a:t>=“</a:t>
            </a:r>
            <a:r>
              <a:rPr lang="zh-CN" altLang="en-US" b="1" dirty="0"/>
              <a:t>对输入&lt;</a:t>
            </a:r>
            <a:r>
              <a:rPr lang="en-US" altLang="zh-CN" b="1" dirty="0" err="1"/>
              <a:t>B,w</a:t>
            </a:r>
            <a:r>
              <a:rPr lang="en-US" altLang="zh-CN" b="1" dirty="0"/>
              <a:t>&gt;, </a:t>
            </a:r>
            <a:endParaRPr lang="en-US" altLang="zh-CN" b="1" dirty="0" smtClean="0"/>
          </a:p>
          <a:p>
            <a:pPr marL="533400" indent="-533400"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其中</a:t>
            </a:r>
            <a:r>
              <a:rPr lang="en-US" altLang="zh-CN" b="1" dirty="0"/>
              <a:t>B</a:t>
            </a:r>
            <a:r>
              <a:rPr lang="zh-CN" altLang="en-US" b="1" dirty="0"/>
              <a:t>是</a:t>
            </a:r>
            <a:r>
              <a:rPr lang="en-US" altLang="zh-CN" b="1" dirty="0" err="1"/>
              <a:t>DFA,w</a:t>
            </a:r>
            <a:r>
              <a:rPr lang="zh-CN" altLang="en-US" b="1" dirty="0"/>
              <a:t>是串:</a:t>
            </a:r>
          </a:p>
          <a:p>
            <a:pPr marL="533400" indent="-533400">
              <a:buFontTx/>
              <a:buNone/>
            </a:pPr>
            <a:r>
              <a:rPr lang="zh-CN" altLang="en-US" b="1" dirty="0"/>
              <a:t>     1) 在输入</a:t>
            </a:r>
            <a:r>
              <a:rPr lang="en-US" altLang="zh-CN" b="1" dirty="0"/>
              <a:t>w</a:t>
            </a:r>
            <a:r>
              <a:rPr lang="zh-CN" altLang="en-US" b="1" dirty="0"/>
              <a:t>上模拟</a:t>
            </a:r>
            <a:r>
              <a:rPr lang="en-US" altLang="zh-CN" b="1" dirty="0"/>
              <a:t>B.</a:t>
            </a:r>
          </a:p>
          <a:p>
            <a:pPr marL="533400" indent="-533400">
              <a:buFontTx/>
              <a:buNone/>
            </a:pPr>
            <a:r>
              <a:rPr lang="zh-CN" altLang="en-US" b="1" dirty="0"/>
              <a:t>     2) 若模拟以接受状态结束</a:t>
            </a:r>
            <a:r>
              <a:rPr lang="zh-CN" altLang="en-US" b="1" dirty="0" smtClean="0"/>
              <a:t>,</a:t>
            </a:r>
            <a:endParaRPr lang="en-US" altLang="zh-CN" b="1" dirty="0" smtClean="0"/>
          </a:p>
          <a:p>
            <a:pPr marL="533400" indent="-533400"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</a:t>
            </a:r>
            <a:r>
              <a:rPr lang="zh-CN" altLang="en-US" b="1" dirty="0" smtClean="0"/>
              <a:t>则</a:t>
            </a:r>
            <a:r>
              <a:rPr lang="zh-CN" altLang="en-US" b="1" dirty="0"/>
              <a:t>接受; </a:t>
            </a:r>
            <a:endParaRPr lang="en-US" altLang="zh-CN" b="1" dirty="0" smtClean="0"/>
          </a:p>
          <a:p>
            <a:pPr marL="533400" indent="-533400"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</a:t>
            </a:r>
            <a:r>
              <a:rPr lang="zh-CN" altLang="en-US" b="1" dirty="0" smtClean="0"/>
              <a:t>若</a:t>
            </a:r>
            <a:r>
              <a:rPr lang="zh-CN" altLang="en-US" b="1" dirty="0"/>
              <a:t>模拟以非接受状态结束</a:t>
            </a:r>
            <a:r>
              <a:rPr lang="zh-CN" altLang="en-US" b="1" dirty="0" smtClean="0"/>
              <a:t>,</a:t>
            </a:r>
            <a:endParaRPr lang="en-US" altLang="zh-CN" b="1" dirty="0" smtClean="0"/>
          </a:p>
          <a:p>
            <a:pPr marL="533400" indent="-533400"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</a:t>
            </a:r>
            <a:r>
              <a:rPr lang="zh-CN" altLang="en-US" b="1" dirty="0" smtClean="0"/>
              <a:t>则</a:t>
            </a:r>
            <a:r>
              <a:rPr lang="zh-CN" altLang="en-US" b="1" dirty="0"/>
              <a:t>拒绝. ”</a:t>
            </a:r>
          </a:p>
        </p:txBody>
      </p:sp>
    </p:spTree>
    <p:extLst>
      <p:ext uri="{BB962C8B-B14F-4D97-AF65-F5344CB8AC3E}">
        <p14:creationId xmlns:p14="http://schemas.microsoft.com/office/powerpoint/2010/main" val="10871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1F3D-A322-447C-AE66-A76E10DF9E7F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定理5.</a:t>
            </a:r>
            <a:r>
              <a:rPr lang="zh-CN" altLang="en-US" dirty="0" smtClean="0"/>
              <a:t>1证明</a:t>
            </a:r>
            <a:endParaRPr lang="zh-CN" alt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7124328" cy="4495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证明</a:t>
            </a:r>
            <a:r>
              <a:rPr lang="zh-CN" altLang="en-US" b="1" dirty="0"/>
              <a:t>:(续) </a:t>
            </a:r>
            <a:r>
              <a:rPr lang="en-US" altLang="zh-CN" sz="2800" b="1" dirty="0" smtClean="0"/>
              <a:t>TM 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首先检查</a:t>
            </a:r>
            <a:r>
              <a:rPr lang="zh-CN" altLang="en-US" sz="2800" b="1" dirty="0" smtClean="0"/>
              <a:t>输入&lt;</a:t>
            </a:r>
            <a:r>
              <a:rPr lang="en-US" altLang="zh-CN" sz="2800" b="1" dirty="0" err="1"/>
              <a:t>B,w</a:t>
            </a:r>
            <a:r>
              <a:rPr lang="en-US" altLang="zh-CN" sz="2800" b="1" dirty="0"/>
              <a:t>&gt;, </a:t>
            </a:r>
            <a:r>
              <a:rPr lang="zh-CN" altLang="en-US" sz="2800" b="1" dirty="0" smtClean="0"/>
              <a:t> </a:t>
            </a:r>
            <a:endParaRPr lang="en-US" altLang="zh-CN" sz="28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若</a:t>
            </a:r>
            <a:r>
              <a:rPr lang="en-US" altLang="zh-CN" sz="2800" b="1" dirty="0" smtClean="0"/>
              <a:t>w</a:t>
            </a:r>
            <a:r>
              <a:rPr lang="zh-CN" altLang="en-US" sz="2800" b="1" dirty="0" smtClean="0"/>
              <a:t>不是字符串,  或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不是</a:t>
            </a:r>
            <a:endParaRPr lang="en-US" altLang="zh-CN" sz="28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zh-CN" altLang="en-US" sz="2800" b="1" dirty="0" smtClean="0"/>
              <a:t>(</a:t>
            </a:r>
            <a:r>
              <a:rPr lang="en-US" altLang="zh-CN" sz="2800" b="1" dirty="0"/>
              <a:t>Q,</a:t>
            </a:r>
            <a:r>
              <a:rPr lang="en-US" altLang="zh-CN" sz="2800" b="1" dirty="0">
                <a:sym typeface="Symbol" pitchFamily="18" charset="2"/>
              </a:rPr>
              <a:t>,,q</a:t>
            </a:r>
            <a:r>
              <a:rPr lang="en-US" altLang="zh-CN" sz="2800" b="1" baseline="-25000" dirty="0">
                <a:sym typeface="Symbol" pitchFamily="18" charset="2"/>
              </a:rPr>
              <a:t>0</a:t>
            </a:r>
            <a:r>
              <a:rPr lang="en-US" altLang="zh-CN" sz="2800" b="1" dirty="0">
                <a:sym typeface="Symbol" pitchFamily="18" charset="2"/>
              </a:rPr>
              <a:t>,F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形式</a:t>
            </a:r>
            <a:r>
              <a:rPr lang="zh-CN" altLang="en-US" sz="2800" b="1" dirty="0" smtClean="0"/>
              <a:t>, 则</a:t>
            </a:r>
            <a:r>
              <a:rPr lang="zh-CN" altLang="en-US" sz="2800" b="1" dirty="0"/>
              <a:t>拒绝. </a:t>
            </a:r>
            <a:endParaRPr lang="en-US" altLang="zh-CN" sz="28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 smtClean="0"/>
              <a:t>  然后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执行模拟. </a:t>
            </a:r>
            <a:r>
              <a:rPr lang="zh-CN" altLang="en-US" sz="2800" b="1" dirty="0" smtClean="0"/>
              <a:t> </a:t>
            </a:r>
            <a:endParaRPr lang="en-US" altLang="zh-CN" sz="28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M</a:t>
            </a:r>
            <a:r>
              <a:rPr lang="zh-CN" altLang="en-US" sz="2800" b="1" dirty="0"/>
              <a:t>通过在带上写下信息</a:t>
            </a:r>
            <a:r>
              <a:rPr lang="zh-CN" altLang="en-US" sz="2800" b="1" dirty="0" smtClean="0"/>
              <a:t>, 来跟踪</a:t>
            </a:r>
            <a:r>
              <a:rPr lang="en-US" altLang="zh-CN" sz="2800" b="1" dirty="0" smtClean="0"/>
              <a:t>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在</a:t>
            </a:r>
            <a:r>
              <a:rPr lang="en-US" altLang="zh-CN" sz="2800" b="1" dirty="0"/>
              <a:t>w</a:t>
            </a:r>
            <a:r>
              <a:rPr lang="zh-CN" altLang="en-US" sz="2800" b="1" dirty="0"/>
              <a:t>上运行</a:t>
            </a:r>
            <a:r>
              <a:rPr lang="zh-CN" altLang="en-US" sz="2800" b="1" dirty="0" smtClean="0"/>
              <a:t>时当前</a:t>
            </a:r>
            <a:r>
              <a:rPr lang="zh-CN" altLang="en-US" sz="2800" b="1" dirty="0"/>
              <a:t>状态和当前位置. </a:t>
            </a:r>
            <a:endParaRPr lang="en-US" altLang="zh-CN" sz="28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/>
              <a:t> </a:t>
            </a:r>
            <a:r>
              <a:rPr lang="zh-CN" altLang="en-US" sz="2800" b="1" dirty="0" smtClean="0"/>
              <a:t>状态</a:t>
            </a:r>
            <a:r>
              <a:rPr lang="zh-CN" altLang="en-US" sz="2800" b="1" dirty="0"/>
              <a:t>和位置的</a:t>
            </a:r>
            <a:r>
              <a:rPr lang="zh-CN" altLang="en-US" sz="2800" b="1" dirty="0" smtClean="0"/>
              <a:t>更新</a:t>
            </a:r>
            <a:endParaRPr lang="en-US" altLang="zh-CN" sz="28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由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的</a:t>
            </a:r>
            <a:r>
              <a:rPr lang="zh-CN" altLang="en-US" sz="2800" b="1" dirty="0" smtClean="0"/>
              <a:t>转移函数确定. </a:t>
            </a:r>
            <a:endParaRPr lang="en-US" altLang="zh-CN" sz="28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/>
              <a:t> </a:t>
            </a:r>
            <a:r>
              <a:rPr lang="zh-CN" altLang="en-US" sz="2800" b="1" dirty="0" smtClean="0"/>
              <a:t>当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处理完</a:t>
            </a:r>
            <a:r>
              <a:rPr lang="en-US" altLang="zh-CN" sz="2800" b="1" dirty="0"/>
              <a:t>w</a:t>
            </a:r>
            <a:r>
              <a:rPr lang="zh-CN" altLang="en-US" sz="2800" b="1" dirty="0"/>
              <a:t>最后一个符号时</a:t>
            </a:r>
            <a:r>
              <a:rPr lang="zh-CN" altLang="en-US" sz="2800" b="1" dirty="0" smtClean="0"/>
              <a:t>, 如果</a:t>
            </a:r>
            <a:r>
              <a:rPr lang="en-US" altLang="zh-CN" sz="2800" b="1" dirty="0" smtClean="0"/>
              <a:t>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处于</a:t>
            </a:r>
            <a:r>
              <a:rPr lang="zh-CN" altLang="en-US" sz="2800" b="1" dirty="0"/>
              <a:t>接受状态</a:t>
            </a:r>
            <a:r>
              <a:rPr lang="zh-CN" altLang="en-US" sz="2800" b="1" dirty="0" smtClean="0"/>
              <a:t>, 则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接受</a:t>
            </a:r>
            <a:r>
              <a:rPr lang="zh-CN" altLang="en-US" sz="2800" b="1" dirty="0" smtClean="0"/>
              <a:t>, 否则</a:t>
            </a:r>
            <a:r>
              <a:rPr lang="zh-CN" altLang="en-US" sz="2800" b="1" dirty="0"/>
              <a:t>拒绝</a:t>
            </a:r>
            <a:r>
              <a:rPr lang="zh-CN" altLang="en-US" sz="2800" b="1" dirty="0" smtClean="0"/>
              <a:t>.   </a:t>
            </a:r>
            <a:r>
              <a:rPr lang="zh-CN" altLang="en-US" sz="2800" b="1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30897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D1A-7226-496C-B6E6-C29EC992658A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NFA</a:t>
            </a:r>
            <a:r>
              <a:rPr lang="zh-CN" altLang="en-US"/>
              <a:t>接受性问题</a:t>
            </a:r>
            <a:endParaRPr lang="en-US" altLang="zh-CN" baseline="-2500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6192688" cy="4114800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NFA</a:t>
            </a:r>
            <a:r>
              <a:rPr lang="zh-CN" altLang="en-US" b="1" dirty="0"/>
              <a:t>接受性问题</a:t>
            </a:r>
          </a:p>
          <a:p>
            <a:pPr lvl="1">
              <a:buNone/>
            </a:pPr>
            <a:r>
              <a:rPr lang="zh-CN" altLang="en-US" b="1" dirty="0" smtClean="0"/>
              <a:t> 检测</a:t>
            </a:r>
            <a:r>
              <a:rPr lang="zh-CN" altLang="en-US" b="1" dirty="0"/>
              <a:t>一个给定的非确定型有</a:t>
            </a:r>
            <a:r>
              <a:rPr lang="zh-CN" altLang="en-US" b="1" dirty="0" smtClean="0"/>
              <a:t>穷</a:t>
            </a:r>
            <a:endParaRPr lang="en-US" altLang="zh-CN" b="1" dirty="0"/>
          </a:p>
          <a:p>
            <a:pPr marL="457200" lvl="1" indent="0">
              <a:buNone/>
            </a:pPr>
            <a:r>
              <a:rPr lang="zh-CN" altLang="en-US" b="1" dirty="0" smtClean="0"/>
              <a:t>    自动机是否</a:t>
            </a:r>
            <a:r>
              <a:rPr lang="zh-CN" altLang="en-US" b="1" dirty="0"/>
              <a:t>接受一</a:t>
            </a:r>
            <a:r>
              <a:rPr lang="zh-CN" altLang="en-US" b="1" dirty="0" smtClean="0"/>
              <a:t>个给定</a:t>
            </a:r>
            <a:r>
              <a:rPr lang="zh-CN" altLang="en-US" b="1" dirty="0"/>
              <a:t>的串</a:t>
            </a:r>
            <a:endParaRPr lang="zh-CN" altLang="en-US" b="1" dirty="0">
              <a:solidFill>
                <a:schemeClr val="folHlink"/>
              </a:solidFill>
            </a:endParaRPr>
          </a:p>
          <a:p>
            <a:pPr>
              <a:buNone/>
            </a:pPr>
            <a:endParaRPr lang="zh-CN" altLang="en-US" b="1" dirty="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语言</a:t>
            </a:r>
            <a:endParaRPr lang="en-US" altLang="zh-CN" b="1" dirty="0" smtClean="0">
              <a:solidFill>
                <a:schemeClr val="folHlink"/>
              </a:solidFill>
            </a:endParaRPr>
          </a:p>
          <a:p>
            <a:pPr marL="400050" lvl="1" indent="0">
              <a:buNone/>
            </a:pPr>
            <a:r>
              <a:rPr lang="en-US" altLang="zh-CN" b="1" dirty="0">
                <a:solidFill>
                  <a:schemeClr val="folHlink"/>
                </a:solidFill>
              </a:rPr>
              <a:t> </a:t>
            </a:r>
            <a:r>
              <a:rPr lang="en-US" altLang="zh-CN" b="1" dirty="0" smtClean="0">
                <a:solidFill>
                  <a:schemeClr val="folHlink"/>
                </a:solidFill>
              </a:rPr>
              <a:t> </a:t>
            </a:r>
            <a:r>
              <a:rPr lang="en-US" altLang="zh-CN" b="1" dirty="0" smtClean="0"/>
              <a:t>A</a:t>
            </a:r>
            <a:r>
              <a:rPr lang="en-US" altLang="zh-CN" b="1" baseline="-25000" dirty="0" smtClean="0"/>
              <a:t>NFA</a:t>
            </a:r>
            <a:r>
              <a:rPr lang="en-US" altLang="zh-CN" b="1" dirty="0" smtClean="0"/>
              <a:t>={&lt;</a:t>
            </a:r>
            <a:r>
              <a:rPr lang="en-US" altLang="zh-CN" b="1" dirty="0" err="1"/>
              <a:t>B,w</a:t>
            </a:r>
            <a:r>
              <a:rPr lang="en-US" altLang="zh-CN" b="1" dirty="0" smtClean="0"/>
              <a:t>&gt;|NFA B</a:t>
            </a:r>
            <a:r>
              <a:rPr lang="zh-CN" altLang="en-US" b="1" dirty="0"/>
              <a:t>接受串</a:t>
            </a:r>
            <a:r>
              <a:rPr lang="en-US" altLang="zh-CN" b="1" dirty="0" smtClean="0"/>
              <a:t>w}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364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5A48-BB64-439D-9ACF-ADEB27B0E885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定理5.2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61120"/>
            <a:ext cx="6480720" cy="4648200"/>
          </a:xfrm>
        </p:spPr>
        <p:txBody>
          <a:bodyPr/>
          <a:lstStyle/>
          <a:p>
            <a:pPr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定理5.2</a:t>
            </a:r>
            <a:r>
              <a:rPr lang="zh-CN" altLang="en-US" b="1" dirty="0"/>
              <a:t>: 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NFA</a:t>
            </a:r>
            <a:r>
              <a:rPr lang="zh-CN" altLang="en-US" b="1" dirty="0"/>
              <a:t>是可判定语言</a:t>
            </a:r>
          </a:p>
          <a:p>
            <a:pPr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证明思路</a:t>
            </a:r>
            <a:r>
              <a:rPr lang="zh-CN" altLang="en-US" b="1" dirty="0"/>
              <a:t>:</a:t>
            </a:r>
          </a:p>
          <a:p>
            <a:pPr lvl="1">
              <a:buNone/>
            </a:pPr>
            <a:r>
              <a:rPr lang="zh-CN" altLang="en-US" b="1" dirty="0"/>
              <a:t>证法一: </a:t>
            </a:r>
            <a:endParaRPr lang="en-US" altLang="zh-CN" b="1" dirty="0" smtClean="0"/>
          </a:p>
          <a:p>
            <a:pPr lvl="2">
              <a:buNone/>
            </a:pPr>
            <a:r>
              <a:rPr lang="zh-CN" altLang="en-US" b="1" dirty="0" smtClean="0"/>
              <a:t>用</a:t>
            </a:r>
            <a:r>
              <a:rPr lang="en-US" altLang="zh-CN" b="1" dirty="0">
                <a:solidFill>
                  <a:schemeClr val="folHlink"/>
                </a:solidFill>
              </a:rPr>
              <a:t>NTM</a:t>
            </a:r>
            <a:r>
              <a:rPr lang="en-US" altLang="zh-CN" b="1" dirty="0"/>
              <a:t> N</a:t>
            </a:r>
            <a:r>
              <a:rPr lang="zh-CN" altLang="en-US" b="1" dirty="0"/>
              <a:t>模拟</a:t>
            </a:r>
            <a:r>
              <a:rPr lang="en-US" altLang="zh-CN" b="1" dirty="0"/>
              <a:t>NFA B</a:t>
            </a:r>
            <a:r>
              <a:rPr lang="zh-CN" altLang="en-US" b="1" dirty="0"/>
              <a:t>在</a:t>
            </a:r>
            <a:r>
              <a:rPr lang="en-US" altLang="zh-CN" b="1" dirty="0"/>
              <a:t>w</a:t>
            </a:r>
            <a:r>
              <a:rPr lang="zh-CN" altLang="en-US" b="1" dirty="0"/>
              <a:t>上计算</a:t>
            </a:r>
          </a:p>
          <a:p>
            <a:pPr lvl="1">
              <a:buNone/>
            </a:pPr>
            <a:r>
              <a:rPr lang="zh-CN" altLang="en-US" b="1" dirty="0"/>
              <a:t>证法二: </a:t>
            </a:r>
            <a:endParaRPr lang="en-US" altLang="zh-CN" b="1" dirty="0" smtClean="0"/>
          </a:p>
          <a:p>
            <a:pPr lvl="2">
              <a:buNone/>
            </a:pPr>
            <a:r>
              <a:rPr lang="zh-CN" altLang="en-US" b="1" dirty="0" smtClean="0"/>
              <a:t>先</a:t>
            </a:r>
            <a:r>
              <a:rPr lang="zh-CN" altLang="en-US" b="1" dirty="0"/>
              <a:t>把</a:t>
            </a:r>
            <a:r>
              <a:rPr lang="en-US" altLang="zh-CN" b="1" dirty="0"/>
              <a:t>NFA B</a:t>
            </a:r>
            <a:r>
              <a:rPr lang="zh-CN" altLang="en-US" b="1" dirty="0"/>
              <a:t>转化为等价的</a:t>
            </a:r>
            <a:r>
              <a:rPr lang="en-US" altLang="zh-CN" b="1" dirty="0"/>
              <a:t>DFA C</a:t>
            </a:r>
            <a:r>
              <a:rPr lang="en-US" altLang="zh-CN" b="1" dirty="0" smtClean="0"/>
              <a:t>,</a:t>
            </a:r>
          </a:p>
          <a:p>
            <a:pPr marL="914400" lvl="2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再</a:t>
            </a:r>
            <a:r>
              <a:rPr lang="zh-CN" altLang="en-US" b="1" dirty="0"/>
              <a:t>用</a:t>
            </a:r>
            <a:r>
              <a:rPr lang="en-US" altLang="zh-CN" b="1" dirty="0"/>
              <a:t>TM M</a:t>
            </a:r>
            <a:r>
              <a:rPr lang="zh-CN" altLang="en-US" b="1" dirty="0"/>
              <a:t>模拟</a:t>
            </a:r>
            <a:r>
              <a:rPr lang="en-US" altLang="zh-CN" b="1" dirty="0"/>
              <a:t>C</a:t>
            </a:r>
            <a:r>
              <a:rPr lang="zh-CN" altLang="en-US" b="1" dirty="0"/>
              <a:t>在</a:t>
            </a:r>
            <a:r>
              <a:rPr lang="en-US" altLang="zh-CN" b="1" dirty="0"/>
              <a:t>w</a:t>
            </a:r>
            <a:r>
              <a:rPr lang="zh-CN" altLang="en-US" b="1" dirty="0"/>
              <a:t>上计算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7342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D3-71DA-40DE-9894-99F917E05BA9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定理5.</a:t>
            </a:r>
            <a:r>
              <a:rPr lang="zh-CN" altLang="en-US" dirty="0" smtClean="0"/>
              <a:t>2</a:t>
            </a:r>
            <a:r>
              <a:rPr lang="zh-CN" altLang="en-US" dirty="0"/>
              <a:t>证明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73088"/>
            <a:ext cx="6116216" cy="4648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证明</a:t>
            </a:r>
            <a:r>
              <a:rPr lang="zh-CN" altLang="en-US" b="1" dirty="0"/>
              <a:t>:  构造判定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NFA</a:t>
            </a:r>
            <a:r>
              <a:rPr lang="zh-CN" altLang="en-US" b="1" dirty="0"/>
              <a:t>的</a:t>
            </a:r>
            <a:r>
              <a:rPr lang="en-US" altLang="zh-CN" b="1" dirty="0"/>
              <a:t>TM N.</a:t>
            </a:r>
          </a:p>
          <a:p>
            <a:pPr>
              <a:buFontTx/>
              <a:buNone/>
            </a:pPr>
            <a:r>
              <a:rPr lang="en-US" altLang="zh-CN" b="1" dirty="0" smtClean="0"/>
              <a:t>N</a:t>
            </a:r>
            <a:r>
              <a:rPr lang="en-US" altLang="zh-CN" b="1" dirty="0"/>
              <a:t>=“</a:t>
            </a:r>
            <a:r>
              <a:rPr lang="zh-CN" altLang="en-US" b="1" dirty="0"/>
              <a:t>对于输入&lt;</a:t>
            </a:r>
            <a:r>
              <a:rPr lang="en-US" altLang="zh-CN" b="1" dirty="0" err="1"/>
              <a:t>B,w</a:t>
            </a:r>
            <a:r>
              <a:rPr lang="en-US" altLang="zh-CN" b="1" dirty="0"/>
              <a:t>&gt;, </a:t>
            </a:r>
            <a:endParaRPr lang="en-US" altLang="zh-CN" b="1" dirty="0" smtClean="0"/>
          </a:p>
          <a:p>
            <a:pPr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B</a:t>
            </a:r>
            <a:r>
              <a:rPr lang="zh-CN" altLang="en-US" b="1" dirty="0"/>
              <a:t>是</a:t>
            </a:r>
            <a:r>
              <a:rPr lang="en-US" altLang="zh-CN" b="1" dirty="0" err="1"/>
              <a:t>NFA,w</a:t>
            </a:r>
            <a:r>
              <a:rPr lang="zh-CN" altLang="en-US" b="1" dirty="0"/>
              <a:t>是串:</a:t>
            </a:r>
          </a:p>
          <a:p>
            <a:pPr>
              <a:buFontTx/>
              <a:buNone/>
            </a:pPr>
            <a:r>
              <a:rPr lang="zh-CN" altLang="en-US" b="1" dirty="0"/>
              <a:t> </a:t>
            </a:r>
            <a:r>
              <a:rPr lang="zh-CN" altLang="en-US" b="1" dirty="0" smtClean="0"/>
              <a:t>1</a:t>
            </a:r>
            <a:r>
              <a:rPr lang="zh-CN" altLang="en-US" b="1" dirty="0"/>
              <a:t>) 把</a:t>
            </a:r>
            <a:r>
              <a:rPr lang="en-US" altLang="zh-CN" b="1" dirty="0"/>
              <a:t>NFA B</a:t>
            </a:r>
            <a:r>
              <a:rPr lang="zh-CN" altLang="en-US" b="1" dirty="0"/>
              <a:t>转化成等价</a:t>
            </a:r>
            <a:r>
              <a:rPr lang="en-US" altLang="zh-CN" b="1" dirty="0"/>
              <a:t>DFA </a:t>
            </a:r>
            <a:r>
              <a:rPr lang="en-US" altLang="zh-CN" b="1" dirty="0" smtClean="0"/>
              <a:t>C </a:t>
            </a:r>
          </a:p>
          <a:p>
            <a:pPr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(</a:t>
            </a:r>
            <a:r>
              <a:rPr lang="zh-CN" altLang="en-US" b="1" dirty="0"/>
              <a:t>定理2.19)</a:t>
            </a:r>
            <a:r>
              <a:rPr lang="zh-CN" altLang="en-US" b="1" dirty="0">
                <a:solidFill>
                  <a:schemeClr val="folHlink"/>
                </a:solidFill>
              </a:rPr>
              <a:t>.</a:t>
            </a:r>
          </a:p>
          <a:p>
            <a:pPr>
              <a:buFontTx/>
              <a:buNone/>
            </a:pPr>
            <a:r>
              <a:rPr lang="zh-CN" altLang="en-US" b="1" dirty="0"/>
              <a:t> </a:t>
            </a:r>
            <a:r>
              <a:rPr lang="zh-CN" altLang="en-US" b="1" dirty="0" smtClean="0"/>
              <a:t>2</a:t>
            </a:r>
            <a:r>
              <a:rPr lang="zh-CN" altLang="en-US" b="1" dirty="0"/>
              <a:t>) 在输入&lt;</a:t>
            </a:r>
            <a:r>
              <a:rPr lang="en-US" altLang="zh-CN" b="1" dirty="0" err="1"/>
              <a:t>C,w</a:t>
            </a:r>
            <a:r>
              <a:rPr lang="en-US" altLang="zh-CN" b="1" dirty="0"/>
              <a:t>&gt;</a:t>
            </a:r>
            <a:r>
              <a:rPr lang="zh-CN" altLang="en-US" b="1" dirty="0"/>
              <a:t>上运行</a:t>
            </a:r>
            <a:r>
              <a:rPr lang="en-US" altLang="zh-CN" b="1" dirty="0"/>
              <a:t>TM </a:t>
            </a:r>
            <a:r>
              <a:rPr lang="en-US" altLang="zh-CN" b="1" dirty="0" smtClean="0"/>
              <a:t>M</a:t>
            </a:r>
          </a:p>
          <a:p>
            <a:pPr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(</a:t>
            </a:r>
            <a:r>
              <a:rPr lang="zh-CN" altLang="en-US" b="1" dirty="0"/>
              <a:t>定理5.1).</a:t>
            </a:r>
          </a:p>
          <a:p>
            <a:pPr>
              <a:buFontTx/>
              <a:buNone/>
            </a:pPr>
            <a:r>
              <a:rPr lang="zh-CN" altLang="en-US" b="1" dirty="0"/>
              <a:t> </a:t>
            </a:r>
            <a:r>
              <a:rPr lang="zh-CN" altLang="en-US" b="1" dirty="0" smtClean="0"/>
              <a:t>3</a:t>
            </a:r>
            <a:r>
              <a:rPr lang="zh-CN" altLang="en-US" b="1" dirty="0"/>
              <a:t>) 如果</a:t>
            </a:r>
            <a:r>
              <a:rPr lang="en-US" altLang="zh-CN" b="1" dirty="0"/>
              <a:t>M</a:t>
            </a:r>
            <a:r>
              <a:rPr lang="zh-CN" altLang="en-US" b="1" dirty="0"/>
              <a:t>接受,则接受</a:t>
            </a:r>
            <a:r>
              <a:rPr lang="zh-CN" altLang="en-US" b="1" dirty="0" smtClean="0"/>
              <a:t>,</a:t>
            </a:r>
            <a:endParaRPr lang="en-US" altLang="zh-CN" b="1" dirty="0" smtClean="0"/>
          </a:p>
          <a:p>
            <a:pPr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</a:t>
            </a:r>
            <a:r>
              <a:rPr lang="zh-CN" altLang="en-US" b="1" dirty="0" smtClean="0"/>
              <a:t>否则</a:t>
            </a:r>
            <a:r>
              <a:rPr lang="zh-CN" altLang="en-US" b="1" dirty="0"/>
              <a:t>拒绝. </a:t>
            </a:r>
            <a:r>
              <a:rPr lang="en-US" altLang="zh-CN" b="1" dirty="0"/>
              <a:t>”  #</a:t>
            </a:r>
          </a:p>
        </p:txBody>
      </p:sp>
    </p:spTree>
    <p:extLst>
      <p:ext uri="{BB962C8B-B14F-4D97-AF65-F5344CB8AC3E}">
        <p14:creationId xmlns:p14="http://schemas.microsoft.com/office/powerpoint/2010/main" val="42489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2351-866B-417A-BBB2-F792436C6CF1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正则表达式派生性问题</a:t>
            </a:r>
            <a:endParaRPr lang="en-US" altLang="zh-CN" baseline="-25000"/>
          </a:p>
        </p:txBody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76400"/>
            <a:ext cx="6840760" cy="4114800"/>
          </a:xfrm>
        </p:spPr>
        <p:txBody>
          <a:bodyPr/>
          <a:lstStyle/>
          <a:p>
            <a:pPr>
              <a:buNone/>
            </a:pPr>
            <a:r>
              <a:rPr lang="zh-CN" altLang="en-US" b="1" dirty="0"/>
              <a:t>正则表达式派生性问题 </a:t>
            </a:r>
          </a:p>
          <a:p>
            <a:pPr lvl="1">
              <a:buNone/>
            </a:pPr>
            <a:r>
              <a:rPr lang="zh-CN" altLang="en-US" b="1" dirty="0"/>
              <a:t>一个正则表达式是否</a:t>
            </a:r>
            <a:r>
              <a:rPr lang="zh-CN" altLang="en-US" b="1" dirty="0" smtClean="0"/>
              <a:t>派生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一</a:t>
            </a:r>
            <a:r>
              <a:rPr lang="zh-CN" altLang="en-US" b="1" dirty="0"/>
              <a:t>个给定的串</a:t>
            </a:r>
            <a:endParaRPr lang="en-US" altLang="zh-CN" b="1" dirty="0"/>
          </a:p>
          <a:p>
            <a:pPr>
              <a:buNone/>
            </a:pPr>
            <a:endParaRPr lang="zh-CN" altLang="en-US" b="1" dirty="0"/>
          </a:p>
          <a:p>
            <a:pPr>
              <a:buNone/>
            </a:pPr>
            <a:r>
              <a:rPr lang="zh-CN" altLang="en-US" b="1" dirty="0" smtClean="0"/>
              <a:t>语言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en-US" altLang="zh-CN" b="1" dirty="0" smtClean="0"/>
              <a:t>A</a:t>
            </a:r>
            <a:r>
              <a:rPr lang="en-US" altLang="zh-CN" b="1" baseline="-25000" dirty="0" smtClean="0"/>
              <a:t>REX</a:t>
            </a:r>
            <a:r>
              <a:rPr lang="en-US" altLang="zh-CN" b="1" dirty="0"/>
              <a:t>={&lt;</a:t>
            </a:r>
            <a:r>
              <a:rPr lang="en-US" altLang="zh-CN" b="1" dirty="0" err="1"/>
              <a:t>R,w</a:t>
            </a:r>
            <a:r>
              <a:rPr lang="en-US" altLang="zh-CN" b="1" dirty="0"/>
              <a:t>&gt;|</a:t>
            </a:r>
            <a:r>
              <a:rPr lang="zh-CN" altLang="en-US" b="1" dirty="0"/>
              <a:t>正则表达式</a:t>
            </a:r>
            <a:r>
              <a:rPr lang="en-US" altLang="zh-CN" b="1" dirty="0" smtClean="0"/>
              <a:t>R</a:t>
            </a:r>
          </a:p>
          <a:p>
            <a:pPr marL="400050" lvl="1" indent="0">
              <a:buNone/>
            </a:pPr>
            <a:r>
              <a:rPr lang="zh-CN" altLang="en-US" b="1" dirty="0" smtClean="0"/>
              <a:t>                        派生</a:t>
            </a:r>
            <a:r>
              <a:rPr lang="zh-CN" altLang="en-US" b="1" dirty="0"/>
              <a:t>串</a:t>
            </a:r>
            <a:r>
              <a:rPr lang="en-US" altLang="zh-CN" b="1" dirty="0"/>
              <a:t>w}</a:t>
            </a:r>
          </a:p>
        </p:txBody>
      </p:sp>
    </p:spTree>
    <p:extLst>
      <p:ext uri="{BB962C8B-B14F-4D97-AF65-F5344CB8AC3E}">
        <p14:creationId xmlns:p14="http://schemas.microsoft.com/office/powerpoint/2010/main" val="11055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7A4B-325B-46EF-A3EB-1F64F41B0C48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定理5.</a:t>
            </a:r>
            <a:r>
              <a:rPr lang="zh-CN" altLang="en-US" dirty="0" smtClean="0"/>
              <a:t>3证明</a:t>
            </a:r>
            <a:endParaRPr lang="zh-CN" altLang="en-US" dirty="0"/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752" y="1340768"/>
            <a:ext cx="7897688" cy="4648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证明</a:t>
            </a:r>
            <a:r>
              <a:rPr lang="zh-CN" altLang="en-US" b="1" dirty="0"/>
              <a:t>:  下面的</a:t>
            </a:r>
            <a:r>
              <a:rPr lang="en-US" altLang="zh-CN" b="1" dirty="0"/>
              <a:t>TM P</a:t>
            </a:r>
            <a:r>
              <a:rPr lang="zh-CN" altLang="en-US" b="1" dirty="0"/>
              <a:t>判定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REX</a:t>
            </a:r>
            <a:r>
              <a:rPr lang="zh-CN" altLang="en-US" b="1" dirty="0"/>
              <a:t>. </a:t>
            </a:r>
          </a:p>
          <a:p>
            <a:pPr>
              <a:buFontTx/>
              <a:buNone/>
            </a:pPr>
            <a:r>
              <a:rPr lang="en-US" altLang="zh-CN" b="1" dirty="0" smtClean="0"/>
              <a:t>P</a:t>
            </a:r>
            <a:r>
              <a:rPr lang="en-US" altLang="zh-CN" b="1" dirty="0"/>
              <a:t>=“</a:t>
            </a:r>
            <a:r>
              <a:rPr lang="zh-CN" altLang="en-US" b="1" dirty="0"/>
              <a:t>对于输入&lt;</a:t>
            </a:r>
            <a:r>
              <a:rPr lang="en-US" altLang="zh-CN" b="1" dirty="0" err="1"/>
              <a:t>R,w</a:t>
            </a:r>
            <a:r>
              <a:rPr lang="en-US" altLang="zh-CN" b="1" dirty="0"/>
              <a:t>&gt;, </a:t>
            </a:r>
            <a:endParaRPr lang="en-US" altLang="zh-CN" b="1" dirty="0" smtClean="0"/>
          </a:p>
          <a:p>
            <a:pPr>
              <a:buFontTx/>
              <a:buNone/>
            </a:pPr>
            <a:r>
              <a:rPr lang="en-US" altLang="zh-CN" b="1" dirty="0" smtClean="0"/>
              <a:t>         R</a:t>
            </a:r>
            <a:r>
              <a:rPr lang="zh-CN" altLang="en-US" b="1" dirty="0"/>
              <a:t>是</a:t>
            </a:r>
            <a:r>
              <a:rPr lang="en-US" altLang="zh-CN" b="1" dirty="0"/>
              <a:t>RE, w</a:t>
            </a:r>
            <a:r>
              <a:rPr lang="zh-CN" altLang="en-US" b="1" dirty="0"/>
              <a:t>是串:</a:t>
            </a:r>
          </a:p>
          <a:p>
            <a:pPr>
              <a:buFontTx/>
              <a:buNone/>
            </a:pPr>
            <a:r>
              <a:rPr lang="zh-CN" altLang="en-US" b="1" dirty="0" smtClean="0"/>
              <a:t>1</a:t>
            </a:r>
            <a:r>
              <a:rPr lang="zh-CN" altLang="en-US" b="1" dirty="0"/>
              <a:t>) 把</a:t>
            </a:r>
            <a:r>
              <a:rPr lang="en-US" altLang="zh-CN" b="1" dirty="0"/>
              <a:t>REX R</a:t>
            </a:r>
            <a:r>
              <a:rPr lang="zh-CN" altLang="en-US" b="1" dirty="0"/>
              <a:t>转化成等价</a:t>
            </a:r>
            <a:r>
              <a:rPr lang="en-US" altLang="zh-CN" b="1" dirty="0"/>
              <a:t>DFA </a:t>
            </a:r>
            <a:r>
              <a:rPr lang="en-US" altLang="zh-CN" b="1" dirty="0" smtClean="0"/>
              <a:t>A</a:t>
            </a:r>
          </a:p>
          <a:p>
            <a:pPr>
              <a:buFontTx/>
              <a:buNone/>
            </a:pPr>
            <a:r>
              <a:rPr lang="en-US" altLang="zh-CN" b="1" dirty="0" smtClean="0"/>
              <a:t>    (</a:t>
            </a:r>
            <a:r>
              <a:rPr lang="zh-CN" altLang="en-US" b="1" dirty="0"/>
              <a:t>定理2.28)</a:t>
            </a:r>
            <a:r>
              <a:rPr lang="zh-CN" altLang="en-US" b="1" dirty="0">
                <a:solidFill>
                  <a:schemeClr val="folHlink"/>
                </a:solidFill>
              </a:rPr>
              <a:t>.</a:t>
            </a:r>
          </a:p>
          <a:p>
            <a:pPr>
              <a:buFontTx/>
              <a:buNone/>
            </a:pPr>
            <a:r>
              <a:rPr lang="zh-CN" altLang="en-US" b="1" dirty="0" smtClean="0"/>
              <a:t>2</a:t>
            </a:r>
            <a:r>
              <a:rPr lang="zh-CN" altLang="en-US" b="1" dirty="0"/>
              <a:t>) 在输入&lt;</a:t>
            </a:r>
            <a:r>
              <a:rPr lang="en-US" altLang="zh-CN" b="1" dirty="0" err="1"/>
              <a:t>A,w</a:t>
            </a:r>
            <a:r>
              <a:rPr lang="en-US" altLang="zh-CN" b="1" dirty="0"/>
              <a:t>&gt;</a:t>
            </a:r>
            <a:r>
              <a:rPr lang="zh-CN" altLang="en-US" b="1" dirty="0"/>
              <a:t>上运行</a:t>
            </a:r>
            <a:r>
              <a:rPr lang="en-US" altLang="zh-CN" b="1" dirty="0"/>
              <a:t>TM </a:t>
            </a:r>
            <a:r>
              <a:rPr lang="en-US" altLang="zh-CN" b="1" dirty="0" smtClean="0"/>
              <a:t>M</a:t>
            </a:r>
          </a:p>
          <a:p>
            <a:pPr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(</a:t>
            </a:r>
            <a:r>
              <a:rPr lang="zh-CN" altLang="en-US" b="1" dirty="0"/>
              <a:t>定理5.1).</a:t>
            </a:r>
          </a:p>
          <a:p>
            <a:pPr>
              <a:buFontTx/>
              <a:buNone/>
            </a:pPr>
            <a:r>
              <a:rPr lang="zh-CN" altLang="en-US" b="1" dirty="0" smtClean="0"/>
              <a:t>3</a:t>
            </a:r>
            <a:r>
              <a:rPr lang="zh-CN" altLang="en-US" b="1" dirty="0"/>
              <a:t>) 如果</a:t>
            </a:r>
            <a:r>
              <a:rPr lang="en-US" altLang="zh-CN" b="1" dirty="0"/>
              <a:t>M</a:t>
            </a:r>
            <a:r>
              <a:rPr lang="zh-CN" altLang="en-US" b="1" dirty="0"/>
              <a:t>接受,则接受</a:t>
            </a:r>
            <a:r>
              <a:rPr lang="zh-CN" altLang="en-US" b="1" dirty="0" smtClean="0"/>
              <a:t>,</a:t>
            </a:r>
            <a:endParaRPr lang="en-US" altLang="zh-CN" b="1" dirty="0" smtClean="0"/>
          </a:p>
          <a:p>
            <a:pPr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</a:t>
            </a:r>
            <a:r>
              <a:rPr lang="zh-CN" altLang="en-US" b="1" dirty="0" smtClean="0"/>
              <a:t>否则</a:t>
            </a:r>
            <a:r>
              <a:rPr lang="zh-CN" altLang="en-US" b="1" dirty="0"/>
              <a:t>拒绝. </a:t>
            </a:r>
            <a:r>
              <a:rPr lang="en-US" altLang="zh-CN" b="1" dirty="0"/>
              <a:t>”  #</a:t>
            </a:r>
          </a:p>
        </p:txBody>
      </p:sp>
    </p:spTree>
    <p:extLst>
      <p:ext uri="{BB962C8B-B14F-4D97-AF65-F5344CB8AC3E}">
        <p14:creationId xmlns:p14="http://schemas.microsoft.com/office/powerpoint/2010/main" val="62871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092C-D43C-40A3-A348-EB67CA48F20C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说明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76400"/>
            <a:ext cx="5665440" cy="4114800"/>
          </a:xfrm>
        </p:spPr>
        <p:txBody>
          <a:bodyPr/>
          <a:lstStyle/>
          <a:p>
            <a:pPr>
              <a:buNone/>
            </a:pPr>
            <a:r>
              <a:rPr lang="zh-CN" altLang="en-US" b="1" dirty="0"/>
              <a:t>对于可判定性问题,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    把</a:t>
            </a:r>
            <a:r>
              <a:rPr lang="en-US" altLang="zh-CN" b="1" dirty="0"/>
              <a:t>DFA, NFA, </a:t>
            </a:r>
            <a:r>
              <a:rPr lang="en-US" altLang="zh-CN" b="1" dirty="0" smtClean="0"/>
              <a:t>REX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    提供</a:t>
            </a:r>
            <a:r>
              <a:rPr lang="zh-CN" altLang="en-US" b="1" dirty="0"/>
              <a:t>给</a:t>
            </a:r>
            <a:r>
              <a:rPr lang="en-US" altLang="zh-CN" b="1" dirty="0"/>
              <a:t>TM</a:t>
            </a:r>
            <a:r>
              <a:rPr lang="zh-CN" altLang="en-US" b="1" dirty="0"/>
              <a:t>都是等价的,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因为</a:t>
            </a:r>
            <a:r>
              <a:rPr lang="en-US" altLang="zh-CN" b="1" dirty="0"/>
              <a:t>TM</a:t>
            </a:r>
            <a:r>
              <a:rPr lang="zh-CN" altLang="en-US" b="1" dirty="0"/>
              <a:t>能在这三种</a:t>
            </a:r>
            <a:r>
              <a:rPr lang="zh-CN" altLang="en-US" b="1" dirty="0" smtClean="0"/>
              <a:t>编码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    之间进行</a:t>
            </a:r>
            <a:r>
              <a:rPr lang="zh-CN" altLang="en-US" b="1" dirty="0"/>
              <a:t>互相转换.  </a:t>
            </a:r>
          </a:p>
        </p:txBody>
      </p:sp>
    </p:spTree>
    <p:extLst>
      <p:ext uri="{BB962C8B-B14F-4D97-AF65-F5344CB8AC3E}">
        <p14:creationId xmlns:p14="http://schemas.microsoft.com/office/powerpoint/2010/main" val="84262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7D22-2C3F-40F1-B275-01B7D2A31D4F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空性问题</a:t>
            </a:r>
            <a:endParaRPr lang="en-US" altLang="zh-CN" baseline="-25000" dirty="0"/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76400"/>
            <a:ext cx="7772400" cy="4343400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DFA</a:t>
            </a:r>
            <a:r>
              <a:rPr lang="zh-CN" altLang="en-US" b="1" dirty="0"/>
              <a:t>空</a:t>
            </a:r>
            <a:r>
              <a:rPr lang="zh-CN" altLang="en-US" b="1" dirty="0" smtClean="0"/>
              <a:t>性问题 </a:t>
            </a:r>
            <a:endParaRPr lang="zh-CN" altLang="en-US" b="1" dirty="0"/>
          </a:p>
          <a:p>
            <a:pPr lvl="1">
              <a:buNone/>
            </a:pPr>
            <a:r>
              <a:rPr lang="zh-CN" altLang="en-US" b="1" dirty="0"/>
              <a:t>一个</a:t>
            </a:r>
            <a:r>
              <a:rPr lang="en-US" altLang="zh-CN" b="1" dirty="0"/>
              <a:t>DFA</a:t>
            </a:r>
            <a:r>
              <a:rPr lang="zh-CN" altLang="en-US" b="1" dirty="0"/>
              <a:t>是否根本不</a:t>
            </a:r>
            <a:r>
              <a:rPr lang="zh-CN" altLang="en-US" b="1" dirty="0" smtClean="0"/>
              <a:t>接受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任何</a:t>
            </a:r>
            <a:r>
              <a:rPr lang="zh-CN" altLang="en-US" b="1" dirty="0"/>
              <a:t>串? </a:t>
            </a:r>
          </a:p>
          <a:p>
            <a:pPr>
              <a:buNone/>
            </a:pPr>
            <a:endParaRPr lang="zh-CN" altLang="en-US" b="1" dirty="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zh-CN" altLang="en-US" b="1" dirty="0" smtClean="0"/>
              <a:t>语言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en-US" altLang="zh-CN" b="1" dirty="0">
                <a:solidFill>
                  <a:schemeClr val="folHlink"/>
                </a:solidFill>
              </a:rPr>
              <a:t> </a:t>
            </a:r>
            <a:r>
              <a:rPr lang="en-US" altLang="zh-CN" b="1" dirty="0" smtClean="0">
                <a:solidFill>
                  <a:schemeClr val="folHlink"/>
                </a:solidFill>
              </a:rPr>
              <a:t> E</a:t>
            </a:r>
            <a:r>
              <a:rPr lang="en-US" altLang="zh-CN" b="1" baseline="-25000" dirty="0" smtClean="0">
                <a:solidFill>
                  <a:schemeClr val="folHlink"/>
                </a:solidFill>
              </a:rPr>
              <a:t>DFA</a:t>
            </a:r>
            <a:r>
              <a:rPr lang="en-US" altLang="zh-CN" b="1" dirty="0" smtClean="0"/>
              <a:t>={&lt;</a:t>
            </a:r>
            <a:r>
              <a:rPr lang="en-US" altLang="zh-CN" b="1" dirty="0"/>
              <a:t>A</a:t>
            </a:r>
            <a:r>
              <a:rPr lang="en-US" altLang="zh-CN" b="1" dirty="0" smtClean="0"/>
              <a:t>&gt;|</a:t>
            </a:r>
            <a:r>
              <a:rPr lang="en-US" altLang="zh-CN" b="1" dirty="0" smtClean="0">
                <a:sym typeface="Symbol" pitchFamily="18" charset="2"/>
              </a:rPr>
              <a:t>A</a:t>
            </a:r>
            <a:r>
              <a:rPr lang="zh-CN" altLang="en-US" b="1" dirty="0">
                <a:sym typeface="Symbol" pitchFamily="18" charset="2"/>
              </a:rPr>
              <a:t>是</a:t>
            </a:r>
            <a:r>
              <a:rPr lang="en-US" altLang="zh-CN" b="1" dirty="0"/>
              <a:t>DFA</a:t>
            </a:r>
            <a:r>
              <a:rPr lang="zh-CN" altLang="en-US" b="1" dirty="0" smtClean="0">
                <a:sym typeface="Symbol" pitchFamily="18" charset="2"/>
              </a:rPr>
              <a:t>且</a:t>
            </a:r>
            <a:endParaRPr lang="en-US" altLang="zh-CN" b="1" dirty="0" smtClean="0">
              <a:sym typeface="Symbol" pitchFamily="18" charset="2"/>
            </a:endParaRPr>
          </a:p>
          <a:p>
            <a:pPr marL="400050" lvl="1" indent="0">
              <a:buNone/>
            </a:pPr>
            <a:r>
              <a:rPr lang="zh-CN" altLang="en-US" b="1" dirty="0" smtClean="0">
                <a:sym typeface="Symbol" pitchFamily="18" charset="2"/>
              </a:rPr>
              <a:t>                     </a:t>
            </a:r>
            <a:r>
              <a:rPr lang="en-US" altLang="zh-CN" b="1" dirty="0" smtClean="0"/>
              <a:t>L(A</a:t>
            </a:r>
            <a:r>
              <a:rPr lang="en-US" altLang="zh-CN" b="1" dirty="0"/>
              <a:t>)=</a:t>
            </a:r>
            <a:r>
              <a:rPr lang="en-US" altLang="zh-CN" b="1" dirty="0" smtClean="0">
                <a:sym typeface="Symbol" pitchFamily="18" charset="2"/>
              </a:rPr>
              <a:t></a:t>
            </a:r>
            <a:r>
              <a:rPr lang="en-US" altLang="zh-CN" b="1" dirty="0" smtClean="0"/>
              <a:t>}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88142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7943-2511-4A07-988B-2CB42020B4AA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定理5.4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89112"/>
            <a:ext cx="5832648" cy="4648200"/>
          </a:xfrm>
        </p:spPr>
        <p:txBody>
          <a:bodyPr/>
          <a:lstStyle/>
          <a:p>
            <a:pPr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定理5.4</a:t>
            </a:r>
            <a:r>
              <a:rPr lang="zh-CN" altLang="en-US" b="1" dirty="0"/>
              <a:t>: </a:t>
            </a:r>
            <a:r>
              <a:rPr lang="en-US" altLang="zh-CN" b="1" dirty="0"/>
              <a:t>E</a:t>
            </a:r>
            <a:r>
              <a:rPr lang="en-US" altLang="zh-CN" b="1" baseline="-25000" dirty="0"/>
              <a:t>DFA</a:t>
            </a:r>
            <a:r>
              <a:rPr lang="zh-CN" altLang="en-US" b="1" dirty="0"/>
              <a:t> 是可判定语言</a:t>
            </a:r>
          </a:p>
          <a:p>
            <a:pPr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证明思路</a:t>
            </a:r>
            <a:r>
              <a:rPr lang="zh-CN" altLang="en-US" b="1" dirty="0"/>
              <a:t>: </a:t>
            </a:r>
          </a:p>
          <a:p>
            <a:pPr lvl="1">
              <a:buNone/>
            </a:pPr>
            <a:r>
              <a:rPr lang="zh-CN" altLang="en-US" b="1" dirty="0"/>
              <a:t>逐个检查所有的串</a:t>
            </a:r>
          </a:p>
          <a:p>
            <a:pPr lvl="2">
              <a:buNone/>
            </a:pPr>
            <a:r>
              <a:rPr lang="zh-CN" altLang="en-US" b="1" dirty="0"/>
              <a:t>有无穷多个串</a:t>
            </a:r>
          </a:p>
          <a:p>
            <a:pPr lvl="1">
              <a:buNone/>
            </a:pPr>
            <a:r>
              <a:rPr lang="en-US" altLang="zh-CN" b="1" dirty="0"/>
              <a:t>DFA</a:t>
            </a:r>
            <a:r>
              <a:rPr lang="zh-CN" altLang="en-US" b="1" dirty="0"/>
              <a:t>接受一个串当且仅当: </a:t>
            </a:r>
            <a:endParaRPr lang="en-US" altLang="zh-CN" b="1" dirty="0" smtClean="0"/>
          </a:p>
          <a:p>
            <a:pPr lvl="2">
              <a:buNone/>
            </a:pPr>
            <a:r>
              <a:rPr lang="zh-CN" altLang="en-US" b="1" dirty="0" smtClean="0"/>
              <a:t>从</a:t>
            </a:r>
            <a:r>
              <a:rPr lang="zh-CN" altLang="en-US" b="1" dirty="0"/>
              <a:t>初始状态出发</a:t>
            </a:r>
            <a:r>
              <a:rPr lang="zh-CN" altLang="en-US" b="1" dirty="0" smtClean="0"/>
              <a:t>,</a:t>
            </a:r>
            <a:endParaRPr lang="en-US" altLang="zh-CN" b="1" dirty="0" smtClean="0"/>
          </a:p>
          <a:p>
            <a:pPr marL="914400" lvl="2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沿着</a:t>
            </a:r>
            <a:r>
              <a:rPr lang="zh-CN" altLang="en-US" b="1" dirty="0"/>
              <a:t>此</a:t>
            </a:r>
            <a:r>
              <a:rPr lang="en-US" altLang="zh-CN" b="1" dirty="0"/>
              <a:t>DFA</a:t>
            </a:r>
            <a:r>
              <a:rPr lang="zh-CN" altLang="en-US" b="1" dirty="0"/>
              <a:t>的箭头方向, </a:t>
            </a:r>
            <a:endParaRPr lang="en-US" altLang="zh-CN" b="1" dirty="0" smtClean="0"/>
          </a:p>
          <a:p>
            <a:pPr marL="914400" lvl="2" indent="0">
              <a:buNone/>
            </a:pPr>
            <a:r>
              <a:rPr lang="zh-CN" altLang="en-US" b="1" dirty="0" smtClean="0"/>
              <a:t>   能够</a:t>
            </a:r>
            <a:r>
              <a:rPr lang="zh-CN" altLang="en-US" b="1" dirty="0"/>
              <a:t>到达一个接受状态</a:t>
            </a:r>
          </a:p>
          <a:p>
            <a:pPr lvl="2">
              <a:buNone/>
            </a:pPr>
            <a:r>
              <a:rPr lang="zh-CN" altLang="en-US" b="1" dirty="0"/>
              <a:t>采用例4.14的标记算法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678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F14-8282-42B1-A0F7-58587B78899A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第5章  可判定性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可判定语言</a:t>
            </a:r>
          </a:p>
          <a:p>
            <a:pPr marL="457200" lvl="1" indent="0">
              <a:buNone/>
            </a:pPr>
            <a:r>
              <a:rPr lang="zh-CN" altLang="en-US" b="1" dirty="0"/>
              <a:t>关于正则语言的可判定问题</a:t>
            </a:r>
          </a:p>
          <a:p>
            <a:pPr marL="457200" lvl="1" indent="0">
              <a:buNone/>
            </a:pPr>
            <a:r>
              <a:rPr lang="zh-CN" altLang="en-US" b="1" dirty="0"/>
              <a:t>关于上下文无关语言</a:t>
            </a:r>
            <a:r>
              <a:rPr lang="zh-CN" altLang="en-US" b="1" dirty="0" smtClean="0"/>
              <a:t>的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zh-CN" altLang="en-US" b="1" dirty="0" smtClean="0"/>
              <a:t>    可</a:t>
            </a:r>
            <a:r>
              <a:rPr lang="zh-CN" altLang="en-US" b="1" dirty="0"/>
              <a:t>判定问题</a:t>
            </a:r>
          </a:p>
          <a:p>
            <a:pPr marL="0" indent="0">
              <a:buNone/>
            </a:pPr>
            <a:r>
              <a:rPr lang="zh-CN" altLang="en-US" b="1" dirty="0"/>
              <a:t>停机问题</a:t>
            </a:r>
          </a:p>
          <a:p>
            <a:pPr marL="457200" lvl="1" indent="0">
              <a:buNone/>
            </a:pPr>
            <a:r>
              <a:rPr lang="zh-CN" altLang="en-US" b="1" dirty="0"/>
              <a:t>对角化方法</a:t>
            </a:r>
          </a:p>
          <a:p>
            <a:pPr marL="457200" lvl="1" indent="0">
              <a:buNone/>
            </a:pPr>
            <a:r>
              <a:rPr lang="zh-CN" altLang="en-US" b="1" dirty="0"/>
              <a:t>停机问题是不可判定的</a:t>
            </a:r>
          </a:p>
          <a:p>
            <a:pPr marL="457200" lvl="1" indent="0">
              <a:buNone/>
            </a:pPr>
            <a:r>
              <a:rPr lang="zh-CN" altLang="en-US" b="1" dirty="0"/>
              <a:t>非图灵可识别语言</a:t>
            </a:r>
          </a:p>
        </p:txBody>
      </p:sp>
    </p:spTree>
    <p:extLst>
      <p:ext uri="{BB962C8B-B14F-4D97-AF65-F5344CB8AC3E}">
        <p14:creationId xmlns:p14="http://schemas.microsoft.com/office/powerpoint/2010/main" val="32795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CB9-781D-4241-9822-55178D03B3D2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定理5.</a:t>
            </a:r>
            <a:r>
              <a:rPr lang="zh-CN" altLang="en-US" dirty="0" smtClean="0"/>
              <a:t>4证明</a:t>
            </a:r>
            <a:endParaRPr lang="zh-CN" alt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556792"/>
            <a:ext cx="7772400" cy="4648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证明</a:t>
            </a:r>
            <a:r>
              <a:rPr lang="zh-CN" altLang="en-US" b="1" dirty="0"/>
              <a:t>:  </a:t>
            </a:r>
            <a:r>
              <a:rPr lang="en-US" altLang="zh-CN" b="1" dirty="0"/>
              <a:t>TM T=“</a:t>
            </a:r>
            <a:r>
              <a:rPr lang="zh-CN" altLang="en-US" b="1" dirty="0"/>
              <a:t>对于输入&lt;</a:t>
            </a:r>
            <a:r>
              <a:rPr lang="en-US" altLang="zh-CN" b="1" dirty="0"/>
              <a:t>A&gt;, </a:t>
            </a:r>
            <a:endParaRPr lang="en-US" altLang="zh-CN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A</a:t>
            </a:r>
            <a:r>
              <a:rPr lang="zh-CN" altLang="en-US" b="1" dirty="0"/>
              <a:t>是</a:t>
            </a:r>
            <a:r>
              <a:rPr lang="en-US" altLang="zh-CN" b="1" dirty="0"/>
              <a:t>DFA: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/>
              <a:t>1</a:t>
            </a:r>
            <a:r>
              <a:rPr lang="zh-CN" altLang="en-US" sz="2800" b="1" dirty="0"/>
              <a:t>) 标记初始状态.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/>
              <a:t>2</a:t>
            </a:r>
            <a:r>
              <a:rPr lang="zh-CN" altLang="en-US" sz="2800" b="1" dirty="0"/>
              <a:t>) 重复下列步骤</a:t>
            </a:r>
            <a:r>
              <a:rPr lang="zh-CN" altLang="en-US" sz="2800" b="1" dirty="0" smtClean="0"/>
              <a:t>, 直到</a:t>
            </a:r>
            <a:r>
              <a:rPr lang="zh-CN" altLang="en-US" sz="2800" b="1" dirty="0"/>
              <a:t>所有</a:t>
            </a:r>
            <a:r>
              <a:rPr lang="zh-CN" altLang="en-US" sz="2800" b="1" dirty="0" smtClean="0"/>
              <a:t>状态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</a:t>
            </a:r>
            <a:r>
              <a:rPr lang="zh-CN" altLang="en-US" sz="2800" b="1" dirty="0" smtClean="0"/>
              <a:t>都</a:t>
            </a:r>
            <a:r>
              <a:rPr lang="zh-CN" altLang="en-US" sz="2800" b="1" dirty="0"/>
              <a:t>被标记. 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/>
              <a:t>3</a:t>
            </a:r>
            <a:r>
              <a:rPr lang="zh-CN" altLang="en-US" sz="2800" b="1" dirty="0"/>
              <a:t>) 对于一个状态</a:t>
            </a:r>
            <a:r>
              <a:rPr lang="zh-CN" altLang="en-US" sz="2800" b="1" dirty="0" smtClean="0"/>
              <a:t>, 如果</a:t>
            </a:r>
            <a:r>
              <a:rPr lang="zh-CN" altLang="en-US" sz="2800" b="1" dirty="0"/>
              <a:t>有一个</a:t>
            </a:r>
            <a:r>
              <a:rPr lang="zh-CN" altLang="en-US" sz="2800" b="1" dirty="0" smtClean="0"/>
              <a:t>到达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</a:t>
            </a:r>
            <a:r>
              <a:rPr lang="zh-CN" altLang="en-US" sz="2800" b="1" dirty="0" smtClean="0"/>
              <a:t>它</a:t>
            </a:r>
            <a:r>
              <a:rPr lang="zh-CN" altLang="en-US" sz="2800" b="1" dirty="0"/>
              <a:t>的转移</a:t>
            </a:r>
            <a:r>
              <a:rPr lang="zh-CN" altLang="en-US" sz="2800" b="1" dirty="0" smtClean="0"/>
              <a:t>是从</a:t>
            </a:r>
            <a:r>
              <a:rPr lang="zh-CN" altLang="en-US" sz="2800" b="1" dirty="0"/>
              <a:t>某个已经</a:t>
            </a:r>
            <a:r>
              <a:rPr lang="zh-CN" altLang="en-US" sz="2800" b="1" dirty="0" smtClean="0"/>
              <a:t>标记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</a:t>
            </a:r>
            <a:r>
              <a:rPr lang="zh-CN" altLang="en-US" sz="2800" b="1" dirty="0" smtClean="0"/>
              <a:t>过的状态</a:t>
            </a:r>
            <a:r>
              <a:rPr lang="zh-CN" altLang="en-US" sz="2800" b="1" dirty="0"/>
              <a:t>出发的</a:t>
            </a:r>
            <a:r>
              <a:rPr lang="zh-CN" altLang="en-US" sz="2800" b="1" dirty="0" smtClean="0"/>
              <a:t>, 则</a:t>
            </a:r>
            <a:r>
              <a:rPr lang="zh-CN" altLang="en-US" sz="2800" b="1" dirty="0"/>
              <a:t>将它标记.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/>
              <a:t>4</a:t>
            </a:r>
            <a:r>
              <a:rPr lang="zh-CN" altLang="en-US" sz="2800" b="1" dirty="0"/>
              <a:t>) 如果没有接受状态被标记</a:t>
            </a:r>
            <a:r>
              <a:rPr lang="zh-CN" altLang="en-US" sz="2800" b="1" dirty="0" smtClean="0"/>
              <a:t>,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</a:t>
            </a:r>
            <a:r>
              <a:rPr lang="zh-CN" altLang="en-US" sz="2800" b="1" dirty="0" smtClean="0"/>
              <a:t>则</a:t>
            </a:r>
            <a:r>
              <a:rPr lang="zh-CN" altLang="en-US" sz="2800" b="1" dirty="0"/>
              <a:t>接受, 否则拒绝.</a:t>
            </a:r>
            <a:r>
              <a:rPr lang="en-US" altLang="zh-CN" sz="2800" b="1" dirty="0"/>
              <a:t>”  </a:t>
            </a:r>
            <a:r>
              <a:rPr lang="en-US" altLang="zh-CN" sz="2800" b="1" dirty="0" smtClean="0"/>
              <a:t>           #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63157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CE5A-E7F8-44CB-9A2C-D4E4578FA823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等价性问题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76400"/>
            <a:ext cx="5976664" cy="4572000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DFA</a:t>
            </a:r>
            <a:r>
              <a:rPr lang="zh-CN" altLang="en-US" b="1" dirty="0" smtClean="0"/>
              <a:t>等价性问题</a:t>
            </a:r>
            <a:endParaRPr lang="zh-CN" altLang="en-US" b="1" dirty="0"/>
          </a:p>
          <a:p>
            <a:pPr lvl="1">
              <a:buNone/>
            </a:pPr>
            <a:r>
              <a:rPr lang="zh-CN" altLang="en-US" b="1" dirty="0"/>
              <a:t>检查两个</a:t>
            </a:r>
            <a:r>
              <a:rPr lang="en-US" altLang="zh-CN" b="1" dirty="0"/>
              <a:t>DFA</a:t>
            </a:r>
            <a:r>
              <a:rPr lang="zh-CN" altLang="en-US" b="1" dirty="0"/>
              <a:t>是否</a:t>
            </a:r>
            <a:r>
              <a:rPr lang="zh-CN" altLang="en-US" b="1" dirty="0" smtClean="0"/>
              <a:t>识别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b="1" dirty="0" smtClean="0"/>
              <a:t>   </a:t>
            </a:r>
            <a:r>
              <a:rPr lang="zh-CN" altLang="en-US" b="1" dirty="0" smtClean="0"/>
              <a:t>同</a:t>
            </a:r>
            <a:r>
              <a:rPr lang="zh-CN" altLang="en-US" b="1" dirty="0"/>
              <a:t>一个语言</a:t>
            </a:r>
          </a:p>
          <a:p>
            <a:pPr>
              <a:buNone/>
            </a:pPr>
            <a:endParaRPr lang="zh-CN" altLang="en-US" b="1" dirty="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zh-CN" altLang="en-US" b="1" dirty="0" smtClean="0"/>
              <a:t>语言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chemeClr val="folHlink"/>
                </a:solidFill>
              </a:rPr>
              <a:t> </a:t>
            </a:r>
            <a:r>
              <a:rPr lang="en-US" altLang="zh-CN" b="1" dirty="0" smtClean="0">
                <a:solidFill>
                  <a:schemeClr val="folHlink"/>
                </a:solidFill>
              </a:rPr>
              <a:t>   </a:t>
            </a:r>
            <a:r>
              <a:rPr lang="en-US" altLang="zh-CN" sz="2800" b="1" dirty="0" smtClean="0">
                <a:solidFill>
                  <a:schemeClr val="folHlink"/>
                </a:solidFill>
              </a:rPr>
              <a:t>EQ</a:t>
            </a:r>
            <a:r>
              <a:rPr lang="en-US" altLang="zh-CN" sz="2800" b="1" baseline="-25000" dirty="0" smtClean="0">
                <a:solidFill>
                  <a:schemeClr val="folHlink"/>
                </a:solidFill>
              </a:rPr>
              <a:t>DFA</a:t>
            </a:r>
            <a:r>
              <a:rPr lang="en-US" altLang="zh-CN" sz="2800" b="1" dirty="0" smtClean="0"/>
              <a:t>={&lt;</a:t>
            </a:r>
            <a:r>
              <a:rPr lang="en-US" altLang="zh-CN" sz="2800" b="1" dirty="0"/>
              <a:t>A,B</a:t>
            </a:r>
            <a:r>
              <a:rPr lang="en-US" altLang="zh-CN" sz="2800" b="1" dirty="0" smtClean="0"/>
              <a:t>&gt;|</a:t>
            </a:r>
            <a:r>
              <a:rPr lang="en-US" altLang="zh-CN" sz="2800" b="1" dirty="0" smtClean="0">
                <a:sym typeface="Symbol" pitchFamily="18" charset="2"/>
              </a:rPr>
              <a:t>A</a:t>
            </a:r>
            <a:r>
              <a:rPr lang="zh-CN" altLang="en-US" sz="2800" b="1" dirty="0">
                <a:sym typeface="Symbol" pitchFamily="18" charset="2"/>
              </a:rPr>
              <a:t>和</a:t>
            </a:r>
            <a:r>
              <a:rPr lang="en-US" altLang="zh-CN" sz="2800" b="1" dirty="0">
                <a:sym typeface="Symbol" pitchFamily="18" charset="2"/>
              </a:rPr>
              <a:t>B</a:t>
            </a:r>
            <a:r>
              <a:rPr lang="zh-CN" altLang="en-US" sz="2800" b="1" dirty="0">
                <a:sym typeface="Symbol" pitchFamily="18" charset="2"/>
              </a:rPr>
              <a:t>是</a:t>
            </a:r>
            <a:r>
              <a:rPr lang="en-US" altLang="zh-CN" sz="2800" b="1" dirty="0"/>
              <a:t>DFA</a:t>
            </a:r>
            <a:r>
              <a:rPr lang="zh-CN" altLang="en-US" sz="2800" b="1" dirty="0"/>
              <a:t>且</a:t>
            </a:r>
          </a:p>
          <a:p>
            <a:pPr>
              <a:buNone/>
            </a:pPr>
            <a:r>
              <a:rPr lang="zh-CN" altLang="en-US" sz="2800" b="1" dirty="0"/>
              <a:t>                             </a:t>
            </a:r>
            <a:r>
              <a:rPr lang="zh-CN" altLang="en-US" sz="2800" b="1" dirty="0" smtClean="0"/>
              <a:t> </a:t>
            </a:r>
            <a:r>
              <a:rPr lang="en-US" altLang="zh-CN" sz="2800" b="1" dirty="0"/>
              <a:t>L(A)=L(B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767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6DF4-2E98-468F-BDB1-DB2BE0DFB8BA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定理5.5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00" y="1412776"/>
            <a:ext cx="5972200" cy="4648200"/>
          </a:xfrm>
        </p:spPr>
        <p:txBody>
          <a:bodyPr/>
          <a:lstStyle/>
          <a:p>
            <a:pPr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定理5.5</a:t>
            </a:r>
            <a:r>
              <a:rPr lang="zh-CN" altLang="en-US" b="1" dirty="0"/>
              <a:t>: </a:t>
            </a:r>
            <a:r>
              <a:rPr lang="en-US" altLang="zh-CN" b="1" dirty="0"/>
              <a:t>EQ</a:t>
            </a:r>
            <a:r>
              <a:rPr lang="en-US" altLang="zh-CN" b="1" baseline="-25000" dirty="0"/>
              <a:t>DFA</a:t>
            </a:r>
            <a:r>
              <a:rPr lang="zh-CN" altLang="en-US" b="1" dirty="0"/>
              <a:t> 是可判定语言</a:t>
            </a:r>
          </a:p>
          <a:p>
            <a:pPr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证明思路</a:t>
            </a:r>
            <a:r>
              <a:rPr lang="zh-CN" altLang="en-US" b="1" dirty="0"/>
              <a:t>:</a:t>
            </a:r>
          </a:p>
          <a:p>
            <a:pPr lvl="1">
              <a:buNone/>
            </a:pPr>
            <a:r>
              <a:rPr lang="zh-CN" altLang="en-US" b="1" dirty="0"/>
              <a:t>正则语言对于布尔运算封闭</a:t>
            </a:r>
            <a:r>
              <a:rPr lang="zh-CN" altLang="en-US" b="1" dirty="0" smtClean="0"/>
              <a:t>,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因此</a:t>
            </a:r>
            <a:r>
              <a:rPr lang="zh-CN" altLang="en-US" b="1" dirty="0"/>
              <a:t>对于对称差运算封闭</a:t>
            </a:r>
          </a:p>
          <a:p>
            <a:pPr lvl="1">
              <a:buNone/>
            </a:pPr>
            <a:r>
              <a:rPr lang="zh-CN" altLang="en-US" b="1" dirty="0"/>
              <a:t>两个语言相等</a:t>
            </a:r>
            <a:r>
              <a:rPr lang="zh-CN" altLang="en-US" b="1" dirty="0" smtClean="0"/>
              <a:t>当且仅当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zh-CN" altLang="en-US" b="1" dirty="0" smtClean="0"/>
              <a:t>        其</a:t>
            </a:r>
            <a:r>
              <a:rPr lang="zh-CN" altLang="en-US" b="1" dirty="0"/>
              <a:t>对称差为空语言</a:t>
            </a:r>
          </a:p>
          <a:p>
            <a:pPr lvl="1">
              <a:buNone/>
            </a:pPr>
            <a:r>
              <a:rPr lang="zh-CN" altLang="en-US" b="1" dirty="0"/>
              <a:t>正则语言是否为空</a:t>
            </a:r>
            <a:r>
              <a:rPr lang="zh-CN" altLang="en-US" b="1" dirty="0" smtClean="0"/>
              <a:t>,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这</a:t>
            </a:r>
            <a:r>
              <a:rPr lang="zh-CN" altLang="en-US" b="1" dirty="0"/>
              <a:t>是可判定的(定理5.4)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516216" y="172618"/>
            <a:ext cx="2286000" cy="1604665"/>
            <a:chOff x="3505200" y="4800600"/>
            <a:chExt cx="2286000" cy="1604665"/>
          </a:xfrm>
        </p:grpSpPr>
        <p:sp>
          <p:nvSpPr>
            <p:cNvPr id="987140" name="Rectangle 4"/>
            <p:cNvSpPr>
              <a:spLocks noChangeArrowheads="1"/>
            </p:cNvSpPr>
            <p:nvPr/>
          </p:nvSpPr>
          <p:spPr bwMode="auto">
            <a:xfrm>
              <a:off x="3505200" y="4800600"/>
              <a:ext cx="2286000" cy="152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7141" name="Oval 5"/>
            <p:cNvSpPr>
              <a:spLocks noChangeArrowheads="1"/>
            </p:cNvSpPr>
            <p:nvPr/>
          </p:nvSpPr>
          <p:spPr bwMode="auto">
            <a:xfrm>
              <a:off x="3886200" y="5105400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7142" name="Oval 6"/>
            <p:cNvSpPr>
              <a:spLocks noChangeArrowheads="1"/>
            </p:cNvSpPr>
            <p:nvPr/>
          </p:nvSpPr>
          <p:spPr bwMode="auto">
            <a:xfrm>
              <a:off x="4419600" y="5105400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7143" name="Line 7"/>
            <p:cNvSpPr>
              <a:spLocks noChangeShapeType="1"/>
            </p:cNvSpPr>
            <p:nvPr/>
          </p:nvSpPr>
          <p:spPr bwMode="auto">
            <a:xfrm>
              <a:off x="4038600" y="5257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7144" name="Line 8"/>
            <p:cNvSpPr>
              <a:spLocks noChangeShapeType="1"/>
            </p:cNvSpPr>
            <p:nvPr/>
          </p:nvSpPr>
          <p:spPr bwMode="auto">
            <a:xfrm>
              <a:off x="3962400" y="5410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7145" name="Line 9"/>
            <p:cNvSpPr>
              <a:spLocks noChangeShapeType="1"/>
            </p:cNvSpPr>
            <p:nvPr/>
          </p:nvSpPr>
          <p:spPr bwMode="auto">
            <a:xfrm>
              <a:off x="3886200" y="5562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7146" name="Line 10"/>
            <p:cNvSpPr>
              <a:spLocks noChangeShapeType="1"/>
            </p:cNvSpPr>
            <p:nvPr/>
          </p:nvSpPr>
          <p:spPr bwMode="auto">
            <a:xfrm>
              <a:off x="3886200" y="57150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7147" name="Line 11"/>
            <p:cNvSpPr>
              <a:spLocks noChangeShapeType="1"/>
            </p:cNvSpPr>
            <p:nvPr/>
          </p:nvSpPr>
          <p:spPr bwMode="auto">
            <a:xfrm>
              <a:off x="3962400" y="5867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7148" name="Line 12"/>
            <p:cNvSpPr>
              <a:spLocks noChangeShapeType="1"/>
            </p:cNvSpPr>
            <p:nvPr/>
          </p:nvSpPr>
          <p:spPr bwMode="auto">
            <a:xfrm>
              <a:off x="4191000" y="6019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7149" name="Line 13"/>
            <p:cNvSpPr>
              <a:spLocks noChangeShapeType="1"/>
            </p:cNvSpPr>
            <p:nvPr/>
          </p:nvSpPr>
          <p:spPr bwMode="auto">
            <a:xfrm>
              <a:off x="4800600" y="5334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7150" name="Line 14"/>
            <p:cNvSpPr>
              <a:spLocks noChangeShapeType="1"/>
            </p:cNvSpPr>
            <p:nvPr/>
          </p:nvSpPr>
          <p:spPr bwMode="auto">
            <a:xfrm>
              <a:off x="4876800" y="5486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7151" name="Line 15"/>
            <p:cNvSpPr>
              <a:spLocks noChangeShapeType="1"/>
            </p:cNvSpPr>
            <p:nvPr/>
          </p:nvSpPr>
          <p:spPr bwMode="auto">
            <a:xfrm>
              <a:off x="4876800" y="57150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7152" name="Line 16"/>
            <p:cNvSpPr>
              <a:spLocks noChangeShapeType="1"/>
            </p:cNvSpPr>
            <p:nvPr/>
          </p:nvSpPr>
          <p:spPr bwMode="auto">
            <a:xfrm>
              <a:off x="4800600" y="5867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7153" name="Line 17"/>
            <p:cNvSpPr>
              <a:spLocks noChangeShapeType="1"/>
            </p:cNvSpPr>
            <p:nvPr/>
          </p:nvSpPr>
          <p:spPr bwMode="auto">
            <a:xfrm>
              <a:off x="4724400" y="6019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7154" name="Line 18"/>
            <p:cNvSpPr>
              <a:spLocks noChangeShapeType="1"/>
            </p:cNvSpPr>
            <p:nvPr/>
          </p:nvSpPr>
          <p:spPr bwMode="auto">
            <a:xfrm>
              <a:off x="4724400" y="5181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7155" name="Text Box 19"/>
            <p:cNvSpPr txBox="1">
              <a:spLocks noChangeArrowheads="1"/>
            </p:cNvSpPr>
            <p:nvPr/>
          </p:nvSpPr>
          <p:spPr bwMode="auto">
            <a:xfrm>
              <a:off x="3962400" y="5943600"/>
              <a:ext cx="1676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L(A)</a:t>
              </a:r>
              <a:r>
                <a:rPr lang="en-US" altLang="zh-CN" sz="2400" b="1">
                  <a:latin typeface="Arial Narrow" pitchFamily="34" charset="0"/>
                  <a:sym typeface="Symbol" pitchFamily="18" charset="2"/>
                </a:rPr>
                <a:t>L(B)</a:t>
              </a:r>
              <a:endParaRPr lang="en-US" altLang="zh-CN" sz="2400" b="1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B8CF-FFC6-4A04-833B-64B59CD92565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定理5.</a:t>
            </a:r>
            <a:r>
              <a:rPr lang="zh-CN" altLang="en-US" dirty="0" smtClean="0"/>
              <a:t>5证明</a:t>
            </a:r>
            <a:endParaRPr lang="zh-CN" alt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7772400" cy="4648200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folHlink"/>
                </a:solidFill>
              </a:rPr>
              <a:t>证明</a:t>
            </a:r>
            <a:r>
              <a:rPr lang="zh-CN" altLang="en-US" b="1" dirty="0"/>
              <a:t>: 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TM </a:t>
            </a:r>
            <a:r>
              <a:rPr lang="en-US" altLang="zh-CN" b="1" dirty="0"/>
              <a:t>F=“</a:t>
            </a:r>
            <a:r>
              <a:rPr lang="zh-CN" altLang="en-US" b="1" dirty="0"/>
              <a:t>对于输入&lt;</a:t>
            </a:r>
            <a:r>
              <a:rPr lang="en-US" altLang="zh-CN" b="1" dirty="0"/>
              <a:t>A,B&gt;,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A</a:t>
            </a:r>
            <a:r>
              <a:rPr lang="zh-CN" altLang="en-US" b="1" dirty="0"/>
              <a:t>和</a:t>
            </a:r>
            <a:r>
              <a:rPr lang="en-US" altLang="zh-CN" b="1" dirty="0"/>
              <a:t>B</a:t>
            </a:r>
            <a:r>
              <a:rPr lang="zh-CN" altLang="en-US" b="1" dirty="0"/>
              <a:t>都是</a:t>
            </a:r>
            <a:r>
              <a:rPr lang="en-US" altLang="zh-CN" b="1" dirty="0"/>
              <a:t>DFA:</a:t>
            </a:r>
          </a:p>
          <a:p>
            <a:pPr>
              <a:buFontTx/>
              <a:buNone/>
            </a:pPr>
            <a:r>
              <a:rPr lang="zh-CN" altLang="en-US" sz="2800" b="1" dirty="0"/>
              <a:t>   1) 构造</a:t>
            </a:r>
            <a:r>
              <a:rPr lang="en-US" altLang="zh-CN" sz="2800" b="1" dirty="0"/>
              <a:t>DFA C</a:t>
            </a:r>
            <a:r>
              <a:rPr lang="zh-CN" altLang="en-US" sz="2800" b="1" dirty="0" smtClean="0"/>
              <a:t>使得</a:t>
            </a:r>
            <a:endParaRPr lang="en-US" altLang="zh-CN" sz="2800" b="1" dirty="0" smtClean="0"/>
          </a:p>
          <a:p>
            <a:pPr>
              <a:buFontTx/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L(C</a:t>
            </a:r>
            <a:r>
              <a:rPr lang="en-US" altLang="zh-CN" sz="2800" b="1" dirty="0"/>
              <a:t>)=</a:t>
            </a:r>
            <a:r>
              <a:rPr lang="en-US" altLang="zh-CN" sz="2800" b="1" dirty="0">
                <a:sym typeface="Symbol" pitchFamily="18" charset="2"/>
              </a:rPr>
              <a:t>L(A)L(B) </a:t>
            </a:r>
            <a:endParaRPr lang="en-US" altLang="zh-CN" sz="2800" b="1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      </a:t>
            </a:r>
            <a:r>
              <a:rPr lang="en-US" altLang="zh-CN" sz="2800" b="1" dirty="0" smtClean="0"/>
              <a:t>(</a:t>
            </a:r>
            <a:r>
              <a:rPr lang="zh-CN" altLang="en-US" sz="2800" b="1" dirty="0"/>
              <a:t>定理2.12等);</a:t>
            </a:r>
          </a:p>
          <a:p>
            <a:pPr>
              <a:buFontTx/>
              <a:buNone/>
            </a:pPr>
            <a:r>
              <a:rPr lang="zh-CN" altLang="en-US" sz="2800" b="1" dirty="0"/>
              <a:t>   2) 在输入&lt;</a:t>
            </a:r>
            <a:r>
              <a:rPr lang="en-US" altLang="zh-CN" sz="2800" b="1" dirty="0"/>
              <a:t>C&gt;</a:t>
            </a:r>
            <a:r>
              <a:rPr lang="zh-CN" altLang="en-US" sz="2800" b="1" dirty="0"/>
              <a:t>上运行</a:t>
            </a:r>
            <a:r>
              <a:rPr lang="en-US" altLang="zh-CN" sz="2800" b="1" dirty="0"/>
              <a:t>TM </a:t>
            </a:r>
            <a:r>
              <a:rPr lang="en-US" altLang="zh-CN" sz="2800" b="1" dirty="0" smtClean="0"/>
              <a:t>T</a:t>
            </a:r>
          </a:p>
          <a:p>
            <a:pPr>
              <a:buFontTx/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(</a:t>
            </a:r>
            <a:r>
              <a:rPr lang="zh-CN" altLang="en-US" sz="2800" b="1" dirty="0"/>
              <a:t>定理5.4) </a:t>
            </a:r>
            <a:endParaRPr lang="zh-CN" altLang="en-US" sz="2800" b="1" dirty="0">
              <a:solidFill>
                <a:schemeClr val="folHlink"/>
              </a:solidFill>
            </a:endParaRPr>
          </a:p>
          <a:p>
            <a:pPr>
              <a:buFontTx/>
              <a:buNone/>
            </a:pPr>
            <a:r>
              <a:rPr lang="zh-CN" altLang="en-US" sz="2800" b="1" dirty="0"/>
              <a:t>   3) 如果</a:t>
            </a:r>
            <a:r>
              <a:rPr lang="en-US" altLang="zh-CN" sz="2800" b="1" dirty="0"/>
              <a:t>T</a:t>
            </a:r>
            <a:r>
              <a:rPr lang="zh-CN" altLang="en-US" sz="2800" b="1" dirty="0"/>
              <a:t>接受, 则接受, </a:t>
            </a:r>
            <a:endParaRPr lang="en-US" altLang="zh-CN" sz="2800" b="1" dirty="0" smtClean="0"/>
          </a:p>
          <a:p>
            <a:pPr>
              <a:buFontTx/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</a:t>
            </a:r>
            <a:r>
              <a:rPr lang="zh-CN" altLang="en-US" sz="2800" b="1" dirty="0" smtClean="0"/>
              <a:t>否则</a:t>
            </a:r>
            <a:r>
              <a:rPr lang="zh-CN" altLang="en-US" sz="2800" b="1" dirty="0"/>
              <a:t>拒绝.”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en-US" altLang="zh-CN" sz="2800" b="1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2364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A323C9D-4647-455F-9356-CB40E8D8AA67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第6章  可归约性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6" y="1700809"/>
            <a:ext cx="7572375" cy="44418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语言理论中的不可判定问题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利用计算历史的归约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线性界限自动机</a:t>
            </a:r>
            <a:endParaRPr lang="en-US" altLang="zh-CN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波斯特对应问题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映射归约(多一归约,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zh-CN" altLang="en-US" sz="2800" b="1" dirty="0" smtClean="0">
                <a:ea typeface="宋体" charset="-122"/>
              </a:rPr>
              <a:t>归约)</a:t>
            </a:r>
          </a:p>
        </p:txBody>
      </p:sp>
    </p:spTree>
    <p:extLst>
      <p:ext uri="{BB962C8B-B14F-4D97-AF65-F5344CB8AC3E}">
        <p14:creationId xmlns:p14="http://schemas.microsoft.com/office/powerpoint/2010/main" val="2600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BC1B-8974-4BD3-9FB2-B25176E240DC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算法可解性的局限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算法可解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存在处处停机的算法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按照算法可解性给问题分类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证明有些问题能用算法求解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证明另一些问题不能用算法求解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研究不可解性的意义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避免做无用功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激发想象力,全面透彻地</a:t>
            </a:r>
            <a:r>
              <a:rPr lang="zh-CN" altLang="en-US" b="1" dirty="0" smtClean="0"/>
              <a:t>理解</a:t>
            </a:r>
            <a:endParaRPr lang="en-US" altLang="zh-CN" b="1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什么</a:t>
            </a:r>
            <a:r>
              <a:rPr lang="zh-CN" altLang="en-US" b="1" dirty="0"/>
              <a:t>是计算</a:t>
            </a:r>
          </a:p>
        </p:txBody>
      </p:sp>
    </p:spTree>
    <p:extLst>
      <p:ext uri="{BB962C8B-B14F-4D97-AF65-F5344CB8AC3E}">
        <p14:creationId xmlns:p14="http://schemas.microsoft.com/office/powerpoint/2010/main" val="25324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2DC-55DD-4C64-AD3C-FD93CAED78A0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可判定语言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86272"/>
            <a:ext cx="7571184" cy="4191000"/>
          </a:xfrm>
        </p:spPr>
        <p:txBody>
          <a:bodyPr/>
          <a:lstStyle/>
          <a:p>
            <a:r>
              <a:rPr lang="zh-CN" altLang="en-US" b="1" dirty="0"/>
              <a:t>问题与语言</a:t>
            </a:r>
          </a:p>
          <a:p>
            <a:pPr lvl="1"/>
            <a:r>
              <a:rPr lang="zh-CN" altLang="en-US" b="1" dirty="0"/>
              <a:t>编码</a:t>
            </a:r>
          </a:p>
          <a:p>
            <a:r>
              <a:rPr lang="zh-CN" altLang="en-US" b="1" dirty="0"/>
              <a:t>可判定性</a:t>
            </a:r>
          </a:p>
          <a:p>
            <a:pPr lvl="1"/>
            <a:r>
              <a:rPr lang="zh-CN" altLang="en-US" b="1" dirty="0"/>
              <a:t>存在处处停机的</a:t>
            </a:r>
            <a:r>
              <a:rPr lang="en-US" altLang="zh-CN" b="1" dirty="0"/>
              <a:t>TM</a:t>
            </a:r>
            <a:r>
              <a:rPr lang="zh-CN" altLang="en-US" b="1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22605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0040" y="228600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关于正则语言的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可计算问题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C4E10-AF81-4F28-9685-622AAFB39E8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E5FC-F4E7-4D06-85E9-C915B49A89F0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关于正则语言的可判定问题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34480"/>
            <a:ext cx="7772400" cy="4114800"/>
          </a:xfrm>
        </p:spPr>
        <p:txBody>
          <a:bodyPr/>
          <a:lstStyle/>
          <a:p>
            <a:r>
              <a:rPr lang="en-US" altLang="zh-CN" b="1" dirty="0"/>
              <a:t>DFA</a:t>
            </a:r>
            <a:r>
              <a:rPr lang="zh-CN" altLang="en-US" b="1" dirty="0"/>
              <a:t>接受性问题</a:t>
            </a:r>
            <a:endParaRPr lang="en-US" altLang="zh-CN" b="1" baseline="-25000" dirty="0"/>
          </a:p>
          <a:p>
            <a:r>
              <a:rPr lang="en-US" altLang="zh-CN" b="1" dirty="0"/>
              <a:t>NFA</a:t>
            </a:r>
            <a:r>
              <a:rPr lang="zh-CN" altLang="en-US" b="1" dirty="0"/>
              <a:t>接受性问题</a:t>
            </a:r>
            <a:endParaRPr lang="en-US" altLang="zh-CN" b="1" baseline="-25000" dirty="0"/>
          </a:p>
          <a:p>
            <a:r>
              <a:rPr lang="zh-CN" altLang="en-US" b="1" dirty="0"/>
              <a:t>正则表达式派生性问题</a:t>
            </a:r>
            <a:endParaRPr lang="en-US" altLang="zh-CN" b="1" baseline="-25000" dirty="0"/>
          </a:p>
          <a:p>
            <a:r>
              <a:rPr lang="en-US" altLang="zh-CN" b="1" dirty="0"/>
              <a:t>DFA</a:t>
            </a:r>
            <a:r>
              <a:rPr lang="zh-CN" altLang="en-US" b="1" dirty="0"/>
              <a:t>空性问题</a:t>
            </a:r>
            <a:endParaRPr lang="en-US" altLang="zh-CN" b="1" baseline="-25000" dirty="0"/>
          </a:p>
          <a:p>
            <a:r>
              <a:rPr lang="en-US" altLang="zh-CN" b="1" dirty="0"/>
              <a:t>DFA</a:t>
            </a:r>
            <a:r>
              <a:rPr lang="zh-CN" altLang="en-US" b="1" dirty="0"/>
              <a:t>等价性问题</a:t>
            </a:r>
          </a:p>
        </p:txBody>
      </p:sp>
    </p:spTree>
    <p:extLst>
      <p:ext uri="{BB962C8B-B14F-4D97-AF65-F5344CB8AC3E}">
        <p14:creationId xmlns:p14="http://schemas.microsoft.com/office/powerpoint/2010/main" val="33805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696F-9A96-45F6-9504-BED0EF0ED3AD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DFA</a:t>
            </a:r>
            <a:r>
              <a:rPr lang="zh-CN" altLang="en-US"/>
              <a:t>接受性问题</a:t>
            </a:r>
            <a:endParaRPr lang="en-US" altLang="zh-CN" baseline="-25000"/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976" y="1628800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DFA</a:t>
            </a:r>
            <a:r>
              <a:rPr lang="zh-CN" altLang="en-US" b="1" dirty="0"/>
              <a:t>接受</a:t>
            </a:r>
            <a:r>
              <a:rPr lang="zh-CN" altLang="en-US" b="1" dirty="0" smtClean="0"/>
              <a:t>性问题</a:t>
            </a:r>
            <a:endParaRPr lang="zh-CN" altLang="en-US" b="1" dirty="0"/>
          </a:p>
          <a:p>
            <a:pPr lvl="1">
              <a:buNone/>
            </a:pPr>
            <a:r>
              <a:rPr lang="zh-CN" altLang="en-US" b="1" dirty="0"/>
              <a:t>检测一个给定的确</a:t>
            </a:r>
            <a:r>
              <a:rPr lang="zh-CN" altLang="en-US" b="1" dirty="0" smtClean="0"/>
              <a:t>定型</a:t>
            </a:r>
            <a:endParaRPr lang="en-US" altLang="zh-CN" b="1" dirty="0" smtClean="0"/>
          </a:p>
          <a:p>
            <a:pPr lvl="1">
              <a:buNone/>
            </a:pPr>
            <a:r>
              <a:rPr lang="zh-CN" altLang="en-US" b="1" dirty="0" smtClean="0"/>
              <a:t>   有</a:t>
            </a:r>
            <a:r>
              <a:rPr lang="zh-CN" altLang="en-US" b="1" dirty="0"/>
              <a:t>穷</a:t>
            </a:r>
            <a:r>
              <a:rPr lang="zh-CN" altLang="en-US" b="1" dirty="0" smtClean="0"/>
              <a:t>自动机是否接受</a:t>
            </a:r>
            <a:endParaRPr lang="en-US" altLang="zh-CN" b="1" dirty="0" smtClean="0"/>
          </a:p>
          <a:p>
            <a:pPr lvl="1">
              <a:buNone/>
            </a:pPr>
            <a:r>
              <a:rPr lang="zh-CN" altLang="en-US" b="1" dirty="0" smtClean="0"/>
              <a:t>   一个给定</a:t>
            </a:r>
            <a:r>
              <a:rPr lang="zh-CN" altLang="en-US" b="1" dirty="0"/>
              <a:t>的串</a:t>
            </a:r>
          </a:p>
          <a:p>
            <a:pPr>
              <a:buNone/>
            </a:pPr>
            <a:endParaRPr lang="zh-CN" altLang="en-US" b="1" dirty="0"/>
          </a:p>
          <a:p>
            <a:pPr>
              <a:buNone/>
            </a:pPr>
            <a:r>
              <a:rPr lang="zh-CN" altLang="en-US" b="1" dirty="0" smtClean="0"/>
              <a:t>语言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chemeClr val="folHlink"/>
                </a:solidFill>
              </a:rPr>
              <a:t> </a:t>
            </a:r>
            <a:r>
              <a:rPr lang="en-US" altLang="zh-CN" b="1" dirty="0" smtClean="0">
                <a:solidFill>
                  <a:schemeClr val="folHlink"/>
                </a:solidFill>
              </a:rPr>
              <a:t> </a:t>
            </a:r>
            <a:r>
              <a:rPr lang="en-US" altLang="zh-CN" sz="2800" b="1" dirty="0" smtClean="0">
                <a:solidFill>
                  <a:schemeClr val="folHlink"/>
                </a:solidFill>
              </a:rPr>
              <a:t>A</a:t>
            </a:r>
            <a:r>
              <a:rPr lang="en-US" altLang="zh-CN" sz="2800" b="1" baseline="-25000" dirty="0" smtClean="0">
                <a:solidFill>
                  <a:schemeClr val="folHlink"/>
                </a:solidFill>
              </a:rPr>
              <a:t>DFA</a:t>
            </a:r>
            <a:r>
              <a:rPr lang="en-US" altLang="zh-CN" sz="2800" b="1" dirty="0" smtClean="0"/>
              <a:t>={&lt;</a:t>
            </a:r>
            <a:r>
              <a:rPr lang="en-US" altLang="zh-CN" sz="2800" b="1" dirty="0" err="1"/>
              <a:t>B,w</a:t>
            </a:r>
            <a:r>
              <a:rPr lang="en-US" altLang="zh-CN" sz="2800" b="1" dirty="0" smtClean="0"/>
              <a:t>&gt;| </a:t>
            </a:r>
            <a:r>
              <a:rPr lang="en-US" altLang="zh-CN" sz="2800" b="1" dirty="0"/>
              <a:t>DFA B</a:t>
            </a:r>
            <a:r>
              <a:rPr lang="zh-CN" altLang="en-US" sz="2800" b="1" dirty="0"/>
              <a:t>接受串</a:t>
            </a:r>
            <a:r>
              <a:rPr lang="en-US" altLang="zh-CN" sz="2800" b="1" dirty="0" smtClean="0"/>
              <a:t>w}</a:t>
            </a:r>
            <a:endParaRPr lang="en-US" altLang="zh-CN" sz="2800" b="1" dirty="0"/>
          </a:p>
          <a:p>
            <a:pPr marL="0" indent="0">
              <a:buNone/>
            </a:pPr>
            <a:r>
              <a:rPr lang="zh-CN" altLang="en-US" sz="2800" b="1" dirty="0" smtClean="0"/>
              <a:t>  </a:t>
            </a:r>
            <a:r>
              <a:rPr lang="en-US" altLang="zh-CN" sz="2800" b="1" dirty="0" smtClean="0"/>
              <a:t>DFA 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接受串</a:t>
            </a:r>
            <a:r>
              <a:rPr lang="en-US" altLang="zh-CN" sz="2800" b="1" dirty="0"/>
              <a:t>w</a:t>
            </a:r>
            <a:r>
              <a:rPr lang="zh-CN" altLang="en-US" sz="2800" b="1" dirty="0"/>
              <a:t>  </a:t>
            </a:r>
            <a:r>
              <a:rPr lang="en-US" altLang="zh-CN" sz="2800" b="1" dirty="0">
                <a:solidFill>
                  <a:schemeClr val="folHlink"/>
                </a:solidFill>
                <a:sym typeface="Symbol" pitchFamily="18" charset="2"/>
              </a:rPr>
              <a:t></a:t>
            </a:r>
            <a:r>
              <a:rPr lang="en-US" altLang="zh-CN" sz="2800" b="1" dirty="0">
                <a:sym typeface="Symbol" pitchFamily="18" charset="2"/>
              </a:rPr>
              <a:t> &lt;</a:t>
            </a:r>
            <a:r>
              <a:rPr lang="en-US" altLang="zh-CN" sz="2800" b="1" dirty="0" err="1">
                <a:sym typeface="Symbol" pitchFamily="18" charset="2"/>
              </a:rPr>
              <a:t>B,w</a:t>
            </a:r>
            <a:r>
              <a:rPr lang="en-US" altLang="zh-CN" sz="2800" b="1" dirty="0">
                <a:sym typeface="Symbol" pitchFamily="18" charset="2"/>
              </a:rPr>
              <a:t>&gt;</a:t>
            </a:r>
            <a:r>
              <a:rPr lang="en-US" altLang="zh-CN" sz="2800" b="1" dirty="0"/>
              <a:t>A</a:t>
            </a:r>
            <a:r>
              <a:rPr lang="en-US" altLang="zh-CN" sz="2800" b="1" baseline="-25000" dirty="0"/>
              <a:t>DFA</a:t>
            </a:r>
            <a:r>
              <a:rPr lang="en-US" altLang="zh-CN" sz="2800" b="1" dirty="0">
                <a:sym typeface="Symbol" pitchFamily="18" charset="2"/>
              </a:rPr>
              <a:t>.</a:t>
            </a:r>
            <a:endParaRPr lang="zh-CN" altLang="en-US" sz="2800" b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035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《理论计算机科学基础》第7讲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9DB3-B596-4954-BB1E-442B2FBE1FF6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定理5.1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76400"/>
            <a:ext cx="7772400" cy="4114800"/>
          </a:xfrm>
        </p:spPr>
        <p:txBody>
          <a:bodyPr/>
          <a:lstStyle/>
          <a:p>
            <a:pPr marL="533400" indent="-533400"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定理5.1</a:t>
            </a:r>
            <a:r>
              <a:rPr lang="zh-CN" altLang="en-US" b="1" dirty="0"/>
              <a:t>: 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DFA</a:t>
            </a:r>
            <a:r>
              <a:rPr lang="zh-CN" altLang="en-US" b="1" dirty="0"/>
              <a:t>是可判定语言</a:t>
            </a:r>
          </a:p>
          <a:p>
            <a:pPr marL="533400" indent="-533400"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证明思路</a:t>
            </a:r>
            <a:r>
              <a:rPr lang="zh-CN" altLang="en-US" b="1" dirty="0"/>
              <a:t>:  </a:t>
            </a:r>
          </a:p>
          <a:p>
            <a:pPr marL="914400" lvl="1" indent="-457200">
              <a:buNone/>
            </a:pPr>
            <a:r>
              <a:rPr lang="zh-CN" altLang="en-US" b="1" dirty="0"/>
              <a:t>设计一个判定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DFA</a:t>
            </a:r>
            <a:r>
              <a:rPr lang="zh-CN" altLang="en-US" b="1" dirty="0"/>
              <a:t>的</a:t>
            </a:r>
            <a:r>
              <a:rPr lang="en-US" altLang="zh-CN" b="1" dirty="0"/>
              <a:t>TM M.</a:t>
            </a:r>
          </a:p>
          <a:p>
            <a:pPr marL="914400" lvl="1" indent="-457200">
              <a:buNone/>
            </a:pPr>
            <a:r>
              <a:rPr lang="en-US" altLang="zh-CN" b="1" dirty="0"/>
              <a:t>M</a:t>
            </a:r>
            <a:r>
              <a:rPr lang="zh-CN" altLang="en-US" b="1" dirty="0"/>
              <a:t>模拟</a:t>
            </a:r>
            <a:r>
              <a:rPr lang="en-US" altLang="zh-CN" b="1" dirty="0"/>
              <a:t>B</a:t>
            </a:r>
            <a:r>
              <a:rPr lang="zh-CN" altLang="en-US" b="1" dirty="0"/>
              <a:t>在</a:t>
            </a:r>
            <a:r>
              <a:rPr lang="en-US" altLang="zh-CN" b="1" dirty="0"/>
              <a:t>w</a:t>
            </a:r>
            <a:r>
              <a:rPr lang="zh-CN" altLang="en-US" b="1" dirty="0"/>
              <a:t>上的计算</a:t>
            </a:r>
          </a:p>
          <a:p>
            <a:pPr marL="914400" lvl="1" indent="-457200">
              <a:buNone/>
            </a:pPr>
            <a:r>
              <a:rPr lang="zh-CN" altLang="en-US" b="1" dirty="0"/>
              <a:t>想象一下写上述程序所需要的细节</a:t>
            </a:r>
          </a:p>
        </p:txBody>
      </p:sp>
    </p:spTree>
    <p:extLst>
      <p:ext uri="{BB962C8B-B14F-4D97-AF65-F5344CB8AC3E}">
        <p14:creationId xmlns:p14="http://schemas.microsoft.com/office/powerpoint/2010/main" val="21972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4406</TotalTime>
  <Words>1262</Words>
  <Application>Microsoft Office PowerPoint</Application>
  <PresentationFormat>全屏显示(4:3)</PresentationFormat>
  <Paragraphs>252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Wingdings</vt:lpstr>
      <vt:lpstr>Times New Roman</vt:lpstr>
      <vt:lpstr>Arial</vt:lpstr>
      <vt:lpstr>Symbol</vt:lpstr>
      <vt:lpstr>宋体</vt:lpstr>
      <vt:lpstr>Arial Narrow</vt:lpstr>
      <vt:lpstr>Factory</vt:lpstr>
      <vt:lpstr>第6周   (不)可计算问题</vt:lpstr>
      <vt:lpstr>第5章  可判定性</vt:lpstr>
      <vt:lpstr>第6章  可归约性</vt:lpstr>
      <vt:lpstr>算法可解性的局限</vt:lpstr>
      <vt:lpstr>可判定语言</vt:lpstr>
      <vt:lpstr>关于正则语言的 可计算问题</vt:lpstr>
      <vt:lpstr>关于正则语言的可判定问题</vt:lpstr>
      <vt:lpstr>DFA接受性问题</vt:lpstr>
      <vt:lpstr>定理5.1</vt:lpstr>
      <vt:lpstr>定理5.1证明</vt:lpstr>
      <vt:lpstr>定理5.1证明</vt:lpstr>
      <vt:lpstr>NFA接受性问题</vt:lpstr>
      <vt:lpstr>定理5.2</vt:lpstr>
      <vt:lpstr>定理5.2证明</vt:lpstr>
      <vt:lpstr>正则表达式派生性问题</vt:lpstr>
      <vt:lpstr>定理5.3证明</vt:lpstr>
      <vt:lpstr>说明</vt:lpstr>
      <vt:lpstr>DFA空性问题</vt:lpstr>
      <vt:lpstr>定理5.4</vt:lpstr>
      <vt:lpstr>定理5.4证明</vt:lpstr>
      <vt:lpstr>DFA等价性问题</vt:lpstr>
      <vt:lpstr>定理5.5</vt:lpstr>
      <vt:lpstr>定理5.5证明</vt:lpstr>
    </vt:vector>
  </TitlesOfParts>
  <Company>PKU CS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Computer Science</dc:title>
  <dc:creator>Liu Tian</dc:creator>
  <cp:lastModifiedBy>Eason Liu</cp:lastModifiedBy>
  <cp:revision>495</cp:revision>
  <cp:lastPrinted>1601-01-01T00:00:00Z</cp:lastPrinted>
  <dcterms:created xsi:type="dcterms:W3CDTF">2000-03-28T21:24:29Z</dcterms:created>
  <dcterms:modified xsi:type="dcterms:W3CDTF">2014-10-15T13:14:23Z</dcterms:modified>
</cp:coreProperties>
</file>