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8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A62AD-4B9D-487E-8B14-95657569A71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1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93D4C-9DC2-4927-9661-69648B244EB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D3142-D598-40A3-9FDC-F3532C72038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47847-902B-4443-A57E-283F82CB8B2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39C6D-5E25-42C3-BA5A-A17A46F1761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1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8568C-C439-4F23-8834-539EC371C55D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0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5150-6BD2-4BD3-A7E5-26F163BAF04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一个非图灵可识别语言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E057-3FF5-489E-B557-35503885187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定理5.16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7772400" cy="4724400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补</a:t>
            </a:r>
            <a:r>
              <a:rPr lang="zh-CN" altLang="en-US" b="1" dirty="0"/>
              <a:t>:  </a:t>
            </a:r>
            <a:r>
              <a:rPr lang="en-US" altLang="zh-CN" b="1" dirty="0">
                <a:solidFill>
                  <a:schemeClr val="folHlink"/>
                </a:solidFill>
              </a:rPr>
              <a:t>A</a:t>
            </a:r>
            <a:r>
              <a:rPr lang="en-US" altLang="zh-CN" b="1" baseline="30000" dirty="0">
                <a:solidFill>
                  <a:schemeClr val="folHlink"/>
                </a:solidFill>
              </a:rPr>
              <a:t>c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*-A  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sym typeface="Symbol" pitchFamily="18" charset="2"/>
              </a:rPr>
              <a:t>               (</a:t>
            </a:r>
            <a:r>
              <a:rPr lang="zh-CN" altLang="en-US" b="1" dirty="0">
                <a:sym typeface="Symbol" pitchFamily="18" charset="2"/>
              </a:rPr>
              <a:t>课本记作     </a:t>
            </a:r>
            <a:r>
              <a:rPr lang="en-US" altLang="zh-CN" b="1" dirty="0">
                <a:sym typeface="Symbol" pitchFamily="18" charset="2"/>
              </a:rPr>
              <a:t>)</a:t>
            </a:r>
          </a:p>
          <a:p>
            <a:endParaRPr lang="zh-CN" altLang="en-US" b="1" dirty="0">
              <a:solidFill>
                <a:schemeClr val="folHlink"/>
              </a:solidFill>
              <a:sym typeface="Symbol" pitchFamily="18" charset="2"/>
            </a:endParaRPr>
          </a:p>
          <a:p>
            <a:r>
              <a:rPr lang="zh-CN" altLang="en-US" b="1" dirty="0">
                <a:solidFill>
                  <a:schemeClr val="folHlink"/>
                </a:solidFill>
                <a:sym typeface="Symbol" pitchFamily="18" charset="2"/>
              </a:rPr>
              <a:t>定理5.16</a:t>
            </a:r>
            <a:r>
              <a:rPr lang="zh-CN" altLang="en-US" b="1" dirty="0">
                <a:sym typeface="Symbol" pitchFamily="18" charset="2"/>
              </a:rPr>
              <a:t>: </a:t>
            </a:r>
            <a:r>
              <a:rPr lang="zh-CN" altLang="en-US" b="1" dirty="0" smtClean="0">
                <a:sym typeface="Symbol" pitchFamily="18" charset="2"/>
              </a:rPr>
              <a:t> </a:t>
            </a:r>
            <a:endParaRPr lang="en-US" altLang="zh-CN" b="1" dirty="0" smtClean="0">
              <a:sym typeface="Symbol" pitchFamily="18" charset="2"/>
            </a:endParaRPr>
          </a:p>
          <a:p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A</a:t>
            </a:r>
            <a:r>
              <a:rPr lang="zh-CN" altLang="en-US" b="1" dirty="0">
                <a:sym typeface="Symbol" pitchFamily="18" charset="2"/>
              </a:rPr>
              <a:t>可</a:t>
            </a:r>
            <a:r>
              <a:rPr lang="zh-CN" altLang="en-US" b="1" dirty="0" smtClean="0">
                <a:sym typeface="Symbol" pitchFamily="18" charset="2"/>
              </a:rPr>
              <a:t>判定  </a:t>
            </a:r>
            <a:endParaRPr lang="en-US" altLang="zh-CN" b="1" dirty="0" smtClean="0">
              <a:sym typeface="Symbol" pitchFamily="18" charset="2"/>
            </a:endParaRPr>
          </a:p>
          <a:p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A</a:t>
            </a:r>
            <a:r>
              <a:rPr lang="zh-CN" altLang="en-US" b="1" dirty="0" smtClean="0">
                <a:sym typeface="Symbol" pitchFamily="18" charset="2"/>
              </a:rPr>
              <a:t>和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baseline="30000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图灵可识别</a:t>
            </a:r>
          </a:p>
        </p:txBody>
      </p:sp>
      <p:graphicFrame>
        <p:nvGraphicFramePr>
          <p:cNvPr id="933893" name="Object 5"/>
          <p:cNvGraphicFramePr>
            <a:graphicFrameLocks noChangeAspect="1"/>
          </p:cNvGraphicFramePr>
          <p:nvPr>
            <p:extLst/>
          </p:nvPr>
        </p:nvGraphicFramePr>
        <p:xfrm>
          <a:off x="4004692" y="2132856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公式" r:id="rId4" imgW="152517" imgH="190573" progId="Equation.3">
                  <p:embed/>
                </p:oleObj>
              </mc:Choice>
              <mc:Fallback>
                <p:oleObj name="公式" r:id="rId4" imgW="152517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692" y="2132856"/>
                        <a:ext cx="495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2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C52-A7DF-4C25-8705-92AD44226D0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16证明</a:t>
            </a:r>
            <a:endParaRPr lang="zh-CN" altLang="en-US" dirty="0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7787208" cy="4191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b="1" dirty="0">
                <a:sym typeface="Symbol" pitchFamily="18" charset="2"/>
              </a:rPr>
              <a:t>: () 设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是可判定的.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可</a:t>
            </a:r>
            <a:r>
              <a:rPr lang="zh-CN" altLang="en-US" b="1" dirty="0">
                <a:sym typeface="Symbol" pitchFamily="18" charset="2"/>
              </a:rPr>
              <a:t>判定语言对布尔运算</a:t>
            </a:r>
            <a:r>
              <a:rPr lang="zh-CN" altLang="en-US" b="1" dirty="0" smtClean="0">
                <a:sym typeface="Symbol" pitchFamily="18" charset="2"/>
              </a:rPr>
              <a:t>封闭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    (</a:t>
            </a:r>
            <a:r>
              <a:rPr lang="zh-CN" altLang="en-US" b="1" dirty="0">
                <a:sym typeface="Symbol" pitchFamily="18" charset="2"/>
              </a:rPr>
              <a:t>问题4.14),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所以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baseline="30000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是可判定的.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可</a:t>
            </a:r>
            <a:r>
              <a:rPr lang="zh-CN" altLang="en-US" b="1" dirty="0">
                <a:sym typeface="Symbol" pitchFamily="18" charset="2"/>
              </a:rPr>
              <a:t>判定语言都是图灵可识别</a:t>
            </a:r>
            <a:r>
              <a:rPr lang="zh-CN" altLang="en-US" b="1" dirty="0" smtClean="0">
                <a:sym typeface="Symbol" pitchFamily="18" charset="2"/>
              </a:rPr>
              <a:t>的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    (</a:t>
            </a:r>
            <a:r>
              <a:rPr lang="zh-CN" altLang="en-US" b="1" dirty="0">
                <a:sym typeface="Symbol" pitchFamily="18" charset="2"/>
              </a:rPr>
              <a:t>定义),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Symbol" pitchFamily="18" charset="2"/>
              </a:rPr>
              <a:t>所以</a:t>
            </a:r>
            <a:r>
              <a:rPr lang="en-US" altLang="zh-CN" b="1" dirty="0" smtClean="0">
                <a:sym typeface="Symbol" pitchFamily="18" charset="2"/>
              </a:rPr>
              <a:t>, A</a:t>
            </a:r>
            <a:r>
              <a:rPr lang="zh-CN" altLang="en-US" b="1" dirty="0">
                <a:sym typeface="Symbol" pitchFamily="18" charset="2"/>
              </a:rPr>
              <a:t>和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baseline="30000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都是图灵可识别的.</a:t>
            </a:r>
          </a:p>
        </p:txBody>
      </p:sp>
    </p:spTree>
    <p:extLst>
      <p:ext uri="{BB962C8B-B14F-4D97-AF65-F5344CB8AC3E}">
        <p14:creationId xmlns:p14="http://schemas.microsoft.com/office/powerpoint/2010/main" val="20695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08C-3D93-4776-BB64-9F4A7E5DC05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5624"/>
            <a:ext cx="7772400" cy="683096"/>
          </a:xfrm>
        </p:spPr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16证明</a:t>
            </a:r>
            <a:endParaRPr lang="zh-CN" alt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64840"/>
            <a:ext cx="7772400" cy="5444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b="1" dirty="0">
                <a:sym typeface="Symbol" pitchFamily="18" charset="2"/>
              </a:rPr>
              <a:t>: () </a:t>
            </a:r>
            <a:r>
              <a:rPr lang="zh-CN" altLang="en-US" sz="2800" b="1" dirty="0" smtClean="0">
                <a:sym typeface="Symbol" pitchFamily="18" charset="2"/>
              </a:rPr>
              <a:t>设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en-US" altLang="zh-CN" sz="2800" b="1" baseline="30000" dirty="0">
                <a:sym typeface="Symbol" pitchFamily="18" charset="2"/>
              </a:rPr>
              <a:t>c</a:t>
            </a:r>
            <a:r>
              <a:rPr lang="zh-CN" altLang="en-US" sz="2800" b="1" dirty="0">
                <a:sym typeface="Symbol" pitchFamily="18" charset="2"/>
              </a:rPr>
              <a:t>都是图灵可识别的.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ym typeface="Symbol" pitchFamily="18" charset="2"/>
              </a:rPr>
              <a:t>     设</a:t>
            </a:r>
            <a:r>
              <a:rPr lang="en-US" altLang="zh-CN" sz="2800" b="1" dirty="0">
                <a:sym typeface="Symbol" pitchFamily="18" charset="2"/>
              </a:rPr>
              <a:t>TM 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zh-CN" altLang="en-US" sz="2800" b="1" dirty="0">
                <a:sym typeface="Symbol" pitchFamily="18" charset="2"/>
              </a:rPr>
              <a:t>识别</a:t>
            </a:r>
            <a:r>
              <a:rPr lang="en-US" altLang="zh-CN" sz="2800" b="1" dirty="0">
                <a:sym typeface="Symbol" pitchFamily="18" charset="2"/>
              </a:rPr>
              <a:t>A, TM M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识别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en-US" altLang="zh-CN" sz="2800" b="1" baseline="30000" dirty="0">
                <a:sym typeface="Symbol" pitchFamily="18" charset="2"/>
              </a:rPr>
              <a:t>c</a:t>
            </a:r>
            <a:r>
              <a:rPr lang="en-US" altLang="zh-CN" sz="2800" b="1" dirty="0">
                <a:sym typeface="Symbol" pitchFamily="18" charset="2"/>
              </a:rPr>
              <a:t>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ym typeface="Symbol" pitchFamily="18" charset="2"/>
              </a:rPr>
              <a:t>下面</a:t>
            </a:r>
            <a:r>
              <a:rPr lang="zh-CN" altLang="en-US" sz="2800" b="1" dirty="0">
                <a:sym typeface="Symbol" pitchFamily="18" charset="2"/>
              </a:rPr>
              <a:t>构造</a:t>
            </a:r>
            <a:r>
              <a:rPr lang="en-US" altLang="zh-CN" sz="2800" b="1" dirty="0">
                <a:sym typeface="Symbol" pitchFamily="18" charset="2"/>
              </a:rPr>
              <a:t>TM M</a:t>
            </a:r>
            <a:r>
              <a:rPr lang="zh-CN" altLang="en-US" sz="2800" b="1" dirty="0">
                <a:sym typeface="Symbol" pitchFamily="18" charset="2"/>
              </a:rPr>
              <a:t>判定</a:t>
            </a:r>
            <a:r>
              <a:rPr lang="en-US" altLang="zh-CN" sz="2800" b="1" dirty="0">
                <a:sym typeface="Symbol" pitchFamily="18" charset="2"/>
              </a:rPr>
              <a:t>A.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en-US" altLang="zh-CN" sz="2800" b="1" dirty="0">
                <a:sym typeface="Symbol" pitchFamily="18" charset="2"/>
              </a:rPr>
              <a:t>=“</a:t>
            </a:r>
            <a:r>
              <a:rPr lang="zh-CN" altLang="en-US" sz="2800" b="1" dirty="0">
                <a:sym typeface="Symbol" pitchFamily="18" charset="2"/>
              </a:rPr>
              <a:t>对输入</a:t>
            </a:r>
            <a:r>
              <a:rPr lang="en-US" altLang="zh-CN" sz="2800" b="1" dirty="0">
                <a:sym typeface="Symbol" pitchFamily="18" charset="2"/>
              </a:rPr>
              <a:t>w:   </a:t>
            </a:r>
          </a:p>
          <a:p>
            <a:pPr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) </a:t>
            </a:r>
            <a:r>
              <a:rPr lang="zh-CN" altLang="en-US" sz="2800" b="1" dirty="0">
                <a:sym typeface="Symbol" pitchFamily="18" charset="2"/>
              </a:rPr>
              <a:t>在输入</a:t>
            </a:r>
            <a:r>
              <a:rPr lang="en-US" altLang="zh-CN" sz="2800" b="1" dirty="0">
                <a:sym typeface="Symbol" pitchFamily="18" charset="2"/>
              </a:rPr>
              <a:t>w</a:t>
            </a:r>
            <a:r>
              <a:rPr lang="zh-CN" altLang="en-US" sz="2800" b="1" dirty="0">
                <a:sym typeface="Symbol" pitchFamily="18" charset="2"/>
              </a:rPr>
              <a:t>上并行运行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有两个带</a:t>
            </a:r>
            <a:r>
              <a:rPr lang="zh-CN" altLang="en-US" b="1" dirty="0" smtClean="0">
                <a:sym typeface="Symbol" pitchFamily="18" charset="2"/>
              </a:rPr>
              <a:t>,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ym typeface="Symbol" pitchFamily="18" charset="2"/>
              </a:rPr>
              <a:t>一</a:t>
            </a:r>
            <a:r>
              <a:rPr lang="zh-CN" altLang="en-US" b="1" dirty="0">
                <a:sym typeface="Symbol" pitchFamily="18" charset="2"/>
              </a:rPr>
              <a:t>个模拟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,一个模拟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, 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交替地模拟两个机器的一步, 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ym typeface="Symbol" pitchFamily="18" charset="2"/>
              </a:rPr>
              <a:t>直到</a:t>
            </a:r>
            <a:r>
              <a:rPr lang="zh-CN" altLang="en-US" b="1" dirty="0">
                <a:sym typeface="Symbol" pitchFamily="18" charset="2"/>
              </a:rPr>
              <a:t>其中一个停机 </a:t>
            </a:r>
          </a:p>
          <a:p>
            <a:pPr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  2) </a:t>
            </a:r>
            <a:r>
              <a:rPr lang="zh-CN" altLang="en-US" sz="2800" b="1" dirty="0">
                <a:sym typeface="Symbol" pitchFamily="18" charset="2"/>
              </a:rPr>
              <a:t>若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zh-CN" altLang="en-US" sz="2800" b="1" dirty="0" smtClean="0">
                <a:sym typeface="Symbol" pitchFamily="18" charset="2"/>
              </a:rPr>
              <a:t>接受</a:t>
            </a:r>
            <a:r>
              <a:rPr lang="en-US" altLang="zh-CN" sz="2800" b="1" dirty="0" smtClean="0">
                <a:sym typeface="Symbol" pitchFamily="18" charset="2"/>
              </a:rPr>
              <a:t>, </a:t>
            </a:r>
            <a:r>
              <a:rPr lang="zh-CN" altLang="en-US" sz="2800" b="1" dirty="0" smtClean="0">
                <a:sym typeface="Symbol" pitchFamily="18" charset="2"/>
              </a:rPr>
              <a:t>就</a:t>
            </a:r>
            <a:r>
              <a:rPr lang="zh-CN" altLang="en-US" sz="2800" b="1" dirty="0">
                <a:sym typeface="Symbol" pitchFamily="18" charset="2"/>
              </a:rPr>
              <a:t>接受</a:t>
            </a:r>
            <a:r>
              <a:rPr lang="zh-CN" altLang="en-US" sz="2800" b="1" dirty="0" smtClean="0">
                <a:sym typeface="Symbol" pitchFamily="18" charset="2"/>
              </a:rPr>
              <a:t>;</a:t>
            </a:r>
            <a:endParaRPr lang="en-US" altLang="zh-CN" sz="2800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</a:t>
            </a:r>
            <a:r>
              <a:rPr lang="zh-CN" altLang="en-US" sz="2800" b="1" dirty="0" smtClean="0">
                <a:sym typeface="Symbol" pitchFamily="18" charset="2"/>
              </a:rPr>
              <a:t>若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接受</a:t>
            </a:r>
            <a:r>
              <a:rPr lang="en-US" altLang="zh-CN" sz="2800" b="1" dirty="0" smtClean="0">
                <a:sym typeface="Symbol" pitchFamily="18" charset="2"/>
              </a:rPr>
              <a:t>, </a:t>
            </a:r>
            <a:r>
              <a:rPr lang="zh-CN" altLang="en-US" sz="2800" b="1" dirty="0" smtClean="0">
                <a:sym typeface="Symbol" pitchFamily="18" charset="2"/>
              </a:rPr>
              <a:t>就</a:t>
            </a:r>
            <a:r>
              <a:rPr lang="zh-CN" altLang="en-US" sz="2800" b="1" dirty="0">
                <a:sym typeface="Symbol" pitchFamily="18" charset="2"/>
              </a:rPr>
              <a:t>拒绝</a:t>
            </a:r>
            <a:r>
              <a:rPr lang="zh-CN" altLang="en-US" sz="2800" b="1" dirty="0" smtClean="0">
                <a:sym typeface="Symbol" pitchFamily="18" charset="2"/>
              </a:rPr>
              <a:t>. ” </a:t>
            </a:r>
            <a:endParaRPr lang="zh-CN" altLang="en-US" sz="28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86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B91-79A1-4184-8756-365F210510D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3616"/>
            <a:ext cx="7772400" cy="755104"/>
          </a:xfrm>
        </p:spPr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16</a:t>
            </a:r>
            <a:r>
              <a:rPr lang="zh-CN" altLang="en-US" dirty="0"/>
              <a:t>证明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b="1" dirty="0">
                <a:sym typeface="Symbol" pitchFamily="18" charset="2"/>
              </a:rPr>
              <a:t>: (续) 下面证明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确实判定</a:t>
            </a:r>
            <a:r>
              <a:rPr lang="en-US" altLang="zh-CN" b="1" dirty="0">
                <a:sym typeface="Symbol" pitchFamily="18" charset="2"/>
              </a:rPr>
              <a:t>A. </a:t>
            </a: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) </a:t>
            </a:r>
            <a:r>
              <a:rPr lang="zh-CN" altLang="en-US" b="1" dirty="0">
                <a:sym typeface="Symbol" pitchFamily="18" charset="2"/>
              </a:rPr>
              <a:t>任何一个串</a:t>
            </a:r>
            <a:r>
              <a:rPr lang="en-US" altLang="zh-CN" b="1" dirty="0">
                <a:sym typeface="Symbol" pitchFamily="18" charset="2"/>
              </a:rPr>
              <a:t>w</a:t>
            </a:r>
            <a:r>
              <a:rPr lang="zh-CN" altLang="en-US" b="1" dirty="0">
                <a:sym typeface="Symbol" pitchFamily="18" charset="2"/>
              </a:rPr>
              <a:t>要么在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中</a:t>
            </a:r>
            <a:r>
              <a:rPr lang="zh-CN" altLang="en-US" b="1" dirty="0" smtClean="0">
                <a:sym typeface="Symbol" pitchFamily="18" charset="2"/>
              </a:rPr>
              <a:t>,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           </a:t>
            </a:r>
            <a:r>
              <a:rPr lang="zh-CN" altLang="en-US" b="1" dirty="0" smtClean="0">
                <a:sym typeface="Symbol" pitchFamily="18" charset="2"/>
              </a:rPr>
              <a:t>要么</a:t>
            </a:r>
            <a:r>
              <a:rPr lang="zh-CN" altLang="en-US" b="1" dirty="0">
                <a:sym typeface="Symbol" pitchFamily="18" charset="2"/>
              </a:rPr>
              <a:t>在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baseline="30000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中. </a:t>
            </a:r>
            <a:r>
              <a:rPr lang="zh-CN" altLang="en-US" b="1" dirty="0" smtClean="0">
                <a:sym typeface="Symbol" pitchFamily="18" charset="2"/>
              </a:rPr>
              <a:t>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所以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和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zh-CN" altLang="en-US" b="1" dirty="0">
                <a:sym typeface="Symbol" pitchFamily="18" charset="2"/>
              </a:rPr>
              <a:t>必有一个接受</a:t>
            </a:r>
            <a:r>
              <a:rPr lang="en-US" altLang="zh-CN" b="1" dirty="0">
                <a:sym typeface="Symbol" pitchFamily="18" charset="2"/>
              </a:rPr>
              <a:t>w.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因为</a:t>
            </a:r>
            <a:r>
              <a:rPr lang="zh-CN" altLang="en-US" b="1" dirty="0">
                <a:sym typeface="Symbol" pitchFamily="18" charset="2"/>
              </a:rPr>
              <a:t>当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或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zh-CN" altLang="en-US" b="1" dirty="0">
                <a:sym typeface="Symbol" pitchFamily="18" charset="2"/>
              </a:rPr>
              <a:t>接受时,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就停机, 所以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总会停机.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2</a:t>
            </a:r>
            <a:r>
              <a:rPr lang="zh-CN" altLang="en-US" b="1" dirty="0">
                <a:sym typeface="Symbol" pitchFamily="18" charset="2"/>
              </a:rPr>
              <a:t>) 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接受所有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中的串,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拒绝</a:t>
            </a:r>
            <a:r>
              <a:rPr lang="zh-CN" altLang="en-US" b="1" dirty="0">
                <a:sym typeface="Symbol" pitchFamily="18" charset="2"/>
              </a:rPr>
              <a:t>所有不在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中的串, 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所以</a:t>
            </a:r>
            <a:r>
              <a:rPr lang="en-US" altLang="zh-CN" b="1" dirty="0" smtClean="0">
                <a:sym typeface="Symbol" pitchFamily="18" charset="2"/>
              </a:rPr>
              <a:t>,  M</a:t>
            </a:r>
            <a:r>
              <a:rPr lang="zh-CN" altLang="en-US" b="1" dirty="0">
                <a:sym typeface="Symbol" pitchFamily="18" charset="2"/>
              </a:rPr>
              <a:t>判定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dirty="0" smtClean="0">
                <a:sym typeface="Symbol" pitchFamily="18" charset="2"/>
              </a:rPr>
              <a:t>.    </a:t>
            </a:r>
            <a:r>
              <a:rPr lang="zh-CN" altLang="en-US" b="1" dirty="0" smtClean="0">
                <a:sym typeface="Symbol" pitchFamily="18" charset="2"/>
              </a:rPr>
              <a:t>#</a:t>
            </a:r>
            <a:endParaRPr lang="zh-CN" alt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56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FFD-0D5B-4CBB-BAE6-8C891A547D7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推论5.17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74440"/>
            <a:ext cx="7772400" cy="4114800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推论5.17</a:t>
            </a:r>
            <a:r>
              <a:rPr lang="zh-CN" altLang="en-US" b="1" dirty="0"/>
              <a:t>:          </a:t>
            </a:r>
            <a:r>
              <a:rPr lang="zh-CN" altLang="en-US" b="1" dirty="0" smtClean="0"/>
              <a:t>不是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图</a:t>
            </a:r>
            <a:r>
              <a:rPr lang="zh-CN" altLang="en-US" b="1" dirty="0"/>
              <a:t>灵可识别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.</a:t>
            </a:r>
            <a:endParaRPr lang="zh-CN" altLang="en-US" b="1" dirty="0"/>
          </a:p>
          <a:p>
            <a:r>
              <a:rPr lang="zh-CN" altLang="en-US" b="1" dirty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(反证</a:t>
            </a:r>
            <a:r>
              <a:rPr lang="zh-CN" altLang="en-US" b="1" dirty="0" smtClean="0"/>
              <a:t>)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sz="2800" b="1" dirty="0" smtClean="0"/>
              <a:t>假设         </a:t>
            </a:r>
            <a:r>
              <a:rPr lang="zh-CN" altLang="en-US" sz="2800" b="1" dirty="0"/>
              <a:t>是图</a:t>
            </a:r>
            <a:r>
              <a:rPr lang="zh-CN" altLang="en-US" sz="2800" b="1" dirty="0" smtClean="0"/>
              <a:t>灵可</a:t>
            </a:r>
            <a:r>
              <a:rPr lang="zh-CN" altLang="en-US" sz="2800" b="1" dirty="0"/>
              <a:t>识别的</a:t>
            </a:r>
            <a:r>
              <a:rPr lang="zh-CN" altLang="en-US" sz="2800" b="1" dirty="0" smtClean="0"/>
              <a:t>,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因为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TM</a:t>
            </a:r>
            <a:r>
              <a:rPr lang="zh-CN" altLang="en-US" sz="2800" b="1" dirty="0"/>
              <a:t>是图灵可识别的(引理),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所以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TM</a:t>
            </a:r>
            <a:r>
              <a:rPr lang="zh-CN" altLang="en-US" sz="2800" b="1" dirty="0"/>
              <a:t>是可判定的(定理5.16).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但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TM</a:t>
            </a:r>
            <a:r>
              <a:rPr lang="zh-CN" altLang="en-US" sz="2800" b="1" dirty="0"/>
              <a:t>是不可判定的(定理5.9),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矛盾</a:t>
            </a:r>
            <a:r>
              <a:rPr lang="zh-CN" altLang="en-US" sz="2800" b="1" dirty="0"/>
              <a:t>! </a:t>
            </a:r>
            <a:r>
              <a:rPr lang="zh-CN" altLang="en-US" sz="2800" b="1" dirty="0" smtClean="0"/>
              <a:t>    </a:t>
            </a:r>
            <a:r>
              <a:rPr lang="zh-CN" altLang="en-US" sz="2800" b="1" dirty="0"/>
              <a:t>#</a:t>
            </a:r>
          </a:p>
        </p:txBody>
      </p:sp>
      <p:graphicFrame>
        <p:nvGraphicFramePr>
          <p:cNvPr id="970756" name="Object 4"/>
          <p:cNvGraphicFramePr>
            <a:graphicFrameLocks noChangeAspect="1"/>
          </p:cNvGraphicFramePr>
          <p:nvPr>
            <p:extLst/>
          </p:nvPr>
        </p:nvGraphicFramePr>
        <p:xfrm>
          <a:off x="2411760" y="1450629"/>
          <a:ext cx="914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Equation" r:id="rId4" imgW="295315" imgH="228634" progId="Equation.3">
                  <p:embed/>
                </p:oleObj>
              </mc:Choice>
              <mc:Fallback>
                <p:oleObj name="Equation" r:id="rId4" imgW="295315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50629"/>
                        <a:ext cx="9144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7" name="Object 5"/>
          <p:cNvGraphicFramePr>
            <a:graphicFrameLocks noChangeAspect="1"/>
          </p:cNvGraphicFramePr>
          <p:nvPr>
            <p:extLst/>
          </p:nvPr>
        </p:nvGraphicFramePr>
        <p:xfrm>
          <a:off x="1259632" y="3227637"/>
          <a:ext cx="914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3" name="Equation" r:id="rId6" imgW="295315" imgH="228634" progId="Equation.3">
                  <p:embed/>
                </p:oleObj>
              </mc:Choice>
              <mc:Fallback>
                <p:oleObj name="Equation" r:id="rId6" imgW="295315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27637"/>
                        <a:ext cx="9144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1C29-86A8-454D-8513-1AEBD924F09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语言类之间的关系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3528" y="1628800"/>
            <a:ext cx="5904656" cy="4495800"/>
            <a:chOff x="323528" y="1628800"/>
            <a:chExt cx="5904656" cy="4495800"/>
          </a:xfrm>
        </p:grpSpPr>
        <p:sp>
          <p:nvSpPr>
            <p:cNvPr id="1016835" name="Oval 3"/>
            <p:cNvSpPr>
              <a:spLocks noChangeArrowheads="1"/>
            </p:cNvSpPr>
            <p:nvPr/>
          </p:nvSpPr>
          <p:spPr bwMode="auto">
            <a:xfrm>
              <a:off x="323528" y="1628800"/>
              <a:ext cx="5365348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36" name="Oval 4"/>
            <p:cNvSpPr>
              <a:spLocks noChangeArrowheads="1"/>
            </p:cNvSpPr>
            <p:nvPr/>
          </p:nvSpPr>
          <p:spPr bwMode="auto">
            <a:xfrm>
              <a:off x="816893" y="2771800"/>
              <a:ext cx="3761911" cy="3124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37" name="Oval 5"/>
            <p:cNvSpPr>
              <a:spLocks noChangeArrowheads="1"/>
            </p:cNvSpPr>
            <p:nvPr/>
          </p:nvSpPr>
          <p:spPr bwMode="auto">
            <a:xfrm>
              <a:off x="1186917" y="3762400"/>
              <a:ext cx="2528497" cy="1905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38" name="Oval 6"/>
            <p:cNvSpPr>
              <a:spLocks noChangeArrowheads="1"/>
            </p:cNvSpPr>
            <p:nvPr/>
          </p:nvSpPr>
          <p:spPr bwMode="auto">
            <a:xfrm>
              <a:off x="1495271" y="4372000"/>
              <a:ext cx="986731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39" name="Text Box 7"/>
            <p:cNvSpPr txBox="1">
              <a:spLocks noChangeArrowheads="1"/>
            </p:cNvSpPr>
            <p:nvPr/>
          </p:nvSpPr>
          <p:spPr bwMode="auto">
            <a:xfrm>
              <a:off x="1680283" y="4676800"/>
              <a:ext cx="75289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Arial Narrow" pitchFamily="34" charset="0"/>
                </a:rPr>
                <a:t>正则</a:t>
              </a:r>
            </a:p>
          </p:txBody>
        </p:sp>
        <p:sp>
          <p:nvSpPr>
            <p:cNvPr id="1016840" name="Text Box 8"/>
            <p:cNvSpPr txBox="1">
              <a:spLocks noChangeArrowheads="1"/>
            </p:cNvSpPr>
            <p:nvPr/>
          </p:nvSpPr>
          <p:spPr bwMode="auto">
            <a:xfrm>
              <a:off x="1680283" y="3914800"/>
              <a:ext cx="17267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Arial Narrow" pitchFamily="34" charset="0"/>
                </a:rPr>
                <a:t>上下文无关</a:t>
              </a:r>
            </a:p>
          </p:txBody>
        </p:sp>
        <p:sp>
          <p:nvSpPr>
            <p:cNvPr id="1016841" name="Text Box 9"/>
            <p:cNvSpPr txBox="1">
              <a:spLocks noChangeArrowheads="1"/>
            </p:cNvSpPr>
            <p:nvPr/>
          </p:nvSpPr>
          <p:spPr bwMode="auto">
            <a:xfrm>
              <a:off x="2913696" y="1949475"/>
              <a:ext cx="172677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Arial Narrow" pitchFamily="34" charset="0"/>
                </a:rPr>
                <a:t>图灵可识别</a:t>
              </a:r>
            </a:p>
            <a:p>
              <a:pPr algn="ctr"/>
              <a:r>
                <a:rPr lang="zh-CN" altLang="en-US" sz="2400" b="1">
                  <a:latin typeface="Arial Narrow" pitchFamily="34" charset="0"/>
                </a:rPr>
                <a:t>(递归可枚举)</a:t>
              </a:r>
            </a:p>
          </p:txBody>
        </p:sp>
        <p:sp>
          <p:nvSpPr>
            <p:cNvPr id="1016842" name="Text Box 10"/>
            <p:cNvSpPr txBox="1">
              <a:spLocks noChangeArrowheads="1"/>
            </p:cNvSpPr>
            <p:nvPr/>
          </p:nvSpPr>
          <p:spPr bwMode="auto">
            <a:xfrm>
              <a:off x="2056731" y="3152800"/>
              <a:ext cx="19053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Arial Narrow" pitchFamily="34" charset="0"/>
                </a:rPr>
                <a:t>可判定(递归)</a:t>
              </a:r>
            </a:p>
          </p:txBody>
        </p:sp>
        <p:sp>
          <p:nvSpPr>
            <p:cNvPr id="1016843" name="Text Box 11"/>
            <p:cNvSpPr txBox="1">
              <a:spLocks noChangeArrowheads="1"/>
            </p:cNvSpPr>
            <p:nvPr/>
          </p:nvSpPr>
          <p:spPr bwMode="auto">
            <a:xfrm>
              <a:off x="2697849" y="4676800"/>
              <a:ext cx="770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0</a:t>
              </a:r>
              <a:r>
                <a:rPr lang="en-US" altLang="zh-CN" sz="2400" b="1" baseline="30000" dirty="0">
                  <a:latin typeface="Arial Narrow" pitchFamily="34" charset="0"/>
                </a:rPr>
                <a:t>n</a:t>
              </a:r>
              <a:r>
                <a:rPr lang="en-US" altLang="zh-CN" sz="2400" b="1" dirty="0">
                  <a:latin typeface="Arial Narrow" pitchFamily="34" charset="0"/>
                </a:rPr>
                <a:t>1</a:t>
              </a:r>
              <a:r>
                <a:rPr lang="en-US" altLang="zh-CN" sz="2400" b="1" baseline="30000" dirty="0">
                  <a:latin typeface="Arial Narrow" pitchFamily="34" charset="0"/>
                </a:rPr>
                <a:t>n</a:t>
              </a:r>
            </a:p>
          </p:txBody>
        </p:sp>
        <p:sp>
          <p:nvSpPr>
            <p:cNvPr id="1016844" name="Oval 12"/>
            <p:cNvSpPr>
              <a:spLocks noChangeArrowheads="1"/>
            </p:cNvSpPr>
            <p:nvPr/>
          </p:nvSpPr>
          <p:spPr bwMode="auto">
            <a:xfrm>
              <a:off x="2790355" y="5057800"/>
              <a:ext cx="123341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45" name="Oval 13"/>
            <p:cNvSpPr>
              <a:spLocks noChangeArrowheads="1"/>
            </p:cNvSpPr>
            <p:nvPr/>
          </p:nvSpPr>
          <p:spPr bwMode="auto">
            <a:xfrm>
              <a:off x="3715415" y="3914800"/>
              <a:ext cx="123341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47" name="Oval 15"/>
            <p:cNvSpPr>
              <a:spLocks noChangeArrowheads="1"/>
            </p:cNvSpPr>
            <p:nvPr/>
          </p:nvSpPr>
          <p:spPr bwMode="auto">
            <a:xfrm>
              <a:off x="4640475" y="3305200"/>
              <a:ext cx="123341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6848" name="Text Box 16"/>
            <p:cNvSpPr txBox="1">
              <a:spLocks noChangeArrowheads="1"/>
            </p:cNvSpPr>
            <p:nvPr/>
          </p:nvSpPr>
          <p:spPr bwMode="auto">
            <a:xfrm>
              <a:off x="4702145" y="2924200"/>
              <a:ext cx="6167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A</a:t>
              </a:r>
              <a:r>
                <a:rPr lang="en-US" altLang="zh-CN" sz="2400" b="1" baseline="-25000" dirty="0">
                  <a:latin typeface="Arial Narrow" pitchFamily="34" charset="0"/>
                </a:rPr>
                <a:t>TM</a:t>
              </a:r>
            </a:p>
          </p:txBody>
        </p:sp>
        <p:sp>
          <p:nvSpPr>
            <p:cNvPr id="1016849" name="Oval 17"/>
            <p:cNvSpPr>
              <a:spLocks noChangeArrowheads="1"/>
            </p:cNvSpPr>
            <p:nvPr/>
          </p:nvSpPr>
          <p:spPr bwMode="auto">
            <a:xfrm>
              <a:off x="5442193" y="2467000"/>
              <a:ext cx="123341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1016852" name="Oval 20"/>
            <p:cNvSpPr>
              <a:spLocks noChangeArrowheads="1"/>
            </p:cNvSpPr>
            <p:nvPr/>
          </p:nvSpPr>
          <p:spPr bwMode="auto">
            <a:xfrm>
              <a:off x="3777085" y="4600600"/>
              <a:ext cx="123341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5615364" y="1859484"/>
            <a:ext cx="612820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86" name="Equation" r:id="rId4" imgW="295315" imgH="228634" progId="Equation.3">
                    <p:embed/>
                  </p:oleObj>
                </mc:Choice>
                <mc:Fallback>
                  <p:oleObj name="Equation" r:id="rId4" imgW="295315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364" y="1859484"/>
                          <a:ext cx="612820" cy="633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3779912" y="3475857"/>
              <a:ext cx="7200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Arial Narrow" pitchFamily="34" charset="0"/>
                </a:rPr>
                <a:t>A</a:t>
              </a:r>
              <a:r>
                <a:rPr lang="en-US" altLang="zh-CN" sz="2400" b="1" baseline="-25000" dirty="0" smtClean="0">
                  <a:latin typeface="Arial Narrow" pitchFamily="34" charset="0"/>
                </a:rPr>
                <a:t>PDA</a:t>
              </a:r>
              <a:endParaRPr lang="en-US" altLang="zh-CN" sz="2400" b="1" baseline="-25000" dirty="0"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4191472"/>
              <a:ext cx="946028" cy="461665"/>
            </a:xfrm>
            <a:prstGeom prst="rect">
              <a:avLst/>
            </a:prstGeom>
            <a:blipFill dpi="0" rotWithShape="0">
              <a:blip r:embed="rId6" cstate="print"/>
              <a:srcRect/>
              <a:stretch>
                <a:fillRect b="-5333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9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41-3E0A-40DD-829A-D6C230CC6D3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不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可判定性总结</a:t>
            </a:r>
            <a:endParaRPr lang="zh-CN" altLang="en-US" dirty="0"/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00" y="1676400"/>
            <a:ext cx="7772400" cy="4419600"/>
          </a:xfrm>
        </p:spPr>
        <p:txBody>
          <a:bodyPr/>
          <a:lstStyle/>
          <a:p>
            <a:r>
              <a:rPr lang="zh-CN" altLang="en-US" b="1" dirty="0"/>
              <a:t>可判定性结论</a:t>
            </a:r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用</a:t>
            </a:r>
            <a:r>
              <a:rPr lang="zh-CN" altLang="en-US" b="1" dirty="0" smtClean="0"/>
              <a:t>对角化法</a:t>
            </a:r>
            <a:r>
              <a:rPr lang="zh-CN" altLang="en-US" b="1" dirty="0"/>
              <a:t>证明不可判定语言</a:t>
            </a:r>
          </a:p>
          <a:p>
            <a:r>
              <a:rPr lang="zh-CN" altLang="en-US" b="1" dirty="0"/>
              <a:t>非图灵可识别语言</a:t>
            </a:r>
          </a:p>
        </p:txBody>
      </p:sp>
      <p:graphicFrame>
        <p:nvGraphicFramePr>
          <p:cNvPr id="849976" name="Group 56"/>
          <p:cNvGraphicFramePr>
            <a:graphicFrameLocks noGrp="1"/>
          </p:cNvGraphicFramePr>
          <p:nvPr>
            <p:extLst/>
          </p:nvPr>
        </p:nvGraphicFramePr>
        <p:xfrm>
          <a:off x="1025625" y="2364472"/>
          <a:ext cx="4914529" cy="2072640"/>
        </p:xfrm>
        <a:graphic>
          <a:graphicData uri="http://schemas.openxmlformats.org/drawingml/2006/table">
            <a:tbl>
              <a:tblPr/>
              <a:tblGrid>
                <a:gridCol w="1687266"/>
                <a:gridCol w="1072949"/>
                <a:gridCol w="1077157"/>
                <a:gridCol w="1077157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DFA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CFG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接受性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空性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等价性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488</Words>
  <Application>Microsoft Office PowerPoint</Application>
  <PresentationFormat>全屏显示(4:3)</PresentationFormat>
  <Paragraphs>103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Wingdings</vt:lpstr>
      <vt:lpstr>Times New Roman</vt:lpstr>
      <vt:lpstr>Arial</vt:lpstr>
      <vt:lpstr>Symbol</vt:lpstr>
      <vt:lpstr>宋体</vt:lpstr>
      <vt:lpstr>Arial Narrow</vt:lpstr>
      <vt:lpstr>Factory</vt:lpstr>
      <vt:lpstr>公式</vt:lpstr>
      <vt:lpstr>Equation</vt:lpstr>
      <vt:lpstr>一个非图灵可识别语言</vt:lpstr>
      <vt:lpstr>定理5.16</vt:lpstr>
      <vt:lpstr>定理5.16证明</vt:lpstr>
      <vt:lpstr>定理5.16证明</vt:lpstr>
      <vt:lpstr>定理5.16证明</vt:lpstr>
      <vt:lpstr>推论5.17</vt:lpstr>
      <vt:lpstr>语言类之间的关系</vt:lpstr>
      <vt:lpstr>(不)可判定性总结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2014-10-15T13:17:05Z</dcterms:modified>
</cp:coreProperties>
</file>