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1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Arial Narrow" panose="020B0606020202030204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FFFF"/>
    <a:srgbClr val="F0EFE0"/>
    <a:srgbClr val="FF00FF"/>
    <a:srgbClr val="0099FF"/>
    <a:srgbClr val="009900"/>
    <a:srgbClr val="CC0000"/>
    <a:srgbClr val="1F4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71" d="100"/>
          <a:sy n="71" d="100"/>
        </p:scale>
        <p:origin x="92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5.xml"/><Relationship Id="rId3" Type="http://schemas.openxmlformats.org/officeDocument/2006/relationships/slide" Target="slides/slide5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2" Type="http://schemas.openxmlformats.org/officeDocument/2006/relationships/slide" Target="slides/slide3.xml"/><Relationship Id="rId16" Type="http://schemas.openxmlformats.org/officeDocument/2006/relationships/slide" Target="slides/slide18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5" Type="http://schemas.openxmlformats.org/officeDocument/2006/relationships/slide" Target="slides/slide7.xml"/><Relationship Id="rId15" Type="http://schemas.openxmlformats.org/officeDocument/2006/relationships/slide" Target="slides/slide17.xml"/><Relationship Id="rId10" Type="http://schemas.openxmlformats.org/officeDocument/2006/relationships/slide" Target="slides/slide12.xml"/><Relationship Id="rId4" Type="http://schemas.openxmlformats.org/officeDocument/2006/relationships/slide" Target="slides/slide6.xml"/><Relationship Id="rId9" Type="http://schemas.openxmlformats.org/officeDocument/2006/relationships/slide" Target="slides/slide11.xml"/><Relationship Id="rId14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365B838-5D45-419D-A699-0BDABC3D8B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561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7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27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7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55B3AB-6897-476D-8FD3-A67BC65DEA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5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53BCACE9-6BDC-4856-AEAF-4D26AC417794}" type="slidenum">
              <a:rPr kumimoji="0" lang="zh-CN" altLang="en-US" smtClean="0">
                <a:latin typeface="Arial Narrow" pitchFamily="34" charset="0"/>
              </a:rPr>
              <a:pPr eaLnBrk="1" hangingPunct="1"/>
              <a:t>2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69950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6B45DE35-693E-4B3E-9B69-CADD63422C25}" type="slidenum">
              <a:rPr kumimoji="0" lang="zh-CN" altLang="en-US" smtClean="0">
                <a:latin typeface="Arial Narrow" pitchFamily="34" charset="0"/>
              </a:rPr>
              <a:pPr eaLnBrk="1" hangingPunct="1"/>
              <a:t>11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97778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82339650-5517-4E23-BFF5-0DDCA9A05050}" type="slidenum">
              <a:rPr kumimoji="0" lang="zh-CN" altLang="en-US" smtClean="0">
                <a:latin typeface="Arial Narrow" pitchFamily="34" charset="0"/>
              </a:rPr>
              <a:pPr eaLnBrk="1" hangingPunct="1"/>
              <a:t>12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67220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85E03804-D2D3-4AB2-811A-F9BA750EC9FA}" type="slidenum">
              <a:rPr kumimoji="0" lang="zh-CN" altLang="en-US" smtClean="0">
                <a:latin typeface="Arial Narrow" pitchFamily="34" charset="0"/>
              </a:rPr>
              <a:pPr eaLnBrk="1" hangingPunct="1"/>
              <a:t>13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09941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2DDBC6AB-071D-49C7-A82C-0F0C7376724A}" type="slidenum">
              <a:rPr kumimoji="0" lang="zh-CN" altLang="en-US" smtClean="0">
                <a:latin typeface="Arial Narrow" pitchFamily="34" charset="0"/>
              </a:rPr>
              <a:pPr eaLnBrk="1" hangingPunct="1"/>
              <a:t>14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60686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81F2C339-0F13-44E8-A0C4-2B5C7B652DAC}" type="slidenum">
              <a:rPr kumimoji="0" lang="zh-CN" altLang="en-US" smtClean="0">
                <a:latin typeface="Arial Narrow" pitchFamily="34" charset="0"/>
              </a:rPr>
              <a:pPr eaLnBrk="1" hangingPunct="1"/>
              <a:t>15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93812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0566D91E-CAD3-46F8-9BEE-509622A17E2A}" type="slidenum">
              <a:rPr kumimoji="0" lang="zh-CN" altLang="en-US" smtClean="0">
                <a:latin typeface="Arial Narrow" pitchFamily="34" charset="0"/>
              </a:rPr>
              <a:pPr eaLnBrk="1" hangingPunct="1"/>
              <a:t>16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84723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CF419FB8-DB9F-46FF-982F-AD1B098DA17C}" type="slidenum">
              <a:rPr kumimoji="0" lang="zh-CN" altLang="en-US" smtClean="0">
                <a:latin typeface="Arial Narrow" pitchFamily="34" charset="0"/>
              </a:rPr>
              <a:pPr eaLnBrk="1" hangingPunct="1"/>
              <a:t>17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10980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9F697D60-6087-48D2-9547-C15966F3206E}" type="slidenum">
              <a:rPr kumimoji="0" lang="zh-CN" altLang="en-US" smtClean="0">
                <a:latin typeface="Arial Narrow" pitchFamily="34" charset="0"/>
              </a:rPr>
              <a:pPr eaLnBrk="1" hangingPunct="1"/>
              <a:t>18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37369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CBDA0DCD-61A8-453B-9B5D-5D9426BDE8BD}" type="slidenum">
              <a:rPr kumimoji="0" lang="zh-CN" altLang="en-US" smtClean="0">
                <a:latin typeface="Arial Narrow" pitchFamily="34" charset="0"/>
              </a:rPr>
              <a:pPr eaLnBrk="1" hangingPunct="1"/>
              <a:t>3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6582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B0BF7B6C-505A-4662-8976-E03068659D18}" type="slidenum">
              <a:rPr kumimoji="0" lang="zh-CN" altLang="en-US" smtClean="0">
                <a:latin typeface="Arial Narrow" pitchFamily="34" charset="0"/>
              </a:rPr>
              <a:pPr eaLnBrk="1" hangingPunct="1"/>
              <a:t>4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40955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EFB0B4F9-B451-4A11-89FD-4BB25A50CA2E}" type="slidenum">
              <a:rPr kumimoji="0" lang="zh-CN" altLang="en-US" smtClean="0">
                <a:latin typeface="Arial Narrow" pitchFamily="34" charset="0"/>
              </a:rPr>
              <a:pPr eaLnBrk="1" hangingPunct="1"/>
              <a:t>5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56087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240FDAD5-267E-4A6A-A3CE-46F2E31C2487}" type="slidenum">
              <a:rPr kumimoji="0" lang="zh-CN" altLang="en-US" smtClean="0">
                <a:latin typeface="Arial Narrow" pitchFamily="34" charset="0"/>
              </a:rPr>
              <a:pPr eaLnBrk="1" hangingPunct="1"/>
              <a:t>6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17928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D838FB2F-6EEF-4DE8-B59A-68C4FAE3C76F}" type="slidenum">
              <a:rPr kumimoji="0" lang="zh-CN" altLang="en-US" smtClean="0">
                <a:latin typeface="Arial Narrow" pitchFamily="34" charset="0"/>
              </a:rPr>
              <a:pPr eaLnBrk="1" hangingPunct="1"/>
              <a:t>7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40911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2E3FFC88-A8FB-4483-A69C-E36BCE8A8329}" type="slidenum">
              <a:rPr kumimoji="0" lang="zh-CN" altLang="en-US" smtClean="0">
                <a:latin typeface="Arial Narrow" pitchFamily="34" charset="0"/>
              </a:rPr>
              <a:pPr eaLnBrk="1" hangingPunct="1"/>
              <a:t>8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99861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4D8EC285-7ACD-4956-853A-7BB1F11DA486}" type="slidenum">
              <a:rPr kumimoji="0" lang="zh-CN" altLang="en-US" smtClean="0">
                <a:latin typeface="Arial Narrow" pitchFamily="34" charset="0"/>
              </a:rPr>
              <a:pPr eaLnBrk="1" hangingPunct="1"/>
              <a:t>9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01282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E45B9516-8BB7-4325-AC4F-A06745B1A871}" type="slidenum">
              <a:rPr kumimoji="0" lang="zh-CN" altLang="en-US" smtClean="0">
                <a:latin typeface="Arial Narrow" pitchFamily="34" charset="0"/>
              </a:rPr>
              <a:pPr eaLnBrk="1" hangingPunct="1"/>
              <a:t>10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5892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hidden">
          <a:xfrm>
            <a:off x="-11113" y="1836738"/>
            <a:ext cx="2268538" cy="2709863"/>
          </a:xfrm>
          <a:custGeom>
            <a:avLst/>
            <a:gdLst>
              <a:gd name="T0" fmla="*/ 2036286699 w 1429"/>
              <a:gd name="T1" fmla="*/ 713203293 h 1707"/>
              <a:gd name="T2" fmla="*/ 1696066324 w 1429"/>
              <a:gd name="T3" fmla="*/ 635079258 h 1707"/>
              <a:gd name="T4" fmla="*/ 1648182551 w 1429"/>
              <a:gd name="T5" fmla="*/ 0 h 1707"/>
              <a:gd name="T6" fmla="*/ 1229836521 w 1429"/>
              <a:gd name="T7" fmla="*/ 32761231 h 1707"/>
              <a:gd name="T8" fmla="*/ 1199594639 w 1429"/>
              <a:gd name="T9" fmla="*/ 635079258 h 1707"/>
              <a:gd name="T10" fmla="*/ 919858028 w 1429"/>
              <a:gd name="T11" fmla="*/ 730845178 h 1707"/>
              <a:gd name="T12" fmla="*/ 519152302 w 1429"/>
              <a:gd name="T13" fmla="*/ 216733398 h 1707"/>
              <a:gd name="T14" fmla="*/ 239415690 w 1429"/>
              <a:gd name="T15" fmla="*/ 372983056 h 1707"/>
              <a:gd name="T16" fmla="*/ 504031361 w 1429"/>
              <a:gd name="T17" fmla="*/ 947578575 h 1707"/>
              <a:gd name="T18" fmla="*/ 317539757 w 1429"/>
              <a:gd name="T19" fmla="*/ 1134070103 h 1707"/>
              <a:gd name="T20" fmla="*/ 0 w 1429"/>
              <a:gd name="T21" fmla="*/ 1066025103 h 1707"/>
              <a:gd name="T22" fmla="*/ 0 w 1429"/>
              <a:gd name="T23" fmla="*/ 2147483647 h 1707"/>
              <a:gd name="T24" fmla="*/ 254536631 w 1429"/>
              <a:gd name="T25" fmla="*/ 2147483647 h 1707"/>
              <a:gd name="T26" fmla="*/ 456149176 w 1429"/>
              <a:gd name="T27" fmla="*/ 2147483647 h 1707"/>
              <a:gd name="T28" fmla="*/ 176410976 w 1429"/>
              <a:gd name="T29" fmla="*/ 2147483647 h 1707"/>
              <a:gd name="T30" fmla="*/ 441028235 w 1429"/>
              <a:gd name="T31" fmla="*/ 2147483647 h 1707"/>
              <a:gd name="T32" fmla="*/ 919858028 w 1429"/>
              <a:gd name="T33" fmla="*/ 2147483647 h 1707"/>
              <a:gd name="T34" fmla="*/ 1199594639 w 1429"/>
              <a:gd name="T35" fmla="*/ 2147483647 h 1707"/>
              <a:gd name="T36" fmla="*/ 1262599353 w 1429"/>
              <a:gd name="T37" fmla="*/ 2147483647 h 1707"/>
              <a:gd name="T38" fmla="*/ 1680945383 w 1429"/>
              <a:gd name="T39" fmla="*/ 2147483647 h 1707"/>
              <a:gd name="T40" fmla="*/ 1726308205 w 1429"/>
              <a:gd name="T41" fmla="*/ 2147483647 h 1707"/>
              <a:gd name="T42" fmla="*/ 2081649521 w 1429"/>
              <a:gd name="T43" fmla="*/ 2147483647 h 1707"/>
              <a:gd name="T44" fmla="*/ 2147483647 w 1429"/>
              <a:gd name="T45" fmla="*/ 2147483647 h 1707"/>
              <a:gd name="T46" fmla="*/ 2147483647 w 1429"/>
              <a:gd name="T47" fmla="*/ 2147483647 h 1707"/>
              <a:gd name="T48" fmla="*/ 2147483647 w 1429"/>
              <a:gd name="T49" fmla="*/ 2147483647 h 1707"/>
              <a:gd name="T50" fmla="*/ 2147483647 w 1429"/>
              <a:gd name="T51" fmla="*/ 2147483647 h 1707"/>
              <a:gd name="T52" fmla="*/ 2147483647 w 1429"/>
              <a:gd name="T53" fmla="*/ 2147483647 h 1707"/>
              <a:gd name="T54" fmla="*/ 2147483647 w 1429"/>
              <a:gd name="T55" fmla="*/ 2147483647 h 1707"/>
              <a:gd name="T56" fmla="*/ 2147483647 w 1429"/>
              <a:gd name="T57" fmla="*/ 2147483647 h 1707"/>
              <a:gd name="T58" fmla="*/ 2147483647 w 1429"/>
              <a:gd name="T59" fmla="*/ 2147483647 h 1707"/>
              <a:gd name="T60" fmla="*/ 2147483647 w 1429"/>
              <a:gd name="T61" fmla="*/ 2147483647 h 1707"/>
              <a:gd name="T62" fmla="*/ 2147483647 w 1429"/>
              <a:gd name="T63" fmla="*/ 1925399020 h 1707"/>
              <a:gd name="T64" fmla="*/ 2147483647 w 1429"/>
              <a:gd name="T65" fmla="*/ 1832152462 h 1707"/>
              <a:gd name="T66" fmla="*/ 2147483647 w 1429"/>
              <a:gd name="T67" fmla="*/ 1585177195 h 1707"/>
              <a:gd name="T68" fmla="*/ 2147483647 w 1429"/>
              <a:gd name="T69" fmla="*/ 1227315074 h 1707"/>
              <a:gd name="T70" fmla="*/ 2147483647 w 1429"/>
              <a:gd name="T71" fmla="*/ 932457640 h 1707"/>
              <a:gd name="T72" fmla="*/ 2147483647 w 1429"/>
              <a:gd name="T73" fmla="*/ 1164311973 h 1707"/>
              <a:gd name="T74" fmla="*/ 2147483647 w 1429"/>
              <a:gd name="T75" fmla="*/ 977820445 h 1707"/>
              <a:gd name="T76" fmla="*/ 2147483647 w 1429"/>
              <a:gd name="T77" fmla="*/ 435986157 h 1707"/>
              <a:gd name="T78" fmla="*/ 2147483647 w 1429"/>
              <a:gd name="T79" fmla="*/ 264615564 h 1707"/>
              <a:gd name="T80" fmla="*/ 2036286699 w 1429"/>
              <a:gd name="T81" fmla="*/ 713203293 h 17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844253138 w 528"/>
              <a:gd name="T1" fmla="*/ 141128750 h 496"/>
              <a:gd name="T2" fmla="*/ 738406575 w 528"/>
              <a:gd name="T3" fmla="*/ 115927188 h 496"/>
              <a:gd name="T4" fmla="*/ 725805000 w 528"/>
              <a:gd name="T5" fmla="*/ 0 h 496"/>
              <a:gd name="T6" fmla="*/ 599797188 w 528"/>
              <a:gd name="T7" fmla="*/ 0 h 496"/>
              <a:gd name="T8" fmla="*/ 584676250 w 528"/>
              <a:gd name="T9" fmla="*/ 115927188 h 496"/>
              <a:gd name="T10" fmla="*/ 498990938 w 528"/>
              <a:gd name="T11" fmla="*/ 146169063 h 496"/>
              <a:gd name="T12" fmla="*/ 367942813 w 528"/>
              <a:gd name="T13" fmla="*/ 0 h 496"/>
              <a:gd name="T14" fmla="*/ 287297813 w 528"/>
              <a:gd name="T15" fmla="*/ 35282188 h 496"/>
              <a:gd name="T16" fmla="*/ 370463763 w 528"/>
              <a:gd name="T17" fmla="*/ 211693125 h 496"/>
              <a:gd name="T18" fmla="*/ 312499375 w 528"/>
              <a:gd name="T19" fmla="*/ 269657513 h 496"/>
              <a:gd name="T20" fmla="*/ 126007813 w 528"/>
              <a:gd name="T21" fmla="*/ 204133450 h 496"/>
              <a:gd name="T22" fmla="*/ 80645000 w 528"/>
              <a:gd name="T23" fmla="*/ 274697825 h 496"/>
              <a:gd name="T24" fmla="*/ 226814063 w 528"/>
              <a:gd name="T25" fmla="*/ 400705638 h 496"/>
              <a:gd name="T26" fmla="*/ 201612500 w 528"/>
              <a:gd name="T27" fmla="*/ 496471575 h 496"/>
              <a:gd name="T28" fmla="*/ 5040313 w 528"/>
              <a:gd name="T29" fmla="*/ 509071563 h 496"/>
              <a:gd name="T30" fmla="*/ 0 w 528"/>
              <a:gd name="T31" fmla="*/ 614918125 h 496"/>
              <a:gd name="T32" fmla="*/ 201612500 w 528"/>
              <a:gd name="T33" fmla="*/ 645160000 h 496"/>
              <a:gd name="T34" fmla="*/ 221773750 w 528"/>
              <a:gd name="T35" fmla="*/ 735885625 h 496"/>
              <a:gd name="T36" fmla="*/ 73085325 w 528"/>
              <a:gd name="T37" fmla="*/ 869454700 h 496"/>
              <a:gd name="T38" fmla="*/ 126007813 w 528"/>
              <a:gd name="T39" fmla="*/ 952619063 h 496"/>
              <a:gd name="T40" fmla="*/ 292338125 w 528"/>
              <a:gd name="T41" fmla="*/ 874495013 h 496"/>
              <a:gd name="T42" fmla="*/ 355342825 w 528"/>
              <a:gd name="T43" fmla="*/ 937498125 h 496"/>
              <a:gd name="T44" fmla="*/ 269657513 w 528"/>
              <a:gd name="T45" fmla="*/ 1096268763 h 496"/>
              <a:gd name="T46" fmla="*/ 350302513 w 528"/>
              <a:gd name="T47" fmla="*/ 1164312188 h 496"/>
              <a:gd name="T48" fmla="*/ 498990938 w 528"/>
              <a:gd name="T49" fmla="*/ 1018143125 h 496"/>
              <a:gd name="T50" fmla="*/ 584676250 w 528"/>
              <a:gd name="T51" fmla="*/ 1048385000 h 496"/>
              <a:gd name="T52" fmla="*/ 604837500 w 528"/>
              <a:gd name="T53" fmla="*/ 1244957188 h 496"/>
              <a:gd name="T54" fmla="*/ 735885625 w 528"/>
              <a:gd name="T55" fmla="*/ 1249997500 h 496"/>
              <a:gd name="T56" fmla="*/ 748487200 w 528"/>
              <a:gd name="T57" fmla="*/ 1043344688 h 496"/>
              <a:gd name="T58" fmla="*/ 859374075 w 528"/>
              <a:gd name="T59" fmla="*/ 1015623763 h 496"/>
              <a:gd name="T60" fmla="*/ 990422200 w 528"/>
              <a:gd name="T61" fmla="*/ 1159271875 h 496"/>
              <a:gd name="T62" fmla="*/ 1076107513 w 528"/>
              <a:gd name="T63" fmla="*/ 1106349388 h 496"/>
              <a:gd name="T64" fmla="*/ 990422200 w 528"/>
              <a:gd name="T65" fmla="*/ 932457813 h 496"/>
              <a:gd name="T66" fmla="*/ 1048385000 w 528"/>
              <a:gd name="T67" fmla="*/ 859374075 h 496"/>
              <a:gd name="T68" fmla="*/ 1219755625 w 528"/>
              <a:gd name="T69" fmla="*/ 942538438 h 496"/>
              <a:gd name="T70" fmla="*/ 1272679700 w 528"/>
              <a:gd name="T71" fmla="*/ 851812813 h 496"/>
              <a:gd name="T72" fmla="*/ 1113909063 w 528"/>
              <a:gd name="T73" fmla="*/ 735885625 h 496"/>
              <a:gd name="T74" fmla="*/ 1134070313 w 528"/>
              <a:gd name="T75" fmla="*/ 635079375 h 496"/>
              <a:gd name="T76" fmla="*/ 1330642500 w 528"/>
              <a:gd name="T77" fmla="*/ 614918125 h 496"/>
              <a:gd name="T78" fmla="*/ 1325602188 w 528"/>
              <a:gd name="T79" fmla="*/ 514111875 h 496"/>
              <a:gd name="T80" fmla="*/ 1129030000 w 528"/>
              <a:gd name="T81" fmla="*/ 486390950 h 496"/>
              <a:gd name="T82" fmla="*/ 1108868750 w 528"/>
              <a:gd name="T83" fmla="*/ 408265313 h 496"/>
              <a:gd name="T84" fmla="*/ 1267639388 w 528"/>
              <a:gd name="T85" fmla="*/ 299899388 h 496"/>
              <a:gd name="T86" fmla="*/ 1214715313 w 528"/>
              <a:gd name="T87" fmla="*/ 206652813 h 496"/>
              <a:gd name="T88" fmla="*/ 1038304375 w 528"/>
              <a:gd name="T89" fmla="*/ 279738138 h 496"/>
              <a:gd name="T90" fmla="*/ 980341575 w 528"/>
              <a:gd name="T91" fmla="*/ 221773750 h 496"/>
              <a:gd name="T92" fmla="*/ 1071067200 w 528"/>
              <a:gd name="T93" fmla="*/ 52924075 h 496"/>
              <a:gd name="T94" fmla="*/ 985381888 w 528"/>
              <a:gd name="T95" fmla="*/ 0 h 496"/>
              <a:gd name="T96" fmla="*/ 844253138 w 528"/>
              <a:gd name="T97" fmla="*/ 141128750 h 49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hidden">
          <a:xfrm>
            <a:off x="1192213" y="354014"/>
            <a:ext cx="2266950" cy="2270125"/>
          </a:xfrm>
          <a:custGeom>
            <a:avLst/>
            <a:gdLst>
              <a:gd name="T0" fmla="*/ 1412309850 w 2312"/>
              <a:gd name="T1" fmla="*/ 369895915 h 2313"/>
              <a:gd name="T2" fmla="*/ 1235410289 w 2312"/>
              <a:gd name="T3" fmla="*/ 329439009 h 2313"/>
              <a:gd name="T4" fmla="*/ 1211375913 w 2312"/>
              <a:gd name="T5" fmla="*/ 0 h 2313"/>
              <a:gd name="T6" fmla="*/ 995058681 w 2312"/>
              <a:gd name="T7" fmla="*/ 16375718 h 2313"/>
              <a:gd name="T8" fmla="*/ 978714481 w 2312"/>
              <a:gd name="T9" fmla="*/ 329439009 h 2313"/>
              <a:gd name="T10" fmla="*/ 834503319 w 2312"/>
              <a:gd name="T11" fmla="*/ 378565181 h 2313"/>
              <a:gd name="T12" fmla="*/ 625877244 w 2312"/>
              <a:gd name="T13" fmla="*/ 112702431 h 2313"/>
              <a:gd name="T14" fmla="*/ 481666083 w 2312"/>
              <a:gd name="T15" fmla="*/ 193617224 h 2313"/>
              <a:gd name="T16" fmla="*/ 618186087 w 2312"/>
              <a:gd name="T17" fmla="*/ 490304797 h 2313"/>
              <a:gd name="T18" fmla="*/ 522044659 w 2312"/>
              <a:gd name="T19" fmla="*/ 587595308 h 2313"/>
              <a:gd name="T20" fmla="*/ 208626075 w 2312"/>
              <a:gd name="T21" fmla="*/ 474891895 h 2313"/>
              <a:gd name="T22" fmla="*/ 136520004 w 2312"/>
              <a:gd name="T23" fmla="*/ 595300777 h 2313"/>
              <a:gd name="T24" fmla="*/ 376872593 w 2312"/>
              <a:gd name="T25" fmla="*/ 804330904 h 2313"/>
              <a:gd name="T26" fmla="*/ 337454922 w 2312"/>
              <a:gd name="T27" fmla="*/ 965196692 h 2313"/>
              <a:gd name="T28" fmla="*/ 7691157 w 2312"/>
              <a:gd name="T29" fmla="*/ 989278861 h 2313"/>
              <a:gd name="T30" fmla="*/ 0 w 2312"/>
              <a:gd name="T31" fmla="*/ 1166520367 h 2313"/>
              <a:gd name="T32" fmla="*/ 337454922 w 2312"/>
              <a:gd name="T33" fmla="*/ 1214683724 h 2313"/>
              <a:gd name="T34" fmla="*/ 369181436 w 2312"/>
              <a:gd name="T35" fmla="*/ 1366881227 h 2313"/>
              <a:gd name="T36" fmla="*/ 120175804 w 2312"/>
              <a:gd name="T37" fmla="*/ 1592286089 h 2313"/>
              <a:gd name="T38" fmla="*/ 208626075 w 2312"/>
              <a:gd name="T39" fmla="*/ 1729070690 h 2313"/>
              <a:gd name="T40" fmla="*/ 489357240 w 2312"/>
              <a:gd name="T41" fmla="*/ 1599992541 h 2313"/>
              <a:gd name="T42" fmla="*/ 594150730 w 2312"/>
              <a:gd name="T43" fmla="*/ 1704988521 h 2313"/>
              <a:gd name="T44" fmla="*/ 448977684 w 2312"/>
              <a:gd name="T45" fmla="*/ 1969888455 h 2313"/>
              <a:gd name="T46" fmla="*/ 585497688 w 2312"/>
              <a:gd name="T47" fmla="*/ 2082590887 h 2313"/>
              <a:gd name="T48" fmla="*/ 834503319 w 2312"/>
              <a:gd name="T49" fmla="*/ 1841773121 h 2313"/>
              <a:gd name="T50" fmla="*/ 978714481 w 2312"/>
              <a:gd name="T51" fmla="*/ 1889936478 h 2313"/>
              <a:gd name="T52" fmla="*/ 1011401900 w 2312"/>
              <a:gd name="T53" fmla="*/ 2147483647 h 2313"/>
              <a:gd name="T54" fmla="*/ 1227719132 w 2312"/>
              <a:gd name="T55" fmla="*/ 2147483647 h 2313"/>
              <a:gd name="T56" fmla="*/ 1251754489 w 2312"/>
              <a:gd name="T57" fmla="*/ 1882231008 h 2313"/>
              <a:gd name="T58" fmla="*/ 1436345207 w 2312"/>
              <a:gd name="T59" fmla="*/ 1834066670 h 2313"/>
              <a:gd name="T60" fmla="*/ 1653623344 w 2312"/>
              <a:gd name="T61" fmla="*/ 2074884435 h 2313"/>
              <a:gd name="T62" fmla="*/ 1797835486 w 2312"/>
              <a:gd name="T63" fmla="*/ 1986264173 h 2313"/>
              <a:gd name="T64" fmla="*/ 1653623344 w 2312"/>
              <a:gd name="T65" fmla="*/ 1697283051 h 2313"/>
              <a:gd name="T66" fmla="*/ 1749764772 w 2312"/>
              <a:gd name="T67" fmla="*/ 1575910371 h 2313"/>
              <a:gd name="T68" fmla="*/ 2038187094 w 2312"/>
              <a:gd name="T69" fmla="*/ 1712694972 h 2313"/>
              <a:gd name="T70" fmla="*/ 2126637365 w 2312"/>
              <a:gd name="T71" fmla="*/ 1560498451 h 2313"/>
              <a:gd name="T72" fmla="*/ 1862249419 w 2312"/>
              <a:gd name="T73" fmla="*/ 1366881227 h 2313"/>
              <a:gd name="T74" fmla="*/ 1893975933 w 2312"/>
              <a:gd name="T75" fmla="*/ 1198308987 h 2313"/>
              <a:gd name="T76" fmla="*/ 2147483647 w 2312"/>
              <a:gd name="T77" fmla="*/ 1166520367 h 2313"/>
              <a:gd name="T78" fmla="*/ 2147483647 w 2312"/>
              <a:gd name="T79" fmla="*/ 996985312 h 2313"/>
              <a:gd name="T80" fmla="*/ 1886284776 w 2312"/>
              <a:gd name="T81" fmla="*/ 948821955 h 2313"/>
              <a:gd name="T82" fmla="*/ 1853596376 w 2312"/>
              <a:gd name="T83" fmla="*/ 820706622 h 2313"/>
              <a:gd name="T84" fmla="*/ 2118945227 w 2312"/>
              <a:gd name="T85" fmla="*/ 635758664 h 2313"/>
              <a:gd name="T86" fmla="*/ 2030495937 w 2312"/>
              <a:gd name="T87" fmla="*/ 482598346 h 2313"/>
              <a:gd name="T88" fmla="*/ 1733420572 w 2312"/>
              <a:gd name="T89" fmla="*/ 603007228 h 2313"/>
              <a:gd name="T90" fmla="*/ 1637280125 w 2312"/>
              <a:gd name="T91" fmla="*/ 506680515 h 2313"/>
              <a:gd name="T92" fmla="*/ 1789182443 w 2312"/>
              <a:gd name="T93" fmla="*/ 225404863 h 2313"/>
              <a:gd name="T94" fmla="*/ 1644971282 w 2312"/>
              <a:gd name="T95" fmla="*/ 136784601 h 2313"/>
              <a:gd name="T96" fmla="*/ 1412309850 w 2312"/>
              <a:gd name="T97" fmla="*/ 369895915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2147483647 w 2312"/>
              <a:gd name="T1" fmla="*/ 967740132 h 2313"/>
              <a:gd name="T2" fmla="*/ 2147483647 w 2312"/>
              <a:gd name="T3" fmla="*/ 861893555 h 2313"/>
              <a:gd name="T4" fmla="*/ 2147483647 w 2312"/>
              <a:gd name="T5" fmla="*/ 0 h 2313"/>
              <a:gd name="T6" fmla="*/ 2147483647 w 2312"/>
              <a:gd name="T7" fmla="*/ 42843456 h 2313"/>
              <a:gd name="T8" fmla="*/ 2147483647 w 2312"/>
              <a:gd name="T9" fmla="*/ 861893555 h 2313"/>
              <a:gd name="T10" fmla="*/ 2147483647 w 2312"/>
              <a:gd name="T11" fmla="*/ 990422335 h 2313"/>
              <a:gd name="T12" fmla="*/ 1640622513 w 2312"/>
              <a:gd name="T13" fmla="*/ 294859115 h 2313"/>
              <a:gd name="T14" fmla="*/ 1262599075 w 2312"/>
              <a:gd name="T15" fmla="*/ 506552269 h 2313"/>
              <a:gd name="T16" fmla="*/ 1620461263 w 2312"/>
              <a:gd name="T17" fmla="*/ 1282760500 h 2313"/>
              <a:gd name="T18" fmla="*/ 1368445638 w 2312"/>
              <a:gd name="T19" fmla="*/ 1537295522 h 2313"/>
              <a:gd name="T20" fmla="*/ 546874700 w 2312"/>
              <a:gd name="T21" fmla="*/ 1242437994 h 2313"/>
              <a:gd name="T22" fmla="*/ 357862188 w 2312"/>
              <a:gd name="T23" fmla="*/ 1557456775 h 2313"/>
              <a:gd name="T24" fmla="*/ 987901250 w 2312"/>
              <a:gd name="T25" fmla="*/ 2104331549 h 2313"/>
              <a:gd name="T26" fmla="*/ 884575638 w 2312"/>
              <a:gd name="T27" fmla="*/ 2147483647 h 2313"/>
              <a:gd name="T28" fmla="*/ 20161250 w 2312"/>
              <a:gd name="T29" fmla="*/ 2147483647 h 2313"/>
              <a:gd name="T30" fmla="*/ 0 w 2312"/>
              <a:gd name="T31" fmla="*/ 2147483647 h 2313"/>
              <a:gd name="T32" fmla="*/ 884575638 w 2312"/>
              <a:gd name="T33" fmla="*/ 2147483647 h 2313"/>
              <a:gd name="T34" fmla="*/ 967740000 w 2312"/>
              <a:gd name="T35" fmla="*/ 2147483647 h 2313"/>
              <a:gd name="T36" fmla="*/ 315020325 w 2312"/>
              <a:gd name="T37" fmla="*/ 2147483647 h 2313"/>
              <a:gd name="T38" fmla="*/ 546874700 w 2312"/>
              <a:gd name="T39" fmla="*/ 2147483647 h 2313"/>
              <a:gd name="T40" fmla="*/ 1282760325 w 2312"/>
              <a:gd name="T41" fmla="*/ 2147483647 h 2313"/>
              <a:gd name="T42" fmla="*/ 1557456563 w 2312"/>
              <a:gd name="T43" fmla="*/ 2147483647 h 2313"/>
              <a:gd name="T44" fmla="*/ 1176913763 w 2312"/>
              <a:gd name="T45" fmla="*/ 2147483647 h 2313"/>
              <a:gd name="T46" fmla="*/ 1534775950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173417 h 2313"/>
              <a:gd name="T84" fmla="*/ 2147483647 w 2312"/>
              <a:gd name="T85" fmla="*/ 1663303351 h 2313"/>
              <a:gd name="T86" fmla="*/ 2147483647 w 2312"/>
              <a:gd name="T87" fmla="*/ 1262599247 h 2313"/>
              <a:gd name="T88" fmla="*/ 2147483647 w 2312"/>
              <a:gd name="T89" fmla="*/ 1577618027 h 2313"/>
              <a:gd name="T90" fmla="*/ 2147483647 w 2312"/>
              <a:gd name="T91" fmla="*/ 1325602368 h 2313"/>
              <a:gd name="T92" fmla="*/ 2147483647 w 2312"/>
              <a:gd name="T93" fmla="*/ 589716643 h 2313"/>
              <a:gd name="T94" fmla="*/ 2147483647 w 2312"/>
              <a:gd name="T95" fmla="*/ 357862236 h 2313"/>
              <a:gd name="T96" fmla="*/ 2147483647 w 2312"/>
              <a:gd name="T97" fmla="*/ 96774013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2147483647 w 2153"/>
              <a:gd name="T1" fmla="*/ 902216153 h 1321"/>
              <a:gd name="T2" fmla="*/ 2147483647 w 2153"/>
              <a:gd name="T3" fmla="*/ 801409879 h 1321"/>
              <a:gd name="T4" fmla="*/ 2147483647 w 2153"/>
              <a:gd name="T5" fmla="*/ 0 h 1321"/>
              <a:gd name="T6" fmla="*/ 2147483647 w 2153"/>
              <a:gd name="T7" fmla="*/ 40322510 h 1321"/>
              <a:gd name="T8" fmla="*/ 2147483647 w 2153"/>
              <a:gd name="T9" fmla="*/ 801409879 h 1321"/>
              <a:gd name="T10" fmla="*/ 2036286548 w 2153"/>
              <a:gd name="T11" fmla="*/ 922377407 h 1321"/>
              <a:gd name="T12" fmla="*/ 1527214911 w 2153"/>
              <a:gd name="T13" fmla="*/ 274697890 h 1321"/>
              <a:gd name="T14" fmla="*/ 1176913935 w 2153"/>
              <a:gd name="T15" fmla="*/ 471270125 h 1321"/>
              <a:gd name="T16" fmla="*/ 1509574608 w 2153"/>
              <a:gd name="T17" fmla="*/ 1194554347 h 1321"/>
              <a:gd name="T18" fmla="*/ 1275199249 w 2153"/>
              <a:gd name="T19" fmla="*/ 1431449091 h 1321"/>
              <a:gd name="T20" fmla="*/ 509071637 w 2153"/>
              <a:gd name="T21" fmla="*/ 1156752788 h 1321"/>
              <a:gd name="T22" fmla="*/ 332660674 w 2153"/>
              <a:gd name="T23" fmla="*/ 1451610346 h 1321"/>
              <a:gd name="T24" fmla="*/ 919857960 w 2153"/>
              <a:gd name="T25" fmla="*/ 1960682030 h 1321"/>
              <a:gd name="T26" fmla="*/ 824092008 w 2153"/>
              <a:gd name="T27" fmla="*/ 2147483647 h 1321"/>
              <a:gd name="T28" fmla="*/ 17641890 w 2153"/>
              <a:gd name="T29" fmla="*/ 2147483647 h 1321"/>
              <a:gd name="T30" fmla="*/ 0 w 2153"/>
              <a:gd name="T31" fmla="*/ 2147483647 h 1321"/>
              <a:gd name="T32" fmla="*/ 824092008 w 2153"/>
              <a:gd name="T33" fmla="*/ 2147483647 h 1321"/>
              <a:gd name="T34" fmla="*/ 902216069 w 2153"/>
              <a:gd name="T35" fmla="*/ 2147483647 h 1321"/>
              <a:gd name="T36" fmla="*/ 2147483647 w 2153"/>
              <a:gd name="T37" fmla="*/ 2147483647 h 1321"/>
              <a:gd name="T38" fmla="*/ 2147483647 w 2153"/>
              <a:gd name="T39" fmla="*/ 2147483647 h 1321"/>
              <a:gd name="T40" fmla="*/ 2147483647 w 2153"/>
              <a:gd name="T41" fmla="*/ 2147483647 h 1321"/>
              <a:gd name="T42" fmla="*/ 2147483647 w 2153"/>
              <a:gd name="T43" fmla="*/ 2147483647 h 1321"/>
              <a:gd name="T44" fmla="*/ 2147483647 w 2153"/>
              <a:gd name="T45" fmla="*/ 2147483647 h 1321"/>
              <a:gd name="T46" fmla="*/ 2147483647 w 2153"/>
              <a:gd name="T47" fmla="*/ 1998485176 h 1321"/>
              <a:gd name="T48" fmla="*/ 2147483647 w 2153"/>
              <a:gd name="T49" fmla="*/ 1549897257 h 1321"/>
              <a:gd name="T50" fmla="*/ 2147483647 w 2153"/>
              <a:gd name="T51" fmla="*/ 1176914043 h 1321"/>
              <a:gd name="T52" fmla="*/ 2147483647 w 2153"/>
              <a:gd name="T53" fmla="*/ 1469252238 h 1321"/>
              <a:gd name="T54" fmla="*/ 2147483647 w 2153"/>
              <a:gd name="T55" fmla="*/ 1234876857 h 1321"/>
              <a:gd name="T56" fmla="*/ 2147483647 w 2153"/>
              <a:gd name="T57" fmla="*/ 549394193 h 1321"/>
              <a:gd name="T58" fmla="*/ 2147483647 w 2153"/>
              <a:gd name="T59" fmla="*/ 332660704 h 1321"/>
              <a:gd name="T60" fmla="*/ 2147483647 w 2153"/>
              <a:gd name="T61" fmla="*/ 902216153 h 132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hidden">
          <a:xfrm>
            <a:off x="4494215" y="4425951"/>
            <a:ext cx="2263775" cy="2263775"/>
          </a:xfrm>
          <a:custGeom>
            <a:avLst/>
            <a:gdLst>
              <a:gd name="T0" fmla="*/ 1408356897 w 2312"/>
              <a:gd name="T1" fmla="*/ 367829672 h 2313"/>
              <a:gd name="T2" fmla="*/ 1231952817 w 2312"/>
              <a:gd name="T3" fmla="*/ 327598485 h 2313"/>
              <a:gd name="T4" fmla="*/ 1207984414 w 2312"/>
              <a:gd name="T5" fmla="*/ 0 h 2313"/>
              <a:gd name="T6" fmla="*/ 992272702 w 2312"/>
              <a:gd name="T7" fmla="*/ 16283912 h 2313"/>
              <a:gd name="T8" fmla="*/ 975974893 w 2312"/>
              <a:gd name="T9" fmla="*/ 327598485 h 2313"/>
              <a:gd name="T10" fmla="*/ 832167411 w 2312"/>
              <a:gd name="T11" fmla="*/ 376450221 h 2313"/>
              <a:gd name="T12" fmla="*/ 624125313 w 2312"/>
              <a:gd name="T13" fmla="*/ 112073011 h 2313"/>
              <a:gd name="T14" fmla="*/ 480317831 w 2312"/>
              <a:gd name="T15" fmla="*/ 192535385 h 2313"/>
              <a:gd name="T16" fmla="*/ 616455698 w 2312"/>
              <a:gd name="T17" fmla="*/ 487566046 h 2313"/>
              <a:gd name="T18" fmla="*/ 520584044 w 2312"/>
              <a:gd name="T19" fmla="*/ 584312332 h 2313"/>
              <a:gd name="T20" fmla="*/ 208042097 w 2312"/>
              <a:gd name="T21" fmla="*/ 472239320 h 2313"/>
              <a:gd name="T22" fmla="*/ 136137867 w 2312"/>
              <a:gd name="T23" fmla="*/ 591975694 h 2313"/>
              <a:gd name="T24" fmla="*/ 375817003 w 2312"/>
              <a:gd name="T25" fmla="*/ 799837805 h 2313"/>
              <a:gd name="T26" fmla="*/ 336510350 w 2312"/>
              <a:gd name="T27" fmla="*/ 959805366 h 2313"/>
              <a:gd name="T28" fmla="*/ 7669615 w 2312"/>
              <a:gd name="T29" fmla="*/ 983752641 h 2313"/>
              <a:gd name="T30" fmla="*/ 0 w 2312"/>
              <a:gd name="T31" fmla="*/ 1160004114 h 2313"/>
              <a:gd name="T32" fmla="*/ 336510350 w 2312"/>
              <a:gd name="T33" fmla="*/ 1207898664 h 2313"/>
              <a:gd name="T34" fmla="*/ 368147389 w 2312"/>
              <a:gd name="T35" fmla="*/ 1359244697 h 2313"/>
              <a:gd name="T36" fmla="*/ 119840058 w 2312"/>
              <a:gd name="T37" fmla="*/ 1583390720 h 2313"/>
              <a:gd name="T38" fmla="*/ 208042097 w 2312"/>
              <a:gd name="T39" fmla="*/ 1719411006 h 2313"/>
              <a:gd name="T40" fmla="*/ 487987446 w 2312"/>
              <a:gd name="T41" fmla="*/ 1591054082 h 2313"/>
              <a:gd name="T42" fmla="*/ 592487295 w 2312"/>
              <a:gd name="T43" fmla="*/ 1695463731 h 2313"/>
              <a:gd name="T44" fmla="*/ 447721234 w 2312"/>
              <a:gd name="T45" fmla="*/ 1958883754 h 2313"/>
              <a:gd name="T46" fmla="*/ 583859101 w 2312"/>
              <a:gd name="T47" fmla="*/ 2070956765 h 2313"/>
              <a:gd name="T48" fmla="*/ 832167411 w 2312"/>
              <a:gd name="T49" fmla="*/ 1831484017 h 2313"/>
              <a:gd name="T50" fmla="*/ 975974893 w 2312"/>
              <a:gd name="T51" fmla="*/ 1879378567 h 2313"/>
              <a:gd name="T52" fmla="*/ 1008571490 w 2312"/>
              <a:gd name="T53" fmla="*/ 2147483647 h 2313"/>
              <a:gd name="T54" fmla="*/ 1224283202 w 2312"/>
              <a:gd name="T55" fmla="*/ 2147483647 h 2313"/>
              <a:gd name="T56" fmla="*/ 1248250627 w 2312"/>
              <a:gd name="T57" fmla="*/ 1871715204 h 2313"/>
              <a:gd name="T58" fmla="*/ 1432324321 w 2312"/>
              <a:gd name="T59" fmla="*/ 1823820654 h 2313"/>
              <a:gd name="T60" fmla="*/ 1648994613 w 2312"/>
              <a:gd name="T61" fmla="*/ 2063293403 h 2313"/>
              <a:gd name="T62" fmla="*/ 1792802094 w 2312"/>
              <a:gd name="T63" fmla="*/ 1975167666 h 2313"/>
              <a:gd name="T64" fmla="*/ 1648994613 w 2312"/>
              <a:gd name="T65" fmla="*/ 1687800368 h 2313"/>
              <a:gd name="T66" fmla="*/ 1744866267 w 2312"/>
              <a:gd name="T67" fmla="*/ 1567106808 h 2313"/>
              <a:gd name="T68" fmla="*/ 2032482210 w 2312"/>
              <a:gd name="T69" fmla="*/ 1703127094 h 2313"/>
              <a:gd name="T70" fmla="*/ 2120684250 w 2312"/>
              <a:gd name="T71" fmla="*/ 1551780082 h 2313"/>
              <a:gd name="T72" fmla="*/ 1857036710 w 2312"/>
              <a:gd name="T73" fmla="*/ 1359244697 h 2313"/>
              <a:gd name="T74" fmla="*/ 1888674728 w 2312"/>
              <a:gd name="T75" fmla="*/ 1191613773 h 2313"/>
              <a:gd name="T76" fmla="*/ 2147483647 w 2312"/>
              <a:gd name="T77" fmla="*/ 1160004114 h 2313"/>
              <a:gd name="T78" fmla="*/ 2147483647 w 2312"/>
              <a:gd name="T79" fmla="*/ 991415025 h 2313"/>
              <a:gd name="T80" fmla="*/ 1881004134 w 2312"/>
              <a:gd name="T81" fmla="*/ 943520475 h 2313"/>
              <a:gd name="T82" fmla="*/ 1848408516 w 2312"/>
              <a:gd name="T83" fmla="*/ 816121717 h 2313"/>
              <a:gd name="T84" fmla="*/ 2113014635 w 2312"/>
              <a:gd name="T85" fmla="*/ 632206881 h 2313"/>
              <a:gd name="T86" fmla="*/ 2024812595 w 2312"/>
              <a:gd name="T87" fmla="*/ 479902683 h 2313"/>
              <a:gd name="T88" fmla="*/ 1728568458 w 2312"/>
              <a:gd name="T89" fmla="*/ 599639057 h 2313"/>
              <a:gd name="T90" fmla="*/ 1632696803 w 2312"/>
              <a:gd name="T91" fmla="*/ 503849958 h 2313"/>
              <a:gd name="T92" fmla="*/ 1784173900 w 2312"/>
              <a:gd name="T93" fmla="*/ 224146023 h 2313"/>
              <a:gd name="T94" fmla="*/ 1640366418 w 2312"/>
              <a:gd name="T95" fmla="*/ 136020286 h 2313"/>
              <a:gd name="T96" fmla="*/ 1408356897 w 2312"/>
              <a:gd name="T97" fmla="*/ 36782967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hidden">
          <a:xfrm>
            <a:off x="5646740" y="487363"/>
            <a:ext cx="2928937" cy="2930525"/>
          </a:xfrm>
          <a:custGeom>
            <a:avLst/>
            <a:gdLst>
              <a:gd name="T0" fmla="*/ 2147483647 w 2312"/>
              <a:gd name="T1" fmla="*/ 616411164 h 2313"/>
              <a:gd name="T2" fmla="*/ 2062279490 w 2312"/>
              <a:gd name="T3" fmla="*/ 548991352 h 2313"/>
              <a:gd name="T4" fmla="*/ 2022157361 w 2312"/>
              <a:gd name="T5" fmla="*/ 0 h 2313"/>
              <a:gd name="T6" fmla="*/ 1661058194 w 2312"/>
              <a:gd name="T7" fmla="*/ 27289485 h 2313"/>
              <a:gd name="T8" fmla="*/ 1633774234 w 2312"/>
              <a:gd name="T9" fmla="*/ 548991352 h 2313"/>
              <a:gd name="T10" fmla="*/ 1393041456 w 2312"/>
              <a:gd name="T11" fmla="*/ 630858539 h 2313"/>
              <a:gd name="T12" fmla="*/ 1044781725 w 2312"/>
              <a:gd name="T13" fmla="*/ 187813331 h 2313"/>
              <a:gd name="T14" fmla="*/ 804047681 w 2312"/>
              <a:gd name="T15" fmla="*/ 322652956 h 2313"/>
              <a:gd name="T16" fmla="*/ 1031942289 w 2312"/>
              <a:gd name="T17" fmla="*/ 817066606 h 2313"/>
              <a:gd name="T18" fmla="*/ 871453771 w 2312"/>
              <a:gd name="T19" fmla="*/ 979195716 h 2313"/>
              <a:gd name="T20" fmla="*/ 348260997 w 2312"/>
              <a:gd name="T21" fmla="*/ 791382385 h 2313"/>
              <a:gd name="T22" fmla="*/ 227893342 w 2312"/>
              <a:gd name="T23" fmla="*/ 992037826 h 2313"/>
              <a:gd name="T24" fmla="*/ 629115905 w 2312"/>
              <a:gd name="T25" fmla="*/ 1340373736 h 2313"/>
              <a:gd name="T26" fmla="*/ 563314903 w 2312"/>
              <a:gd name="T27" fmla="*/ 1608448990 h 2313"/>
              <a:gd name="T28" fmla="*/ 12839436 w 2312"/>
              <a:gd name="T29" fmla="*/ 1648580585 h 2313"/>
              <a:gd name="T30" fmla="*/ 0 w 2312"/>
              <a:gd name="T31" fmla="*/ 1943944057 h 2313"/>
              <a:gd name="T32" fmla="*/ 563314903 w 2312"/>
              <a:gd name="T33" fmla="*/ 2024205980 h 2313"/>
              <a:gd name="T34" fmla="*/ 616276469 w 2312"/>
              <a:gd name="T35" fmla="*/ 2147483647 h 2313"/>
              <a:gd name="T36" fmla="*/ 200610648 w 2312"/>
              <a:gd name="T37" fmla="*/ 2147483647 h 2313"/>
              <a:gd name="T38" fmla="*/ 348260997 w 2312"/>
              <a:gd name="T39" fmla="*/ 2147483647 h 2313"/>
              <a:gd name="T40" fmla="*/ 816887117 w 2312"/>
              <a:gd name="T41" fmla="*/ 2147483647 h 2313"/>
              <a:gd name="T42" fmla="*/ 991820160 w 2312"/>
              <a:gd name="T43" fmla="*/ 2147483647 h 2313"/>
              <a:gd name="T44" fmla="*/ 749482294 w 2312"/>
              <a:gd name="T45" fmla="*/ 2147483647 h 2313"/>
              <a:gd name="T46" fmla="*/ 977375635 w 2312"/>
              <a:gd name="T47" fmla="*/ 2147483647 h 2313"/>
              <a:gd name="T48" fmla="*/ 1393041456 w 2312"/>
              <a:gd name="T49" fmla="*/ 2147483647 h 2313"/>
              <a:gd name="T50" fmla="*/ 1633774234 w 2312"/>
              <a:gd name="T51" fmla="*/ 2147483647 h 2313"/>
              <a:gd name="T52" fmla="*/ 1688340887 w 2312"/>
              <a:gd name="T53" fmla="*/ 2147483647 h 2313"/>
              <a:gd name="T54" fmla="*/ 2049440054 w 2312"/>
              <a:gd name="T55" fmla="*/ 2147483647 h 2313"/>
              <a:gd name="T56" fmla="*/ 2089562184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1996916496 h 2313"/>
              <a:gd name="T76" fmla="*/ 2147483647 w 2312"/>
              <a:gd name="T77" fmla="*/ 1943944057 h 2313"/>
              <a:gd name="T78" fmla="*/ 2147483647 w 2312"/>
              <a:gd name="T79" fmla="*/ 1661421429 h 2313"/>
              <a:gd name="T80" fmla="*/ 2147483647 w 2312"/>
              <a:gd name="T81" fmla="*/ 1581159506 h 2313"/>
              <a:gd name="T82" fmla="*/ 2147483647 w 2312"/>
              <a:gd name="T83" fmla="*/ 1367663221 h 2313"/>
              <a:gd name="T84" fmla="*/ 2147483647 w 2312"/>
              <a:gd name="T85" fmla="*/ 1059457639 h 2313"/>
              <a:gd name="T86" fmla="*/ 2147483647 w 2312"/>
              <a:gd name="T87" fmla="*/ 804224495 h 2313"/>
              <a:gd name="T88" fmla="*/ 2147483647 w 2312"/>
              <a:gd name="T89" fmla="*/ 1004879937 h 2313"/>
              <a:gd name="T90" fmla="*/ 2147483647 w 2312"/>
              <a:gd name="T91" fmla="*/ 844356090 h 2313"/>
              <a:gd name="T92" fmla="*/ 2147483647 w 2312"/>
              <a:gd name="T93" fmla="*/ 375625395 h 2313"/>
              <a:gd name="T94" fmla="*/ 2147483647 w 2312"/>
              <a:gd name="T95" fmla="*/ 227943659 h 2313"/>
              <a:gd name="T96" fmla="*/ 2147483647 w 2312"/>
              <a:gd name="T97" fmla="*/ 616411164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hidden">
          <a:xfrm>
            <a:off x="7146925" y="2555876"/>
            <a:ext cx="2008188" cy="3997325"/>
          </a:xfrm>
          <a:custGeom>
            <a:avLst/>
            <a:gdLst>
              <a:gd name="T0" fmla="*/ 2147483647 w 1265"/>
              <a:gd name="T1" fmla="*/ 0 h 2518"/>
              <a:gd name="T2" fmla="*/ 2147483647 w 1265"/>
              <a:gd name="T3" fmla="*/ 45362813 h 2518"/>
              <a:gd name="T4" fmla="*/ 2147483647 w 1265"/>
              <a:gd name="T5" fmla="*/ 937498125 h 2518"/>
              <a:gd name="T6" fmla="*/ 2147483647 w 1265"/>
              <a:gd name="T7" fmla="*/ 1078626875 h 2518"/>
              <a:gd name="T8" fmla="*/ 1789311383 w 1265"/>
              <a:gd name="T9" fmla="*/ 320060638 h 2518"/>
              <a:gd name="T10" fmla="*/ 1376005655 w 1265"/>
              <a:gd name="T11" fmla="*/ 551915013 h 2518"/>
              <a:gd name="T12" fmla="*/ 1766630765 w 1265"/>
              <a:gd name="T13" fmla="*/ 1398687513 h 2518"/>
              <a:gd name="T14" fmla="*/ 1491932871 w 1265"/>
              <a:gd name="T15" fmla="*/ 1675904700 h 2518"/>
              <a:gd name="T16" fmla="*/ 597277974 w 1265"/>
              <a:gd name="T17" fmla="*/ 1353324700 h 2518"/>
              <a:gd name="T18" fmla="*/ 390625110 w 1265"/>
              <a:gd name="T19" fmla="*/ 1698585313 h 2518"/>
              <a:gd name="T20" fmla="*/ 1076107780 w 1265"/>
              <a:gd name="T21" fmla="*/ 2147483647 h 2518"/>
              <a:gd name="T22" fmla="*/ 965220878 w 1265"/>
              <a:gd name="T23" fmla="*/ 2147483647 h 2518"/>
              <a:gd name="T24" fmla="*/ 22682206 w 1265"/>
              <a:gd name="T25" fmla="*/ 2147483647 h 2518"/>
              <a:gd name="T26" fmla="*/ 0 w 1265"/>
              <a:gd name="T27" fmla="*/ 2147483647 h 2518"/>
              <a:gd name="T28" fmla="*/ 965220878 w 1265"/>
              <a:gd name="T29" fmla="*/ 2147483647 h 2518"/>
              <a:gd name="T30" fmla="*/ 1055946525 w 1265"/>
              <a:gd name="T31" fmla="*/ 2147483647 h 2518"/>
              <a:gd name="T32" fmla="*/ 342741335 w 1265"/>
              <a:gd name="T33" fmla="*/ 2147483647 h 2518"/>
              <a:gd name="T34" fmla="*/ 597277974 w 1265"/>
              <a:gd name="T35" fmla="*/ 2147483647 h 2518"/>
              <a:gd name="T36" fmla="*/ 1398687861 w 1265"/>
              <a:gd name="T37" fmla="*/ 2147483647 h 2518"/>
              <a:gd name="T38" fmla="*/ 1698585735 w 1265"/>
              <a:gd name="T39" fmla="*/ 2147483647 h 2518"/>
              <a:gd name="T40" fmla="*/ 1282760644 w 1265"/>
              <a:gd name="T41" fmla="*/ 2147483647 h 2518"/>
              <a:gd name="T42" fmla="*/ 1673384167 w 1265"/>
              <a:gd name="T43" fmla="*/ 2147483647 h 2518"/>
              <a:gd name="T44" fmla="*/ 2147483647 w 1265"/>
              <a:gd name="T45" fmla="*/ 2147483647 h 2518"/>
              <a:gd name="T46" fmla="*/ 2147483647 w 1265"/>
              <a:gd name="T47" fmla="*/ 2147483647 h 2518"/>
              <a:gd name="T48" fmla="*/ 2147483647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hidden">
          <a:xfrm rot="16200000">
            <a:off x="3977482" y="-853281"/>
            <a:ext cx="1722439" cy="3429000"/>
          </a:xfrm>
          <a:custGeom>
            <a:avLst/>
            <a:gdLst>
              <a:gd name="T0" fmla="*/ 2147483647 w 1265"/>
              <a:gd name="T1" fmla="*/ 0 h 2518"/>
              <a:gd name="T2" fmla="*/ 2091294353 w 1265"/>
              <a:gd name="T3" fmla="*/ 33380321 h 2518"/>
              <a:gd name="T4" fmla="*/ 2057922628 w 1265"/>
              <a:gd name="T5" fmla="*/ 689869044 h 2518"/>
              <a:gd name="T6" fmla="*/ 1753869430 w 1265"/>
              <a:gd name="T7" fmla="*/ 793719536 h 2518"/>
              <a:gd name="T8" fmla="*/ 1316329330 w 1265"/>
              <a:gd name="T9" fmla="*/ 235519735 h 2518"/>
              <a:gd name="T10" fmla="*/ 1012276132 w 1265"/>
              <a:gd name="T11" fmla="*/ 406132231 h 2518"/>
              <a:gd name="T12" fmla="*/ 1299642786 w 1265"/>
              <a:gd name="T13" fmla="*/ 1029239271 h 2518"/>
              <a:gd name="T14" fmla="*/ 1097559279 w 1265"/>
              <a:gd name="T15" fmla="*/ 1233233450 h 2518"/>
              <a:gd name="T16" fmla="*/ 439394615 w 1265"/>
              <a:gd name="T17" fmla="*/ 995858950 h 2518"/>
              <a:gd name="T18" fmla="*/ 287368016 w 1265"/>
              <a:gd name="T19" fmla="*/ 1249923610 h 2518"/>
              <a:gd name="T20" fmla="*/ 791651567 w 1265"/>
              <a:gd name="T21" fmla="*/ 1689436162 h 2518"/>
              <a:gd name="T22" fmla="*/ 710076087 w 1265"/>
              <a:gd name="T23" fmla="*/ 2026952986 h 2518"/>
              <a:gd name="T24" fmla="*/ 16685182 w 1265"/>
              <a:gd name="T25" fmla="*/ 2078878232 h 2518"/>
              <a:gd name="T26" fmla="*/ 0 w 1265"/>
              <a:gd name="T27" fmla="*/ 2147483647 h 2518"/>
              <a:gd name="T28" fmla="*/ 710076087 w 1265"/>
              <a:gd name="T29" fmla="*/ 2147483647 h 2518"/>
              <a:gd name="T30" fmla="*/ 776819538 w 1265"/>
              <a:gd name="T31" fmla="*/ 2147483647 h 2518"/>
              <a:gd name="T32" fmla="*/ 252141776 w 1265"/>
              <a:gd name="T33" fmla="*/ 2147483647 h 2518"/>
              <a:gd name="T34" fmla="*/ 439394615 w 1265"/>
              <a:gd name="T35" fmla="*/ 2147483647 h 2518"/>
              <a:gd name="T36" fmla="*/ 1028961314 w 1265"/>
              <a:gd name="T37" fmla="*/ 2147483647 h 2518"/>
              <a:gd name="T38" fmla="*/ 1249585878 w 1265"/>
              <a:gd name="T39" fmla="*/ 2147483647 h 2518"/>
              <a:gd name="T40" fmla="*/ 943678166 w 1265"/>
              <a:gd name="T41" fmla="*/ 2147483647 h 2518"/>
              <a:gd name="T42" fmla="*/ 1231046182 w 1265"/>
              <a:gd name="T43" fmla="*/ 2147483647 h 2518"/>
              <a:gd name="T44" fmla="*/ 1753869430 w 1265"/>
              <a:gd name="T45" fmla="*/ 2147483647 h 2518"/>
              <a:gd name="T46" fmla="*/ 2057922628 w 1265"/>
              <a:gd name="T47" fmla="*/ 2147483647 h 2518"/>
              <a:gd name="T48" fmla="*/ 2126520593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" name="Picture 13" descr="C:\My Documents\bits\Facbann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6" y="-3175"/>
            <a:ext cx="803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61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537615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148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1143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503AD2-F90F-4DA4-A7E3-A10A2E262C45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C4E10-AF81-4F28-9685-622AAFB39E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6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BCBC9-575E-4682-A7D3-78CE7883C639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C06EC-80AA-4CCE-A9AB-E2FAD0D368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55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E0357-99C2-4DF6-91B8-6FF16508EFAB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2F81E-928A-4104-BD57-56259FC333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2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070F6-7AAA-47C4-A531-1C12A9F3A759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A940A-6B8A-4A8E-BBC3-A712D39467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2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A0A6B-3988-4C8A-9830-310289598A8B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145CB-B2C3-462F-AB08-EE48A9010B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64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5ECB9-C438-4328-8DEC-B720EAD30824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C5217-EF81-4AF6-AED5-71EDAD6560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94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84990-B045-452A-BE50-8BD8A930B48A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8CDE4-73DD-44C0-9E72-8C3C23905E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8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BCDEE-879C-4204-83CF-A1A8833897F8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27DEC-EA1D-4B08-9C05-A902A8F393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72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1986B-0D5B-44A4-8AB3-E565BC7F0C3A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126ED-F315-4FB7-A6DE-6CFCFD47F9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2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4231F-A266-424F-8D68-2B886BF1184B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19051-91AD-4B22-AE77-83578C2CDE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7BCBE-E91A-493B-9888-1955238A1B9A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02F17-6282-4368-A804-950E2C9AE0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6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4"/>
          <p:cNvSpPr>
            <a:spLocks/>
          </p:cNvSpPr>
          <p:nvPr/>
        </p:nvSpPr>
        <p:spPr bwMode="hidden">
          <a:xfrm>
            <a:off x="-11113" y="1836738"/>
            <a:ext cx="2268538" cy="2709863"/>
          </a:xfrm>
          <a:custGeom>
            <a:avLst/>
            <a:gdLst>
              <a:gd name="T0" fmla="*/ 2036286699 w 1429"/>
              <a:gd name="T1" fmla="*/ 713203293 h 1707"/>
              <a:gd name="T2" fmla="*/ 1696066324 w 1429"/>
              <a:gd name="T3" fmla="*/ 635079258 h 1707"/>
              <a:gd name="T4" fmla="*/ 1648182551 w 1429"/>
              <a:gd name="T5" fmla="*/ 0 h 1707"/>
              <a:gd name="T6" fmla="*/ 1229836521 w 1429"/>
              <a:gd name="T7" fmla="*/ 32761231 h 1707"/>
              <a:gd name="T8" fmla="*/ 1199594639 w 1429"/>
              <a:gd name="T9" fmla="*/ 635079258 h 1707"/>
              <a:gd name="T10" fmla="*/ 919858028 w 1429"/>
              <a:gd name="T11" fmla="*/ 730845178 h 1707"/>
              <a:gd name="T12" fmla="*/ 519152302 w 1429"/>
              <a:gd name="T13" fmla="*/ 216733398 h 1707"/>
              <a:gd name="T14" fmla="*/ 239415690 w 1429"/>
              <a:gd name="T15" fmla="*/ 372983056 h 1707"/>
              <a:gd name="T16" fmla="*/ 504031361 w 1429"/>
              <a:gd name="T17" fmla="*/ 947578575 h 1707"/>
              <a:gd name="T18" fmla="*/ 317539757 w 1429"/>
              <a:gd name="T19" fmla="*/ 1134070103 h 1707"/>
              <a:gd name="T20" fmla="*/ 0 w 1429"/>
              <a:gd name="T21" fmla="*/ 1066025103 h 1707"/>
              <a:gd name="T22" fmla="*/ 0 w 1429"/>
              <a:gd name="T23" fmla="*/ 2147483647 h 1707"/>
              <a:gd name="T24" fmla="*/ 254536631 w 1429"/>
              <a:gd name="T25" fmla="*/ 2147483647 h 1707"/>
              <a:gd name="T26" fmla="*/ 456149176 w 1429"/>
              <a:gd name="T27" fmla="*/ 2147483647 h 1707"/>
              <a:gd name="T28" fmla="*/ 176410976 w 1429"/>
              <a:gd name="T29" fmla="*/ 2147483647 h 1707"/>
              <a:gd name="T30" fmla="*/ 441028235 w 1429"/>
              <a:gd name="T31" fmla="*/ 2147483647 h 1707"/>
              <a:gd name="T32" fmla="*/ 919858028 w 1429"/>
              <a:gd name="T33" fmla="*/ 2147483647 h 1707"/>
              <a:gd name="T34" fmla="*/ 1199594639 w 1429"/>
              <a:gd name="T35" fmla="*/ 2147483647 h 1707"/>
              <a:gd name="T36" fmla="*/ 1262599353 w 1429"/>
              <a:gd name="T37" fmla="*/ 2147483647 h 1707"/>
              <a:gd name="T38" fmla="*/ 1680945383 w 1429"/>
              <a:gd name="T39" fmla="*/ 2147483647 h 1707"/>
              <a:gd name="T40" fmla="*/ 1726308205 w 1429"/>
              <a:gd name="T41" fmla="*/ 2147483647 h 1707"/>
              <a:gd name="T42" fmla="*/ 2081649521 w 1429"/>
              <a:gd name="T43" fmla="*/ 2147483647 h 1707"/>
              <a:gd name="T44" fmla="*/ 2147483647 w 1429"/>
              <a:gd name="T45" fmla="*/ 2147483647 h 1707"/>
              <a:gd name="T46" fmla="*/ 2147483647 w 1429"/>
              <a:gd name="T47" fmla="*/ 2147483647 h 1707"/>
              <a:gd name="T48" fmla="*/ 2147483647 w 1429"/>
              <a:gd name="T49" fmla="*/ 2147483647 h 1707"/>
              <a:gd name="T50" fmla="*/ 2147483647 w 1429"/>
              <a:gd name="T51" fmla="*/ 2147483647 h 1707"/>
              <a:gd name="T52" fmla="*/ 2147483647 w 1429"/>
              <a:gd name="T53" fmla="*/ 2147483647 h 1707"/>
              <a:gd name="T54" fmla="*/ 2147483647 w 1429"/>
              <a:gd name="T55" fmla="*/ 2147483647 h 1707"/>
              <a:gd name="T56" fmla="*/ 2147483647 w 1429"/>
              <a:gd name="T57" fmla="*/ 2147483647 h 1707"/>
              <a:gd name="T58" fmla="*/ 2147483647 w 1429"/>
              <a:gd name="T59" fmla="*/ 2147483647 h 1707"/>
              <a:gd name="T60" fmla="*/ 2147483647 w 1429"/>
              <a:gd name="T61" fmla="*/ 2147483647 h 1707"/>
              <a:gd name="T62" fmla="*/ 2147483647 w 1429"/>
              <a:gd name="T63" fmla="*/ 1925399020 h 1707"/>
              <a:gd name="T64" fmla="*/ 2147483647 w 1429"/>
              <a:gd name="T65" fmla="*/ 1832152462 h 1707"/>
              <a:gd name="T66" fmla="*/ 2147483647 w 1429"/>
              <a:gd name="T67" fmla="*/ 1585177195 h 1707"/>
              <a:gd name="T68" fmla="*/ 2147483647 w 1429"/>
              <a:gd name="T69" fmla="*/ 1227315074 h 1707"/>
              <a:gd name="T70" fmla="*/ 2147483647 w 1429"/>
              <a:gd name="T71" fmla="*/ 932457640 h 1707"/>
              <a:gd name="T72" fmla="*/ 2147483647 w 1429"/>
              <a:gd name="T73" fmla="*/ 1164311973 h 1707"/>
              <a:gd name="T74" fmla="*/ 2147483647 w 1429"/>
              <a:gd name="T75" fmla="*/ 977820445 h 1707"/>
              <a:gd name="T76" fmla="*/ 2147483647 w 1429"/>
              <a:gd name="T77" fmla="*/ 435986157 h 1707"/>
              <a:gd name="T78" fmla="*/ 2147483647 w 1429"/>
              <a:gd name="T79" fmla="*/ 264615564 h 1707"/>
              <a:gd name="T80" fmla="*/ 2036286699 w 1429"/>
              <a:gd name="T81" fmla="*/ 713203293 h 17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Freeform 5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844253138 w 528"/>
              <a:gd name="T1" fmla="*/ 141128750 h 496"/>
              <a:gd name="T2" fmla="*/ 738406575 w 528"/>
              <a:gd name="T3" fmla="*/ 115927188 h 496"/>
              <a:gd name="T4" fmla="*/ 725805000 w 528"/>
              <a:gd name="T5" fmla="*/ 0 h 496"/>
              <a:gd name="T6" fmla="*/ 599797188 w 528"/>
              <a:gd name="T7" fmla="*/ 0 h 496"/>
              <a:gd name="T8" fmla="*/ 584676250 w 528"/>
              <a:gd name="T9" fmla="*/ 115927188 h 496"/>
              <a:gd name="T10" fmla="*/ 498990938 w 528"/>
              <a:gd name="T11" fmla="*/ 146169063 h 496"/>
              <a:gd name="T12" fmla="*/ 367942813 w 528"/>
              <a:gd name="T13" fmla="*/ 0 h 496"/>
              <a:gd name="T14" fmla="*/ 287297813 w 528"/>
              <a:gd name="T15" fmla="*/ 35282188 h 496"/>
              <a:gd name="T16" fmla="*/ 370463763 w 528"/>
              <a:gd name="T17" fmla="*/ 211693125 h 496"/>
              <a:gd name="T18" fmla="*/ 312499375 w 528"/>
              <a:gd name="T19" fmla="*/ 269657513 h 496"/>
              <a:gd name="T20" fmla="*/ 126007813 w 528"/>
              <a:gd name="T21" fmla="*/ 204133450 h 496"/>
              <a:gd name="T22" fmla="*/ 80645000 w 528"/>
              <a:gd name="T23" fmla="*/ 274697825 h 496"/>
              <a:gd name="T24" fmla="*/ 226814063 w 528"/>
              <a:gd name="T25" fmla="*/ 400705638 h 496"/>
              <a:gd name="T26" fmla="*/ 201612500 w 528"/>
              <a:gd name="T27" fmla="*/ 496471575 h 496"/>
              <a:gd name="T28" fmla="*/ 5040313 w 528"/>
              <a:gd name="T29" fmla="*/ 509071563 h 496"/>
              <a:gd name="T30" fmla="*/ 0 w 528"/>
              <a:gd name="T31" fmla="*/ 614918125 h 496"/>
              <a:gd name="T32" fmla="*/ 201612500 w 528"/>
              <a:gd name="T33" fmla="*/ 645160000 h 496"/>
              <a:gd name="T34" fmla="*/ 221773750 w 528"/>
              <a:gd name="T35" fmla="*/ 735885625 h 496"/>
              <a:gd name="T36" fmla="*/ 73085325 w 528"/>
              <a:gd name="T37" fmla="*/ 869454700 h 496"/>
              <a:gd name="T38" fmla="*/ 126007813 w 528"/>
              <a:gd name="T39" fmla="*/ 952619063 h 496"/>
              <a:gd name="T40" fmla="*/ 292338125 w 528"/>
              <a:gd name="T41" fmla="*/ 874495013 h 496"/>
              <a:gd name="T42" fmla="*/ 355342825 w 528"/>
              <a:gd name="T43" fmla="*/ 937498125 h 496"/>
              <a:gd name="T44" fmla="*/ 269657513 w 528"/>
              <a:gd name="T45" fmla="*/ 1096268763 h 496"/>
              <a:gd name="T46" fmla="*/ 350302513 w 528"/>
              <a:gd name="T47" fmla="*/ 1164312188 h 496"/>
              <a:gd name="T48" fmla="*/ 498990938 w 528"/>
              <a:gd name="T49" fmla="*/ 1018143125 h 496"/>
              <a:gd name="T50" fmla="*/ 584676250 w 528"/>
              <a:gd name="T51" fmla="*/ 1048385000 h 496"/>
              <a:gd name="T52" fmla="*/ 604837500 w 528"/>
              <a:gd name="T53" fmla="*/ 1244957188 h 496"/>
              <a:gd name="T54" fmla="*/ 735885625 w 528"/>
              <a:gd name="T55" fmla="*/ 1249997500 h 496"/>
              <a:gd name="T56" fmla="*/ 748487200 w 528"/>
              <a:gd name="T57" fmla="*/ 1043344688 h 496"/>
              <a:gd name="T58" fmla="*/ 859374075 w 528"/>
              <a:gd name="T59" fmla="*/ 1015623763 h 496"/>
              <a:gd name="T60" fmla="*/ 990422200 w 528"/>
              <a:gd name="T61" fmla="*/ 1159271875 h 496"/>
              <a:gd name="T62" fmla="*/ 1076107513 w 528"/>
              <a:gd name="T63" fmla="*/ 1106349388 h 496"/>
              <a:gd name="T64" fmla="*/ 990422200 w 528"/>
              <a:gd name="T65" fmla="*/ 932457813 h 496"/>
              <a:gd name="T66" fmla="*/ 1048385000 w 528"/>
              <a:gd name="T67" fmla="*/ 859374075 h 496"/>
              <a:gd name="T68" fmla="*/ 1219755625 w 528"/>
              <a:gd name="T69" fmla="*/ 942538438 h 496"/>
              <a:gd name="T70" fmla="*/ 1272679700 w 528"/>
              <a:gd name="T71" fmla="*/ 851812813 h 496"/>
              <a:gd name="T72" fmla="*/ 1113909063 w 528"/>
              <a:gd name="T73" fmla="*/ 735885625 h 496"/>
              <a:gd name="T74" fmla="*/ 1134070313 w 528"/>
              <a:gd name="T75" fmla="*/ 635079375 h 496"/>
              <a:gd name="T76" fmla="*/ 1330642500 w 528"/>
              <a:gd name="T77" fmla="*/ 614918125 h 496"/>
              <a:gd name="T78" fmla="*/ 1325602188 w 528"/>
              <a:gd name="T79" fmla="*/ 514111875 h 496"/>
              <a:gd name="T80" fmla="*/ 1129030000 w 528"/>
              <a:gd name="T81" fmla="*/ 486390950 h 496"/>
              <a:gd name="T82" fmla="*/ 1108868750 w 528"/>
              <a:gd name="T83" fmla="*/ 408265313 h 496"/>
              <a:gd name="T84" fmla="*/ 1267639388 w 528"/>
              <a:gd name="T85" fmla="*/ 299899388 h 496"/>
              <a:gd name="T86" fmla="*/ 1214715313 w 528"/>
              <a:gd name="T87" fmla="*/ 206652813 h 496"/>
              <a:gd name="T88" fmla="*/ 1038304375 w 528"/>
              <a:gd name="T89" fmla="*/ 279738138 h 496"/>
              <a:gd name="T90" fmla="*/ 980341575 w 528"/>
              <a:gd name="T91" fmla="*/ 221773750 h 496"/>
              <a:gd name="T92" fmla="*/ 1071067200 w 528"/>
              <a:gd name="T93" fmla="*/ 52924075 h 496"/>
              <a:gd name="T94" fmla="*/ 985381888 w 528"/>
              <a:gd name="T95" fmla="*/ 0 h 496"/>
              <a:gd name="T96" fmla="*/ 844253138 w 528"/>
              <a:gd name="T97" fmla="*/ 141128750 h 49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Freeform 6"/>
          <p:cNvSpPr>
            <a:spLocks/>
          </p:cNvSpPr>
          <p:nvPr/>
        </p:nvSpPr>
        <p:spPr bwMode="hidden">
          <a:xfrm>
            <a:off x="1192213" y="354014"/>
            <a:ext cx="2266950" cy="2270125"/>
          </a:xfrm>
          <a:custGeom>
            <a:avLst/>
            <a:gdLst>
              <a:gd name="T0" fmla="*/ 1412309850 w 2312"/>
              <a:gd name="T1" fmla="*/ 369895915 h 2313"/>
              <a:gd name="T2" fmla="*/ 1235410289 w 2312"/>
              <a:gd name="T3" fmla="*/ 329439009 h 2313"/>
              <a:gd name="T4" fmla="*/ 1211375913 w 2312"/>
              <a:gd name="T5" fmla="*/ 0 h 2313"/>
              <a:gd name="T6" fmla="*/ 995058681 w 2312"/>
              <a:gd name="T7" fmla="*/ 16375718 h 2313"/>
              <a:gd name="T8" fmla="*/ 978714481 w 2312"/>
              <a:gd name="T9" fmla="*/ 329439009 h 2313"/>
              <a:gd name="T10" fmla="*/ 834503319 w 2312"/>
              <a:gd name="T11" fmla="*/ 378565181 h 2313"/>
              <a:gd name="T12" fmla="*/ 625877244 w 2312"/>
              <a:gd name="T13" fmla="*/ 112702431 h 2313"/>
              <a:gd name="T14" fmla="*/ 481666083 w 2312"/>
              <a:gd name="T15" fmla="*/ 193617224 h 2313"/>
              <a:gd name="T16" fmla="*/ 618186087 w 2312"/>
              <a:gd name="T17" fmla="*/ 490304797 h 2313"/>
              <a:gd name="T18" fmla="*/ 522044659 w 2312"/>
              <a:gd name="T19" fmla="*/ 587595308 h 2313"/>
              <a:gd name="T20" fmla="*/ 208626075 w 2312"/>
              <a:gd name="T21" fmla="*/ 474891895 h 2313"/>
              <a:gd name="T22" fmla="*/ 136520004 w 2312"/>
              <a:gd name="T23" fmla="*/ 595300777 h 2313"/>
              <a:gd name="T24" fmla="*/ 376872593 w 2312"/>
              <a:gd name="T25" fmla="*/ 804330904 h 2313"/>
              <a:gd name="T26" fmla="*/ 337454922 w 2312"/>
              <a:gd name="T27" fmla="*/ 965196692 h 2313"/>
              <a:gd name="T28" fmla="*/ 7691157 w 2312"/>
              <a:gd name="T29" fmla="*/ 989278861 h 2313"/>
              <a:gd name="T30" fmla="*/ 0 w 2312"/>
              <a:gd name="T31" fmla="*/ 1166520367 h 2313"/>
              <a:gd name="T32" fmla="*/ 337454922 w 2312"/>
              <a:gd name="T33" fmla="*/ 1214683724 h 2313"/>
              <a:gd name="T34" fmla="*/ 369181436 w 2312"/>
              <a:gd name="T35" fmla="*/ 1366881227 h 2313"/>
              <a:gd name="T36" fmla="*/ 120175804 w 2312"/>
              <a:gd name="T37" fmla="*/ 1592286089 h 2313"/>
              <a:gd name="T38" fmla="*/ 208626075 w 2312"/>
              <a:gd name="T39" fmla="*/ 1729070690 h 2313"/>
              <a:gd name="T40" fmla="*/ 489357240 w 2312"/>
              <a:gd name="T41" fmla="*/ 1599992541 h 2313"/>
              <a:gd name="T42" fmla="*/ 594150730 w 2312"/>
              <a:gd name="T43" fmla="*/ 1704988521 h 2313"/>
              <a:gd name="T44" fmla="*/ 448977684 w 2312"/>
              <a:gd name="T45" fmla="*/ 1969888455 h 2313"/>
              <a:gd name="T46" fmla="*/ 585497688 w 2312"/>
              <a:gd name="T47" fmla="*/ 2082590887 h 2313"/>
              <a:gd name="T48" fmla="*/ 834503319 w 2312"/>
              <a:gd name="T49" fmla="*/ 1841773121 h 2313"/>
              <a:gd name="T50" fmla="*/ 978714481 w 2312"/>
              <a:gd name="T51" fmla="*/ 1889936478 h 2313"/>
              <a:gd name="T52" fmla="*/ 1011401900 w 2312"/>
              <a:gd name="T53" fmla="*/ 2147483647 h 2313"/>
              <a:gd name="T54" fmla="*/ 1227719132 w 2312"/>
              <a:gd name="T55" fmla="*/ 2147483647 h 2313"/>
              <a:gd name="T56" fmla="*/ 1251754489 w 2312"/>
              <a:gd name="T57" fmla="*/ 1882231008 h 2313"/>
              <a:gd name="T58" fmla="*/ 1436345207 w 2312"/>
              <a:gd name="T59" fmla="*/ 1834066670 h 2313"/>
              <a:gd name="T60" fmla="*/ 1653623344 w 2312"/>
              <a:gd name="T61" fmla="*/ 2074884435 h 2313"/>
              <a:gd name="T62" fmla="*/ 1797835486 w 2312"/>
              <a:gd name="T63" fmla="*/ 1986264173 h 2313"/>
              <a:gd name="T64" fmla="*/ 1653623344 w 2312"/>
              <a:gd name="T65" fmla="*/ 1697283051 h 2313"/>
              <a:gd name="T66" fmla="*/ 1749764772 w 2312"/>
              <a:gd name="T67" fmla="*/ 1575910371 h 2313"/>
              <a:gd name="T68" fmla="*/ 2038187094 w 2312"/>
              <a:gd name="T69" fmla="*/ 1712694972 h 2313"/>
              <a:gd name="T70" fmla="*/ 2126637365 w 2312"/>
              <a:gd name="T71" fmla="*/ 1560498451 h 2313"/>
              <a:gd name="T72" fmla="*/ 1862249419 w 2312"/>
              <a:gd name="T73" fmla="*/ 1366881227 h 2313"/>
              <a:gd name="T74" fmla="*/ 1893975933 w 2312"/>
              <a:gd name="T75" fmla="*/ 1198308987 h 2313"/>
              <a:gd name="T76" fmla="*/ 2147483647 w 2312"/>
              <a:gd name="T77" fmla="*/ 1166520367 h 2313"/>
              <a:gd name="T78" fmla="*/ 2147483647 w 2312"/>
              <a:gd name="T79" fmla="*/ 996985312 h 2313"/>
              <a:gd name="T80" fmla="*/ 1886284776 w 2312"/>
              <a:gd name="T81" fmla="*/ 948821955 h 2313"/>
              <a:gd name="T82" fmla="*/ 1853596376 w 2312"/>
              <a:gd name="T83" fmla="*/ 820706622 h 2313"/>
              <a:gd name="T84" fmla="*/ 2118945227 w 2312"/>
              <a:gd name="T85" fmla="*/ 635758664 h 2313"/>
              <a:gd name="T86" fmla="*/ 2030495937 w 2312"/>
              <a:gd name="T87" fmla="*/ 482598346 h 2313"/>
              <a:gd name="T88" fmla="*/ 1733420572 w 2312"/>
              <a:gd name="T89" fmla="*/ 603007228 h 2313"/>
              <a:gd name="T90" fmla="*/ 1637280125 w 2312"/>
              <a:gd name="T91" fmla="*/ 506680515 h 2313"/>
              <a:gd name="T92" fmla="*/ 1789182443 w 2312"/>
              <a:gd name="T93" fmla="*/ 225404863 h 2313"/>
              <a:gd name="T94" fmla="*/ 1644971282 w 2312"/>
              <a:gd name="T95" fmla="*/ 136784601 h 2313"/>
              <a:gd name="T96" fmla="*/ 1412309850 w 2312"/>
              <a:gd name="T97" fmla="*/ 369895915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Freeform 7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2147483647 w 2312"/>
              <a:gd name="T1" fmla="*/ 967740132 h 2313"/>
              <a:gd name="T2" fmla="*/ 2147483647 w 2312"/>
              <a:gd name="T3" fmla="*/ 861893555 h 2313"/>
              <a:gd name="T4" fmla="*/ 2147483647 w 2312"/>
              <a:gd name="T5" fmla="*/ 0 h 2313"/>
              <a:gd name="T6" fmla="*/ 2147483647 w 2312"/>
              <a:gd name="T7" fmla="*/ 42843456 h 2313"/>
              <a:gd name="T8" fmla="*/ 2147483647 w 2312"/>
              <a:gd name="T9" fmla="*/ 861893555 h 2313"/>
              <a:gd name="T10" fmla="*/ 2147483647 w 2312"/>
              <a:gd name="T11" fmla="*/ 990422335 h 2313"/>
              <a:gd name="T12" fmla="*/ 1640622513 w 2312"/>
              <a:gd name="T13" fmla="*/ 294859115 h 2313"/>
              <a:gd name="T14" fmla="*/ 1262599075 w 2312"/>
              <a:gd name="T15" fmla="*/ 506552269 h 2313"/>
              <a:gd name="T16" fmla="*/ 1620461263 w 2312"/>
              <a:gd name="T17" fmla="*/ 1282760500 h 2313"/>
              <a:gd name="T18" fmla="*/ 1368445638 w 2312"/>
              <a:gd name="T19" fmla="*/ 1537295522 h 2313"/>
              <a:gd name="T20" fmla="*/ 546874700 w 2312"/>
              <a:gd name="T21" fmla="*/ 1242437994 h 2313"/>
              <a:gd name="T22" fmla="*/ 357862188 w 2312"/>
              <a:gd name="T23" fmla="*/ 1557456775 h 2313"/>
              <a:gd name="T24" fmla="*/ 987901250 w 2312"/>
              <a:gd name="T25" fmla="*/ 2104331549 h 2313"/>
              <a:gd name="T26" fmla="*/ 884575638 w 2312"/>
              <a:gd name="T27" fmla="*/ 2147483647 h 2313"/>
              <a:gd name="T28" fmla="*/ 20161250 w 2312"/>
              <a:gd name="T29" fmla="*/ 2147483647 h 2313"/>
              <a:gd name="T30" fmla="*/ 0 w 2312"/>
              <a:gd name="T31" fmla="*/ 2147483647 h 2313"/>
              <a:gd name="T32" fmla="*/ 884575638 w 2312"/>
              <a:gd name="T33" fmla="*/ 2147483647 h 2313"/>
              <a:gd name="T34" fmla="*/ 967740000 w 2312"/>
              <a:gd name="T35" fmla="*/ 2147483647 h 2313"/>
              <a:gd name="T36" fmla="*/ 315020325 w 2312"/>
              <a:gd name="T37" fmla="*/ 2147483647 h 2313"/>
              <a:gd name="T38" fmla="*/ 546874700 w 2312"/>
              <a:gd name="T39" fmla="*/ 2147483647 h 2313"/>
              <a:gd name="T40" fmla="*/ 1282760325 w 2312"/>
              <a:gd name="T41" fmla="*/ 2147483647 h 2313"/>
              <a:gd name="T42" fmla="*/ 1557456563 w 2312"/>
              <a:gd name="T43" fmla="*/ 2147483647 h 2313"/>
              <a:gd name="T44" fmla="*/ 1176913763 w 2312"/>
              <a:gd name="T45" fmla="*/ 2147483647 h 2313"/>
              <a:gd name="T46" fmla="*/ 1534775950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173417 h 2313"/>
              <a:gd name="T84" fmla="*/ 2147483647 w 2312"/>
              <a:gd name="T85" fmla="*/ 1663303351 h 2313"/>
              <a:gd name="T86" fmla="*/ 2147483647 w 2312"/>
              <a:gd name="T87" fmla="*/ 1262599247 h 2313"/>
              <a:gd name="T88" fmla="*/ 2147483647 w 2312"/>
              <a:gd name="T89" fmla="*/ 1577618027 h 2313"/>
              <a:gd name="T90" fmla="*/ 2147483647 w 2312"/>
              <a:gd name="T91" fmla="*/ 1325602368 h 2313"/>
              <a:gd name="T92" fmla="*/ 2147483647 w 2312"/>
              <a:gd name="T93" fmla="*/ 589716643 h 2313"/>
              <a:gd name="T94" fmla="*/ 2147483647 w 2312"/>
              <a:gd name="T95" fmla="*/ 357862236 h 2313"/>
              <a:gd name="T96" fmla="*/ 2147483647 w 2312"/>
              <a:gd name="T97" fmla="*/ 96774013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Freeform 8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2147483647 w 2153"/>
              <a:gd name="T1" fmla="*/ 902216153 h 1321"/>
              <a:gd name="T2" fmla="*/ 2147483647 w 2153"/>
              <a:gd name="T3" fmla="*/ 801409879 h 1321"/>
              <a:gd name="T4" fmla="*/ 2147483647 w 2153"/>
              <a:gd name="T5" fmla="*/ 0 h 1321"/>
              <a:gd name="T6" fmla="*/ 2147483647 w 2153"/>
              <a:gd name="T7" fmla="*/ 40322510 h 1321"/>
              <a:gd name="T8" fmla="*/ 2147483647 w 2153"/>
              <a:gd name="T9" fmla="*/ 801409879 h 1321"/>
              <a:gd name="T10" fmla="*/ 2036286548 w 2153"/>
              <a:gd name="T11" fmla="*/ 922377407 h 1321"/>
              <a:gd name="T12" fmla="*/ 1527214911 w 2153"/>
              <a:gd name="T13" fmla="*/ 274697890 h 1321"/>
              <a:gd name="T14" fmla="*/ 1176913935 w 2153"/>
              <a:gd name="T15" fmla="*/ 471270125 h 1321"/>
              <a:gd name="T16" fmla="*/ 1509574608 w 2153"/>
              <a:gd name="T17" fmla="*/ 1194554347 h 1321"/>
              <a:gd name="T18" fmla="*/ 1275199249 w 2153"/>
              <a:gd name="T19" fmla="*/ 1431449091 h 1321"/>
              <a:gd name="T20" fmla="*/ 509071637 w 2153"/>
              <a:gd name="T21" fmla="*/ 1156752788 h 1321"/>
              <a:gd name="T22" fmla="*/ 332660674 w 2153"/>
              <a:gd name="T23" fmla="*/ 1451610346 h 1321"/>
              <a:gd name="T24" fmla="*/ 919857960 w 2153"/>
              <a:gd name="T25" fmla="*/ 1960682030 h 1321"/>
              <a:gd name="T26" fmla="*/ 824092008 w 2153"/>
              <a:gd name="T27" fmla="*/ 2147483647 h 1321"/>
              <a:gd name="T28" fmla="*/ 17641890 w 2153"/>
              <a:gd name="T29" fmla="*/ 2147483647 h 1321"/>
              <a:gd name="T30" fmla="*/ 0 w 2153"/>
              <a:gd name="T31" fmla="*/ 2147483647 h 1321"/>
              <a:gd name="T32" fmla="*/ 824092008 w 2153"/>
              <a:gd name="T33" fmla="*/ 2147483647 h 1321"/>
              <a:gd name="T34" fmla="*/ 902216069 w 2153"/>
              <a:gd name="T35" fmla="*/ 2147483647 h 1321"/>
              <a:gd name="T36" fmla="*/ 2147483647 w 2153"/>
              <a:gd name="T37" fmla="*/ 2147483647 h 1321"/>
              <a:gd name="T38" fmla="*/ 2147483647 w 2153"/>
              <a:gd name="T39" fmla="*/ 2147483647 h 1321"/>
              <a:gd name="T40" fmla="*/ 2147483647 w 2153"/>
              <a:gd name="T41" fmla="*/ 2147483647 h 1321"/>
              <a:gd name="T42" fmla="*/ 2147483647 w 2153"/>
              <a:gd name="T43" fmla="*/ 2147483647 h 1321"/>
              <a:gd name="T44" fmla="*/ 2147483647 w 2153"/>
              <a:gd name="T45" fmla="*/ 2147483647 h 1321"/>
              <a:gd name="T46" fmla="*/ 2147483647 w 2153"/>
              <a:gd name="T47" fmla="*/ 1998485176 h 1321"/>
              <a:gd name="T48" fmla="*/ 2147483647 w 2153"/>
              <a:gd name="T49" fmla="*/ 1549897257 h 1321"/>
              <a:gd name="T50" fmla="*/ 2147483647 w 2153"/>
              <a:gd name="T51" fmla="*/ 1176914043 h 1321"/>
              <a:gd name="T52" fmla="*/ 2147483647 w 2153"/>
              <a:gd name="T53" fmla="*/ 1469252238 h 1321"/>
              <a:gd name="T54" fmla="*/ 2147483647 w 2153"/>
              <a:gd name="T55" fmla="*/ 1234876857 h 1321"/>
              <a:gd name="T56" fmla="*/ 2147483647 w 2153"/>
              <a:gd name="T57" fmla="*/ 549394193 h 1321"/>
              <a:gd name="T58" fmla="*/ 2147483647 w 2153"/>
              <a:gd name="T59" fmla="*/ 332660704 h 1321"/>
              <a:gd name="T60" fmla="*/ 2147483647 w 2153"/>
              <a:gd name="T61" fmla="*/ 902216153 h 132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Freeform 9"/>
          <p:cNvSpPr>
            <a:spLocks/>
          </p:cNvSpPr>
          <p:nvPr/>
        </p:nvSpPr>
        <p:spPr bwMode="hidden">
          <a:xfrm>
            <a:off x="4494215" y="4425951"/>
            <a:ext cx="2263775" cy="2263775"/>
          </a:xfrm>
          <a:custGeom>
            <a:avLst/>
            <a:gdLst>
              <a:gd name="T0" fmla="*/ 1408356897 w 2312"/>
              <a:gd name="T1" fmla="*/ 367829672 h 2313"/>
              <a:gd name="T2" fmla="*/ 1231952817 w 2312"/>
              <a:gd name="T3" fmla="*/ 327598485 h 2313"/>
              <a:gd name="T4" fmla="*/ 1207984414 w 2312"/>
              <a:gd name="T5" fmla="*/ 0 h 2313"/>
              <a:gd name="T6" fmla="*/ 992272702 w 2312"/>
              <a:gd name="T7" fmla="*/ 16283912 h 2313"/>
              <a:gd name="T8" fmla="*/ 975974893 w 2312"/>
              <a:gd name="T9" fmla="*/ 327598485 h 2313"/>
              <a:gd name="T10" fmla="*/ 832167411 w 2312"/>
              <a:gd name="T11" fmla="*/ 376450221 h 2313"/>
              <a:gd name="T12" fmla="*/ 624125313 w 2312"/>
              <a:gd name="T13" fmla="*/ 112073011 h 2313"/>
              <a:gd name="T14" fmla="*/ 480317831 w 2312"/>
              <a:gd name="T15" fmla="*/ 192535385 h 2313"/>
              <a:gd name="T16" fmla="*/ 616455698 w 2312"/>
              <a:gd name="T17" fmla="*/ 487566046 h 2313"/>
              <a:gd name="T18" fmla="*/ 520584044 w 2312"/>
              <a:gd name="T19" fmla="*/ 584312332 h 2313"/>
              <a:gd name="T20" fmla="*/ 208042097 w 2312"/>
              <a:gd name="T21" fmla="*/ 472239320 h 2313"/>
              <a:gd name="T22" fmla="*/ 136137867 w 2312"/>
              <a:gd name="T23" fmla="*/ 591975694 h 2313"/>
              <a:gd name="T24" fmla="*/ 375817003 w 2312"/>
              <a:gd name="T25" fmla="*/ 799837805 h 2313"/>
              <a:gd name="T26" fmla="*/ 336510350 w 2312"/>
              <a:gd name="T27" fmla="*/ 959805366 h 2313"/>
              <a:gd name="T28" fmla="*/ 7669615 w 2312"/>
              <a:gd name="T29" fmla="*/ 983752641 h 2313"/>
              <a:gd name="T30" fmla="*/ 0 w 2312"/>
              <a:gd name="T31" fmla="*/ 1160004114 h 2313"/>
              <a:gd name="T32" fmla="*/ 336510350 w 2312"/>
              <a:gd name="T33" fmla="*/ 1207898664 h 2313"/>
              <a:gd name="T34" fmla="*/ 368147389 w 2312"/>
              <a:gd name="T35" fmla="*/ 1359244697 h 2313"/>
              <a:gd name="T36" fmla="*/ 119840058 w 2312"/>
              <a:gd name="T37" fmla="*/ 1583390720 h 2313"/>
              <a:gd name="T38" fmla="*/ 208042097 w 2312"/>
              <a:gd name="T39" fmla="*/ 1719411006 h 2313"/>
              <a:gd name="T40" fmla="*/ 487987446 w 2312"/>
              <a:gd name="T41" fmla="*/ 1591054082 h 2313"/>
              <a:gd name="T42" fmla="*/ 592487295 w 2312"/>
              <a:gd name="T43" fmla="*/ 1695463731 h 2313"/>
              <a:gd name="T44" fmla="*/ 447721234 w 2312"/>
              <a:gd name="T45" fmla="*/ 1958883754 h 2313"/>
              <a:gd name="T46" fmla="*/ 583859101 w 2312"/>
              <a:gd name="T47" fmla="*/ 2070956765 h 2313"/>
              <a:gd name="T48" fmla="*/ 832167411 w 2312"/>
              <a:gd name="T49" fmla="*/ 1831484017 h 2313"/>
              <a:gd name="T50" fmla="*/ 975974893 w 2312"/>
              <a:gd name="T51" fmla="*/ 1879378567 h 2313"/>
              <a:gd name="T52" fmla="*/ 1008571490 w 2312"/>
              <a:gd name="T53" fmla="*/ 2147483647 h 2313"/>
              <a:gd name="T54" fmla="*/ 1224283202 w 2312"/>
              <a:gd name="T55" fmla="*/ 2147483647 h 2313"/>
              <a:gd name="T56" fmla="*/ 1248250627 w 2312"/>
              <a:gd name="T57" fmla="*/ 1871715204 h 2313"/>
              <a:gd name="T58" fmla="*/ 1432324321 w 2312"/>
              <a:gd name="T59" fmla="*/ 1823820654 h 2313"/>
              <a:gd name="T60" fmla="*/ 1648994613 w 2312"/>
              <a:gd name="T61" fmla="*/ 2063293403 h 2313"/>
              <a:gd name="T62" fmla="*/ 1792802094 w 2312"/>
              <a:gd name="T63" fmla="*/ 1975167666 h 2313"/>
              <a:gd name="T64" fmla="*/ 1648994613 w 2312"/>
              <a:gd name="T65" fmla="*/ 1687800368 h 2313"/>
              <a:gd name="T66" fmla="*/ 1744866267 w 2312"/>
              <a:gd name="T67" fmla="*/ 1567106808 h 2313"/>
              <a:gd name="T68" fmla="*/ 2032482210 w 2312"/>
              <a:gd name="T69" fmla="*/ 1703127094 h 2313"/>
              <a:gd name="T70" fmla="*/ 2120684250 w 2312"/>
              <a:gd name="T71" fmla="*/ 1551780082 h 2313"/>
              <a:gd name="T72" fmla="*/ 1857036710 w 2312"/>
              <a:gd name="T73" fmla="*/ 1359244697 h 2313"/>
              <a:gd name="T74" fmla="*/ 1888674728 w 2312"/>
              <a:gd name="T75" fmla="*/ 1191613773 h 2313"/>
              <a:gd name="T76" fmla="*/ 2147483647 w 2312"/>
              <a:gd name="T77" fmla="*/ 1160004114 h 2313"/>
              <a:gd name="T78" fmla="*/ 2147483647 w 2312"/>
              <a:gd name="T79" fmla="*/ 991415025 h 2313"/>
              <a:gd name="T80" fmla="*/ 1881004134 w 2312"/>
              <a:gd name="T81" fmla="*/ 943520475 h 2313"/>
              <a:gd name="T82" fmla="*/ 1848408516 w 2312"/>
              <a:gd name="T83" fmla="*/ 816121717 h 2313"/>
              <a:gd name="T84" fmla="*/ 2113014635 w 2312"/>
              <a:gd name="T85" fmla="*/ 632206881 h 2313"/>
              <a:gd name="T86" fmla="*/ 2024812595 w 2312"/>
              <a:gd name="T87" fmla="*/ 479902683 h 2313"/>
              <a:gd name="T88" fmla="*/ 1728568458 w 2312"/>
              <a:gd name="T89" fmla="*/ 599639057 h 2313"/>
              <a:gd name="T90" fmla="*/ 1632696803 w 2312"/>
              <a:gd name="T91" fmla="*/ 503849958 h 2313"/>
              <a:gd name="T92" fmla="*/ 1784173900 w 2312"/>
              <a:gd name="T93" fmla="*/ 224146023 h 2313"/>
              <a:gd name="T94" fmla="*/ 1640366418 w 2312"/>
              <a:gd name="T95" fmla="*/ 136020286 h 2313"/>
              <a:gd name="T96" fmla="*/ 1408356897 w 2312"/>
              <a:gd name="T97" fmla="*/ 36782967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Freeform 10"/>
          <p:cNvSpPr>
            <a:spLocks/>
          </p:cNvSpPr>
          <p:nvPr/>
        </p:nvSpPr>
        <p:spPr bwMode="hidden">
          <a:xfrm>
            <a:off x="5646740" y="487363"/>
            <a:ext cx="2928937" cy="2930525"/>
          </a:xfrm>
          <a:custGeom>
            <a:avLst/>
            <a:gdLst>
              <a:gd name="T0" fmla="*/ 2147483647 w 2312"/>
              <a:gd name="T1" fmla="*/ 616411164 h 2313"/>
              <a:gd name="T2" fmla="*/ 2062279490 w 2312"/>
              <a:gd name="T3" fmla="*/ 548991352 h 2313"/>
              <a:gd name="T4" fmla="*/ 2022157361 w 2312"/>
              <a:gd name="T5" fmla="*/ 0 h 2313"/>
              <a:gd name="T6" fmla="*/ 1661058194 w 2312"/>
              <a:gd name="T7" fmla="*/ 27289485 h 2313"/>
              <a:gd name="T8" fmla="*/ 1633774234 w 2312"/>
              <a:gd name="T9" fmla="*/ 548991352 h 2313"/>
              <a:gd name="T10" fmla="*/ 1393041456 w 2312"/>
              <a:gd name="T11" fmla="*/ 630858539 h 2313"/>
              <a:gd name="T12" fmla="*/ 1044781725 w 2312"/>
              <a:gd name="T13" fmla="*/ 187813331 h 2313"/>
              <a:gd name="T14" fmla="*/ 804047681 w 2312"/>
              <a:gd name="T15" fmla="*/ 322652956 h 2313"/>
              <a:gd name="T16" fmla="*/ 1031942289 w 2312"/>
              <a:gd name="T17" fmla="*/ 817066606 h 2313"/>
              <a:gd name="T18" fmla="*/ 871453771 w 2312"/>
              <a:gd name="T19" fmla="*/ 979195716 h 2313"/>
              <a:gd name="T20" fmla="*/ 348260997 w 2312"/>
              <a:gd name="T21" fmla="*/ 791382385 h 2313"/>
              <a:gd name="T22" fmla="*/ 227893342 w 2312"/>
              <a:gd name="T23" fmla="*/ 992037826 h 2313"/>
              <a:gd name="T24" fmla="*/ 629115905 w 2312"/>
              <a:gd name="T25" fmla="*/ 1340373736 h 2313"/>
              <a:gd name="T26" fmla="*/ 563314903 w 2312"/>
              <a:gd name="T27" fmla="*/ 1608448990 h 2313"/>
              <a:gd name="T28" fmla="*/ 12839436 w 2312"/>
              <a:gd name="T29" fmla="*/ 1648580585 h 2313"/>
              <a:gd name="T30" fmla="*/ 0 w 2312"/>
              <a:gd name="T31" fmla="*/ 1943944057 h 2313"/>
              <a:gd name="T32" fmla="*/ 563314903 w 2312"/>
              <a:gd name="T33" fmla="*/ 2024205980 h 2313"/>
              <a:gd name="T34" fmla="*/ 616276469 w 2312"/>
              <a:gd name="T35" fmla="*/ 2147483647 h 2313"/>
              <a:gd name="T36" fmla="*/ 200610648 w 2312"/>
              <a:gd name="T37" fmla="*/ 2147483647 h 2313"/>
              <a:gd name="T38" fmla="*/ 348260997 w 2312"/>
              <a:gd name="T39" fmla="*/ 2147483647 h 2313"/>
              <a:gd name="T40" fmla="*/ 816887117 w 2312"/>
              <a:gd name="T41" fmla="*/ 2147483647 h 2313"/>
              <a:gd name="T42" fmla="*/ 991820160 w 2312"/>
              <a:gd name="T43" fmla="*/ 2147483647 h 2313"/>
              <a:gd name="T44" fmla="*/ 749482294 w 2312"/>
              <a:gd name="T45" fmla="*/ 2147483647 h 2313"/>
              <a:gd name="T46" fmla="*/ 977375635 w 2312"/>
              <a:gd name="T47" fmla="*/ 2147483647 h 2313"/>
              <a:gd name="T48" fmla="*/ 1393041456 w 2312"/>
              <a:gd name="T49" fmla="*/ 2147483647 h 2313"/>
              <a:gd name="T50" fmla="*/ 1633774234 w 2312"/>
              <a:gd name="T51" fmla="*/ 2147483647 h 2313"/>
              <a:gd name="T52" fmla="*/ 1688340887 w 2312"/>
              <a:gd name="T53" fmla="*/ 2147483647 h 2313"/>
              <a:gd name="T54" fmla="*/ 2049440054 w 2312"/>
              <a:gd name="T55" fmla="*/ 2147483647 h 2313"/>
              <a:gd name="T56" fmla="*/ 2089562184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1996916496 h 2313"/>
              <a:gd name="T76" fmla="*/ 2147483647 w 2312"/>
              <a:gd name="T77" fmla="*/ 1943944057 h 2313"/>
              <a:gd name="T78" fmla="*/ 2147483647 w 2312"/>
              <a:gd name="T79" fmla="*/ 1661421429 h 2313"/>
              <a:gd name="T80" fmla="*/ 2147483647 w 2312"/>
              <a:gd name="T81" fmla="*/ 1581159506 h 2313"/>
              <a:gd name="T82" fmla="*/ 2147483647 w 2312"/>
              <a:gd name="T83" fmla="*/ 1367663221 h 2313"/>
              <a:gd name="T84" fmla="*/ 2147483647 w 2312"/>
              <a:gd name="T85" fmla="*/ 1059457639 h 2313"/>
              <a:gd name="T86" fmla="*/ 2147483647 w 2312"/>
              <a:gd name="T87" fmla="*/ 804224495 h 2313"/>
              <a:gd name="T88" fmla="*/ 2147483647 w 2312"/>
              <a:gd name="T89" fmla="*/ 1004879937 h 2313"/>
              <a:gd name="T90" fmla="*/ 2147483647 w 2312"/>
              <a:gd name="T91" fmla="*/ 844356090 h 2313"/>
              <a:gd name="T92" fmla="*/ 2147483647 w 2312"/>
              <a:gd name="T93" fmla="*/ 375625395 h 2313"/>
              <a:gd name="T94" fmla="*/ 2147483647 w 2312"/>
              <a:gd name="T95" fmla="*/ 227943659 h 2313"/>
              <a:gd name="T96" fmla="*/ 2147483647 w 2312"/>
              <a:gd name="T97" fmla="*/ 616411164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Freeform 11"/>
          <p:cNvSpPr>
            <a:spLocks/>
          </p:cNvSpPr>
          <p:nvPr/>
        </p:nvSpPr>
        <p:spPr bwMode="hidden">
          <a:xfrm>
            <a:off x="7146925" y="2555876"/>
            <a:ext cx="2008188" cy="3997325"/>
          </a:xfrm>
          <a:custGeom>
            <a:avLst/>
            <a:gdLst>
              <a:gd name="T0" fmla="*/ 2147483647 w 1265"/>
              <a:gd name="T1" fmla="*/ 0 h 2518"/>
              <a:gd name="T2" fmla="*/ 2147483647 w 1265"/>
              <a:gd name="T3" fmla="*/ 45362813 h 2518"/>
              <a:gd name="T4" fmla="*/ 2147483647 w 1265"/>
              <a:gd name="T5" fmla="*/ 937498125 h 2518"/>
              <a:gd name="T6" fmla="*/ 2147483647 w 1265"/>
              <a:gd name="T7" fmla="*/ 1078626875 h 2518"/>
              <a:gd name="T8" fmla="*/ 1789311383 w 1265"/>
              <a:gd name="T9" fmla="*/ 320060638 h 2518"/>
              <a:gd name="T10" fmla="*/ 1376005655 w 1265"/>
              <a:gd name="T11" fmla="*/ 551915013 h 2518"/>
              <a:gd name="T12" fmla="*/ 1766630765 w 1265"/>
              <a:gd name="T13" fmla="*/ 1398687513 h 2518"/>
              <a:gd name="T14" fmla="*/ 1491932871 w 1265"/>
              <a:gd name="T15" fmla="*/ 1675904700 h 2518"/>
              <a:gd name="T16" fmla="*/ 597277974 w 1265"/>
              <a:gd name="T17" fmla="*/ 1353324700 h 2518"/>
              <a:gd name="T18" fmla="*/ 390625110 w 1265"/>
              <a:gd name="T19" fmla="*/ 1698585313 h 2518"/>
              <a:gd name="T20" fmla="*/ 1076107780 w 1265"/>
              <a:gd name="T21" fmla="*/ 2147483647 h 2518"/>
              <a:gd name="T22" fmla="*/ 965220878 w 1265"/>
              <a:gd name="T23" fmla="*/ 2147483647 h 2518"/>
              <a:gd name="T24" fmla="*/ 22682206 w 1265"/>
              <a:gd name="T25" fmla="*/ 2147483647 h 2518"/>
              <a:gd name="T26" fmla="*/ 0 w 1265"/>
              <a:gd name="T27" fmla="*/ 2147483647 h 2518"/>
              <a:gd name="T28" fmla="*/ 965220878 w 1265"/>
              <a:gd name="T29" fmla="*/ 2147483647 h 2518"/>
              <a:gd name="T30" fmla="*/ 1055946525 w 1265"/>
              <a:gd name="T31" fmla="*/ 2147483647 h 2518"/>
              <a:gd name="T32" fmla="*/ 342741335 w 1265"/>
              <a:gd name="T33" fmla="*/ 2147483647 h 2518"/>
              <a:gd name="T34" fmla="*/ 597277974 w 1265"/>
              <a:gd name="T35" fmla="*/ 2147483647 h 2518"/>
              <a:gd name="T36" fmla="*/ 1398687861 w 1265"/>
              <a:gd name="T37" fmla="*/ 2147483647 h 2518"/>
              <a:gd name="T38" fmla="*/ 1698585735 w 1265"/>
              <a:gd name="T39" fmla="*/ 2147483647 h 2518"/>
              <a:gd name="T40" fmla="*/ 1282760644 w 1265"/>
              <a:gd name="T41" fmla="*/ 2147483647 h 2518"/>
              <a:gd name="T42" fmla="*/ 1673384167 w 1265"/>
              <a:gd name="T43" fmla="*/ 2147483647 h 2518"/>
              <a:gd name="T44" fmla="*/ 2147483647 w 1265"/>
              <a:gd name="T45" fmla="*/ 2147483647 h 2518"/>
              <a:gd name="T46" fmla="*/ 2147483647 w 1265"/>
              <a:gd name="T47" fmla="*/ 2147483647 h 2518"/>
              <a:gd name="T48" fmla="*/ 2147483647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4" name="Picture 12" descr="C:\My Documents\bits\Facbanna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6" y="-3175"/>
            <a:ext cx="803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76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36591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70AB4797-D7DC-43E8-BB39-DB3E334AC6B3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36592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53659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B5A5C0C8-5A10-4FDA-AD79-5588BF522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47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itchFamily="2" charset="2"/>
        <a:buChar char="®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®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60000"/>
        <a:buFont typeface="Wingdings" pitchFamily="2" charset="2"/>
        <a:buChar char="®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0040" y="2286000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利用计算历史的归约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C4E10-AF81-4F28-9685-622AAFB39E8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0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7B136F9-9C8F-467F-9B18-96284BA475B2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定理6.9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12776"/>
            <a:ext cx="7772400" cy="47244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定理6.9</a:t>
            </a:r>
            <a:r>
              <a:rPr lang="zh-CN" altLang="en-US" b="1" dirty="0" smtClean="0">
                <a:ea typeface="宋体" charset="-122"/>
              </a:rPr>
              <a:t>: </a:t>
            </a:r>
            <a:r>
              <a:rPr lang="en-US" altLang="zh-CN" b="1" dirty="0" smtClean="0">
                <a:ea typeface="宋体" charset="-122"/>
              </a:rPr>
              <a:t>E</a:t>
            </a:r>
            <a:r>
              <a:rPr lang="en-US" altLang="zh-CN" b="1" baseline="-25000" dirty="0" smtClean="0">
                <a:ea typeface="宋体" charset="-122"/>
              </a:rPr>
              <a:t>LBA</a:t>
            </a:r>
            <a:r>
              <a:rPr lang="zh-CN" altLang="en-US" b="1" dirty="0" smtClean="0">
                <a:ea typeface="宋体" charset="-122"/>
              </a:rPr>
              <a:t>是不可判定的.</a:t>
            </a:r>
          </a:p>
          <a:p>
            <a:pPr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证明思路</a:t>
            </a:r>
            <a:r>
              <a:rPr lang="en-US" altLang="zh-CN" b="1" dirty="0" smtClean="0">
                <a:ea typeface="宋体" charset="-122"/>
              </a:rPr>
              <a:t>: </a:t>
            </a:r>
          </a:p>
          <a:p>
            <a:pPr lvl="1" eaLnBrk="1" hangingPunct="1">
              <a:buNone/>
            </a:pPr>
            <a:r>
              <a:rPr lang="zh-CN" altLang="en-US" b="1" dirty="0" smtClean="0">
                <a:ea typeface="宋体" charset="-122"/>
              </a:rPr>
              <a:t>使用从</a:t>
            </a:r>
            <a:r>
              <a:rPr lang="en-US" altLang="zh-CN" b="1" dirty="0" smtClean="0">
                <a:ea typeface="宋体" charset="-122"/>
              </a:rPr>
              <a:t>A</a:t>
            </a:r>
            <a:r>
              <a:rPr lang="en-US" altLang="zh-CN" b="1" baseline="-25000" dirty="0" smtClean="0">
                <a:ea typeface="宋体" charset="-122"/>
              </a:rPr>
              <a:t>TM</a:t>
            </a:r>
            <a:r>
              <a:rPr lang="zh-CN" altLang="en-US" b="1" dirty="0" smtClean="0">
                <a:ea typeface="宋体" charset="-122"/>
              </a:rPr>
              <a:t>出发的归约</a:t>
            </a:r>
          </a:p>
          <a:p>
            <a:pPr lvl="1"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从&lt;</a:t>
            </a:r>
            <a:r>
              <a:rPr lang="en-US" altLang="zh-CN" b="1" dirty="0" err="1" smtClean="0">
                <a:ea typeface="宋体" charset="-122"/>
                <a:sym typeface="Symbol" pitchFamily="18" charset="2"/>
              </a:rPr>
              <a:t>M,w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&gt;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产生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LBA B, 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使得: 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lvl="1"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  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M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接受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w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当且仅当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L(B)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非空</a:t>
            </a:r>
          </a:p>
          <a:p>
            <a:pPr lvl="1" eaLnBrk="1" hangingPunct="1">
              <a:buNone/>
            </a:pPr>
            <a:r>
              <a:rPr lang="en-US" altLang="zh-CN" b="1" dirty="0" smtClean="0">
                <a:ea typeface="宋体" charset="-122"/>
                <a:sym typeface="Symbol" pitchFamily="18" charset="2"/>
              </a:rPr>
              <a:t>M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在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w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上的接受计算历史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lvl="1"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 可以用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LBA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来识别</a:t>
            </a:r>
          </a:p>
          <a:p>
            <a:pPr lvl="2"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把所有这样的接受计算历史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lvl="2"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  构成一个语言</a:t>
            </a:r>
          </a:p>
          <a:p>
            <a:pPr lvl="2"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这个语言就是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L(B)</a:t>
            </a:r>
          </a:p>
        </p:txBody>
      </p:sp>
    </p:spTree>
    <p:extLst>
      <p:ext uri="{BB962C8B-B14F-4D97-AF65-F5344CB8AC3E}">
        <p14:creationId xmlns:p14="http://schemas.microsoft.com/office/powerpoint/2010/main" val="105732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358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39ECB9E-D9D2-4EA2-8595-6AEAF14BD09D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定理6.9证明思路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7772400" cy="47244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证明思路</a:t>
            </a:r>
            <a:r>
              <a:rPr lang="en-US" altLang="zh-CN" b="1" dirty="0" smtClean="0">
                <a:ea typeface="宋体" charset="-122"/>
              </a:rPr>
              <a:t>: </a:t>
            </a:r>
          </a:p>
          <a:p>
            <a:pPr lvl="1" eaLnBrk="1" hangingPunct="1">
              <a:buNone/>
            </a:pPr>
            <a:r>
              <a:rPr lang="en-US" altLang="zh-CN" b="1" dirty="0" smtClean="0">
                <a:ea typeface="宋体" charset="-122"/>
                <a:sym typeface="Symbol" pitchFamily="18" charset="2"/>
              </a:rPr>
              <a:t>LBA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如何识别接受计算历史?</a:t>
            </a:r>
          </a:p>
          <a:p>
            <a:pPr lvl="1"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接受计算历史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lvl="1"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   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x=#C</a:t>
            </a:r>
            <a:r>
              <a:rPr lang="en-US" altLang="zh-CN" b="1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#C</a:t>
            </a:r>
            <a:r>
              <a:rPr lang="en-US" altLang="zh-CN" b="1" baseline="-25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#…#C</a:t>
            </a:r>
            <a:r>
              <a:rPr lang="en-US" altLang="zh-CN" b="1" baseline="-25000" dirty="0" smtClean="0">
                <a:ea typeface="宋体" charset="-122"/>
                <a:sym typeface="Symbol" pitchFamily="18" charset="2"/>
              </a:rPr>
              <a:t>m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#</a:t>
            </a:r>
          </a:p>
          <a:p>
            <a:pPr lvl="2" eaLnBrk="1" hangingPunct="1">
              <a:buNone/>
            </a:pPr>
            <a:r>
              <a:rPr lang="en-US" altLang="zh-CN" b="1" dirty="0" smtClean="0">
                <a:ea typeface="宋体" charset="-122"/>
                <a:sym typeface="Symbol" pitchFamily="18" charset="2"/>
              </a:rPr>
              <a:t>C</a:t>
            </a:r>
            <a:r>
              <a:rPr lang="en-US" altLang="zh-CN" b="1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是初始格局</a:t>
            </a:r>
          </a:p>
          <a:p>
            <a:pPr lvl="2" eaLnBrk="1" hangingPunct="1">
              <a:buNone/>
            </a:pPr>
            <a:r>
              <a:rPr lang="en-US" altLang="zh-CN" b="1" dirty="0" smtClean="0">
                <a:ea typeface="宋体" charset="-122"/>
                <a:sym typeface="Symbol" pitchFamily="18" charset="2"/>
              </a:rPr>
              <a:t>C</a:t>
            </a:r>
            <a:r>
              <a:rPr lang="en-US" altLang="zh-CN" b="1" baseline="-25000" dirty="0" smtClean="0">
                <a:ea typeface="宋体" charset="-122"/>
                <a:sym typeface="Symbol" pitchFamily="18" charset="2"/>
              </a:rPr>
              <a:t>i+1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是</a:t>
            </a:r>
            <a:r>
              <a:rPr lang="en-US" altLang="zh-CN" b="1" dirty="0" err="1" smtClean="0">
                <a:ea typeface="宋体" charset="-122"/>
                <a:sym typeface="Symbol" pitchFamily="18" charset="2"/>
              </a:rPr>
              <a:t>C</a:t>
            </a:r>
            <a:r>
              <a:rPr lang="en-US" altLang="zh-CN" b="1" baseline="-25000" dirty="0" err="1" smtClean="0">
                <a:ea typeface="宋体" charset="-122"/>
                <a:sym typeface="Symbol" pitchFamily="18" charset="2"/>
              </a:rPr>
              <a:t>i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的合法结果</a:t>
            </a:r>
          </a:p>
          <a:p>
            <a:pPr lvl="2" eaLnBrk="1" hangingPunct="1">
              <a:buNone/>
            </a:pPr>
            <a:r>
              <a:rPr lang="en-US" altLang="zh-CN" b="1" dirty="0" smtClean="0">
                <a:ea typeface="宋体" charset="-122"/>
                <a:sym typeface="Symbol" pitchFamily="18" charset="2"/>
              </a:rPr>
              <a:t>C</a:t>
            </a:r>
            <a:r>
              <a:rPr lang="en-US" altLang="zh-CN" b="1" baseline="-25000" dirty="0" smtClean="0">
                <a:ea typeface="宋体" charset="-122"/>
                <a:sym typeface="Symbol" pitchFamily="18" charset="2"/>
              </a:rPr>
              <a:t>m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是接受格局</a:t>
            </a:r>
          </a:p>
        </p:txBody>
      </p:sp>
      <p:graphicFrame>
        <p:nvGraphicFramePr>
          <p:cNvPr id="35846" name="Object 5"/>
          <p:cNvGraphicFramePr>
            <a:graphicFrameLocks noChangeAspect="1"/>
          </p:cNvGraphicFramePr>
          <p:nvPr/>
        </p:nvGraphicFramePr>
        <p:xfrm>
          <a:off x="323529" y="4869160"/>
          <a:ext cx="5904655" cy="1123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38" name="公式" r:id="rId4" imgW="3133744" imgH="380876" progId="Equation.3">
                  <p:embed/>
                </p:oleObj>
              </mc:Choice>
              <mc:Fallback>
                <p:oleObj name="公式" r:id="rId4" imgW="3133744" imgH="3808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9" y="4869160"/>
                        <a:ext cx="5904655" cy="1123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437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368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29C84AC-4BBD-462F-B00F-788083DABAC0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定理6.9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12776"/>
            <a:ext cx="7772400" cy="47244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证明思路</a:t>
            </a:r>
            <a:r>
              <a:rPr lang="en-US" altLang="zh-CN" b="1" dirty="0" smtClean="0">
                <a:ea typeface="宋体" charset="-122"/>
              </a:rPr>
              <a:t>: LBA B</a:t>
            </a:r>
            <a:r>
              <a:rPr lang="zh-CN" altLang="en-US" b="1" dirty="0" smtClean="0">
                <a:ea typeface="宋体" charset="-122"/>
              </a:rPr>
              <a:t>的构造</a:t>
            </a:r>
            <a:endParaRPr lang="en-US" altLang="zh-CN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把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q</a:t>
            </a:r>
            <a:r>
              <a:rPr lang="en-US" altLang="zh-CN" sz="2800" b="1" baseline="-25000" dirty="0" smtClean="0">
                <a:ea typeface="宋体" charset="-122"/>
                <a:sym typeface="Symbol" pitchFamily="18" charset="2"/>
              </a:rPr>
              <a:t>0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w</a:t>
            </a:r>
            <a:r>
              <a:rPr lang="en-US" altLang="zh-CN" sz="2800" b="1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w</a:t>
            </a:r>
            <a:r>
              <a:rPr lang="en-US" altLang="zh-CN" sz="2800" b="1" baseline="-25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…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w</a:t>
            </a:r>
            <a:r>
              <a:rPr lang="en-US" altLang="zh-CN" sz="2800" b="1" baseline="-25000" dirty="0" err="1" smtClean="0">
                <a:ea typeface="宋体" charset="-122"/>
                <a:sym typeface="Symbol" pitchFamily="18" charset="2"/>
              </a:rPr>
              <a:t>n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直接装在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B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中</a:t>
            </a: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在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C</a:t>
            </a:r>
            <a:r>
              <a:rPr lang="en-US" altLang="zh-CN" sz="2800" b="1" baseline="-25000" dirty="0" smtClean="0">
                <a:ea typeface="宋体" charset="-122"/>
                <a:sym typeface="Symbol" pitchFamily="18" charset="2"/>
              </a:rPr>
              <a:t>i+1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和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C</a:t>
            </a:r>
            <a:r>
              <a:rPr lang="en-US" altLang="zh-CN" sz="2800" b="1" baseline="-25000" dirty="0" err="1" smtClean="0">
                <a:ea typeface="宋体" charset="-122"/>
                <a:sym typeface="Symbol" pitchFamily="18" charset="2"/>
              </a:rPr>
              <a:t>i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之间来回移动,</a:t>
            </a: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   用点在带上做标记来</a:t>
            </a: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      跟踪当前位置, 检查:</a:t>
            </a: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      读写头下及左右位置是否</a:t>
            </a: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          根据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M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转移函数来更新</a:t>
            </a: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      其他位置是否相同</a:t>
            </a: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扫描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C</a:t>
            </a:r>
            <a:r>
              <a:rPr lang="en-US" altLang="zh-CN" sz="2800" b="1" baseline="-25000" dirty="0" smtClean="0">
                <a:ea typeface="宋体" charset="-122"/>
                <a:sym typeface="Symbol" pitchFamily="18" charset="2"/>
              </a:rPr>
              <a:t>m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寻找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q</a:t>
            </a:r>
            <a:r>
              <a:rPr lang="en-US" altLang="zh-CN" sz="2800" b="1" baseline="-25000" dirty="0" err="1" smtClean="0">
                <a:ea typeface="宋体" charset="-122"/>
                <a:sym typeface="Symbol" pitchFamily="18" charset="2"/>
              </a:rPr>
              <a:t>accept</a:t>
            </a:r>
            <a:endParaRPr lang="en-US" altLang="zh-CN" sz="2800" b="1" baseline="-25000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注意: 不是真的运行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B,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只是写出&lt;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B&gt;</a:t>
            </a:r>
          </a:p>
        </p:txBody>
      </p:sp>
    </p:spTree>
    <p:extLst>
      <p:ext uri="{BB962C8B-B14F-4D97-AF65-F5344CB8AC3E}">
        <p14:creationId xmlns:p14="http://schemas.microsoft.com/office/powerpoint/2010/main" val="339701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378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6855559-AACB-44AF-88C8-60EDA29335F3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定理6.9证明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340768"/>
            <a:ext cx="7772400" cy="47244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证明</a:t>
            </a:r>
            <a:r>
              <a:rPr lang="zh-CN" altLang="en-US" b="1" dirty="0" smtClean="0">
                <a:ea typeface="宋体" charset="-122"/>
              </a:rPr>
              <a:t>: 假设</a:t>
            </a:r>
            <a:r>
              <a:rPr lang="en-US" altLang="zh-CN" b="1" dirty="0" smtClean="0">
                <a:ea typeface="宋体" charset="-122"/>
              </a:rPr>
              <a:t>TM R</a:t>
            </a:r>
            <a:r>
              <a:rPr lang="zh-CN" altLang="en-US" b="1" dirty="0" smtClean="0">
                <a:ea typeface="宋体" charset="-122"/>
              </a:rPr>
              <a:t>判定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E</a:t>
            </a:r>
            <a:r>
              <a:rPr lang="en-US" altLang="zh-CN" b="1" baseline="-25000" dirty="0" smtClean="0">
                <a:ea typeface="宋体" charset="-122"/>
                <a:sym typeface="Symbol" pitchFamily="18" charset="2"/>
              </a:rPr>
              <a:t>LBA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, </a:t>
            </a: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       构造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TM S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判定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A</a:t>
            </a:r>
            <a:r>
              <a:rPr lang="en-US" altLang="zh-CN" b="1" baseline="-25000" dirty="0" smtClean="0">
                <a:ea typeface="宋体" charset="-122"/>
                <a:sym typeface="Symbol" pitchFamily="18" charset="2"/>
              </a:rPr>
              <a:t>TM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.</a:t>
            </a:r>
          </a:p>
          <a:p>
            <a:pPr eaLnBrk="1" hangingPunct="1">
              <a:buNone/>
            </a:pPr>
            <a:r>
              <a:rPr lang="en-US" altLang="zh-CN" b="1" dirty="0" smtClean="0">
                <a:ea typeface="宋体" charset="-122"/>
              </a:rPr>
              <a:t>   S = “</a:t>
            </a:r>
            <a:r>
              <a:rPr lang="zh-CN" altLang="en-US" b="1" dirty="0" smtClean="0">
                <a:ea typeface="宋体" charset="-122"/>
              </a:rPr>
              <a:t>对于输入&lt;</a:t>
            </a:r>
            <a:r>
              <a:rPr lang="en-US" altLang="zh-CN" b="1" dirty="0" err="1" smtClean="0">
                <a:ea typeface="宋体" charset="-122"/>
              </a:rPr>
              <a:t>M,w</a:t>
            </a:r>
            <a:r>
              <a:rPr lang="en-US" altLang="zh-CN" b="1" dirty="0" smtClean="0">
                <a:ea typeface="宋体" charset="-122"/>
              </a:rPr>
              <a:t>&gt;, </a:t>
            </a: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            </a:t>
            </a:r>
            <a:r>
              <a:rPr lang="en-US" altLang="zh-CN" b="1" dirty="0" smtClean="0">
                <a:ea typeface="宋体" charset="-122"/>
              </a:rPr>
              <a:t>M</a:t>
            </a:r>
            <a:r>
              <a:rPr lang="zh-CN" altLang="en-US" b="1" dirty="0" smtClean="0">
                <a:ea typeface="宋体" charset="-122"/>
              </a:rPr>
              <a:t>是</a:t>
            </a:r>
            <a:r>
              <a:rPr lang="en-US" altLang="zh-CN" b="1" dirty="0" err="1" smtClean="0">
                <a:ea typeface="宋体" charset="-122"/>
              </a:rPr>
              <a:t>TM,w</a:t>
            </a:r>
            <a:r>
              <a:rPr lang="zh-CN" altLang="en-US" b="1" dirty="0" smtClean="0">
                <a:ea typeface="宋体" charset="-122"/>
              </a:rPr>
              <a:t>是串: </a:t>
            </a: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  1) 如在证明思路中描述的</a:t>
            </a:r>
            <a:endParaRPr lang="en-US" altLang="zh-CN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      那样从</a:t>
            </a:r>
            <a:r>
              <a:rPr lang="en-US" altLang="zh-CN" b="1" dirty="0" smtClean="0">
                <a:ea typeface="宋体" charset="-122"/>
              </a:rPr>
              <a:t>M</a:t>
            </a:r>
            <a:r>
              <a:rPr lang="zh-CN" altLang="en-US" b="1" dirty="0" smtClean="0">
                <a:ea typeface="宋体" charset="-122"/>
              </a:rPr>
              <a:t>和</a:t>
            </a:r>
            <a:r>
              <a:rPr lang="en-US" altLang="zh-CN" b="1" dirty="0" smtClean="0">
                <a:ea typeface="宋体" charset="-122"/>
              </a:rPr>
              <a:t>w</a:t>
            </a:r>
            <a:r>
              <a:rPr lang="zh-CN" altLang="en-US" b="1" dirty="0" smtClean="0">
                <a:ea typeface="宋体" charset="-122"/>
              </a:rPr>
              <a:t>构造</a:t>
            </a:r>
            <a:r>
              <a:rPr lang="en-US" altLang="zh-CN" b="1" dirty="0" smtClean="0">
                <a:ea typeface="宋体" charset="-122"/>
              </a:rPr>
              <a:t>LBA B.   </a:t>
            </a: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  2) 在输入&lt;</a:t>
            </a:r>
            <a:r>
              <a:rPr lang="en-US" altLang="zh-CN" b="1" dirty="0" smtClean="0">
                <a:ea typeface="宋体" charset="-122"/>
              </a:rPr>
              <a:t>B&gt;</a:t>
            </a:r>
            <a:r>
              <a:rPr lang="zh-CN" altLang="en-US" b="1" dirty="0" smtClean="0">
                <a:ea typeface="宋体" charset="-122"/>
              </a:rPr>
              <a:t>上运行</a:t>
            </a:r>
            <a:r>
              <a:rPr lang="en-US" altLang="zh-CN" b="1" dirty="0" smtClean="0">
                <a:ea typeface="宋体" charset="-122"/>
              </a:rPr>
              <a:t>R.  </a:t>
            </a:r>
          </a:p>
          <a:p>
            <a:pPr eaLnBrk="1" hangingPunct="1">
              <a:buNone/>
            </a:pPr>
            <a:r>
              <a:rPr lang="en-US" altLang="zh-CN" b="1" dirty="0" smtClean="0">
                <a:ea typeface="宋体" charset="-122"/>
              </a:rPr>
              <a:t>  3) </a:t>
            </a:r>
            <a:r>
              <a:rPr lang="zh-CN" altLang="en-US" b="1" dirty="0" smtClean="0">
                <a:ea typeface="宋体" charset="-122"/>
              </a:rPr>
              <a:t>若</a:t>
            </a:r>
            <a:r>
              <a:rPr lang="en-US" altLang="zh-CN" b="1" dirty="0" smtClean="0">
                <a:ea typeface="宋体" charset="-122"/>
              </a:rPr>
              <a:t>R</a:t>
            </a:r>
            <a:r>
              <a:rPr lang="zh-CN" altLang="en-US" b="1" dirty="0" smtClean="0">
                <a:ea typeface="宋体" charset="-122"/>
              </a:rPr>
              <a:t>拒绝,则接受; </a:t>
            </a:r>
            <a:endParaRPr lang="en-US" altLang="zh-CN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      若接受,则拒绝. ”  #</a:t>
            </a:r>
          </a:p>
        </p:txBody>
      </p:sp>
    </p:spTree>
    <p:extLst>
      <p:ext uri="{BB962C8B-B14F-4D97-AF65-F5344CB8AC3E}">
        <p14:creationId xmlns:p14="http://schemas.microsoft.com/office/powerpoint/2010/main" val="170373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389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6797A36-DEDC-427D-BC10-C5ACCA1E2E44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CFG</a:t>
            </a:r>
            <a:r>
              <a:rPr lang="zh-CN" altLang="en-US" smtClean="0">
                <a:ea typeface="宋体" charset="-122"/>
              </a:rPr>
              <a:t>的满性问题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76400"/>
            <a:ext cx="7772400" cy="41148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b="1" dirty="0" smtClean="0">
                <a:ea typeface="宋体" charset="-122"/>
              </a:rPr>
              <a:t>CFG</a:t>
            </a:r>
            <a:r>
              <a:rPr lang="zh-CN" altLang="en-US" b="1" dirty="0" smtClean="0">
                <a:ea typeface="宋体" charset="-122"/>
              </a:rPr>
              <a:t>的满性问题</a:t>
            </a:r>
          </a:p>
          <a:p>
            <a:pPr lvl="1" eaLnBrk="1" hangingPunct="1">
              <a:buNone/>
            </a:pPr>
            <a:r>
              <a:rPr lang="zh-CN" altLang="en-US" b="1" dirty="0" smtClean="0">
                <a:ea typeface="宋体" charset="-122"/>
              </a:rPr>
              <a:t>检查一个给定的</a:t>
            </a:r>
            <a:r>
              <a:rPr lang="en-US" altLang="zh-CN" b="1" dirty="0" smtClean="0">
                <a:ea typeface="宋体" charset="-122"/>
              </a:rPr>
              <a:t>CFG</a:t>
            </a:r>
          </a:p>
          <a:p>
            <a:pPr lvl="1" eaLnBrk="1" hangingPunct="1">
              <a:buNone/>
            </a:pPr>
            <a:r>
              <a:rPr lang="zh-CN" altLang="en-US" b="1" dirty="0" smtClean="0">
                <a:ea typeface="宋体" charset="-122"/>
              </a:rPr>
              <a:t>    是否派生所有可能的串</a:t>
            </a:r>
          </a:p>
          <a:p>
            <a:pPr lvl="1" eaLnBrk="1" hangingPunct="1">
              <a:buNone/>
            </a:pPr>
            <a:endParaRPr lang="zh-CN" altLang="en-US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语言</a:t>
            </a:r>
            <a:endParaRPr lang="en-US" altLang="zh-CN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en-US" altLang="zh-CN" sz="2400" b="1" dirty="0" smtClean="0">
                <a:ea typeface="宋体" charset="-122"/>
              </a:rPr>
              <a:t>ALL</a:t>
            </a:r>
            <a:r>
              <a:rPr lang="en-US" altLang="zh-CN" sz="2400" b="1" baseline="-25000" dirty="0" smtClean="0">
                <a:ea typeface="宋体" charset="-122"/>
              </a:rPr>
              <a:t>CFG</a:t>
            </a:r>
            <a:r>
              <a:rPr lang="en-US" altLang="zh-CN" sz="2400" b="1" dirty="0" smtClean="0">
                <a:ea typeface="宋体" charset="-122"/>
              </a:rPr>
              <a:t>={ &lt;G&gt; | G</a:t>
            </a:r>
            <a:r>
              <a:rPr lang="zh-CN" altLang="en-US" sz="2400" b="1" dirty="0" smtClean="0">
                <a:ea typeface="宋体" charset="-122"/>
              </a:rPr>
              <a:t>是</a:t>
            </a:r>
            <a:r>
              <a:rPr lang="en-US" altLang="zh-CN" sz="2400" b="1" dirty="0" smtClean="0">
                <a:ea typeface="宋体" charset="-122"/>
              </a:rPr>
              <a:t>CFG</a:t>
            </a:r>
            <a:r>
              <a:rPr lang="zh-CN" altLang="en-US" sz="2400" b="1" dirty="0" smtClean="0">
                <a:ea typeface="宋体" charset="-122"/>
              </a:rPr>
              <a:t>且</a:t>
            </a:r>
            <a:r>
              <a:rPr lang="en-US" altLang="zh-CN" sz="2400" b="1" dirty="0" smtClean="0">
                <a:ea typeface="宋体" charset="-122"/>
              </a:rPr>
              <a:t>L(G)=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*</a:t>
            </a:r>
            <a:r>
              <a:rPr lang="en-US" altLang="zh-CN" sz="2400" b="1" dirty="0" smtClean="0">
                <a:ea typeface="宋体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431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399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61916A8-781C-4167-AC58-09095712373A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定理6.10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412776"/>
            <a:ext cx="7772400" cy="47244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定理6.10</a:t>
            </a:r>
            <a:r>
              <a:rPr lang="zh-CN" altLang="en-US" b="1" dirty="0" smtClean="0">
                <a:ea typeface="宋体" charset="-122"/>
              </a:rPr>
              <a:t>: </a:t>
            </a:r>
            <a:r>
              <a:rPr lang="en-US" altLang="zh-CN" b="1" dirty="0" smtClean="0">
                <a:ea typeface="宋体" charset="-122"/>
              </a:rPr>
              <a:t>ALL</a:t>
            </a:r>
            <a:r>
              <a:rPr lang="en-US" altLang="zh-CN" b="1" baseline="-25000" dirty="0" smtClean="0">
                <a:ea typeface="宋体" charset="-122"/>
              </a:rPr>
              <a:t>CFG</a:t>
            </a:r>
            <a:r>
              <a:rPr lang="zh-CN" altLang="en-US" b="1" dirty="0" smtClean="0">
                <a:ea typeface="宋体" charset="-122"/>
              </a:rPr>
              <a:t>是不可判定的.</a:t>
            </a:r>
          </a:p>
          <a:p>
            <a:pPr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证明思路:</a:t>
            </a:r>
            <a:endParaRPr lang="en-US" altLang="zh-CN" b="1" dirty="0" smtClean="0">
              <a:solidFill>
                <a:schemeClr val="folHlink"/>
              </a:solidFill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从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A</a:t>
            </a:r>
            <a:r>
              <a:rPr lang="en-US" altLang="zh-CN" sz="2800" b="1" baseline="-25000" dirty="0" smtClean="0">
                <a:ea typeface="宋体" charset="-122"/>
                <a:sym typeface="Symbol" pitchFamily="18" charset="2"/>
              </a:rPr>
              <a:t>TM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出发利用计算历史的归约</a:t>
            </a: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由&lt;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M,w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&gt;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产生 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CFG G,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使得: </a:t>
            </a: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    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M</a:t>
            </a: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不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接受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w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当且仅当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L(G)=*</a:t>
            </a:r>
          </a:p>
          <a:p>
            <a:pPr lvl="1" eaLnBrk="1" hangingPunct="1">
              <a:buNone/>
            </a:pPr>
            <a:r>
              <a:rPr lang="zh-CN" altLang="en-US" sz="2400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   不是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M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在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w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上的接受计算历史的</a:t>
            </a:r>
            <a:endParaRPr lang="en-US" altLang="zh-CN" sz="2400" b="1" dirty="0" smtClean="0">
              <a:ea typeface="宋体" charset="-122"/>
              <a:sym typeface="Symbol" pitchFamily="18" charset="2"/>
            </a:endParaRPr>
          </a:p>
          <a:p>
            <a:pPr lvl="1" eaLnBrk="1" hangingPunct="1">
              <a:buNone/>
            </a:pP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  “修改”串可以用一个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PDA D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来识别, </a:t>
            </a:r>
            <a:endParaRPr lang="en-US" altLang="zh-CN" sz="2400" b="1" dirty="0" smtClean="0">
              <a:ea typeface="宋体" charset="-122"/>
              <a:sym typeface="Symbol" pitchFamily="18" charset="2"/>
            </a:endParaRPr>
          </a:p>
          <a:p>
            <a:pPr lvl="1" eaLnBrk="1" hangingPunct="1">
              <a:buNone/>
            </a:pP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   从而可以用一个等价的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CFG G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来产生</a:t>
            </a:r>
          </a:p>
          <a:p>
            <a:pPr lvl="1"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把所有这样的串构成一个语言,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lvl="1"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  这个语言就是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L(G)</a:t>
            </a:r>
          </a:p>
        </p:txBody>
      </p:sp>
    </p:spTree>
    <p:extLst>
      <p:ext uri="{BB962C8B-B14F-4D97-AF65-F5344CB8AC3E}">
        <p14:creationId xmlns:p14="http://schemas.microsoft.com/office/powerpoint/2010/main" val="130015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4096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B11A9D8-E7E0-4332-A61B-3D6B5FA9164E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定理6.10证明图示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84784"/>
            <a:ext cx="8172450" cy="47244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证明思路:</a:t>
            </a:r>
          </a:p>
          <a:p>
            <a:pPr lvl="1" eaLnBrk="1" hangingPunct="1">
              <a:buNone/>
            </a:pPr>
            <a:r>
              <a:rPr lang="en-US" altLang="zh-CN" b="1" dirty="0" smtClean="0">
                <a:ea typeface="宋体" charset="-122"/>
                <a:sym typeface="Symbol" pitchFamily="18" charset="2"/>
              </a:rPr>
              <a:t>PDA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如何识别不是接受计算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lvl="1"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   历史的“修改”串? </a:t>
            </a:r>
          </a:p>
          <a:p>
            <a:pPr lvl="1" eaLnBrk="1" hangingPunct="1">
              <a:buNone/>
            </a:pPr>
            <a:r>
              <a:rPr lang="en-US" altLang="zh-CN" b="1" dirty="0" smtClean="0">
                <a:ea typeface="宋体" charset="-122"/>
                <a:sym typeface="Symbol" pitchFamily="18" charset="2"/>
              </a:rPr>
              <a:t>x=#C</a:t>
            </a:r>
            <a:r>
              <a:rPr lang="en-US" altLang="zh-CN" b="1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#C</a:t>
            </a:r>
            <a:r>
              <a:rPr lang="en-US" altLang="zh-CN" b="1" baseline="-25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#…#C</a:t>
            </a:r>
            <a:r>
              <a:rPr lang="en-US" altLang="zh-CN" b="1" baseline="-25000" dirty="0" smtClean="0">
                <a:ea typeface="宋体" charset="-122"/>
                <a:sym typeface="Symbol" pitchFamily="18" charset="2"/>
              </a:rPr>
              <a:t>m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#</a:t>
            </a:r>
          </a:p>
          <a:p>
            <a:pPr lvl="1"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   不是接受计算历史: 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lvl="1" eaLnBrk="1" hangingPunct="1">
              <a:buNone/>
            </a:pP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    要么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C</a:t>
            </a:r>
            <a:r>
              <a:rPr lang="en-US" altLang="zh-CN" sz="2400" b="1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不是初始格局</a:t>
            </a:r>
          </a:p>
          <a:p>
            <a:pPr lvl="1" eaLnBrk="1" hangingPunct="1">
              <a:buNone/>
            </a:pP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    要么某个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C</a:t>
            </a:r>
            <a:r>
              <a:rPr lang="en-US" altLang="zh-CN" sz="2400" b="1" baseline="-25000" dirty="0" smtClean="0">
                <a:ea typeface="宋体" charset="-122"/>
                <a:sym typeface="Symbol" pitchFamily="18" charset="2"/>
              </a:rPr>
              <a:t>i+1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不是</a:t>
            </a:r>
            <a:r>
              <a:rPr lang="en-US" altLang="zh-CN" sz="2400" b="1" dirty="0" err="1" smtClean="0">
                <a:ea typeface="宋体" charset="-122"/>
                <a:sym typeface="Symbol" pitchFamily="18" charset="2"/>
              </a:rPr>
              <a:t>C</a:t>
            </a:r>
            <a:r>
              <a:rPr lang="en-US" altLang="zh-CN" sz="2400" b="1" baseline="-25000" dirty="0" err="1" smtClean="0">
                <a:ea typeface="宋体" charset="-122"/>
                <a:sym typeface="Symbol" pitchFamily="18" charset="2"/>
              </a:rPr>
              <a:t>i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的合法结果</a:t>
            </a:r>
          </a:p>
          <a:p>
            <a:pPr lvl="1" eaLnBrk="1" hangingPunct="1">
              <a:buNone/>
            </a:pP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    要么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C</a:t>
            </a:r>
            <a:r>
              <a:rPr lang="en-US" altLang="zh-CN" sz="2400" b="1" baseline="-25000" dirty="0" smtClean="0">
                <a:ea typeface="宋体" charset="-122"/>
                <a:sym typeface="Symbol" pitchFamily="18" charset="2"/>
              </a:rPr>
              <a:t>m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不是接受格局</a:t>
            </a:r>
          </a:p>
        </p:txBody>
      </p:sp>
      <p:graphicFrame>
        <p:nvGraphicFramePr>
          <p:cNvPr id="40966" name="Object 4"/>
          <p:cNvGraphicFramePr>
            <a:graphicFrameLocks noChangeAspect="1"/>
          </p:cNvGraphicFramePr>
          <p:nvPr/>
        </p:nvGraphicFramePr>
        <p:xfrm>
          <a:off x="251520" y="5294461"/>
          <a:ext cx="6120679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62" name="公式" r:id="rId4" imgW="3438507" imgH="390594" progId="Equation.3">
                  <p:embed/>
                </p:oleObj>
              </mc:Choice>
              <mc:Fallback>
                <p:oleObj name="公式" r:id="rId4" imgW="3438507" imgH="39059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294461"/>
                        <a:ext cx="6120679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313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4198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128A447-63CE-4AC4-9721-92EFDA352F21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定理6.10证明思路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12776"/>
            <a:ext cx="7772400" cy="47244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证明思路:  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x=#C</a:t>
            </a:r>
            <a:r>
              <a:rPr lang="en-US" altLang="zh-CN" sz="2800" b="1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#C</a:t>
            </a:r>
            <a:r>
              <a:rPr lang="en-US" altLang="zh-CN" sz="2800" b="1" baseline="-25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sz="2800" b="1" baseline="30000" dirty="0" smtClean="0">
                <a:solidFill>
                  <a:srgbClr val="FFFF00"/>
                </a:solidFill>
                <a:ea typeface="宋体" charset="-122"/>
                <a:sym typeface="Symbol" pitchFamily="18" charset="2"/>
              </a:rPr>
              <a:t>R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#…#C</a:t>
            </a:r>
            <a:r>
              <a:rPr lang="en-US" altLang="zh-CN" sz="2800" b="1" baseline="-25000" dirty="0" smtClean="0">
                <a:ea typeface="宋体" charset="-122"/>
                <a:sym typeface="Symbol" pitchFamily="18" charset="2"/>
              </a:rPr>
              <a:t>m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#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 </a:t>
            </a: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D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非确定性地选择下列一个分支 </a:t>
            </a:r>
          </a:p>
          <a:p>
            <a:pPr eaLnBrk="1" hangingPunct="1"/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检查输入的开始部分是否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C</a:t>
            </a:r>
            <a:r>
              <a:rPr lang="en-US" altLang="zh-CN" sz="2400" b="1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,</a:t>
            </a:r>
            <a:endParaRPr lang="en-US" altLang="zh-CN" sz="2400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    若不是则接受</a:t>
            </a:r>
          </a:p>
          <a:p>
            <a:pPr eaLnBrk="1" hangingPunct="1"/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扫描输入,非确定性地选择到达</a:t>
            </a:r>
            <a:r>
              <a:rPr lang="en-US" altLang="zh-CN" sz="2400" b="1" dirty="0" err="1" smtClean="0">
                <a:ea typeface="宋体" charset="-122"/>
                <a:sym typeface="Symbol" pitchFamily="18" charset="2"/>
              </a:rPr>
              <a:t>C</a:t>
            </a:r>
            <a:r>
              <a:rPr lang="en-US" altLang="zh-CN" sz="2400" b="1" baseline="-25000" dirty="0" err="1" smtClean="0">
                <a:ea typeface="宋体" charset="-122"/>
                <a:sym typeface="Symbol" pitchFamily="18" charset="2"/>
              </a:rPr>
              <a:t>i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,</a:t>
            </a:r>
            <a:endParaRPr lang="en-US" altLang="zh-CN" sz="2400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   完整地把</a:t>
            </a:r>
            <a:r>
              <a:rPr lang="en-US" altLang="zh-CN" sz="2400" b="1" dirty="0" err="1" smtClean="0">
                <a:ea typeface="宋体" charset="-122"/>
                <a:sym typeface="Symbol" pitchFamily="18" charset="2"/>
              </a:rPr>
              <a:t>C</a:t>
            </a:r>
            <a:r>
              <a:rPr lang="en-US" altLang="zh-CN" sz="2400" b="1" baseline="-25000" dirty="0" err="1" smtClean="0">
                <a:ea typeface="宋体" charset="-122"/>
                <a:sym typeface="Symbol" pitchFamily="18" charset="2"/>
              </a:rPr>
              <a:t>i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推进栈,</a:t>
            </a:r>
            <a:endParaRPr lang="en-US" altLang="zh-CN" sz="2400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   把</a:t>
            </a:r>
            <a:r>
              <a:rPr lang="en-US" altLang="zh-CN" sz="2400" b="1" dirty="0" err="1" smtClean="0">
                <a:ea typeface="宋体" charset="-122"/>
                <a:sym typeface="Symbol" pitchFamily="18" charset="2"/>
              </a:rPr>
              <a:t>C</a:t>
            </a:r>
            <a:r>
              <a:rPr lang="en-US" altLang="zh-CN" sz="2400" b="1" baseline="-25000" dirty="0" err="1" smtClean="0">
                <a:ea typeface="宋体" charset="-122"/>
                <a:sym typeface="Symbol" pitchFamily="18" charset="2"/>
              </a:rPr>
              <a:t>i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弹出栈与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C</a:t>
            </a:r>
            <a:r>
              <a:rPr lang="en-US" altLang="zh-CN" sz="2400" b="1" baseline="-25000" dirty="0" smtClean="0">
                <a:ea typeface="宋体" charset="-122"/>
                <a:sym typeface="Symbol" pitchFamily="18" charset="2"/>
              </a:rPr>
              <a:t>i+1</a:t>
            </a: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进行比较, </a:t>
            </a:r>
          </a:p>
          <a:p>
            <a:pPr eaLnBrk="1" hangingPunct="1">
              <a:buNone/>
            </a:pP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    读写头附近位置根据转移函数来更新</a:t>
            </a:r>
          </a:p>
          <a:p>
            <a:pPr eaLnBrk="1" hangingPunct="1">
              <a:buNone/>
            </a:pP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               其他位置相同</a:t>
            </a:r>
            <a:endParaRPr lang="en-US" altLang="zh-CN" sz="2400" b="1" dirty="0" smtClean="0"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 smtClean="0">
                <a:ea typeface="宋体" charset="-122"/>
                <a:sym typeface="Symbol" pitchFamily="18" charset="2"/>
              </a:rPr>
              <a:t>如果发现不匹配或不适当的更改, 就接受</a:t>
            </a:r>
          </a:p>
          <a:p>
            <a:pPr marL="342900" lvl="2" indent="-342900" eaLnBrk="1" hangingPunct="1">
              <a:buClr>
                <a:srgbClr val="FFFF00"/>
              </a:buClr>
              <a:buSzPct val="80000"/>
            </a:pPr>
            <a:r>
              <a:rPr lang="zh-CN" altLang="en-US" b="1" dirty="0" smtClean="0">
                <a:ea typeface="宋体" charset="-122"/>
                <a:cs typeface="+mn-cs"/>
                <a:sym typeface="Symbol" pitchFamily="18" charset="2"/>
              </a:rPr>
              <a:t>检查输入结束部分是否包含</a:t>
            </a:r>
            <a:r>
              <a:rPr lang="en-US" altLang="zh-CN" b="1" dirty="0" err="1" smtClean="0">
                <a:ea typeface="宋体" charset="-122"/>
                <a:cs typeface="+mn-cs"/>
                <a:sym typeface="Symbol" pitchFamily="18" charset="2"/>
              </a:rPr>
              <a:t>qaccept</a:t>
            </a:r>
            <a:r>
              <a:rPr lang="zh-CN" altLang="en-US" b="1" dirty="0" smtClean="0">
                <a:ea typeface="宋体" charset="-122"/>
                <a:cs typeface="+mn-cs"/>
                <a:sym typeface="Symbol" pitchFamily="18" charset="2"/>
              </a:rPr>
              <a:t>,</a:t>
            </a:r>
            <a:endParaRPr lang="en-US" altLang="zh-CN" b="1" dirty="0" smtClean="0">
              <a:ea typeface="宋体" charset="-122"/>
              <a:cs typeface="+mn-cs"/>
              <a:sym typeface="Symbol" pitchFamily="18" charset="2"/>
            </a:endParaRPr>
          </a:p>
          <a:p>
            <a:pPr marL="342900" lvl="2" indent="-342900" eaLnBrk="1" hangingPunct="1">
              <a:buClr>
                <a:srgbClr val="FFFF00"/>
              </a:buClr>
              <a:buSzPct val="80000"/>
              <a:buNone/>
            </a:pPr>
            <a:r>
              <a:rPr lang="zh-CN" altLang="en-US" b="1" dirty="0" smtClean="0">
                <a:ea typeface="宋体" charset="-122"/>
                <a:cs typeface="+mn-cs"/>
                <a:sym typeface="Symbol" pitchFamily="18" charset="2"/>
              </a:rPr>
              <a:t>若不是则接受</a:t>
            </a:r>
          </a:p>
        </p:txBody>
      </p:sp>
    </p:spTree>
    <p:extLst>
      <p:ext uri="{BB962C8B-B14F-4D97-AF65-F5344CB8AC3E}">
        <p14:creationId xmlns:p14="http://schemas.microsoft.com/office/powerpoint/2010/main" val="90390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430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761FEE6-58DD-4338-991A-25CAC5EDED7A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定理6.10证明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7969250" cy="47244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证明</a:t>
            </a:r>
            <a:r>
              <a:rPr lang="zh-CN" altLang="en-US" sz="2800" b="1" dirty="0" smtClean="0">
                <a:ea typeface="宋体" charset="-122"/>
              </a:rPr>
              <a:t>: 假设</a:t>
            </a:r>
            <a:r>
              <a:rPr lang="en-US" altLang="zh-CN" sz="2800" b="1" dirty="0" smtClean="0">
                <a:ea typeface="宋体" charset="-122"/>
              </a:rPr>
              <a:t>TM R</a:t>
            </a:r>
            <a:r>
              <a:rPr lang="zh-CN" altLang="en-US" sz="2800" b="1" dirty="0" smtClean="0">
                <a:ea typeface="宋体" charset="-122"/>
              </a:rPr>
              <a:t>判定</a:t>
            </a:r>
            <a:r>
              <a:rPr lang="en-US" altLang="zh-CN" sz="2800" b="1" dirty="0" smtClean="0">
                <a:ea typeface="宋体" charset="-122"/>
              </a:rPr>
              <a:t>ALL</a:t>
            </a:r>
            <a:r>
              <a:rPr lang="en-US" altLang="zh-CN" sz="2800" b="1" baseline="-25000" dirty="0" smtClean="0">
                <a:ea typeface="宋体" charset="-122"/>
              </a:rPr>
              <a:t>CFG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, </a:t>
            </a: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         构造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TM S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判定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A</a:t>
            </a:r>
            <a:r>
              <a:rPr lang="en-US" altLang="zh-CN" sz="2800" b="1" baseline="-25000" dirty="0" smtClean="0">
                <a:ea typeface="宋体" charset="-122"/>
                <a:sym typeface="Symbol" pitchFamily="18" charset="2"/>
              </a:rPr>
              <a:t>TM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.</a:t>
            </a:r>
          </a:p>
          <a:p>
            <a:pPr eaLnBrk="1" hangingPunct="1">
              <a:buNone/>
            </a:pPr>
            <a:r>
              <a:rPr lang="en-US" altLang="zh-CN" sz="2800" b="1" dirty="0" smtClean="0">
                <a:ea typeface="宋体" charset="-122"/>
              </a:rPr>
              <a:t>S = “</a:t>
            </a:r>
            <a:r>
              <a:rPr lang="zh-CN" altLang="en-US" sz="2800" b="1" dirty="0" smtClean="0">
                <a:ea typeface="宋体" charset="-122"/>
              </a:rPr>
              <a:t>对于输入&lt;</a:t>
            </a:r>
            <a:r>
              <a:rPr lang="en-US" altLang="zh-CN" sz="2800" b="1" dirty="0" err="1" smtClean="0">
                <a:ea typeface="宋体" charset="-122"/>
              </a:rPr>
              <a:t>M,w</a:t>
            </a:r>
            <a:r>
              <a:rPr lang="en-US" altLang="zh-CN" sz="2800" b="1" dirty="0" smtClean="0">
                <a:ea typeface="宋体" charset="-122"/>
              </a:rPr>
              <a:t>&gt;, </a:t>
            </a: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       </a:t>
            </a:r>
            <a:r>
              <a:rPr lang="en-US" altLang="zh-CN" sz="2800" b="1" dirty="0" smtClean="0">
                <a:ea typeface="宋体" charset="-122"/>
              </a:rPr>
              <a:t>M</a:t>
            </a:r>
            <a:r>
              <a:rPr lang="zh-CN" altLang="en-US" sz="2800" b="1" dirty="0" smtClean="0">
                <a:ea typeface="宋体" charset="-122"/>
              </a:rPr>
              <a:t>是</a:t>
            </a:r>
            <a:r>
              <a:rPr lang="en-US" altLang="zh-CN" sz="2800" b="1" dirty="0" err="1" smtClean="0">
                <a:ea typeface="宋体" charset="-122"/>
              </a:rPr>
              <a:t>TM,w</a:t>
            </a:r>
            <a:r>
              <a:rPr lang="zh-CN" altLang="en-US" sz="2800" b="1" dirty="0" smtClean="0">
                <a:ea typeface="宋体" charset="-122"/>
              </a:rPr>
              <a:t>是串: </a:t>
            </a: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1) 如在证明思路中描述的</a:t>
            </a:r>
            <a:endParaRPr lang="en-US" altLang="zh-CN" sz="2800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    那样从</a:t>
            </a:r>
            <a:r>
              <a:rPr lang="en-US" altLang="zh-CN" sz="2800" b="1" dirty="0" smtClean="0">
                <a:ea typeface="宋体" charset="-122"/>
              </a:rPr>
              <a:t>M</a:t>
            </a:r>
            <a:r>
              <a:rPr lang="zh-CN" altLang="en-US" sz="2800" b="1" dirty="0" smtClean="0">
                <a:ea typeface="宋体" charset="-122"/>
              </a:rPr>
              <a:t>和</a:t>
            </a:r>
            <a:r>
              <a:rPr lang="en-US" altLang="zh-CN" sz="2800" b="1" dirty="0" smtClean="0">
                <a:ea typeface="宋体" charset="-122"/>
              </a:rPr>
              <a:t>w</a:t>
            </a:r>
            <a:r>
              <a:rPr lang="zh-CN" altLang="en-US" sz="2800" b="1" dirty="0" smtClean="0">
                <a:ea typeface="宋体" charset="-122"/>
              </a:rPr>
              <a:t>构造</a:t>
            </a:r>
            <a:r>
              <a:rPr lang="en-US" altLang="zh-CN" sz="2800" b="1" dirty="0" smtClean="0">
                <a:ea typeface="宋体" charset="-122"/>
              </a:rPr>
              <a:t>PDA D, </a:t>
            </a: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    把</a:t>
            </a:r>
            <a:r>
              <a:rPr lang="en-US" altLang="zh-CN" sz="2800" b="1" dirty="0" smtClean="0">
                <a:ea typeface="宋体" charset="-122"/>
              </a:rPr>
              <a:t>D</a:t>
            </a:r>
            <a:r>
              <a:rPr lang="zh-CN" altLang="en-US" sz="2800" b="1" dirty="0" smtClean="0">
                <a:ea typeface="宋体" charset="-122"/>
              </a:rPr>
              <a:t>转化成等价的</a:t>
            </a:r>
            <a:r>
              <a:rPr lang="en-US" altLang="zh-CN" sz="2800" b="1" dirty="0" smtClean="0">
                <a:ea typeface="宋体" charset="-122"/>
              </a:rPr>
              <a:t>CFG G.   </a:t>
            </a: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2) 在输入&lt;</a:t>
            </a:r>
            <a:r>
              <a:rPr lang="en-US" altLang="zh-CN" sz="2800" b="1" dirty="0" smtClean="0">
                <a:ea typeface="宋体" charset="-122"/>
              </a:rPr>
              <a:t>G&gt;</a:t>
            </a:r>
            <a:r>
              <a:rPr lang="zh-CN" altLang="en-US" sz="2800" b="1" dirty="0" smtClean="0">
                <a:ea typeface="宋体" charset="-122"/>
              </a:rPr>
              <a:t>上运行</a:t>
            </a:r>
            <a:r>
              <a:rPr lang="en-US" altLang="zh-CN" sz="2800" b="1" dirty="0" smtClean="0">
                <a:ea typeface="宋体" charset="-122"/>
              </a:rPr>
              <a:t>R.  </a:t>
            </a:r>
          </a:p>
          <a:p>
            <a:pPr eaLnBrk="1" hangingPunct="1">
              <a:buNone/>
            </a:pPr>
            <a:r>
              <a:rPr lang="en-US" altLang="zh-CN" sz="2800" b="1" dirty="0" smtClean="0">
                <a:ea typeface="宋体" charset="-122"/>
              </a:rPr>
              <a:t>3) </a:t>
            </a:r>
            <a:r>
              <a:rPr lang="zh-CN" altLang="en-US" sz="2800" b="1" dirty="0" smtClean="0">
                <a:ea typeface="宋体" charset="-122"/>
              </a:rPr>
              <a:t>若</a:t>
            </a:r>
            <a:r>
              <a:rPr lang="en-US" altLang="zh-CN" sz="2800" b="1" dirty="0" smtClean="0">
                <a:ea typeface="宋体" charset="-122"/>
              </a:rPr>
              <a:t>R</a:t>
            </a:r>
            <a:r>
              <a:rPr lang="zh-CN" altLang="en-US" sz="2800" b="1" dirty="0" smtClean="0">
                <a:ea typeface="宋体" charset="-122"/>
              </a:rPr>
              <a:t>拒绝,则接受; </a:t>
            </a:r>
            <a:endParaRPr lang="en-US" altLang="zh-CN" sz="2800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    若</a:t>
            </a:r>
            <a:r>
              <a:rPr lang="en-US" altLang="zh-CN" sz="2800" b="1" dirty="0" smtClean="0">
                <a:ea typeface="宋体" charset="-122"/>
              </a:rPr>
              <a:t>R</a:t>
            </a:r>
            <a:r>
              <a:rPr lang="zh-CN" altLang="en-US" sz="2800" b="1" dirty="0" smtClean="0">
                <a:ea typeface="宋体" charset="-122"/>
              </a:rPr>
              <a:t>接受,则拒绝. ”  #</a:t>
            </a:r>
          </a:p>
        </p:txBody>
      </p:sp>
    </p:spTree>
    <p:extLst>
      <p:ext uri="{BB962C8B-B14F-4D97-AF65-F5344CB8AC3E}">
        <p14:creationId xmlns:p14="http://schemas.microsoft.com/office/powerpoint/2010/main" val="363589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AC7CBDC-51F4-4CE0-B1A1-C5DEF63EC305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60648"/>
            <a:ext cx="7772400" cy="89912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计算历史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7772400" cy="44958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设</a:t>
            </a:r>
            <a:r>
              <a:rPr lang="en-US" altLang="zh-CN" b="1" dirty="0" smtClean="0">
                <a:ea typeface="宋体" charset="-122"/>
              </a:rPr>
              <a:t>M</a:t>
            </a:r>
            <a:r>
              <a:rPr lang="zh-CN" altLang="en-US" b="1" dirty="0" smtClean="0">
                <a:ea typeface="宋体" charset="-122"/>
              </a:rPr>
              <a:t>是一个</a:t>
            </a:r>
            <a:r>
              <a:rPr lang="en-US" altLang="zh-CN" b="1" dirty="0" smtClean="0">
                <a:ea typeface="宋体" charset="-122"/>
              </a:rPr>
              <a:t>TM, w</a:t>
            </a:r>
            <a:r>
              <a:rPr lang="zh-CN" altLang="en-US" b="1" dirty="0" smtClean="0">
                <a:ea typeface="宋体" charset="-122"/>
              </a:rPr>
              <a:t>是一个输入串 </a:t>
            </a:r>
          </a:p>
          <a:p>
            <a:pPr eaLnBrk="1" hangingPunct="1">
              <a:buNone/>
            </a:pPr>
            <a:r>
              <a:rPr lang="en-US" altLang="zh-CN" b="1" dirty="0" smtClean="0">
                <a:ea typeface="宋体" charset="-122"/>
              </a:rPr>
              <a:t>M</a:t>
            </a:r>
            <a:r>
              <a:rPr lang="zh-CN" altLang="en-US" b="1" dirty="0" smtClean="0">
                <a:ea typeface="宋体" charset="-122"/>
              </a:rPr>
              <a:t>在</a:t>
            </a:r>
            <a:r>
              <a:rPr lang="en-US" altLang="zh-CN" b="1" dirty="0" smtClean="0">
                <a:ea typeface="宋体" charset="-122"/>
              </a:rPr>
              <a:t>w</a:t>
            </a:r>
            <a:r>
              <a:rPr lang="zh-CN" altLang="en-US" b="1" dirty="0" smtClean="0">
                <a:ea typeface="宋体" charset="-122"/>
              </a:rPr>
              <a:t>上的</a:t>
            </a: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接受计算历史</a:t>
            </a:r>
            <a:r>
              <a:rPr lang="zh-CN" altLang="en-US" b="1" dirty="0" smtClean="0">
                <a:ea typeface="宋体" charset="-122"/>
              </a:rPr>
              <a:t>是</a:t>
            </a:r>
            <a:endParaRPr lang="en-US" altLang="zh-CN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   格局序列 </a:t>
            </a:r>
            <a:r>
              <a:rPr lang="en-US" altLang="zh-CN" b="1" dirty="0" smtClean="0">
                <a:ea typeface="宋体" charset="-122"/>
              </a:rPr>
              <a:t>C</a:t>
            </a:r>
            <a:r>
              <a:rPr lang="en-US" altLang="zh-CN" b="1" baseline="-25000" dirty="0" smtClean="0">
                <a:ea typeface="宋体" charset="-122"/>
              </a:rPr>
              <a:t>1</a:t>
            </a:r>
            <a:r>
              <a:rPr lang="en-US" altLang="zh-CN" b="1" dirty="0" smtClean="0">
                <a:ea typeface="宋体" charset="-122"/>
              </a:rPr>
              <a:t>,C</a:t>
            </a:r>
            <a:r>
              <a:rPr lang="en-US" altLang="zh-CN" b="1" baseline="-25000" dirty="0" smtClean="0">
                <a:ea typeface="宋体" charset="-122"/>
              </a:rPr>
              <a:t>2</a:t>
            </a:r>
            <a:r>
              <a:rPr lang="en-US" altLang="zh-CN" b="1" dirty="0" smtClean="0">
                <a:ea typeface="宋体" charset="-122"/>
              </a:rPr>
              <a:t>,…,C</a:t>
            </a:r>
            <a:r>
              <a:rPr lang="en-US" altLang="zh-CN" b="1" baseline="-25000" dirty="0" smtClean="0">
                <a:ea typeface="宋体" charset="-122"/>
              </a:rPr>
              <a:t>k</a:t>
            </a:r>
            <a:r>
              <a:rPr lang="en-US" altLang="zh-CN" b="1" dirty="0" smtClean="0">
                <a:ea typeface="宋体" charset="-122"/>
              </a:rPr>
              <a:t>,</a:t>
            </a:r>
            <a:r>
              <a:rPr lang="zh-CN" altLang="en-US" b="1" dirty="0" smtClean="0">
                <a:ea typeface="宋体" charset="-122"/>
              </a:rPr>
              <a:t> 其中</a:t>
            </a:r>
            <a:endParaRPr lang="en-US" altLang="zh-CN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    </a:t>
            </a:r>
            <a:r>
              <a:rPr lang="en-US" altLang="zh-CN" b="1" dirty="0" smtClean="0">
                <a:ea typeface="宋体" charset="-122"/>
              </a:rPr>
              <a:t>C</a:t>
            </a:r>
            <a:r>
              <a:rPr lang="en-US" altLang="zh-CN" b="1" baseline="-25000" dirty="0" smtClean="0">
                <a:ea typeface="宋体" charset="-122"/>
              </a:rPr>
              <a:t>1</a:t>
            </a:r>
            <a:r>
              <a:rPr lang="zh-CN" altLang="en-US" b="1" dirty="0" smtClean="0">
                <a:ea typeface="宋体" charset="-122"/>
              </a:rPr>
              <a:t>是初始格局,</a:t>
            </a:r>
            <a:endParaRPr lang="en-US" altLang="zh-CN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    每个</a:t>
            </a:r>
            <a:r>
              <a:rPr lang="en-US" altLang="zh-CN" b="1" dirty="0" err="1" smtClean="0">
                <a:ea typeface="宋体" charset="-122"/>
              </a:rPr>
              <a:t>C</a:t>
            </a:r>
            <a:r>
              <a:rPr lang="en-US" altLang="zh-CN" b="1" baseline="-25000" dirty="0" err="1" smtClean="0">
                <a:ea typeface="宋体" charset="-122"/>
              </a:rPr>
              <a:t>i</a:t>
            </a:r>
            <a:r>
              <a:rPr lang="zh-CN" altLang="en-US" b="1" dirty="0" smtClean="0">
                <a:ea typeface="宋体" charset="-122"/>
              </a:rPr>
              <a:t>都是</a:t>
            </a:r>
            <a:r>
              <a:rPr lang="en-US" altLang="zh-CN" b="1" dirty="0" smtClean="0">
                <a:ea typeface="宋体" charset="-122"/>
              </a:rPr>
              <a:t>C</a:t>
            </a:r>
            <a:r>
              <a:rPr lang="en-US" altLang="zh-CN" b="1" baseline="-25000" dirty="0" smtClean="0">
                <a:ea typeface="宋体" charset="-122"/>
              </a:rPr>
              <a:t>i-1</a:t>
            </a:r>
            <a:r>
              <a:rPr lang="zh-CN" altLang="en-US" b="1" dirty="0" smtClean="0">
                <a:ea typeface="宋体" charset="-122"/>
              </a:rPr>
              <a:t>的合法结果</a:t>
            </a:r>
            <a:endParaRPr lang="en-US" altLang="zh-CN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    (即符合</a:t>
            </a:r>
            <a:r>
              <a:rPr lang="en-US" altLang="zh-CN" b="1" dirty="0" smtClean="0">
                <a:ea typeface="宋体" charset="-122"/>
              </a:rPr>
              <a:t>M</a:t>
            </a:r>
            <a:r>
              <a:rPr lang="zh-CN" altLang="en-US" b="1" dirty="0" smtClean="0">
                <a:ea typeface="宋体" charset="-122"/>
              </a:rPr>
              <a:t>的转移函数),</a:t>
            </a:r>
            <a:endParaRPr lang="en-US" altLang="zh-CN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   </a:t>
            </a:r>
            <a:r>
              <a:rPr lang="en-US" altLang="zh-CN" b="1" dirty="0" smtClean="0">
                <a:ea typeface="宋体" charset="-122"/>
              </a:rPr>
              <a:t>C</a:t>
            </a:r>
            <a:r>
              <a:rPr lang="en-US" altLang="zh-CN" b="1" baseline="-25000" dirty="0" smtClean="0">
                <a:ea typeface="宋体" charset="-122"/>
              </a:rPr>
              <a:t>k</a:t>
            </a:r>
            <a:r>
              <a:rPr lang="zh-CN" altLang="en-US" b="1" dirty="0" smtClean="0">
                <a:ea typeface="宋体" charset="-122"/>
              </a:rPr>
              <a:t>是接受格局. </a:t>
            </a: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拒绝计算历史:  </a:t>
            </a:r>
            <a:r>
              <a:rPr lang="en-US" altLang="zh-CN" b="1" dirty="0" smtClean="0">
                <a:ea typeface="宋体" charset="-122"/>
              </a:rPr>
              <a:t>C</a:t>
            </a:r>
            <a:r>
              <a:rPr lang="en-US" altLang="zh-CN" b="1" baseline="-25000" dirty="0" smtClean="0">
                <a:ea typeface="宋体" charset="-122"/>
              </a:rPr>
              <a:t>k</a:t>
            </a:r>
            <a:r>
              <a:rPr lang="zh-CN" altLang="en-US" b="1" dirty="0" smtClean="0">
                <a:ea typeface="宋体" charset="-122"/>
              </a:rPr>
              <a:t>是拒绝格局</a:t>
            </a: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计算历史都是有穷序列</a:t>
            </a:r>
          </a:p>
        </p:txBody>
      </p:sp>
    </p:spTree>
    <p:extLst>
      <p:ext uri="{BB962C8B-B14F-4D97-AF65-F5344CB8AC3E}">
        <p14:creationId xmlns:p14="http://schemas.microsoft.com/office/powerpoint/2010/main" val="368319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33102A8-555B-4555-A99C-786B4660AB8F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线性界限自动机(</a:t>
            </a:r>
            <a:r>
              <a:rPr lang="en-US" altLang="zh-CN" dirty="0" smtClean="0">
                <a:ea typeface="宋体" charset="-122"/>
              </a:rPr>
              <a:t>LBA)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6" y="1412776"/>
            <a:ext cx="7786687" cy="25146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2800" b="1" dirty="0" smtClean="0">
                <a:solidFill>
                  <a:schemeClr val="folHlink"/>
                </a:solidFill>
                <a:ea typeface="宋体" charset="-122"/>
              </a:rPr>
              <a:t>L</a:t>
            </a:r>
            <a:r>
              <a:rPr lang="en-US" altLang="zh-CN" sz="2800" b="1" dirty="0" smtClean="0">
                <a:ea typeface="宋体" charset="-122"/>
              </a:rPr>
              <a:t>inear</a:t>
            </a:r>
            <a:r>
              <a:rPr lang="en-US" altLang="zh-CN" sz="2800" b="1" dirty="0" smtClean="0">
                <a:solidFill>
                  <a:schemeClr val="folHlink"/>
                </a:solidFill>
                <a:ea typeface="宋体" charset="-122"/>
              </a:rPr>
              <a:t> B</a:t>
            </a:r>
            <a:r>
              <a:rPr lang="en-US" altLang="zh-CN" sz="2800" b="1" dirty="0" smtClean="0">
                <a:ea typeface="宋体" charset="-122"/>
              </a:rPr>
              <a:t>ounded</a:t>
            </a:r>
            <a:r>
              <a:rPr lang="en-US" altLang="zh-CN" sz="2800" b="1" dirty="0" smtClean="0">
                <a:solidFill>
                  <a:schemeClr val="folHlink"/>
                </a:solidFill>
                <a:ea typeface="宋体" charset="-122"/>
              </a:rPr>
              <a:t> A</a:t>
            </a:r>
            <a:r>
              <a:rPr lang="en-US" altLang="zh-CN" sz="2800" b="1" dirty="0" smtClean="0">
                <a:ea typeface="宋体" charset="-122"/>
              </a:rPr>
              <a:t>utomata</a:t>
            </a: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带头不能移出输入区的图灵机. </a:t>
            </a: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    等价于</a:t>
            </a:r>
            <a:endParaRPr lang="en-US" altLang="zh-CN" sz="2800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“带头不能移出输入区的常数倍.”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539552" y="3581400"/>
            <a:ext cx="4724400" cy="2819400"/>
            <a:chOff x="539552" y="3581400"/>
            <a:chExt cx="4724400" cy="2819400"/>
          </a:xfrm>
        </p:grpSpPr>
        <p:sp>
          <p:nvSpPr>
            <p:cNvPr id="27654" name="Rectangle 4"/>
            <p:cNvSpPr>
              <a:spLocks noChangeArrowheads="1"/>
            </p:cNvSpPr>
            <p:nvPr/>
          </p:nvSpPr>
          <p:spPr bwMode="auto">
            <a:xfrm>
              <a:off x="768152" y="5410200"/>
              <a:ext cx="1905000" cy="990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27655" name="Text Box 5"/>
            <p:cNvSpPr txBox="1">
              <a:spLocks noChangeArrowheads="1"/>
            </p:cNvSpPr>
            <p:nvPr/>
          </p:nvSpPr>
          <p:spPr bwMode="auto">
            <a:xfrm>
              <a:off x="844352" y="5638800"/>
              <a:ext cx="1752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状态控制器</a:t>
              </a:r>
            </a:p>
          </p:txBody>
        </p:sp>
        <p:sp>
          <p:nvSpPr>
            <p:cNvPr id="27656" name="Line 6"/>
            <p:cNvSpPr>
              <a:spLocks noChangeShapeType="1"/>
            </p:cNvSpPr>
            <p:nvPr/>
          </p:nvSpPr>
          <p:spPr bwMode="auto">
            <a:xfrm flipH="1" flipV="1">
              <a:off x="1453952" y="4800600"/>
              <a:ext cx="228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57" name="Rectangle 7"/>
            <p:cNvSpPr>
              <a:spLocks noChangeArrowheads="1"/>
            </p:cNvSpPr>
            <p:nvPr/>
          </p:nvSpPr>
          <p:spPr bwMode="auto">
            <a:xfrm>
              <a:off x="539552" y="4419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27658" name="Rectangle 8"/>
            <p:cNvSpPr>
              <a:spLocks noChangeArrowheads="1"/>
            </p:cNvSpPr>
            <p:nvPr/>
          </p:nvSpPr>
          <p:spPr bwMode="auto">
            <a:xfrm>
              <a:off x="920552" y="4419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27659" name="Rectangle 9"/>
            <p:cNvSpPr>
              <a:spLocks noChangeArrowheads="1"/>
            </p:cNvSpPr>
            <p:nvPr/>
          </p:nvSpPr>
          <p:spPr bwMode="auto">
            <a:xfrm>
              <a:off x="1301552" y="4419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27660" name="Rectangle 10"/>
            <p:cNvSpPr>
              <a:spLocks noChangeArrowheads="1"/>
            </p:cNvSpPr>
            <p:nvPr/>
          </p:nvSpPr>
          <p:spPr bwMode="auto">
            <a:xfrm>
              <a:off x="1682552" y="4419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27661" name="Rectangle 11"/>
            <p:cNvSpPr>
              <a:spLocks noChangeArrowheads="1"/>
            </p:cNvSpPr>
            <p:nvPr/>
          </p:nvSpPr>
          <p:spPr bwMode="auto">
            <a:xfrm>
              <a:off x="2063552" y="4419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27662" name="Text Box 12"/>
            <p:cNvSpPr txBox="1">
              <a:spLocks noChangeArrowheads="1"/>
            </p:cNvSpPr>
            <p:nvPr/>
          </p:nvSpPr>
          <p:spPr bwMode="auto">
            <a:xfrm>
              <a:off x="539552" y="4343400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a</a:t>
              </a:r>
            </a:p>
          </p:txBody>
        </p:sp>
        <p:sp>
          <p:nvSpPr>
            <p:cNvPr id="27663" name="Text Box 13"/>
            <p:cNvSpPr txBox="1">
              <a:spLocks noChangeArrowheads="1"/>
            </p:cNvSpPr>
            <p:nvPr/>
          </p:nvSpPr>
          <p:spPr bwMode="auto">
            <a:xfrm>
              <a:off x="920552" y="4343400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a</a:t>
              </a:r>
            </a:p>
          </p:txBody>
        </p:sp>
        <p:sp>
          <p:nvSpPr>
            <p:cNvPr id="27664" name="Text Box 14"/>
            <p:cNvSpPr txBox="1">
              <a:spLocks noChangeArrowheads="1"/>
            </p:cNvSpPr>
            <p:nvPr/>
          </p:nvSpPr>
          <p:spPr bwMode="auto">
            <a:xfrm>
              <a:off x="1301552" y="4343400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b</a:t>
              </a:r>
            </a:p>
          </p:txBody>
        </p:sp>
        <p:sp>
          <p:nvSpPr>
            <p:cNvPr id="27665" name="Text Box 15"/>
            <p:cNvSpPr txBox="1">
              <a:spLocks noChangeArrowheads="1"/>
            </p:cNvSpPr>
            <p:nvPr/>
          </p:nvSpPr>
          <p:spPr bwMode="auto">
            <a:xfrm>
              <a:off x="1682552" y="4343400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b</a:t>
              </a:r>
            </a:p>
          </p:txBody>
        </p:sp>
        <p:sp>
          <p:nvSpPr>
            <p:cNvPr id="27666" name="Text Box 17"/>
            <p:cNvSpPr txBox="1">
              <a:spLocks noChangeArrowheads="1"/>
            </p:cNvSpPr>
            <p:nvPr/>
          </p:nvSpPr>
          <p:spPr bwMode="auto">
            <a:xfrm>
              <a:off x="1530152" y="4876800"/>
              <a:ext cx="1905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itchFamily="34" charset="0"/>
                  <a:ea typeface="宋体" charset="-122"/>
                </a:rPr>
                <a:t>双向读写头</a:t>
              </a:r>
            </a:p>
          </p:txBody>
        </p:sp>
        <p:sp>
          <p:nvSpPr>
            <p:cNvPr id="27667" name="Text Box 18"/>
            <p:cNvSpPr txBox="1">
              <a:spLocks noChangeArrowheads="1"/>
            </p:cNvSpPr>
            <p:nvPr/>
          </p:nvSpPr>
          <p:spPr bwMode="auto">
            <a:xfrm>
              <a:off x="2901752" y="5638800"/>
              <a:ext cx="6858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folHlink"/>
                  </a:solidFill>
                  <a:latin typeface="Arial Narrow" pitchFamily="34" charset="0"/>
                  <a:ea typeface="宋体" charset="-122"/>
                </a:rPr>
                <a:t>LBA</a:t>
              </a:r>
            </a:p>
          </p:txBody>
        </p:sp>
        <p:sp>
          <p:nvSpPr>
            <p:cNvPr id="27668" name="Rectangle 19"/>
            <p:cNvSpPr>
              <a:spLocks noChangeArrowheads="1"/>
            </p:cNvSpPr>
            <p:nvPr/>
          </p:nvSpPr>
          <p:spPr bwMode="auto">
            <a:xfrm>
              <a:off x="2444552" y="4419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27669" name="Rectangle 20"/>
            <p:cNvSpPr>
              <a:spLocks noChangeArrowheads="1"/>
            </p:cNvSpPr>
            <p:nvPr/>
          </p:nvSpPr>
          <p:spPr bwMode="auto">
            <a:xfrm>
              <a:off x="2825552" y="4419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27670" name="Rectangle 21"/>
            <p:cNvSpPr>
              <a:spLocks noChangeArrowheads="1"/>
            </p:cNvSpPr>
            <p:nvPr/>
          </p:nvSpPr>
          <p:spPr bwMode="auto">
            <a:xfrm>
              <a:off x="3206552" y="4419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27671" name="Rectangle 22"/>
            <p:cNvSpPr>
              <a:spLocks noChangeArrowheads="1"/>
            </p:cNvSpPr>
            <p:nvPr/>
          </p:nvSpPr>
          <p:spPr bwMode="auto">
            <a:xfrm>
              <a:off x="3587552" y="4419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27672" name="Rectangle 23"/>
            <p:cNvSpPr>
              <a:spLocks noChangeArrowheads="1"/>
            </p:cNvSpPr>
            <p:nvPr/>
          </p:nvSpPr>
          <p:spPr bwMode="auto">
            <a:xfrm>
              <a:off x="3968552" y="4419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27673" name="Line 24"/>
            <p:cNvSpPr>
              <a:spLocks noChangeShapeType="1"/>
            </p:cNvSpPr>
            <p:nvPr/>
          </p:nvSpPr>
          <p:spPr bwMode="auto">
            <a:xfrm flipV="1">
              <a:off x="539552" y="35814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4" name="Line 25"/>
            <p:cNvSpPr>
              <a:spLocks noChangeShapeType="1"/>
            </p:cNvSpPr>
            <p:nvPr/>
          </p:nvSpPr>
          <p:spPr bwMode="auto">
            <a:xfrm flipV="1">
              <a:off x="2063552" y="4038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5" name="Line 26"/>
            <p:cNvSpPr>
              <a:spLocks noChangeShapeType="1"/>
            </p:cNvSpPr>
            <p:nvPr/>
          </p:nvSpPr>
          <p:spPr bwMode="auto">
            <a:xfrm>
              <a:off x="539552" y="4191000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6" name="Text Box 27"/>
            <p:cNvSpPr txBox="1">
              <a:spLocks noChangeArrowheads="1"/>
            </p:cNvSpPr>
            <p:nvPr/>
          </p:nvSpPr>
          <p:spPr bwMode="auto">
            <a:xfrm>
              <a:off x="2063552" y="4343400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B</a:t>
              </a:r>
            </a:p>
          </p:txBody>
        </p:sp>
        <p:sp>
          <p:nvSpPr>
            <p:cNvPr id="27677" name="Text Box 28"/>
            <p:cNvSpPr txBox="1">
              <a:spLocks noChangeArrowheads="1"/>
            </p:cNvSpPr>
            <p:nvPr/>
          </p:nvSpPr>
          <p:spPr bwMode="auto">
            <a:xfrm>
              <a:off x="2444552" y="4343400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B</a:t>
              </a:r>
            </a:p>
          </p:txBody>
        </p:sp>
        <p:sp>
          <p:nvSpPr>
            <p:cNvPr id="27678" name="Text Box 29"/>
            <p:cNvSpPr txBox="1">
              <a:spLocks noChangeArrowheads="1"/>
            </p:cNvSpPr>
            <p:nvPr/>
          </p:nvSpPr>
          <p:spPr bwMode="auto">
            <a:xfrm>
              <a:off x="2825552" y="4343400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B</a:t>
              </a:r>
            </a:p>
          </p:txBody>
        </p:sp>
        <p:sp>
          <p:nvSpPr>
            <p:cNvPr id="27679" name="Text Box 30"/>
            <p:cNvSpPr txBox="1">
              <a:spLocks noChangeArrowheads="1"/>
            </p:cNvSpPr>
            <p:nvPr/>
          </p:nvSpPr>
          <p:spPr bwMode="auto">
            <a:xfrm>
              <a:off x="3206552" y="4343400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B</a:t>
              </a:r>
            </a:p>
          </p:txBody>
        </p:sp>
        <p:sp>
          <p:nvSpPr>
            <p:cNvPr id="27680" name="Text Box 31"/>
            <p:cNvSpPr txBox="1">
              <a:spLocks noChangeArrowheads="1"/>
            </p:cNvSpPr>
            <p:nvPr/>
          </p:nvSpPr>
          <p:spPr bwMode="auto">
            <a:xfrm>
              <a:off x="3587552" y="4343400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B</a:t>
              </a:r>
            </a:p>
          </p:txBody>
        </p:sp>
        <p:sp>
          <p:nvSpPr>
            <p:cNvPr id="27681" name="Text Box 32"/>
            <p:cNvSpPr txBox="1">
              <a:spLocks noChangeArrowheads="1"/>
            </p:cNvSpPr>
            <p:nvPr/>
          </p:nvSpPr>
          <p:spPr bwMode="auto">
            <a:xfrm>
              <a:off x="3968552" y="4343400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itchFamily="34" charset="0"/>
                  <a:ea typeface="宋体" charset="-122"/>
                </a:rPr>
                <a:t>B</a:t>
              </a:r>
            </a:p>
          </p:txBody>
        </p:sp>
        <p:sp>
          <p:nvSpPr>
            <p:cNvPr id="27682" name="Line 33"/>
            <p:cNvSpPr>
              <a:spLocks noChangeShapeType="1"/>
            </p:cNvSpPr>
            <p:nvPr/>
          </p:nvSpPr>
          <p:spPr bwMode="auto">
            <a:xfrm>
              <a:off x="4501952" y="4572000"/>
              <a:ext cx="76200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83" name="Line 34"/>
            <p:cNvSpPr>
              <a:spLocks noChangeShapeType="1"/>
            </p:cNvSpPr>
            <p:nvPr/>
          </p:nvSpPr>
          <p:spPr bwMode="auto">
            <a:xfrm flipV="1">
              <a:off x="3587552" y="35814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84" name="Line 35"/>
            <p:cNvSpPr>
              <a:spLocks noChangeShapeType="1"/>
            </p:cNvSpPr>
            <p:nvPr/>
          </p:nvSpPr>
          <p:spPr bwMode="auto">
            <a:xfrm>
              <a:off x="539552" y="3810000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775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0FE68BE-7E39-4552-A427-958D9243791A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LBA</a:t>
            </a:r>
            <a:r>
              <a:rPr lang="zh-CN" altLang="en-US" dirty="0" smtClean="0">
                <a:ea typeface="宋体" charset="-122"/>
              </a:rPr>
              <a:t>的能力</a:t>
            </a:r>
            <a:endParaRPr lang="en-US" altLang="zh-CN" dirty="0" smtClean="0">
              <a:ea typeface="宋体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79512" y="1580728"/>
            <a:ext cx="6120680" cy="4800600"/>
            <a:chOff x="990600" y="1447800"/>
            <a:chExt cx="7391400" cy="4800600"/>
          </a:xfrm>
        </p:grpSpPr>
        <p:sp>
          <p:nvSpPr>
            <p:cNvPr id="28677" name="Oval 4"/>
            <p:cNvSpPr>
              <a:spLocks noChangeArrowheads="1"/>
            </p:cNvSpPr>
            <p:nvPr/>
          </p:nvSpPr>
          <p:spPr bwMode="auto">
            <a:xfrm>
              <a:off x="990600" y="1447800"/>
              <a:ext cx="7391400" cy="480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28678" name="Oval 5"/>
            <p:cNvSpPr>
              <a:spLocks noChangeArrowheads="1"/>
            </p:cNvSpPr>
            <p:nvPr/>
          </p:nvSpPr>
          <p:spPr bwMode="auto">
            <a:xfrm>
              <a:off x="1295400" y="2286000"/>
              <a:ext cx="6781800" cy="3733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28679" name="Oval 6"/>
            <p:cNvSpPr>
              <a:spLocks noChangeArrowheads="1"/>
            </p:cNvSpPr>
            <p:nvPr/>
          </p:nvSpPr>
          <p:spPr bwMode="auto">
            <a:xfrm>
              <a:off x="1981200" y="3505200"/>
              <a:ext cx="3124200" cy="1905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28680" name="Oval 7"/>
            <p:cNvSpPr>
              <a:spLocks noChangeArrowheads="1"/>
            </p:cNvSpPr>
            <p:nvPr/>
          </p:nvSpPr>
          <p:spPr bwMode="auto">
            <a:xfrm>
              <a:off x="2438400" y="4114800"/>
              <a:ext cx="1219200" cy="1066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28681" name="Text Box 8"/>
            <p:cNvSpPr txBox="1">
              <a:spLocks noChangeArrowheads="1"/>
            </p:cNvSpPr>
            <p:nvPr/>
          </p:nvSpPr>
          <p:spPr bwMode="auto">
            <a:xfrm>
              <a:off x="2666999" y="4343400"/>
              <a:ext cx="110624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Arial Narrow" pitchFamily="34" charset="0"/>
                  <a:ea typeface="宋体" charset="-122"/>
                </a:rPr>
                <a:t>正则</a:t>
              </a:r>
            </a:p>
          </p:txBody>
        </p:sp>
        <p:sp>
          <p:nvSpPr>
            <p:cNvPr id="28682" name="Text Box 9"/>
            <p:cNvSpPr txBox="1">
              <a:spLocks noChangeArrowheads="1"/>
            </p:cNvSpPr>
            <p:nvPr/>
          </p:nvSpPr>
          <p:spPr bwMode="auto">
            <a:xfrm>
              <a:off x="2468881" y="3657600"/>
              <a:ext cx="21793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Arial Narrow" pitchFamily="34" charset="0"/>
                  <a:ea typeface="宋体" charset="-122"/>
                </a:rPr>
                <a:t>上下文无关</a:t>
              </a:r>
            </a:p>
          </p:txBody>
        </p:sp>
        <p:sp>
          <p:nvSpPr>
            <p:cNvPr id="28683" name="Text Box 10"/>
            <p:cNvSpPr txBox="1">
              <a:spLocks noChangeArrowheads="1"/>
            </p:cNvSpPr>
            <p:nvPr/>
          </p:nvSpPr>
          <p:spPr bwMode="auto">
            <a:xfrm>
              <a:off x="3425414" y="1447800"/>
              <a:ext cx="2518185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Arial Narrow" pitchFamily="34" charset="0"/>
                  <a:ea typeface="宋体" charset="-122"/>
                </a:rPr>
                <a:t>图灵可识别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Arial Narrow" pitchFamily="34" charset="0"/>
                  <a:ea typeface="宋体" charset="-122"/>
                </a:rPr>
                <a:t>(递归可枚举)</a:t>
              </a:r>
            </a:p>
          </p:txBody>
        </p:sp>
        <p:sp>
          <p:nvSpPr>
            <p:cNvPr id="28684" name="Text Box 11"/>
            <p:cNvSpPr txBox="1">
              <a:spLocks noChangeArrowheads="1"/>
            </p:cNvSpPr>
            <p:nvPr/>
          </p:nvSpPr>
          <p:spPr bwMode="auto">
            <a:xfrm>
              <a:off x="3512372" y="2438400"/>
              <a:ext cx="235502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Arial Narrow" pitchFamily="34" charset="0"/>
                  <a:ea typeface="宋体" charset="-122"/>
                </a:rPr>
                <a:t>可判定(递归)</a:t>
              </a:r>
            </a:p>
          </p:txBody>
        </p:sp>
        <p:sp>
          <p:nvSpPr>
            <p:cNvPr id="28685" name="Text Box 12"/>
            <p:cNvSpPr txBox="1">
              <a:spLocks noChangeArrowheads="1"/>
            </p:cNvSpPr>
            <p:nvPr/>
          </p:nvSpPr>
          <p:spPr bwMode="auto">
            <a:xfrm>
              <a:off x="4038600" y="4191000"/>
              <a:ext cx="86509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 Narrow" pitchFamily="34" charset="0"/>
                  <a:ea typeface="宋体" charset="-122"/>
                </a:rPr>
                <a:t>0</a:t>
              </a:r>
              <a:r>
                <a:rPr lang="en-US" altLang="zh-CN" sz="2400" baseline="30000" dirty="0">
                  <a:latin typeface="Arial Narrow" pitchFamily="34" charset="0"/>
                  <a:ea typeface="宋体" charset="-122"/>
                </a:rPr>
                <a:t>n</a:t>
              </a:r>
              <a:r>
                <a:rPr lang="en-US" altLang="zh-CN" sz="2400" dirty="0">
                  <a:latin typeface="Arial Narrow" pitchFamily="34" charset="0"/>
                  <a:ea typeface="宋体" charset="-122"/>
                </a:rPr>
                <a:t>1</a:t>
              </a:r>
              <a:r>
                <a:rPr lang="en-US" altLang="zh-CN" sz="2400" baseline="30000" dirty="0">
                  <a:latin typeface="Arial Narrow" pitchFamily="34" charset="0"/>
                  <a:ea typeface="宋体" charset="-122"/>
                </a:rPr>
                <a:t>n</a:t>
              </a:r>
            </a:p>
          </p:txBody>
        </p:sp>
        <p:sp>
          <p:nvSpPr>
            <p:cNvPr id="28686" name="Oval 13"/>
            <p:cNvSpPr>
              <a:spLocks noChangeArrowheads="1"/>
            </p:cNvSpPr>
            <p:nvPr/>
          </p:nvSpPr>
          <p:spPr bwMode="auto">
            <a:xfrm>
              <a:off x="3962400" y="44958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28687" name="Oval 14"/>
            <p:cNvSpPr>
              <a:spLocks noChangeArrowheads="1"/>
            </p:cNvSpPr>
            <p:nvPr/>
          </p:nvSpPr>
          <p:spPr bwMode="auto">
            <a:xfrm>
              <a:off x="4953000" y="3657600"/>
              <a:ext cx="141288" cy="1524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28688" name="Oval 15"/>
            <p:cNvSpPr>
              <a:spLocks noChangeArrowheads="1"/>
            </p:cNvSpPr>
            <p:nvPr/>
          </p:nvSpPr>
          <p:spPr bwMode="auto">
            <a:xfrm>
              <a:off x="5943600" y="20574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28690" name="Oval 17"/>
            <p:cNvSpPr>
              <a:spLocks noChangeArrowheads="1"/>
            </p:cNvSpPr>
            <p:nvPr/>
          </p:nvSpPr>
          <p:spPr bwMode="auto">
            <a:xfrm>
              <a:off x="7010400" y="1700213"/>
              <a:ext cx="152400" cy="1524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28691" name="Oval 22"/>
            <p:cNvSpPr>
              <a:spLocks noChangeArrowheads="1"/>
            </p:cNvSpPr>
            <p:nvPr/>
          </p:nvSpPr>
          <p:spPr bwMode="auto">
            <a:xfrm>
              <a:off x="1676400" y="2971800"/>
              <a:ext cx="5181600" cy="2819400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28692" name="Text Box 23"/>
            <p:cNvSpPr txBox="1">
              <a:spLocks noChangeArrowheads="1"/>
            </p:cNvSpPr>
            <p:nvPr/>
          </p:nvSpPr>
          <p:spPr bwMode="auto">
            <a:xfrm>
              <a:off x="3077585" y="3048000"/>
              <a:ext cx="21040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chemeClr val="folHlink"/>
                  </a:solidFill>
                  <a:latin typeface="Arial Narrow" pitchFamily="34" charset="0"/>
                  <a:ea typeface="宋体" charset="-122"/>
                </a:rPr>
                <a:t>上下文有关</a:t>
              </a:r>
            </a:p>
          </p:txBody>
        </p:sp>
        <p:sp>
          <p:nvSpPr>
            <p:cNvPr id="28693" name="Oval 24"/>
            <p:cNvSpPr>
              <a:spLocks noChangeArrowheads="1"/>
            </p:cNvSpPr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28694" name="Text Box 25"/>
            <p:cNvSpPr txBox="1">
              <a:spLocks noChangeArrowheads="1"/>
            </p:cNvSpPr>
            <p:nvPr/>
          </p:nvSpPr>
          <p:spPr bwMode="auto">
            <a:xfrm>
              <a:off x="5029200" y="3352800"/>
              <a:ext cx="126581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 Narrow" pitchFamily="34" charset="0"/>
                  <a:ea typeface="宋体" charset="-122"/>
                </a:rPr>
                <a:t>0</a:t>
              </a:r>
              <a:r>
                <a:rPr lang="en-US" altLang="zh-CN" sz="2400" baseline="30000" dirty="0">
                  <a:latin typeface="Arial Narrow" pitchFamily="34" charset="0"/>
                  <a:ea typeface="宋体" charset="-122"/>
                </a:rPr>
                <a:t>n</a:t>
              </a:r>
              <a:r>
                <a:rPr lang="en-US" altLang="zh-CN" sz="2400" dirty="0">
                  <a:latin typeface="Arial Narrow" pitchFamily="34" charset="0"/>
                  <a:ea typeface="宋体" charset="-122"/>
                </a:rPr>
                <a:t>1</a:t>
              </a:r>
              <a:r>
                <a:rPr lang="en-US" altLang="zh-CN" sz="2400" baseline="30000" dirty="0">
                  <a:latin typeface="Arial Narrow" pitchFamily="34" charset="0"/>
                  <a:ea typeface="宋体" charset="-122"/>
                </a:rPr>
                <a:t>n</a:t>
              </a:r>
              <a:r>
                <a:rPr lang="en-US" altLang="zh-CN" sz="2400" dirty="0">
                  <a:latin typeface="Arial Narrow" pitchFamily="34" charset="0"/>
                  <a:ea typeface="宋体" charset="-122"/>
                </a:rPr>
                <a:t>2</a:t>
              </a:r>
              <a:r>
                <a:rPr lang="en-US" altLang="zh-CN" sz="2400" baseline="30000" dirty="0">
                  <a:latin typeface="Arial Narrow" pitchFamily="34" charset="0"/>
                  <a:ea typeface="宋体" charset="-122"/>
                </a:rPr>
                <a:t>n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5038196" y="1340097"/>
                <a:ext cx="1382216" cy="462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96" y="1340097"/>
                <a:ext cx="1382216" cy="462434"/>
              </a:xfrm>
              <a:prstGeom prst="rect">
                <a:avLst/>
              </a:prstGeom>
              <a:blipFill rotWithShape="0"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3947531" y="1740569"/>
                <a:ext cx="13822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531" y="1740569"/>
                <a:ext cx="1382216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22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296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C5937AB-9C78-430B-891F-D1E3202597C3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LBA</a:t>
            </a:r>
            <a:r>
              <a:rPr lang="zh-CN" altLang="en-US" smtClean="0">
                <a:ea typeface="宋体" charset="-122"/>
              </a:rPr>
              <a:t>接受性问题</a:t>
            </a:r>
            <a:endParaRPr lang="en-US" altLang="zh-CN" baseline="-25000" smtClean="0">
              <a:ea typeface="宋体" charset="-122"/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56792"/>
            <a:ext cx="7772400" cy="41148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b="1" dirty="0" smtClean="0">
                <a:ea typeface="宋体" charset="-122"/>
              </a:rPr>
              <a:t>LBA</a:t>
            </a:r>
            <a:r>
              <a:rPr lang="zh-CN" altLang="en-US" b="1" dirty="0" smtClean="0">
                <a:ea typeface="宋体" charset="-122"/>
              </a:rPr>
              <a:t>接受性问题</a:t>
            </a:r>
          </a:p>
          <a:p>
            <a:pPr lvl="1" eaLnBrk="1" hangingPunct="1">
              <a:buNone/>
            </a:pPr>
            <a:r>
              <a:rPr lang="zh-CN" altLang="en-US" b="1" dirty="0" smtClean="0">
                <a:ea typeface="宋体" charset="-122"/>
              </a:rPr>
              <a:t>检测一个给定的线性界限自动机</a:t>
            </a:r>
            <a:endParaRPr lang="en-US" altLang="zh-CN" b="1" dirty="0" smtClean="0">
              <a:ea typeface="宋体" charset="-122"/>
            </a:endParaRPr>
          </a:p>
          <a:p>
            <a:pPr lvl="1" eaLnBrk="1" hangingPunct="1">
              <a:buNone/>
            </a:pPr>
            <a:r>
              <a:rPr lang="zh-CN" altLang="en-US" b="1" dirty="0" smtClean="0">
                <a:ea typeface="宋体" charset="-122"/>
              </a:rPr>
              <a:t>    是否接受一个事先给定的串</a:t>
            </a:r>
          </a:p>
          <a:p>
            <a:pPr eaLnBrk="1" hangingPunct="1">
              <a:buNone/>
            </a:pPr>
            <a:endParaRPr lang="zh-CN" altLang="en-US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语言</a:t>
            </a:r>
            <a:endParaRPr lang="en-US" altLang="zh-CN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en-US" altLang="zh-CN" sz="2800" b="1" dirty="0" smtClean="0">
                <a:solidFill>
                  <a:schemeClr val="folHlink"/>
                </a:solidFill>
                <a:ea typeface="宋体" charset="-122"/>
              </a:rPr>
              <a:t>A</a:t>
            </a:r>
            <a:r>
              <a:rPr lang="en-US" altLang="zh-CN" sz="2800" b="1" baseline="-25000" dirty="0" smtClean="0">
                <a:solidFill>
                  <a:schemeClr val="folHlink"/>
                </a:solidFill>
                <a:ea typeface="宋体" charset="-122"/>
              </a:rPr>
              <a:t>LBA</a:t>
            </a:r>
            <a:r>
              <a:rPr lang="en-US" altLang="zh-CN" sz="2800" b="1" dirty="0" smtClean="0">
                <a:ea typeface="宋体" charset="-122"/>
              </a:rPr>
              <a:t>={&lt;</a:t>
            </a:r>
            <a:r>
              <a:rPr lang="en-US" altLang="zh-CN" sz="2800" b="1" dirty="0" err="1" smtClean="0">
                <a:ea typeface="宋体" charset="-122"/>
              </a:rPr>
              <a:t>M,w</a:t>
            </a:r>
            <a:r>
              <a:rPr lang="en-US" altLang="zh-CN" sz="2800" b="1" dirty="0" smtClean="0">
                <a:ea typeface="宋体" charset="-122"/>
              </a:rPr>
              <a:t>&gt;| LBA M</a:t>
            </a:r>
            <a:r>
              <a:rPr lang="zh-CN" altLang="en-US" sz="2800" b="1" dirty="0" smtClean="0">
                <a:ea typeface="宋体" charset="-122"/>
              </a:rPr>
              <a:t>接受串</a:t>
            </a:r>
            <a:r>
              <a:rPr lang="en-US" altLang="zh-CN" sz="2800" b="1" dirty="0" smtClean="0">
                <a:ea typeface="宋体" charset="-122"/>
              </a:rPr>
              <a:t>w}</a:t>
            </a:r>
          </a:p>
        </p:txBody>
      </p:sp>
    </p:spTree>
    <p:extLst>
      <p:ext uri="{BB962C8B-B14F-4D97-AF65-F5344CB8AC3E}">
        <p14:creationId xmlns:p14="http://schemas.microsoft.com/office/powerpoint/2010/main" val="217115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307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2B5D062-3D1A-4B5D-A294-B04DAE042AC7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引理6.7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56792"/>
            <a:ext cx="7772400" cy="41148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引理6.7</a:t>
            </a:r>
            <a:r>
              <a:rPr lang="zh-CN" altLang="en-US" b="1" dirty="0" smtClean="0">
                <a:ea typeface="宋体" charset="-122"/>
              </a:rPr>
              <a:t>: 设</a:t>
            </a:r>
            <a:r>
              <a:rPr lang="en-US" altLang="zh-CN" b="1" dirty="0" smtClean="0">
                <a:ea typeface="宋体" charset="-122"/>
              </a:rPr>
              <a:t>M</a:t>
            </a:r>
            <a:r>
              <a:rPr lang="zh-CN" altLang="en-US" b="1" dirty="0" smtClean="0">
                <a:ea typeface="宋体" charset="-122"/>
              </a:rPr>
              <a:t>是</a:t>
            </a:r>
            <a:r>
              <a:rPr lang="en-US" altLang="zh-CN" b="1" dirty="0" smtClean="0">
                <a:ea typeface="宋体" charset="-122"/>
              </a:rPr>
              <a:t>q</a:t>
            </a:r>
            <a:r>
              <a:rPr lang="zh-CN" altLang="en-US" b="1" dirty="0" smtClean="0">
                <a:ea typeface="宋体" charset="-122"/>
              </a:rPr>
              <a:t>个状态和</a:t>
            </a:r>
            <a:endParaRPr lang="en-US" altLang="zh-CN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             </a:t>
            </a:r>
            <a:r>
              <a:rPr lang="en-US" altLang="zh-CN" b="1" dirty="0" smtClean="0">
                <a:ea typeface="宋体" charset="-122"/>
              </a:rPr>
              <a:t>g</a:t>
            </a:r>
            <a:r>
              <a:rPr lang="zh-CN" altLang="en-US" b="1" dirty="0" smtClean="0">
                <a:ea typeface="宋体" charset="-122"/>
              </a:rPr>
              <a:t>个带符号的</a:t>
            </a:r>
            <a:r>
              <a:rPr lang="en-US" altLang="zh-CN" b="1" dirty="0" smtClean="0">
                <a:ea typeface="宋体" charset="-122"/>
              </a:rPr>
              <a:t>LBA,</a:t>
            </a: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 对于长度为</a:t>
            </a:r>
            <a:r>
              <a:rPr lang="en-US" altLang="zh-CN" b="1" dirty="0" smtClean="0">
                <a:ea typeface="宋体" charset="-122"/>
              </a:rPr>
              <a:t>n</a:t>
            </a:r>
            <a:r>
              <a:rPr lang="zh-CN" altLang="en-US" b="1" dirty="0" smtClean="0">
                <a:ea typeface="宋体" charset="-122"/>
              </a:rPr>
              <a:t>的带子, </a:t>
            </a:r>
            <a:endParaRPr lang="en-US" altLang="zh-CN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     </a:t>
            </a:r>
            <a:r>
              <a:rPr lang="en-US" altLang="zh-CN" b="1" dirty="0" smtClean="0">
                <a:ea typeface="宋体" charset="-122"/>
              </a:rPr>
              <a:t>M</a:t>
            </a:r>
            <a:r>
              <a:rPr lang="zh-CN" altLang="en-US" b="1" dirty="0" smtClean="0">
                <a:ea typeface="宋体" charset="-122"/>
              </a:rPr>
              <a:t>恰有</a:t>
            </a:r>
            <a:r>
              <a:rPr lang="en-US" altLang="zh-CN" b="1" dirty="0" err="1" smtClean="0">
                <a:ea typeface="宋体" charset="-122"/>
              </a:rPr>
              <a:t>qng</a:t>
            </a:r>
            <a:r>
              <a:rPr lang="en-US" altLang="zh-CN" b="1" baseline="30000" dirty="0" err="1" smtClean="0">
                <a:ea typeface="宋体" charset="-122"/>
              </a:rPr>
              <a:t>n</a:t>
            </a:r>
            <a:r>
              <a:rPr lang="zh-CN" altLang="en-US" b="1" dirty="0" smtClean="0">
                <a:ea typeface="宋体" charset="-122"/>
              </a:rPr>
              <a:t>个不同格局. </a:t>
            </a:r>
          </a:p>
          <a:p>
            <a:pPr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证明</a:t>
            </a:r>
            <a:r>
              <a:rPr lang="zh-CN" altLang="en-US" b="1" dirty="0" smtClean="0">
                <a:ea typeface="宋体" charset="-122"/>
              </a:rPr>
              <a:t>: 格局包括当前状态,</a:t>
            </a:r>
            <a:endParaRPr lang="en-US" altLang="zh-CN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    带头位置,和带内容. </a:t>
            </a:r>
            <a:endParaRPr lang="en-US" altLang="zh-CN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这三者的不同组合数恰为</a:t>
            </a:r>
            <a:endParaRPr lang="en-US" altLang="zh-CN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 </a:t>
            </a:r>
            <a:r>
              <a:rPr lang="en-US" altLang="zh-CN" b="1" dirty="0" err="1" smtClean="0">
                <a:ea typeface="宋体" charset="-122"/>
              </a:rPr>
              <a:t>qng</a:t>
            </a:r>
            <a:r>
              <a:rPr lang="en-US" altLang="zh-CN" b="1" baseline="30000" dirty="0" err="1" smtClean="0">
                <a:ea typeface="宋体" charset="-122"/>
              </a:rPr>
              <a:t>n</a:t>
            </a:r>
            <a:r>
              <a:rPr lang="zh-CN" altLang="en-US" b="1" dirty="0" smtClean="0">
                <a:ea typeface="宋体" charset="-122"/>
              </a:rPr>
              <a:t>.                           #</a:t>
            </a:r>
          </a:p>
        </p:txBody>
      </p:sp>
    </p:spTree>
    <p:extLst>
      <p:ext uri="{BB962C8B-B14F-4D97-AF65-F5344CB8AC3E}">
        <p14:creationId xmlns:p14="http://schemas.microsoft.com/office/powerpoint/2010/main" val="142393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FF8AA2C-570F-4DFC-9C45-781A355CD34E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16632"/>
            <a:ext cx="7772400" cy="755104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定理6.8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836712"/>
            <a:ext cx="7772400" cy="5152256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定理6.8</a:t>
            </a:r>
            <a:r>
              <a:rPr lang="zh-CN" altLang="en-US" b="1" dirty="0" smtClean="0">
                <a:ea typeface="宋体" charset="-122"/>
              </a:rPr>
              <a:t>: </a:t>
            </a:r>
            <a:r>
              <a:rPr lang="en-US" altLang="zh-CN" b="1" dirty="0" smtClean="0">
                <a:ea typeface="宋体" charset="-122"/>
              </a:rPr>
              <a:t>A</a:t>
            </a:r>
            <a:r>
              <a:rPr lang="en-US" altLang="zh-CN" b="1" baseline="-25000" dirty="0" smtClean="0">
                <a:ea typeface="宋体" charset="-122"/>
              </a:rPr>
              <a:t>LBA</a:t>
            </a:r>
            <a:r>
              <a:rPr lang="zh-CN" altLang="en-US" b="1" dirty="0" smtClean="0">
                <a:ea typeface="宋体" charset="-122"/>
              </a:rPr>
              <a:t>是可判定的. </a:t>
            </a:r>
          </a:p>
          <a:p>
            <a:pPr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证明思路</a:t>
            </a:r>
            <a:r>
              <a:rPr lang="zh-CN" altLang="en-US" b="1" dirty="0" smtClean="0">
                <a:ea typeface="宋体" charset="-122"/>
              </a:rPr>
              <a:t>: </a:t>
            </a:r>
            <a:r>
              <a:rPr lang="zh-CN" altLang="en-US" sz="2800" b="1" dirty="0" smtClean="0">
                <a:ea typeface="宋体" charset="-122"/>
              </a:rPr>
              <a:t>在输入</a:t>
            </a:r>
            <a:r>
              <a:rPr lang="en-US" altLang="zh-CN" sz="2800" b="1" dirty="0" smtClean="0">
                <a:ea typeface="宋体" charset="-122"/>
              </a:rPr>
              <a:t>w</a:t>
            </a:r>
            <a:r>
              <a:rPr lang="zh-CN" altLang="en-US" sz="2800" b="1" dirty="0" smtClean="0">
                <a:ea typeface="宋体" charset="-122"/>
              </a:rPr>
              <a:t>上模拟</a:t>
            </a:r>
            <a:r>
              <a:rPr lang="en-US" altLang="zh-CN" sz="2800" b="1" dirty="0" smtClean="0">
                <a:ea typeface="宋体" charset="-122"/>
              </a:rPr>
              <a:t>M</a:t>
            </a:r>
          </a:p>
          <a:p>
            <a:pPr eaLnBrk="1" hangingPunct="1">
              <a:buNone/>
            </a:pPr>
            <a:r>
              <a:rPr lang="zh-CN" altLang="en-US" sz="2400" b="1" dirty="0" smtClean="0">
                <a:ea typeface="宋体" charset="-122"/>
              </a:rPr>
              <a:t>    如果</a:t>
            </a:r>
            <a:r>
              <a:rPr lang="en-US" altLang="zh-CN" sz="2400" b="1" dirty="0" smtClean="0">
                <a:ea typeface="宋体" charset="-122"/>
              </a:rPr>
              <a:t>M</a:t>
            </a:r>
            <a:r>
              <a:rPr lang="zh-CN" altLang="en-US" sz="2400" b="1" dirty="0" smtClean="0">
                <a:ea typeface="宋体" charset="-122"/>
              </a:rPr>
              <a:t>停机接受,则接受</a:t>
            </a:r>
            <a:endParaRPr lang="en-US" altLang="zh-CN" sz="2400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sz="2400" b="1" dirty="0" smtClean="0">
                <a:ea typeface="宋体" charset="-122"/>
              </a:rPr>
              <a:t>    如果</a:t>
            </a:r>
            <a:r>
              <a:rPr lang="en-US" altLang="zh-CN" sz="2400" b="1" dirty="0" smtClean="0">
                <a:ea typeface="宋体" charset="-122"/>
              </a:rPr>
              <a:t>M</a:t>
            </a:r>
            <a:r>
              <a:rPr lang="zh-CN" altLang="en-US" sz="2400" b="1" dirty="0" smtClean="0">
                <a:ea typeface="宋体" charset="-122"/>
              </a:rPr>
              <a:t>停机拒绝,则拒绝</a:t>
            </a:r>
            <a:endParaRPr lang="en-US" altLang="zh-CN" sz="2400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sz="2400" b="1" dirty="0" smtClean="0">
                <a:ea typeface="宋体" charset="-122"/>
              </a:rPr>
              <a:t>    如果</a:t>
            </a:r>
            <a:r>
              <a:rPr lang="en-US" altLang="zh-CN" sz="2400" b="1" dirty="0" smtClean="0">
                <a:ea typeface="宋体" charset="-122"/>
              </a:rPr>
              <a:t>M</a:t>
            </a:r>
            <a:r>
              <a:rPr lang="zh-CN" altLang="en-US" sz="2400" b="1" dirty="0" smtClean="0">
                <a:ea typeface="宋体" charset="-122"/>
              </a:rPr>
              <a:t>不停机, 则……?</a:t>
            </a:r>
          </a:p>
          <a:p>
            <a:pPr lvl="1" eaLnBrk="1" hangingPunct="1">
              <a:buNone/>
            </a:pPr>
            <a:r>
              <a:rPr lang="zh-CN" altLang="en-US" sz="2400" b="1" dirty="0" smtClean="0">
                <a:ea typeface="宋体" charset="-122"/>
              </a:rPr>
              <a:t>  根据引理6.7,</a:t>
            </a:r>
            <a:endParaRPr lang="en-US" altLang="zh-CN" sz="2400" b="1" dirty="0" smtClean="0">
              <a:ea typeface="宋体" charset="-122"/>
            </a:endParaRPr>
          </a:p>
          <a:p>
            <a:pPr lvl="1" eaLnBrk="1" hangingPunct="1">
              <a:buNone/>
            </a:pPr>
            <a:r>
              <a:rPr lang="zh-CN" altLang="en-US" sz="2400" b="1" dirty="0" smtClean="0">
                <a:ea typeface="宋体" charset="-122"/>
              </a:rPr>
              <a:t>  如果</a:t>
            </a:r>
            <a:r>
              <a:rPr lang="en-US" altLang="zh-CN" sz="2400" b="1" dirty="0" smtClean="0">
                <a:ea typeface="宋体" charset="-122"/>
              </a:rPr>
              <a:t>M</a:t>
            </a:r>
            <a:r>
              <a:rPr lang="zh-CN" altLang="en-US" sz="2400" b="1" dirty="0" smtClean="0">
                <a:ea typeface="宋体" charset="-122"/>
              </a:rPr>
              <a:t>运行超过</a:t>
            </a:r>
            <a:r>
              <a:rPr lang="en-US" altLang="zh-CN" sz="2400" b="1" dirty="0" err="1" smtClean="0">
                <a:solidFill>
                  <a:srgbClr val="FFFF00"/>
                </a:solidFill>
                <a:ea typeface="宋体" charset="-122"/>
              </a:rPr>
              <a:t>qng</a:t>
            </a:r>
            <a:r>
              <a:rPr lang="en-US" altLang="zh-CN" sz="2400" b="1" baseline="30000" dirty="0" err="1" smtClean="0">
                <a:solidFill>
                  <a:srgbClr val="FFFF00"/>
                </a:solidFill>
                <a:ea typeface="宋体" charset="-122"/>
              </a:rPr>
              <a:t>n</a:t>
            </a:r>
            <a:r>
              <a:rPr lang="zh-CN" altLang="en-US" sz="2400" b="1" dirty="0" smtClean="0">
                <a:ea typeface="宋体" charset="-122"/>
              </a:rPr>
              <a:t>步,</a:t>
            </a:r>
            <a:endParaRPr lang="en-US" altLang="zh-CN" sz="2400" b="1" dirty="0" smtClean="0">
              <a:ea typeface="宋体" charset="-122"/>
            </a:endParaRPr>
          </a:p>
          <a:p>
            <a:pPr lvl="1" eaLnBrk="1" hangingPunct="1">
              <a:buNone/>
            </a:pPr>
            <a:r>
              <a:rPr lang="zh-CN" altLang="en-US" sz="2400" b="1" dirty="0" smtClean="0">
                <a:ea typeface="宋体" charset="-122"/>
              </a:rPr>
              <a:t>      则</a:t>
            </a:r>
            <a:r>
              <a:rPr lang="en-US" altLang="zh-CN" sz="2400" b="1" dirty="0" smtClean="0">
                <a:ea typeface="宋体" charset="-122"/>
              </a:rPr>
              <a:t>M</a:t>
            </a:r>
            <a:r>
              <a:rPr lang="zh-CN" altLang="en-US" sz="2400" b="1" dirty="0" smtClean="0">
                <a:ea typeface="宋体" charset="-122"/>
              </a:rPr>
              <a:t>重复了某个格局,</a:t>
            </a:r>
            <a:endParaRPr lang="en-US" altLang="zh-CN" sz="2400" b="1" dirty="0" smtClean="0">
              <a:ea typeface="宋体" charset="-122"/>
            </a:endParaRPr>
          </a:p>
          <a:p>
            <a:pPr lvl="1" eaLnBrk="1" hangingPunct="1">
              <a:buNone/>
            </a:pPr>
            <a:r>
              <a:rPr lang="zh-CN" altLang="en-US" sz="2400" b="1" dirty="0" smtClean="0">
                <a:ea typeface="宋体" charset="-122"/>
              </a:rPr>
              <a:t>      因此</a:t>
            </a:r>
            <a:r>
              <a:rPr lang="en-US" altLang="zh-CN" sz="2400" b="1" dirty="0" smtClean="0">
                <a:ea typeface="宋体" charset="-122"/>
              </a:rPr>
              <a:t>M</a:t>
            </a:r>
            <a:r>
              <a:rPr lang="zh-CN" altLang="en-US" sz="2400" b="1" dirty="0" smtClean="0">
                <a:ea typeface="宋体" charset="-122"/>
              </a:rPr>
              <a:t>将陷入死循环</a:t>
            </a:r>
            <a:endParaRPr lang="en-US" altLang="zh-CN" sz="2400" b="1" dirty="0" smtClean="0">
              <a:ea typeface="宋体" charset="-122"/>
            </a:endParaRPr>
          </a:p>
          <a:p>
            <a:pPr lvl="1" eaLnBrk="1" hangingPunct="1">
              <a:buNone/>
            </a:pPr>
            <a:r>
              <a:rPr lang="zh-CN" altLang="en-US" sz="2400" b="1" dirty="0" smtClean="0">
                <a:ea typeface="宋体" charset="-122"/>
              </a:rPr>
              <a:t>以上考虑的是确定型</a:t>
            </a:r>
            <a:r>
              <a:rPr lang="en-US" altLang="zh-CN" sz="2400" b="1" dirty="0" smtClean="0">
                <a:ea typeface="宋体" charset="-122"/>
              </a:rPr>
              <a:t>LBA, </a:t>
            </a:r>
          </a:p>
          <a:p>
            <a:pPr lvl="1" eaLnBrk="1" hangingPunct="1">
              <a:buNone/>
            </a:pPr>
            <a:r>
              <a:rPr lang="zh-CN" altLang="en-US" sz="2400" b="1" dirty="0" smtClean="0">
                <a:ea typeface="宋体" charset="-122"/>
              </a:rPr>
              <a:t>对于非确定型</a:t>
            </a:r>
            <a:r>
              <a:rPr lang="en-US" altLang="zh-CN" sz="2400" b="1" dirty="0" smtClean="0">
                <a:ea typeface="宋体" charset="-122"/>
              </a:rPr>
              <a:t>LBA,</a:t>
            </a:r>
            <a:r>
              <a:rPr lang="zh-CN" altLang="en-US" sz="2400" b="1" dirty="0" smtClean="0">
                <a:ea typeface="宋体" charset="-122"/>
              </a:rPr>
              <a:t>  考虑不同</a:t>
            </a:r>
            <a:endParaRPr lang="en-US" altLang="zh-CN" sz="2400" b="1" dirty="0" smtClean="0">
              <a:ea typeface="宋体" charset="-122"/>
            </a:endParaRPr>
          </a:p>
          <a:p>
            <a:pPr lvl="1" eaLnBrk="1" hangingPunct="1">
              <a:buNone/>
            </a:pPr>
            <a:r>
              <a:rPr lang="zh-CN" altLang="en-US" sz="2400" b="1" dirty="0" smtClean="0">
                <a:ea typeface="宋体" charset="-122"/>
              </a:rPr>
              <a:t>    格局的排列,  共</a:t>
            </a:r>
            <a:r>
              <a:rPr lang="en-US" altLang="zh-CN" sz="2400" b="1" dirty="0" err="1" smtClean="0">
                <a:solidFill>
                  <a:srgbClr val="FFFF00"/>
                </a:solidFill>
                <a:ea typeface="宋体" charset="-122"/>
              </a:rPr>
              <a:t>qng</a:t>
            </a:r>
            <a:r>
              <a:rPr lang="en-US" altLang="zh-CN" sz="2400" b="1" baseline="30000" dirty="0" err="1" smtClean="0">
                <a:solidFill>
                  <a:srgbClr val="FFFF00"/>
                </a:solidFill>
                <a:ea typeface="宋体" charset="-122"/>
              </a:rPr>
              <a:t>n</a:t>
            </a:r>
            <a:r>
              <a:rPr lang="zh-CN" altLang="en-US" sz="2400" b="1" dirty="0" smtClean="0">
                <a:solidFill>
                  <a:srgbClr val="FFFF00"/>
                </a:solidFill>
                <a:ea typeface="宋体" charset="-122"/>
              </a:rPr>
              <a:t>!</a:t>
            </a:r>
            <a:r>
              <a:rPr lang="zh-CN" altLang="en-US" sz="2400" b="1" dirty="0" smtClean="0">
                <a:ea typeface="宋体" charset="-122"/>
              </a:rPr>
              <a:t>种.</a:t>
            </a:r>
          </a:p>
        </p:txBody>
      </p:sp>
    </p:spTree>
    <p:extLst>
      <p:ext uri="{BB962C8B-B14F-4D97-AF65-F5344CB8AC3E}">
        <p14:creationId xmlns:p14="http://schemas.microsoft.com/office/powerpoint/2010/main" val="272488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7293510-A845-4F04-B137-0896E173A8BF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定理6.8证明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12776"/>
            <a:ext cx="7772400" cy="41148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证明</a:t>
            </a:r>
            <a:r>
              <a:rPr lang="zh-CN" altLang="en-US" b="1" dirty="0" smtClean="0">
                <a:ea typeface="宋体" charset="-122"/>
              </a:rPr>
              <a:t>: </a:t>
            </a:r>
            <a:r>
              <a:rPr lang="en-US" altLang="zh-CN" b="1" dirty="0" smtClean="0">
                <a:ea typeface="宋体" charset="-122"/>
              </a:rPr>
              <a:t>TM L</a:t>
            </a:r>
            <a:r>
              <a:rPr lang="zh-CN" altLang="en-US" b="1" dirty="0" smtClean="0">
                <a:ea typeface="宋体" charset="-122"/>
              </a:rPr>
              <a:t>判定</a:t>
            </a:r>
            <a:r>
              <a:rPr lang="en-US" altLang="zh-CN" b="1" dirty="0" smtClean="0">
                <a:ea typeface="宋体" charset="-122"/>
              </a:rPr>
              <a:t>A</a:t>
            </a:r>
            <a:r>
              <a:rPr lang="en-US" altLang="zh-CN" b="1" baseline="-25000" dirty="0" smtClean="0">
                <a:ea typeface="宋体" charset="-122"/>
              </a:rPr>
              <a:t>LBA</a:t>
            </a:r>
            <a:r>
              <a:rPr lang="zh-CN" altLang="en-US" b="1" dirty="0" smtClean="0">
                <a:ea typeface="宋体" charset="-122"/>
              </a:rPr>
              <a:t>. </a:t>
            </a: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    </a:t>
            </a:r>
            <a:r>
              <a:rPr lang="en-US" altLang="zh-CN" sz="2800" b="1" dirty="0" smtClean="0">
                <a:ea typeface="宋体" charset="-122"/>
              </a:rPr>
              <a:t>L = “</a:t>
            </a:r>
            <a:r>
              <a:rPr lang="zh-CN" altLang="en-US" sz="2800" b="1" dirty="0" smtClean="0">
                <a:ea typeface="宋体" charset="-122"/>
              </a:rPr>
              <a:t>对输入&lt;</a:t>
            </a:r>
            <a:r>
              <a:rPr lang="en-US" altLang="zh-CN" sz="2800" b="1" dirty="0" err="1" smtClean="0">
                <a:ea typeface="宋体" charset="-122"/>
              </a:rPr>
              <a:t>M,w</a:t>
            </a:r>
            <a:r>
              <a:rPr lang="en-US" altLang="zh-CN" sz="2800" b="1" dirty="0" smtClean="0">
                <a:ea typeface="宋体" charset="-122"/>
              </a:rPr>
              <a:t>&gt;, </a:t>
            </a: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          </a:t>
            </a:r>
            <a:r>
              <a:rPr lang="en-US" altLang="zh-CN" sz="2800" b="1" dirty="0" smtClean="0">
                <a:ea typeface="宋体" charset="-122"/>
              </a:rPr>
              <a:t>M</a:t>
            </a:r>
            <a:r>
              <a:rPr lang="zh-CN" altLang="en-US" sz="2800" b="1" dirty="0" smtClean="0">
                <a:ea typeface="宋体" charset="-122"/>
              </a:rPr>
              <a:t>是</a:t>
            </a:r>
            <a:r>
              <a:rPr lang="en-US" altLang="zh-CN" sz="2800" b="1" dirty="0" err="1" smtClean="0">
                <a:ea typeface="宋体" charset="-122"/>
              </a:rPr>
              <a:t>LBA,w</a:t>
            </a:r>
            <a:r>
              <a:rPr lang="zh-CN" altLang="en-US" sz="2800" b="1" dirty="0" smtClean="0">
                <a:ea typeface="宋体" charset="-122"/>
              </a:rPr>
              <a:t>是串:</a:t>
            </a:r>
          </a:p>
          <a:p>
            <a:pPr eaLnBrk="1" hangingPunct="1">
              <a:buNone/>
            </a:pPr>
            <a:r>
              <a:rPr lang="en-US" altLang="zh-CN" sz="2800" b="1" dirty="0" smtClean="0">
                <a:ea typeface="宋体" charset="-122"/>
              </a:rPr>
              <a:t>   1) </a:t>
            </a:r>
            <a:r>
              <a:rPr lang="zh-CN" altLang="en-US" sz="2800" b="1" dirty="0" smtClean="0">
                <a:ea typeface="宋体" charset="-122"/>
              </a:rPr>
              <a:t>在</a:t>
            </a:r>
            <a:r>
              <a:rPr lang="en-US" altLang="zh-CN" sz="2800" b="1" dirty="0" smtClean="0">
                <a:ea typeface="宋体" charset="-122"/>
              </a:rPr>
              <a:t>w</a:t>
            </a:r>
            <a:r>
              <a:rPr lang="zh-CN" altLang="en-US" sz="2800" b="1" dirty="0" smtClean="0">
                <a:ea typeface="宋体" charset="-122"/>
              </a:rPr>
              <a:t>上模拟</a:t>
            </a:r>
            <a:r>
              <a:rPr lang="en-US" altLang="zh-CN" sz="2800" b="1" dirty="0" smtClean="0">
                <a:ea typeface="宋体" charset="-122"/>
              </a:rPr>
              <a:t>M</a:t>
            </a:r>
            <a:r>
              <a:rPr lang="zh-CN" altLang="en-US" sz="2800" b="1" dirty="0" smtClean="0">
                <a:ea typeface="宋体" charset="-122"/>
              </a:rPr>
              <a:t>运行</a:t>
            </a:r>
            <a:r>
              <a:rPr lang="en-US" altLang="zh-CN" sz="2800" b="1" dirty="0" err="1" smtClean="0">
                <a:ea typeface="宋体" charset="-122"/>
              </a:rPr>
              <a:t>qng</a:t>
            </a:r>
            <a:r>
              <a:rPr lang="en-US" altLang="zh-CN" sz="2800" b="1" baseline="30000" dirty="0" err="1" smtClean="0">
                <a:ea typeface="宋体" charset="-122"/>
              </a:rPr>
              <a:t>n</a:t>
            </a:r>
            <a:r>
              <a:rPr lang="zh-CN" altLang="en-US" sz="2800" b="1" dirty="0" smtClean="0">
                <a:ea typeface="宋体" charset="-122"/>
              </a:rPr>
              <a:t>步, </a:t>
            </a:r>
            <a:endParaRPr lang="en-US" altLang="zh-CN" sz="2800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       或者直到它停机. </a:t>
            </a: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   2) 如果</a:t>
            </a:r>
            <a:r>
              <a:rPr lang="en-US" altLang="zh-CN" sz="2800" b="1" dirty="0" smtClean="0">
                <a:ea typeface="宋体" charset="-122"/>
              </a:rPr>
              <a:t>M</a:t>
            </a:r>
            <a:r>
              <a:rPr lang="zh-CN" altLang="en-US" sz="2800" b="1" dirty="0" smtClean="0">
                <a:ea typeface="宋体" charset="-122"/>
              </a:rPr>
              <a:t>停机,</a:t>
            </a:r>
            <a:endParaRPr lang="en-US" altLang="zh-CN" sz="2800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           则当</a:t>
            </a:r>
            <a:r>
              <a:rPr lang="en-US" altLang="zh-CN" sz="2800" b="1" dirty="0" smtClean="0">
                <a:ea typeface="宋体" charset="-122"/>
              </a:rPr>
              <a:t>M</a:t>
            </a:r>
            <a:r>
              <a:rPr lang="zh-CN" altLang="en-US" sz="2800" b="1" dirty="0" smtClean="0">
                <a:ea typeface="宋体" charset="-122"/>
              </a:rPr>
              <a:t>接受时接受,</a:t>
            </a:r>
            <a:endParaRPr lang="en-US" altLang="zh-CN" sz="2800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              当</a:t>
            </a:r>
            <a:r>
              <a:rPr lang="en-US" altLang="zh-CN" sz="2800" b="1" dirty="0" smtClean="0">
                <a:ea typeface="宋体" charset="-122"/>
              </a:rPr>
              <a:t>M</a:t>
            </a:r>
            <a:r>
              <a:rPr lang="zh-CN" altLang="en-US" sz="2800" b="1" dirty="0" smtClean="0">
                <a:ea typeface="宋体" charset="-122"/>
              </a:rPr>
              <a:t>拒绝时拒绝; </a:t>
            </a:r>
            <a:endParaRPr lang="en-US" altLang="zh-CN" sz="2800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       如果</a:t>
            </a:r>
            <a:r>
              <a:rPr lang="en-US" altLang="zh-CN" sz="2800" b="1" dirty="0" smtClean="0">
                <a:ea typeface="宋体" charset="-122"/>
              </a:rPr>
              <a:t>M</a:t>
            </a:r>
            <a:r>
              <a:rPr lang="zh-CN" altLang="en-US" sz="2800" b="1" dirty="0" smtClean="0">
                <a:ea typeface="宋体" charset="-122"/>
              </a:rPr>
              <a:t>还没有停机,</a:t>
            </a:r>
            <a:endParaRPr lang="en-US" altLang="zh-CN" sz="2800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           则拒绝. ” #</a:t>
            </a:r>
          </a:p>
        </p:txBody>
      </p:sp>
    </p:spTree>
    <p:extLst>
      <p:ext uri="{BB962C8B-B14F-4D97-AF65-F5344CB8AC3E}">
        <p14:creationId xmlns:p14="http://schemas.microsoft.com/office/powerpoint/2010/main" val="1308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2EB0B4A-E26E-4187-BB7E-617B6B3C3C5E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LBA</a:t>
            </a:r>
            <a:r>
              <a:rPr lang="zh-CN" altLang="en-US" smtClean="0">
                <a:ea typeface="宋体" charset="-122"/>
              </a:rPr>
              <a:t>空性问题</a:t>
            </a:r>
            <a:endParaRPr lang="en-US" altLang="zh-CN" baseline="-25000" smtClean="0">
              <a:ea typeface="宋体" charset="-122"/>
            </a:endParaRP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76400"/>
            <a:ext cx="7772400" cy="41148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b="1" dirty="0" smtClean="0">
                <a:ea typeface="宋体" charset="-122"/>
              </a:rPr>
              <a:t>LBA</a:t>
            </a:r>
            <a:r>
              <a:rPr lang="zh-CN" altLang="en-US" b="1" dirty="0" smtClean="0">
                <a:ea typeface="宋体" charset="-122"/>
              </a:rPr>
              <a:t>空性问题</a:t>
            </a:r>
          </a:p>
          <a:p>
            <a:pPr lvl="1" eaLnBrk="1" hangingPunct="1">
              <a:buNone/>
            </a:pPr>
            <a:r>
              <a:rPr lang="zh-CN" altLang="en-US" sz="2400" b="1" dirty="0" smtClean="0">
                <a:ea typeface="宋体" charset="-122"/>
              </a:rPr>
              <a:t>检测一个给定的线性界限自动机</a:t>
            </a:r>
            <a:endParaRPr lang="en-US" altLang="zh-CN" sz="2400" b="1" dirty="0" smtClean="0">
              <a:ea typeface="宋体" charset="-122"/>
            </a:endParaRPr>
          </a:p>
          <a:p>
            <a:pPr lvl="1" eaLnBrk="1" hangingPunct="1">
              <a:buNone/>
            </a:pPr>
            <a:r>
              <a:rPr lang="zh-CN" altLang="en-US" sz="2400" b="1" dirty="0" smtClean="0">
                <a:ea typeface="宋体" charset="-122"/>
              </a:rPr>
              <a:t>    是否根本不接受任何串</a:t>
            </a:r>
          </a:p>
          <a:p>
            <a:pPr eaLnBrk="1" hangingPunct="1">
              <a:buNone/>
            </a:pPr>
            <a:endParaRPr lang="zh-CN" altLang="en-US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b="1" dirty="0" smtClean="0">
                <a:ea typeface="宋体" charset="-122"/>
              </a:rPr>
              <a:t>语言</a:t>
            </a:r>
            <a:endParaRPr lang="en-US" altLang="zh-CN" b="1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en-US" altLang="zh-CN" sz="2800" b="1" dirty="0" smtClean="0">
                <a:solidFill>
                  <a:schemeClr val="folHlink"/>
                </a:solidFill>
                <a:ea typeface="宋体" charset="-122"/>
              </a:rPr>
              <a:t>E</a:t>
            </a:r>
            <a:r>
              <a:rPr lang="en-US" altLang="zh-CN" sz="2800" b="1" baseline="-25000" dirty="0" smtClean="0">
                <a:solidFill>
                  <a:schemeClr val="folHlink"/>
                </a:solidFill>
                <a:ea typeface="宋体" charset="-122"/>
              </a:rPr>
              <a:t>LBA</a:t>
            </a:r>
            <a:r>
              <a:rPr lang="en-US" altLang="zh-CN" sz="2800" b="1" dirty="0" smtClean="0">
                <a:ea typeface="宋体" charset="-122"/>
              </a:rPr>
              <a:t>={&lt;M&gt;|M</a:t>
            </a:r>
            <a:r>
              <a:rPr lang="zh-CN" altLang="en-US" sz="2800" b="1" dirty="0" smtClean="0">
                <a:ea typeface="宋体" charset="-122"/>
              </a:rPr>
              <a:t>是</a:t>
            </a:r>
            <a:r>
              <a:rPr lang="en-US" altLang="zh-CN" sz="2800" b="1" dirty="0" smtClean="0">
                <a:ea typeface="宋体" charset="-122"/>
              </a:rPr>
              <a:t>LBA</a:t>
            </a:r>
            <a:r>
              <a:rPr lang="zh-CN" altLang="en-US" sz="2800" b="1" dirty="0" smtClean="0">
                <a:ea typeface="宋体" charset="-122"/>
              </a:rPr>
              <a:t>且</a:t>
            </a:r>
            <a:r>
              <a:rPr lang="en-US" altLang="zh-CN" sz="2800" b="1" dirty="0" smtClean="0">
                <a:ea typeface="宋体" charset="-122"/>
              </a:rPr>
              <a:t>L(M)=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</a:t>
            </a:r>
            <a:r>
              <a:rPr lang="en-US" altLang="zh-CN" sz="2800" b="1" dirty="0" smtClean="0">
                <a:ea typeface="宋体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008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tory">
  <a:themeElements>
    <a:clrScheme name="Factory 1">
      <a:dk1>
        <a:srgbClr val="000054"/>
      </a:dk1>
      <a:lt1>
        <a:srgbClr val="EAEAEA"/>
      </a:lt1>
      <a:dk2>
        <a:srgbClr val="00007A"/>
      </a:dk2>
      <a:lt2>
        <a:srgbClr val="EBD189"/>
      </a:lt2>
      <a:accent1>
        <a:srgbClr val="FCAB40"/>
      </a:accent1>
      <a:accent2>
        <a:srgbClr val="555BAD"/>
      </a:accent2>
      <a:accent3>
        <a:srgbClr val="AAAABE"/>
      </a:accent3>
      <a:accent4>
        <a:srgbClr val="C8C8C8"/>
      </a:accent4>
      <a:accent5>
        <a:srgbClr val="FDD2AF"/>
      </a:accent5>
      <a:accent6>
        <a:srgbClr val="4C529C"/>
      </a:accent6>
      <a:hlink>
        <a:srgbClr val="B97C01"/>
      </a:hlink>
      <a:folHlink>
        <a:srgbClr val="CCFF33"/>
      </a:folHlink>
    </a:clrScheme>
    <a:fontScheme name="Facto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Factory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Designs\Factory.pot</Template>
  <TotalTime>4406</TotalTime>
  <Words>1222</Words>
  <Application>Microsoft Office PowerPoint</Application>
  <PresentationFormat>全屏显示(4:3)</PresentationFormat>
  <Paragraphs>231</Paragraphs>
  <Slides>18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Wingdings</vt:lpstr>
      <vt:lpstr>Times New Roman</vt:lpstr>
      <vt:lpstr>Arial</vt:lpstr>
      <vt:lpstr>Symbol</vt:lpstr>
      <vt:lpstr>Cambria Math</vt:lpstr>
      <vt:lpstr>宋体</vt:lpstr>
      <vt:lpstr>Arial Narrow</vt:lpstr>
      <vt:lpstr>Factory</vt:lpstr>
      <vt:lpstr>公式</vt:lpstr>
      <vt:lpstr>利用计算历史的归约</vt:lpstr>
      <vt:lpstr>计算历史</vt:lpstr>
      <vt:lpstr>线性界限自动机(LBA)</vt:lpstr>
      <vt:lpstr>LBA的能力</vt:lpstr>
      <vt:lpstr>LBA接受性问题</vt:lpstr>
      <vt:lpstr>引理6.7</vt:lpstr>
      <vt:lpstr>定理6.8</vt:lpstr>
      <vt:lpstr>定理6.8证明</vt:lpstr>
      <vt:lpstr>LBA空性问题</vt:lpstr>
      <vt:lpstr>定理6.9</vt:lpstr>
      <vt:lpstr>定理6.9证明思路</vt:lpstr>
      <vt:lpstr>定理6.9</vt:lpstr>
      <vt:lpstr>定理6.9证明</vt:lpstr>
      <vt:lpstr>CFG的满性问题</vt:lpstr>
      <vt:lpstr>定理6.10</vt:lpstr>
      <vt:lpstr>定理6.10证明图示</vt:lpstr>
      <vt:lpstr>定理6.10证明思路</vt:lpstr>
      <vt:lpstr>定理6.10证明</vt:lpstr>
    </vt:vector>
  </TitlesOfParts>
  <Company>PKU CS Department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Computer Science</dc:title>
  <dc:creator>Liu Tian</dc:creator>
  <cp:lastModifiedBy>Eason Liu</cp:lastModifiedBy>
  <cp:revision>495</cp:revision>
  <cp:lastPrinted>1601-01-01T00:00:00Z</cp:lastPrinted>
  <dcterms:created xsi:type="dcterms:W3CDTF">2000-03-28T21:24:29Z</dcterms:created>
  <dcterms:modified xsi:type="dcterms:W3CDTF">2014-10-15T13:18:33Z</dcterms:modified>
</cp:coreProperties>
</file>