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Arial Narrow" panose="020B0606020202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DF2F7367-E01B-4B59-805D-1151F653891C}" type="slidenum">
              <a:rPr kumimoji="0" lang="zh-CN" altLang="en-US" smtClean="0">
                <a:latin typeface="Arial Narrow" pitchFamily="34" charset="0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418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5759C79-737E-454B-B243-D2DD33FDF1AA}" type="slidenum">
              <a:rPr kumimoji="0" lang="zh-CN" altLang="en-US" smtClean="0">
                <a:latin typeface="Arial Narrow" pitchFamily="34" charset="0"/>
              </a:rPr>
              <a:pPr eaLnBrk="1" hangingPunct="1"/>
              <a:t>11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715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9A7D192-7EFA-4E24-8E4E-0A571265D8D1}" type="slidenum">
              <a:rPr kumimoji="0" lang="zh-CN" altLang="en-US" smtClean="0">
                <a:latin typeface="Arial Narrow" pitchFamily="34" charset="0"/>
              </a:rPr>
              <a:pPr eaLnBrk="1" hangingPunct="1"/>
              <a:t>12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156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4BA04C5-CA8E-4B9F-A4C4-79F3B52E3FFC}" type="slidenum">
              <a:rPr kumimoji="0" lang="zh-CN" altLang="en-US" smtClean="0">
                <a:latin typeface="Arial Narrow" pitchFamily="34" charset="0"/>
              </a:rPr>
              <a:pPr eaLnBrk="1" hangingPunct="1"/>
              <a:t>13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7647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78050D8-56E6-4D68-B9CE-6355D2B40D4A}" type="slidenum">
              <a:rPr kumimoji="0" lang="zh-CN" altLang="en-US" smtClean="0">
                <a:latin typeface="Arial Narrow" pitchFamily="34" charset="0"/>
              </a:rPr>
              <a:pPr eaLnBrk="1" hangingPunct="1"/>
              <a:t>14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104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EA64A1A-0706-4439-BE1C-50E792062F7C}" type="slidenum">
              <a:rPr kumimoji="0" lang="zh-CN" altLang="en-US" smtClean="0">
                <a:latin typeface="Arial Narrow" pitchFamily="34" charset="0"/>
              </a:rPr>
              <a:pPr eaLnBrk="1" hangingPunct="1"/>
              <a:t>15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961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CF46B2E-9FEF-4B35-A057-2BEE084053A8}" type="slidenum">
              <a:rPr kumimoji="0" lang="zh-CN" altLang="en-US" smtClean="0">
                <a:latin typeface="Arial Narrow" pitchFamily="34" charset="0"/>
              </a:rPr>
              <a:pPr eaLnBrk="1" hangingPunct="1"/>
              <a:t>16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8588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0E833DE-5F2F-4ACC-ACEF-E6D5F9B95E03}" type="slidenum">
              <a:rPr kumimoji="0" lang="zh-CN" altLang="en-US" smtClean="0">
                <a:latin typeface="Arial Narrow" pitchFamily="34" charset="0"/>
              </a:rPr>
              <a:pPr eaLnBrk="1" hangingPunct="1"/>
              <a:t>17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2967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EDEA4E6-6215-43D2-AB23-A4E181680675}" type="slidenum">
              <a:rPr kumimoji="0" lang="zh-CN" altLang="en-US" smtClean="0">
                <a:latin typeface="Arial Narrow" pitchFamily="34" charset="0"/>
              </a:rPr>
              <a:pPr eaLnBrk="1" hangingPunct="1"/>
              <a:t>18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49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BD05BCA-84A9-4510-89A6-B1A4E6174700}" type="slidenum">
              <a:rPr kumimoji="0" lang="zh-CN" altLang="en-US" smtClean="0">
                <a:latin typeface="Arial Narrow" pitchFamily="34" charset="0"/>
              </a:rPr>
              <a:pPr eaLnBrk="1" hangingPunct="1"/>
              <a:t>19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7108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794C7B0-E609-4D5D-9B61-4E5445383403}" type="slidenum">
              <a:rPr kumimoji="0" lang="zh-CN" altLang="en-US" smtClean="0">
                <a:latin typeface="Arial Narrow" pitchFamily="34" charset="0"/>
              </a:rPr>
              <a:pPr eaLnBrk="1" hangingPunct="1"/>
              <a:t>20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593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EF46A82-B1C2-444D-99B4-9196EAA36AEB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0247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1334F4E-E633-425B-8838-B45E93C35B6D}" type="slidenum">
              <a:rPr kumimoji="0" lang="zh-CN" altLang="en-US" smtClean="0">
                <a:latin typeface="Arial Narrow" pitchFamily="34" charset="0"/>
              </a:rPr>
              <a:pPr eaLnBrk="1" hangingPunct="1"/>
              <a:t>21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8974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5ECFFA9-C04C-4090-A52D-37D857851329}" type="slidenum">
              <a:rPr kumimoji="0" lang="zh-CN" altLang="en-US" smtClean="0">
                <a:latin typeface="Arial Narrow" pitchFamily="34" charset="0"/>
              </a:rPr>
              <a:pPr eaLnBrk="1" hangingPunct="1"/>
              <a:t>22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8165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5F9D128-9F1E-4998-9A26-C1B7C933F027}" type="slidenum">
              <a:rPr kumimoji="0" lang="zh-CN" altLang="en-US" smtClean="0">
                <a:latin typeface="Arial Narrow" pitchFamily="34" charset="0"/>
              </a:rPr>
              <a:pPr eaLnBrk="1" hangingPunct="1"/>
              <a:t>23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4461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3ED5C8B-8C2A-4E67-9A59-314176442EAF}" type="slidenum">
              <a:rPr kumimoji="0" lang="zh-CN" altLang="en-US" smtClean="0">
                <a:latin typeface="Arial Narrow" pitchFamily="34" charset="0"/>
              </a:rPr>
              <a:pPr eaLnBrk="1" hangingPunct="1"/>
              <a:t>24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0146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6F825AD-8195-4183-B97F-6F50EB8DD3B7}" type="slidenum">
              <a:rPr kumimoji="0" lang="zh-CN" altLang="en-US" smtClean="0">
                <a:latin typeface="Arial Narrow" pitchFamily="34" charset="0"/>
              </a:rPr>
              <a:pPr eaLnBrk="1" hangingPunct="1"/>
              <a:t>25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348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1C39B7B-6EB6-44C3-BE81-459BA5802197}" type="slidenum">
              <a:rPr kumimoji="0" lang="zh-CN" altLang="en-US" smtClean="0">
                <a:latin typeface="Arial Narrow" pitchFamily="34" charset="0"/>
              </a:rPr>
              <a:pPr eaLnBrk="1" hangingPunct="1"/>
              <a:t>26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3199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D459D22-A437-4A4F-A7ED-DD281BD0B6B6}" type="slidenum">
              <a:rPr kumimoji="0" lang="zh-CN" altLang="en-US" smtClean="0">
                <a:latin typeface="Arial Narrow" pitchFamily="34" charset="0"/>
              </a:rPr>
              <a:pPr eaLnBrk="1" hangingPunct="1"/>
              <a:t>27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2602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E3C3672-4E2B-432F-96A3-EC4523AD0851}" type="slidenum">
              <a:rPr kumimoji="0" lang="zh-CN" altLang="en-US" smtClean="0">
                <a:latin typeface="Arial Narrow" pitchFamily="34" charset="0"/>
              </a:rPr>
              <a:pPr eaLnBrk="1" hangingPunct="1"/>
              <a:t>28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9353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7B2779C-05C1-4CE7-8286-87B2888C1F74}" type="slidenum">
              <a:rPr kumimoji="0" lang="zh-CN" altLang="en-US" smtClean="0">
                <a:latin typeface="Arial Narrow" pitchFamily="34" charset="0"/>
              </a:rPr>
              <a:pPr eaLnBrk="1" hangingPunct="1"/>
              <a:t>29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6649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31E97BB-0AE1-4D46-B7E3-687DC8507805}" type="slidenum">
              <a:rPr kumimoji="0" lang="zh-CN" altLang="en-US" smtClean="0">
                <a:latin typeface="Arial Narrow" pitchFamily="34" charset="0"/>
              </a:rPr>
              <a:pPr eaLnBrk="1" hangingPunct="1"/>
              <a:t>30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240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17A7CA1-4538-4DCA-9D69-BE7656F1285E}" type="slidenum">
              <a:rPr kumimoji="0" lang="zh-CN" altLang="en-US" smtClean="0">
                <a:latin typeface="Arial Narrow" pitchFamily="34" charset="0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852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7F691FE-117B-4A37-B275-42063D4A31C3}" type="slidenum">
              <a:rPr kumimoji="0" lang="zh-CN" altLang="en-US" smtClean="0">
                <a:latin typeface="Arial Narrow" pitchFamily="34" charset="0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634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982507B-AE81-4AFB-BBF3-8E976BB997C0}" type="slidenum">
              <a:rPr kumimoji="0" lang="zh-CN" altLang="en-US" smtClean="0">
                <a:latin typeface="Arial Narrow" pitchFamily="34" charset="0"/>
              </a:rPr>
              <a:pPr eaLnBrk="1" hangingPunct="1"/>
              <a:t>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800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FF186E90-58AD-46A9-AC12-71280B31D150}" type="slidenum">
              <a:rPr kumimoji="0" lang="zh-CN" altLang="en-US" smtClean="0">
                <a:latin typeface="Arial Narrow" pitchFamily="34" charset="0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580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C79E579-67BC-4B29-98BC-7C84934CC22A}" type="slidenum">
              <a:rPr kumimoji="0" lang="zh-CN" altLang="en-US" smtClean="0">
                <a:latin typeface="Arial Narrow" pitchFamily="34" charset="0"/>
              </a:rPr>
              <a:pPr eaLnBrk="1" hangingPunct="1"/>
              <a:t>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33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2B993EC-ACC1-4683-BA50-4EF71B40259D}" type="slidenum">
              <a:rPr kumimoji="0" lang="zh-CN" altLang="en-US" smtClean="0">
                <a:latin typeface="Arial Narrow" pitchFamily="34" charset="0"/>
              </a:rPr>
              <a:pPr eaLnBrk="1" hangingPunct="1"/>
              <a:t>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728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11A9D28-3BEF-462F-99F8-ABAE0E2357F9}" type="slidenum">
              <a:rPr kumimoji="0" lang="zh-CN" altLang="en-US" smtClean="0">
                <a:latin typeface="Arial Narrow" pitchFamily="34" charset="0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28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波斯特对应问题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还是归约的例子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6F5584-A85F-47EA-88C1-CB3AF5632F6B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556792"/>
                <a:ext cx="7772400" cy="4114800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</a:rPr>
                  <a:t>假设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={0,1,2,}, 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w=0100, </a:t>
                </a: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则第1部分把如下骨牌</a:t>
                </a:r>
                <a:endParaRPr lang="en-US" altLang="zh-CN" b="1" dirty="0" smtClean="0">
                  <a:ea typeface="宋体" charset="-122"/>
                  <a:sym typeface="Symbol" pitchFamily="18" charset="2"/>
                </a:endParaRP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    放入</a:t>
                </a:r>
                <a:r>
                  <a:rPr lang="en-US" altLang="zh-CN" b="1" dirty="0" smtClean="0">
                    <a:ea typeface="宋体" charset="-122"/>
                    <a:sym typeface="Symbol" pitchFamily="18" charset="2"/>
                  </a:rPr>
                  <a:t>P’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中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𝟎𝟏𝟎𝟎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den>
                        </m:f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b="1" dirty="0" smtClean="0">
                  <a:ea typeface="宋体" charset="-122"/>
                  <a:sym typeface="Symbol" pitchFamily="18" charset="2"/>
                </a:endParaRP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   且匹配以如下方式开始</a:t>
                </a:r>
                <a:endParaRPr lang="zh-CN" altLang="en-US" b="1" dirty="0" smtClean="0">
                  <a:ea typeface="宋体" charset="-122"/>
                </a:endParaRPr>
              </a:p>
            </p:txBody>
          </p:sp>
        </mc:Choice>
        <mc:Fallback>
          <p:sp>
            <p:nvSpPr>
              <p:cNvPr id="522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556792"/>
                <a:ext cx="7772400" cy="4114800"/>
              </a:xfrm>
              <a:blipFill rotWithShape="0">
                <a:blip r:embed="rId3"/>
                <a:stretch>
                  <a:fillRect l="-1961" t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27584" y="4371727"/>
            <a:ext cx="3200400" cy="1299865"/>
            <a:chOff x="3352800" y="4724401"/>
            <a:chExt cx="3200400" cy="1299865"/>
          </a:xfrm>
        </p:grpSpPr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34290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52232" name="Text Box 6"/>
            <p:cNvSpPr txBox="1">
              <a:spLocks noChangeArrowheads="1"/>
            </p:cNvSpPr>
            <p:nvPr/>
          </p:nvSpPr>
          <p:spPr bwMode="auto">
            <a:xfrm>
              <a:off x="3810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52233" name="Line 7"/>
            <p:cNvSpPr>
              <a:spLocks noChangeShapeType="1"/>
            </p:cNvSpPr>
            <p:nvPr/>
          </p:nvSpPr>
          <p:spPr bwMode="auto">
            <a:xfrm>
              <a:off x="3352800" y="48006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Line 8"/>
            <p:cNvSpPr>
              <a:spLocks noChangeShapeType="1"/>
            </p:cNvSpPr>
            <p:nvPr/>
          </p:nvSpPr>
          <p:spPr bwMode="auto">
            <a:xfrm>
              <a:off x="3810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65532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>
              <a:off x="38100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>
              <a:off x="3429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52238" name="Text Box 12"/>
            <p:cNvSpPr txBox="1">
              <a:spLocks noChangeArrowheads="1"/>
            </p:cNvSpPr>
            <p:nvPr/>
          </p:nvSpPr>
          <p:spPr bwMode="auto">
            <a:xfrm>
              <a:off x="4267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4724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5638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2241" name="Text Box 15"/>
            <p:cNvSpPr txBox="1">
              <a:spLocks noChangeArrowheads="1"/>
            </p:cNvSpPr>
            <p:nvPr/>
          </p:nvSpPr>
          <p:spPr bwMode="auto">
            <a:xfrm>
              <a:off x="5181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52242" name="Text Box 16"/>
            <p:cNvSpPr txBox="1">
              <a:spLocks noChangeArrowheads="1"/>
            </p:cNvSpPr>
            <p:nvPr/>
          </p:nvSpPr>
          <p:spPr bwMode="auto">
            <a:xfrm>
              <a:off x="6096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9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FD3A2F-5C8B-434B-9F0E-F59D18280208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定理6.11证明(第2部分)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(续)第2部分: 读写头向右运动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对于每一个</a:t>
            </a:r>
            <a:r>
              <a:rPr lang="en-US" altLang="zh-CN" b="1" dirty="0" err="1" smtClean="0">
                <a:ea typeface="宋体" charset="-122"/>
              </a:rPr>
              <a:t>a,b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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和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q,rQ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其中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qq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reject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</a:t>
            </a: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51520" y="3429000"/>
          <a:ext cx="547260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8" name="公式" r:id="rId4" imgW="2486155" imgH="390594" progId="Equation.3">
                  <p:embed/>
                </p:oleObj>
              </mc:Choice>
              <mc:Fallback>
                <p:oleObj name="公式" r:id="rId4" imgW="2486155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29000"/>
                        <a:ext cx="5472608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2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796B5E-E8D2-4B64-8CAF-697700BA7AF8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(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,0)=(q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7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,2,R),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则第2部分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且匹配得到如下扩展 </a:t>
            </a:r>
          </a:p>
        </p:txBody>
      </p:sp>
      <p:graphicFrame>
        <p:nvGraphicFramePr>
          <p:cNvPr id="54279" name="Object 4"/>
          <p:cNvGraphicFramePr>
            <a:graphicFrameLocks noChangeAspect="1"/>
          </p:cNvGraphicFramePr>
          <p:nvPr/>
        </p:nvGraphicFramePr>
        <p:xfrm>
          <a:off x="1835696" y="2667000"/>
          <a:ext cx="1216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2" name="Equation" r:id="rId4" imgW="409500" imgH="447550" progId="Equation.3">
                  <p:embed/>
                </p:oleObj>
              </mc:Choice>
              <mc:Fallback>
                <p:oleObj name="Equation" r:id="rId4" imgW="409500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67000"/>
                        <a:ext cx="12160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27584" y="4724401"/>
            <a:ext cx="4114800" cy="1299865"/>
            <a:chOff x="3352800" y="4724401"/>
            <a:chExt cx="4114800" cy="1299865"/>
          </a:xfrm>
        </p:grpSpPr>
        <p:sp>
          <p:nvSpPr>
            <p:cNvPr id="54276" name="Text Box 16"/>
            <p:cNvSpPr txBox="1">
              <a:spLocks noChangeArrowheads="1"/>
            </p:cNvSpPr>
            <p:nvPr/>
          </p:nvSpPr>
          <p:spPr bwMode="auto">
            <a:xfrm>
              <a:off x="6172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54280" name="Text Box 5"/>
            <p:cNvSpPr txBox="1">
              <a:spLocks noChangeArrowheads="1"/>
            </p:cNvSpPr>
            <p:nvPr/>
          </p:nvSpPr>
          <p:spPr bwMode="auto">
            <a:xfrm>
              <a:off x="34290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54281" name="Text Box 6"/>
            <p:cNvSpPr txBox="1">
              <a:spLocks noChangeArrowheads="1"/>
            </p:cNvSpPr>
            <p:nvPr/>
          </p:nvSpPr>
          <p:spPr bwMode="auto">
            <a:xfrm>
              <a:off x="3810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>
              <a:off x="3352800" y="48006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3810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4" name="Line 9"/>
            <p:cNvSpPr>
              <a:spLocks noChangeShapeType="1"/>
            </p:cNvSpPr>
            <p:nvPr/>
          </p:nvSpPr>
          <p:spPr bwMode="auto">
            <a:xfrm>
              <a:off x="65532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>
              <a:off x="38100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6" name="Text Box 11"/>
            <p:cNvSpPr txBox="1">
              <a:spLocks noChangeArrowheads="1"/>
            </p:cNvSpPr>
            <p:nvPr/>
          </p:nvSpPr>
          <p:spPr bwMode="auto">
            <a:xfrm>
              <a:off x="3429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4267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4724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5638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5181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38100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42672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6553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7010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73914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46482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46482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7CD57D-93EF-4BA0-92A8-48AB306C143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定理6.11证明(第4部分)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:(续)第4部分: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不与读写头相邻的方格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对于每一个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,</a:t>
            </a:r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/>
        </p:nvGraphicFramePr>
        <p:xfrm>
          <a:off x="827584" y="3505200"/>
          <a:ext cx="257333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06" name="Equation" r:id="rId4" imgW="980965" imgH="390594" progId="Equation.3">
                  <p:embed/>
                </p:oleObj>
              </mc:Choice>
              <mc:Fallback>
                <p:oleObj name="Equation" r:id="rId4" imgW="980965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05200"/>
                        <a:ext cx="2573337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1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BA723E-B9FA-4138-8D74-DAB7E020C6A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6324" name="Text Box 35"/>
          <p:cNvSpPr txBox="1">
            <a:spLocks noChangeArrowheads="1"/>
          </p:cNvSpPr>
          <p:nvPr/>
        </p:nvSpPr>
        <p:spPr bwMode="auto">
          <a:xfrm>
            <a:off x="44965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25" name="Text Box 2"/>
          <p:cNvSpPr txBox="1">
            <a:spLocks noChangeArrowheads="1"/>
          </p:cNvSpPr>
          <p:nvPr/>
        </p:nvSpPr>
        <p:spPr bwMode="auto">
          <a:xfrm>
            <a:off x="3124944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一个虚拟的例子(4)</a:t>
            </a:r>
          </a:p>
        </p:txBody>
      </p:sp>
      <p:sp>
        <p:nvSpPr>
          <p:cNvPr id="563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因为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={0,1,2,},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故第4部分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且匹配得到如下扩展 </a:t>
            </a:r>
          </a:p>
        </p:txBody>
      </p:sp>
      <p:graphicFrame>
        <p:nvGraphicFramePr>
          <p:cNvPr id="56328" name="Object 5"/>
          <p:cNvGraphicFramePr>
            <a:graphicFrameLocks noChangeAspect="1"/>
          </p:cNvGraphicFramePr>
          <p:nvPr/>
        </p:nvGraphicFramePr>
        <p:xfrm>
          <a:off x="755576" y="2636912"/>
          <a:ext cx="34385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0" name="Equation" r:id="rId4" imgW="1219323" imgH="390594" progId="Equation.3">
                  <p:embed/>
                </p:oleObj>
              </mc:Choice>
              <mc:Fallback>
                <p:oleObj name="Equation" r:id="rId4" imgW="1219323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3438525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457944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8389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6331" name="Line 8"/>
          <p:cNvSpPr>
            <a:spLocks noChangeShapeType="1"/>
          </p:cNvSpPr>
          <p:nvPr/>
        </p:nvSpPr>
        <p:spPr bwMode="auto">
          <a:xfrm>
            <a:off x="381744" y="4800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2" name="Line 9"/>
          <p:cNvSpPr>
            <a:spLocks noChangeShapeType="1"/>
          </p:cNvSpPr>
          <p:nvPr/>
        </p:nvSpPr>
        <p:spPr bwMode="auto">
          <a:xfrm>
            <a:off x="838944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3" name="Line 10"/>
          <p:cNvSpPr>
            <a:spLocks noChangeShapeType="1"/>
          </p:cNvSpPr>
          <p:nvPr/>
        </p:nvSpPr>
        <p:spPr bwMode="auto">
          <a:xfrm>
            <a:off x="3582144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4" name="Line 11"/>
          <p:cNvSpPr>
            <a:spLocks noChangeShapeType="1"/>
          </p:cNvSpPr>
          <p:nvPr/>
        </p:nvSpPr>
        <p:spPr bwMode="auto">
          <a:xfrm>
            <a:off x="838944" y="5105400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5" name="Text Box 12"/>
          <p:cNvSpPr txBox="1">
            <a:spLocks noChangeArrowheads="1"/>
          </p:cNvSpPr>
          <p:nvPr/>
        </p:nvSpPr>
        <p:spPr bwMode="auto">
          <a:xfrm>
            <a:off x="457944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6336" name="Text Box 13"/>
          <p:cNvSpPr txBox="1">
            <a:spLocks noChangeArrowheads="1"/>
          </p:cNvSpPr>
          <p:nvPr/>
        </p:nvSpPr>
        <p:spPr bwMode="auto">
          <a:xfrm>
            <a:off x="12961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37" name="Text Box 14"/>
          <p:cNvSpPr txBox="1">
            <a:spLocks noChangeArrowheads="1"/>
          </p:cNvSpPr>
          <p:nvPr/>
        </p:nvSpPr>
        <p:spPr bwMode="auto">
          <a:xfrm>
            <a:off x="17533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38" name="Text Box 15"/>
          <p:cNvSpPr txBox="1">
            <a:spLocks noChangeArrowheads="1"/>
          </p:cNvSpPr>
          <p:nvPr/>
        </p:nvSpPr>
        <p:spPr bwMode="auto">
          <a:xfrm>
            <a:off x="26677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39" name="Text Box 16"/>
          <p:cNvSpPr txBox="1">
            <a:spLocks noChangeArrowheads="1"/>
          </p:cNvSpPr>
          <p:nvPr/>
        </p:nvSpPr>
        <p:spPr bwMode="auto">
          <a:xfrm>
            <a:off x="2210544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6340" name="Text Box 17"/>
          <p:cNvSpPr txBox="1">
            <a:spLocks noChangeArrowheads="1"/>
          </p:cNvSpPr>
          <p:nvPr/>
        </p:nvSpPr>
        <p:spPr bwMode="auto">
          <a:xfrm>
            <a:off x="838944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6341" name="Text Box 18"/>
          <p:cNvSpPr txBox="1">
            <a:spLocks noChangeArrowheads="1"/>
          </p:cNvSpPr>
          <p:nvPr/>
        </p:nvSpPr>
        <p:spPr bwMode="auto">
          <a:xfrm>
            <a:off x="1296144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42" name="Text Box 19"/>
          <p:cNvSpPr txBox="1">
            <a:spLocks noChangeArrowheads="1"/>
          </p:cNvSpPr>
          <p:nvPr/>
        </p:nvSpPr>
        <p:spPr bwMode="auto">
          <a:xfrm>
            <a:off x="35821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43" name="Text Box 20"/>
          <p:cNvSpPr txBox="1">
            <a:spLocks noChangeArrowheads="1"/>
          </p:cNvSpPr>
          <p:nvPr/>
        </p:nvSpPr>
        <p:spPr bwMode="auto">
          <a:xfrm>
            <a:off x="40393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7</a:t>
            </a:r>
          </a:p>
        </p:txBody>
      </p:sp>
      <p:sp>
        <p:nvSpPr>
          <p:cNvPr id="56344" name="Line 21"/>
          <p:cNvSpPr>
            <a:spLocks noChangeShapeType="1"/>
          </p:cNvSpPr>
          <p:nvPr/>
        </p:nvSpPr>
        <p:spPr bwMode="auto">
          <a:xfrm>
            <a:off x="4420344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5" name="Line 22"/>
          <p:cNvSpPr>
            <a:spLocks noChangeShapeType="1"/>
          </p:cNvSpPr>
          <p:nvPr/>
        </p:nvSpPr>
        <p:spPr bwMode="auto">
          <a:xfrm>
            <a:off x="167714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6" name="Line 23"/>
          <p:cNvSpPr>
            <a:spLocks noChangeShapeType="1"/>
          </p:cNvSpPr>
          <p:nvPr/>
        </p:nvSpPr>
        <p:spPr bwMode="auto">
          <a:xfrm>
            <a:off x="1677144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7" name="Text Box 26"/>
          <p:cNvSpPr txBox="1">
            <a:spLocks noChangeArrowheads="1"/>
          </p:cNvSpPr>
          <p:nvPr/>
        </p:nvSpPr>
        <p:spPr bwMode="auto">
          <a:xfrm>
            <a:off x="2667744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48" name="Text Box 27"/>
          <p:cNvSpPr txBox="1">
            <a:spLocks noChangeArrowheads="1"/>
          </p:cNvSpPr>
          <p:nvPr/>
        </p:nvSpPr>
        <p:spPr bwMode="auto">
          <a:xfrm>
            <a:off x="2210544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753344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304874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259154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213434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5410944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4953744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6355" name="Line 36"/>
          <p:cNvSpPr>
            <a:spLocks noChangeShapeType="1"/>
          </p:cNvSpPr>
          <p:nvPr/>
        </p:nvSpPr>
        <p:spPr bwMode="auto">
          <a:xfrm>
            <a:off x="5791944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6" name="Line 37"/>
          <p:cNvSpPr>
            <a:spLocks noChangeShapeType="1"/>
          </p:cNvSpPr>
          <p:nvPr/>
        </p:nvSpPr>
        <p:spPr bwMode="auto">
          <a:xfrm>
            <a:off x="5334744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7" name="Line 38"/>
          <p:cNvSpPr>
            <a:spLocks noChangeShapeType="1"/>
          </p:cNvSpPr>
          <p:nvPr/>
        </p:nvSpPr>
        <p:spPr bwMode="auto">
          <a:xfrm>
            <a:off x="4877544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8" name="Line 39"/>
          <p:cNvSpPr>
            <a:spLocks noChangeShapeType="1"/>
          </p:cNvSpPr>
          <p:nvPr/>
        </p:nvSpPr>
        <p:spPr bwMode="auto">
          <a:xfrm>
            <a:off x="2134344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9" name="Line 40"/>
          <p:cNvSpPr>
            <a:spLocks noChangeShapeType="1"/>
          </p:cNvSpPr>
          <p:nvPr/>
        </p:nvSpPr>
        <p:spPr bwMode="auto">
          <a:xfrm>
            <a:off x="2591544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0" name="Line 41"/>
          <p:cNvSpPr>
            <a:spLocks noChangeShapeType="1"/>
          </p:cNvSpPr>
          <p:nvPr/>
        </p:nvSpPr>
        <p:spPr bwMode="auto">
          <a:xfrm>
            <a:off x="3048744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1ED4BB-26F8-43AF-9722-2658A44A960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定理6.11证明(第5部分)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3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676400"/>
                <a:ext cx="7772400" cy="4572000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en-US" b="1" dirty="0" smtClean="0">
                    <a:solidFill>
                      <a:schemeClr val="folHlink"/>
                    </a:solidFill>
                    <a:ea typeface="宋体" charset="-122"/>
                  </a:rPr>
                  <a:t>证明</a:t>
                </a:r>
                <a:r>
                  <a:rPr lang="zh-CN" altLang="en-US" b="1" dirty="0" smtClean="0">
                    <a:ea typeface="宋体" charset="-122"/>
                  </a:rPr>
                  <a:t>:(续)第5部分: </a:t>
                </a:r>
                <a:endParaRPr lang="en-US" altLang="zh-CN" b="1" dirty="0" smtClean="0">
                  <a:ea typeface="宋体" charset="-122"/>
                </a:endParaRP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</a:rPr>
                  <a:t>复制# 和</a:t>
                </a:r>
                <a:endParaRPr lang="en-US" altLang="zh-CN" b="1" dirty="0" smtClean="0">
                  <a:ea typeface="宋体" charset="-122"/>
                </a:endParaRP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ea typeface="宋体" charset="-122"/>
                  </a:rPr>
                  <a:t>在格局末端添加空白符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</a:t>
                </a:r>
              </a:p>
              <a:p>
                <a:pPr eaLnBrk="1" hangingPunct="1">
                  <a:buNone/>
                </a:pPr>
                <a:r>
                  <a:rPr lang="zh-CN" altLang="en-US" b="1" dirty="0">
                    <a:ea typeface="宋体" charset="-122"/>
                    <a:sym typeface="Symbol" pitchFamily="18" charset="2"/>
                  </a:rPr>
                  <a:t>把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 dirty="0">
                    <a:ea typeface="宋体" charset="-122"/>
                    <a:sym typeface="Symbol" pitchFamily="18" charset="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num>
                          <m:den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∪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宋体" charset="-122"/>
                                <a:sym typeface="Symbol" pitchFamily="18" charset="2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 dirty="0">
                    <a:ea typeface="宋体" charset="-122"/>
                    <a:sym typeface="Symbol" pitchFamily="18" charset="2"/>
                  </a:rPr>
                  <a:t>放入</a:t>
                </a:r>
                <a:r>
                  <a:rPr lang="en-US" altLang="zh-CN" b="1" dirty="0">
                    <a:ea typeface="宋体" charset="-122"/>
                    <a:sym typeface="Symbol" pitchFamily="18" charset="2"/>
                  </a:rPr>
                  <a:t>P’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中</a:t>
                </a:r>
                <a:endParaRPr lang="en-US" altLang="zh-CN" b="1" dirty="0">
                  <a:ea typeface="宋体" charset="-122"/>
                  <a:sym typeface="Symbol" pitchFamily="18" charset="2"/>
                </a:endParaRPr>
              </a:p>
              <a:p>
                <a:pPr eaLnBrk="1" hangingPunct="1">
                  <a:buNone/>
                </a:pPr>
                <a:endParaRPr lang="en-US" altLang="zh-CN" b="1" dirty="0" smtClean="0">
                  <a:ea typeface="宋体" charset="-122"/>
                  <a:sym typeface="Symbol" pitchFamily="18" charset="2"/>
                </a:endParaRPr>
              </a:p>
              <a:p>
                <a:pPr eaLnBrk="1" hangingPunct="1">
                  <a:buNone/>
                </a:pPr>
                <a:r>
                  <a:rPr lang="zh-CN" altLang="en-US" b="1" dirty="0" smtClean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注意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: 这里用</a:t>
                </a:r>
                <a:r>
                  <a:rPr lang="zh-CN" altLang="en-US" b="1" dirty="0" smtClean="0">
                    <a:solidFill>
                      <a:schemeClr val="folHlink"/>
                    </a:solidFill>
                    <a:ea typeface="宋体" charset="-122"/>
                    <a:sym typeface="Symbol" pitchFamily="18" charset="2"/>
                  </a:rPr>
                  <a:t></a:t>
                </a:r>
                <a:r>
                  <a:rPr lang="zh-CN" altLang="en-US" b="1" dirty="0" smtClean="0">
                    <a:ea typeface="宋体" charset="-122"/>
                    <a:sym typeface="Symbol" pitchFamily="18" charset="2"/>
                  </a:rPr>
                  <a:t>代替</a:t>
                </a:r>
              </a:p>
            </p:txBody>
          </p:sp>
        </mc:Choice>
        <mc:Fallback>
          <p:sp>
            <p:nvSpPr>
              <p:cNvPr id="573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676400"/>
                <a:ext cx="7772400" cy="4572000"/>
              </a:xfrm>
              <a:blipFill rotWithShape="0">
                <a:blip r:embed="rId3"/>
                <a:stretch>
                  <a:fillRect l="-2039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995936" y="5157192"/>
            <a:ext cx="0" cy="1524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4224536" y="5157192"/>
            <a:ext cx="0" cy="1524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3995936" y="5309592"/>
            <a:ext cx="2286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2ABE0D0-65FE-45D6-B833-CC9400308708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43663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29947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一个虚拟的例子(5)</a:t>
            </a:r>
          </a:p>
        </p:txBody>
      </p:sp>
      <p:sp>
        <p:nvSpPr>
          <p:cNvPr id="583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第5部分把如下骨牌放入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且匹配得到如下扩展 </a:t>
            </a:r>
          </a:p>
        </p:txBody>
      </p:sp>
      <p:graphicFrame>
        <p:nvGraphicFramePr>
          <p:cNvPr id="58376" name="Object 6"/>
          <p:cNvGraphicFramePr>
            <a:graphicFrameLocks noChangeAspect="1"/>
          </p:cNvGraphicFramePr>
          <p:nvPr/>
        </p:nvGraphicFramePr>
        <p:xfrm>
          <a:off x="899592" y="2730500"/>
          <a:ext cx="22225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4" name="Equation" r:id="rId4" imgW="771491" imgH="390594" progId="Equation.3">
                  <p:embed/>
                </p:oleObj>
              </mc:Choice>
              <mc:Fallback>
                <p:oleObj name="Equation" r:id="rId4" imgW="771491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30500"/>
                        <a:ext cx="22225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3277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7087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251520" y="4800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70872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34519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708720" y="5105400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3"/>
          <p:cNvSpPr txBox="1">
            <a:spLocks noChangeArrowheads="1"/>
          </p:cNvSpPr>
          <p:nvPr/>
        </p:nvSpPr>
        <p:spPr bwMode="auto">
          <a:xfrm>
            <a:off x="3277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8384" name="Text Box 14"/>
          <p:cNvSpPr txBox="1">
            <a:spLocks noChangeArrowheads="1"/>
          </p:cNvSpPr>
          <p:nvPr/>
        </p:nvSpPr>
        <p:spPr bwMode="auto">
          <a:xfrm>
            <a:off x="11659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>
            <a:off x="16231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25375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20803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8388" name="Text Box 18"/>
          <p:cNvSpPr txBox="1">
            <a:spLocks noChangeArrowheads="1"/>
          </p:cNvSpPr>
          <p:nvPr/>
        </p:nvSpPr>
        <p:spPr bwMode="auto">
          <a:xfrm>
            <a:off x="7087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8389" name="Text Box 19"/>
          <p:cNvSpPr txBox="1">
            <a:spLocks noChangeArrowheads="1"/>
          </p:cNvSpPr>
          <p:nvPr/>
        </p:nvSpPr>
        <p:spPr bwMode="auto">
          <a:xfrm>
            <a:off x="11659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90" name="Text Box 20"/>
          <p:cNvSpPr txBox="1">
            <a:spLocks noChangeArrowheads="1"/>
          </p:cNvSpPr>
          <p:nvPr/>
        </p:nvSpPr>
        <p:spPr bwMode="auto">
          <a:xfrm>
            <a:off x="34519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91" name="Text Box 21"/>
          <p:cNvSpPr txBox="1">
            <a:spLocks noChangeArrowheads="1"/>
          </p:cNvSpPr>
          <p:nvPr/>
        </p:nvSpPr>
        <p:spPr bwMode="auto">
          <a:xfrm>
            <a:off x="39091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7</a:t>
            </a:r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>
            <a:off x="42901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15469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>
            <a:off x="15469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5" name="Text Box 25"/>
          <p:cNvSpPr txBox="1">
            <a:spLocks noChangeArrowheads="1"/>
          </p:cNvSpPr>
          <p:nvPr/>
        </p:nvSpPr>
        <p:spPr bwMode="auto">
          <a:xfrm>
            <a:off x="25375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96" name="Text Box 26"/>
          <p:cNvSpPr txBox="1">
            <a:spLocks noChangeArrowheads="1"/>
          </p:cNvSpPr>
          <p:nvPr/>
        </p:nvSpPr>
        <p:spPr bwMode="auto">
          <a:xfrm>
            <a:off x="20803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8397" name="Text Box 27"/>
          <p:cNvSpPr txBox="1">
            <a:spLocks noChangeArrowheads="1"/>
          </p:cNvSpPr>
          <p:nvPr/>
        </p:nvSpPr>
        <p:spPr bwMode="auto">
          <a:xfrm>
            <a:off x="16231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398" name="Line 28"/>
          <p:cNvSpPr>
            <a:spLocks noChangeShapeType="1"/>
          </p:cNvSpPr>
          <p:nvPr/>
        </p:nvSpPr>
        <p:spPr bwMode="auto">
          <a:xfrm>
            <a:off x="29185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29"/>
          <p:cNvSpPr>
            <a:spLocks noChangeShapeType="1"/>
          </p:cNvSpPr>
          <p:nvPr/>
        </p:nvSpPr>
        <p:spPr bwMode="auto">
          <a:xfrm>
            <a:off x="24613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0"/>
          <p:cNvSpPr>
            <a:spLocks noChangeShapeType="1"/>
          </p:cNvSpPr>
          <p:nvPr/>
        </p:nvSpPr>
        <p:spPr bwMode="auto">
          <a:xfrm>
            <a:off x="20041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Text Box 31"/>
          <p:cNvSpPr txBox="1">
            <a:spLocks noChangeArrowheads="1"/>
          </p:cNvSpPr>
          <p:nvPr/>
        </p:nvSpPr>
        <p:spPr bwMode="auto">
          <a:xfrm>
            <a:off x="52807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8402" name="Text Box 32"/>
          <p:cNvSpPr txBox="1">
            <a:spLocks noChangeArrowheads="1"/>
          </p:cNvSpPr>
          <p:nvPr/>
        </p:nvSpPr>
        <p:spPr bwMode="auto">
          <a:xfrm>
            <a:off x="48235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8403" name="Line 33"/>
          <p:cNvSpPr>
            <a:spLocks noChangeShapeType="1"/>
          </p:cNvSpPr>
          <p:nvPr/>
        </p:nvSpPr>
        <p:spPr bwMode="auto">
          <a:xfrm>
            <a:off x="56617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4" name="Line 34"/>
          <p:cNvSpPr>
            <a:spLocks noChangeShapeType="1"/>
          </p:cNvSpPr>
          <p:nvPr/>
        </p:nvSpPr>
        <p:spPr bwMode="auto">
          <a:xfrm>
            <a:off x="52045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Line 35"/>
          <p:cNvSpPr>
            <a:spLocks noChangeShapeType="1"/>
          </p:cNvSpPr>
          <p:nvPr/>
        </p:nvSpPr>
        <p:spPr bwMode="auto">
          <a:xfrm>
            <a:off x="47473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20041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Line 37"/>
          <p:cNvSpPr>
            <a:spLocks noChangeShapeType="1"/>
          </p:cNvSpPr>
          <p:nvPr/>
        </p:nvSpPr>
        <p:spPr bwMode="auto">
          <a:xfrm>
            <a:off x="24613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Line 38"/>
          <p:cNvSpPr>
            <a:spLocks noChangeShapeType="1"/>
          </p:cNvSpPr>
          <p:nvPr/>
        </p:nvSpPr>
        <p:spPr bwMode="auto">
          <a:xfrm>
            <a:off x="29185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9" name="Text Box 39"/>
          <p:cNvSpPr txBox="1">
            <a:spLocks noChangeArrowheads="1"/>
          </p:cNvSpPr>
          <p:nvPr/>
        </p:nvSpPr>
        <p:spPr bwMode="auto">
          <a:xfrm>
            <a:off x="57379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8410" name="Line 40"/>
          <p:cNvSpPr>
            <a:spLocks noChangeShapeType="1"/>
          </p:cNvSpPr>
          <p:nvPr/>
        </p:nvSpPr>
        <p:spPr bwMode="auto">
          <a:xfrm>
            <a:off x="61951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Text Box 41"/>
          <p:cNvSpPr txBox="1">
            <a:spLocks noChangeArrowheads="1"/>
          </p:cNvSpPr>
          <p:nvPr/>
        </p:nvSpPr>
        <p:spPr bwMode="auto">
          <a:xfrm>
            <a:off x="29947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8412" name="Line 42"/>
          <p:cNvSpPr>
            <a:spLocks noChangeShapeType="1"/>
          </p:cNvSpPr>
          <p:nvPr/>
        </p:nvSpPr>
        <p:spPr bwMode="auto">
          <a:xfrm>
            <a:off x="345192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3" name="Line 43"/>
          <p:cNvSpPr>
            <a:spLocks noChangeShapeType="1"/>
          </p:cNvSpPr>
          <p:nvPr/>
        </p:nvSpPr>
        <p:spPr bwMode="auto">
          <a:xfrm>
            <a:off x="3451920" y="5105400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706FBB-3DDC-4105-B8FA-CEF9DB90D1D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43663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29947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一个虚拟的例子(4’)</a:t>
            </a:r>
          </a:p>
        </p:txBody>
      </p:sp>
      <p:sp>
        <p:nvSpPr>
          <p:cNvPr id="593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第4部分把如下骨牌放入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故匹配得到如下扩展 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3277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7087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251520" y="4800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70872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34519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708720" y="5105400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3277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11659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08" name="Text Box 15"/>
          <p:cNvSpPr txBox="1">
            <a:spLocks noChangeArrowheads="1"/>
          </p:cNvSpPr>
          <p:nvPr/>
        </p:nvSpPr>
        <p:spPr bwMode="auto">
          <a:xfrm>
            <a:off x="16231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09" name="Text Box 16"/>
          <p:cNvSpPr txBox="1">
            <a:spLocks noChangeArrowheads="1"/>
          </p:cNvSpPr>
          <p:nvPr/>
        </p:nvSpPr>
        <p:spPr bwMode="auto">
          <a:xfrm>
            <a:off x="25375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20803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9411" name="Text Box 18"/>
          <p:cNvSpPr txBox="1">
            <a:spLocks noChangeArrowheads="1"/>
          </p:cNvSpPr>
          <p:nvPr/>
        </p:nvSpPr>
        <p:spPr bwMode="auto">
          <a:xfrm>
            <a:off x="7087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9412" name="Text Box 19"/>
          <p:cNvSpPr txBox="1">
            <a:spLocks noChangeArrowheads="1"/>
          </p:cNvSpPr>
          <p:nvPr/>
        </p:nvSpPr>
        <p:spPr bwMode="auto">
          <a:xfrm>
            <a:off x="11659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13" name="Text Box 20"/>
          <p:cNvSpPr txBox="1">
            <a:spLocks noChangeArrowheads="1"/>
          </p:cNvSpPr>
          <p:nvPr/>
        </p:nvSpPr>
        <p:spPr bwMode="auto">
          <a:xfrm>
            <a:off x="34519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14" name="Text Box 21"/>
          <p:cNvSpPr txBox="1">
            <a:spLocks noChangeArrowheads="1"/>
          </p:cNvSpPr>
          <p:nvPr/>
        </p:nvSpPr>
        <p:spPr bwMode="auto">
          <a:xfrm>
            <a:off x="39091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7</a:t>
            </a:r>
          </a:p>
        </p:txBody>
      </p:sp>
      <p:sp>
        <p:nvSpPr>
          <p:cNvPr id="59415" name="Line 22"/>
          <p:cNvSpPr>
            <a:spLocks noChangeShapeType="1"/>
          </p:cNvSpPr>
          <p:nvPr/>
        </p:nvSpPr>
        <p:spPr bwMode="auto">
          <a:xfrm>
            <a:off x="42901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>
            <a:off x="15469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>
            <a:off x="15469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8" name="Text Box 25"/>
          <p:cNvSpPr txBox="1">
            <a:spLocks noChangeArrowheads="1"/>
          </p:cNvSpPr>
          <p:nvPr/>
        </p:nvSpPr>
        <p:spPr bwMode="auto">
          <a:xfrm>
            <a:off x="25375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19" name="Text Box 26"/>
          <p:cNvSpPr txBox="1">
            <a:spLocks noChangeArrowheads="1"/>
          </p:cNvSpPr>
          <p:nvPr/>
        </p:nvSpPr>
        <p:spPr bwMode="auto">
          <a:xfrm>
            <a:off x="20803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9420" name="Text Box 27"/>
          <p:cNvSpPr txBox="1">
            <a:spLocks noChangeArrowheads="1"/>
          </p:cNvSpPr>
          <p:nvPr/>
        </p:nvSpPr>
        <p:spPr bwMode="auto">
          <a:xfrm>
            <a:off x="16231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1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21" name="Line 28"/>
          <p:cNvSpPr>
            <a:spLocks noChangeShapeType="1"/>
          </p:cNvSpPr>
          <p:nvPr/>
        </p:nvSpPr>
        <p:spPr bwMode="auto">
          <a:xfrm>
            <a:off x="29185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2" name="Line 29"/>
          <p:cNvSpPr>
            <a:spLocks noChangeShapeType="1"/>
          </p:cNvSpPr>
          <p:nvPr/>
        </p:nvSpPr>
        <p:spPr bwMode="auto">
          <a:xfrm>
            <a:off x="24613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3" name="Line 30"/>
          <p:cNvSpPr>
            <a:spLocks noChangeShapeType="1"/>
          </p:cNvSpPr>
          <p:nvPr/>
        </p:nvSpPr>
        <p:spPr bwMode="auto">
          <a:xfrm>
            <a:off x="20041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4" name="Text Box 31"/>
          <p:cNvSpPr txBox="1">
            <a:spLocks noChangeArrowheads="1"/>
          </p:cNvSpPr>
          <p:nvPr/>
        </p:nvSpPr>
        <p:spPr bwMode="auto">
          <a:xfrm>
            <a:off x="52807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0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25" name="Text Box 32"/>
          <p:cNvSpPr txBox="1">
            <a:spLocks noChangeArrowheads="1"/>
          </p:cNvSpPr>
          <p:nvPr/>
        </p:nvSpPr>
        <p:spPr bwMode="auto">
          <a:xfrm>
            <a:off x="48235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9426" name="Line 33"/>
          <p:cNvSpPr>
            <a:spLocks noChangeShapeType="1"/>
          </p:cNvSpPr>
          <p:nvPr/>
        </p:nvSpPr>
        <p:spPr bwMode="auto">
          <a:xfrm>
            <a:off x="56617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7" name="Line 34"/>
          <p:cNvSpPr>
            <a:spLocks noChangeShapeType="1"/>
          </p:cNvSpPr>
          <p:nvPr/>
        </p:nvSpPr>
        <p:spPr bwMode="auto">
          <a:xfrm>
            <a:off x="52045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8" name="Line 35"/>
          <p:cNvSpPr>
            <a:spLocks noChangeShapeType="1"/>
          </p:cNvSpPr>
          <p:nvPr/>
        </p:nvSpPr>
        <p:spPr bwMode="auto">
          <a:xfrm>
            <a:off x="47473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9" name="Line 36"/>
          <p:cNvSpPr>
            <a:spLocks noChangeShapeType="1"/>
          </p:cNvSpPr>
          <p:nvPr/>
        </p:nvSpPr>
        <p:spPr bwMode="auto">
          <a:xfrm>
            <a:off x="20041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0" name="Line 37"/>
          <p:cNvSpPr>
            <a:spLocks noChangeShapeType="1"/>
          </p:cNvSpPr>
          <p:nvPr/>
        </p:nvSpPr>
        <p:spPr bwMode="auto">
          <a:xfrm>
            <a:off x="24613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1" name="Line 38"/>
          <p:cNvSpPr>
            <a:spLocks noChangeShapeType="1"/>
          </p:cNvSpPr>
          <p:nvPr/>
        </p:nvSpPr>
        <p:spPr bwMode="auto">
          <a:xfrm>
            <a:off x="29185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2" name="Text Box 39"/>
          <p:cNvSpPr txBox="1">
            <a:spLocks noChangeArrowheads="1"/>
          </p:cNvSpPr>
          <p:nvPr/>
        </p:nvSpPr>
        <p:spPr bwMode="auto">
          <a:xfrm>
            <a:off x="573792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9433" name="Line 40"/>
          <p:cNvSpPr>
            <a:spLocks noChangeShapeType="1"/>
          </p:cNvSpPr>
          <p:nvPr/>
        </p:nvSpPr>
        <p:spPr bwMode="auto">
          <a:xfrm>
            <a:off x="619512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4" name="Text Box 41"/>
          <p:cNvSpPr txBox="1">
            <a:spLocks noChangeArrowheads="1"/>
          </p:cNvSpPr>
          <p:nvPr/>
        </p:nvSpPr>
        <p:spPr bwMode="auto">
          <a:xfrm>
            <a:off x="299472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9435" name="Line 42"/>
          <p:cNvSpPr>
            <a:spLocks noChangeShapeType="1"/>
          </p:cNvSpPr>
          <p:nvPr/>
        </p:nvSpPr>
        <p:spPr bwMode="auto">
          <a:xfrm>
            <a:off x="345192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6" name="Line 43"/>
          <p:cNvSpPr>
            <a:spLocks noChangeShapeType="1"/>
          </p:cNvSpPr>
          <p:nvPr/>
        </p:nvSpPr>
        <p:spPr bwMode="auto">
          <a:xfrm>
            <a:off x="3451920" y="5105400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7" name="Text Box 44"/>
          <p:cNvSpPr txBox="1">
            <a:spLocks noChangeArrowheads="1"/>
          </p:cNvSpPr>
          <p:nvPr/>
        </p:nvSpPr>
        <p:spPr bwMode="auto">
          <a:xfrm>
            <a:off x="619512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59438" name="Text Box 45"/>
          <p:cNvSpPr txBox="1">
            <a:spLocks noChangeArrowheads="1"/>
          </p:cNvSpPr>
          <p:nvPr/>
        </p:nvSpPr>
        <p:spPr bwMode="auto">
          <a:xfrm>
            <a:off x="3451920" y="4724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graphicFrame>
        <p:nvGraphicFramePr>
          <p:cNvPr id="59439" name="Object 46"/>
          <p:cNvGraphicFramePr>
            <a:graphicFrameLocks noChangeAspect="1"/>
          </p:cNvGraphicFramePr>
          <p:nvPr/>
        </p:nvGraphicFramePr>
        <p:xfrm>
          <a:off x="827584" y="2730500"/>
          <a:ext cx="34385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8" name="Equation" r:id="rId4" imgW="1219323" imgH="390594" progId="Equation.3">
                  <p:embed/>
                </p:oleObj>
              </mc:Choice>
              <mc:Fallback>
                <p:oleObj name="Equation" r:id="rId4" imgW="1219323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30500"/>
                        <a:ext cx="3438525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0" name="Line 47"/>
          <p:cNvSpPr>
            <a:spLocks noChangeShapeType="1"/>
          </p:cNvSpPr>
          <p:nvPr/>
        </p:nvSpPr>
        <p:spPr bwMode="auto">
          <a:xfrm>
            <a:off x="383292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1" name="Line 48"/>
          <p:cNvSpPr>
            <a:spLocks noChangeShapeType="1"/>
          </p:cNvSpPr>
          <p:nvPr/>
        </p:nvSpPr>
        <p:spPr bwMode="auto">
          <a:xfrm>
            <a:off x="657612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2" name="Line 49"/>
          <p:cNvSpPr>
            <a:spLocks noChangeShapeType="1"/>
          </p:cNvSpPr>
          <p:nvPr/>
        </p:nvSpPr>
        <p:spPr bwMode="auto">
          <a:xfrm>
            <a:off x="3832920" y="5105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24485C-A6A6-46C0-97DD-E4ACC3C5441B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一个虚拟的例子(2’)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(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7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,1)=(q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5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,0,R),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则第2部分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故匹配得到如下扩展 </a:t>
            </a:r>
          </a:p>
        </p:txBody>
      </p:sp>
      <p:graphicFrame>
        <p:nvGraphicFramePr>
          <p:cNvPr id="60422" name="Object 44"/>
          <p:cNvGraphicFramePr>
            <a:graphicFrameLocks noChangeAspect="1"/>
          </p:cNvGraphicFramePr>
          <p:nvPr/>
        </p:nvGraphicFramePr>
        <p:xfrm>
          <a:off x="1691680" y="2667000"/>
          <a:ext cx="118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2" name="Equation" r:id="rId4" imgW="390604" imgH="447550" progId="Equation.3">
                  <p:embed/>
                </p:oleObj>
              </mc:Choice>
              <mc:Fallback>
                <p:oleObj name="Equation" r:id="rId4" imgW="390604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67000"/>
                        <a:ext cx="118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17512" y="4724401"/>
            <a:ext cx="6010671" cy="1299865"/>
            <a:chOff x="217512" y="4724401"/>
            <a:chExt cx="7278226" cy="1299865"/>
          </a:xfrm>
        </p:grpSpPr>
        <p:sp>
          <p:nvSpPr>
            <p:cNvPr id="60423" name="Text Box 57"/>
            <p:cNvSpPr txBox="1">
              <a:spLocks noChangeArrowheads="1"/>
            </p:cNvSpPr>
            <p:nvPr/>
          </p:nvSpPr>
          <p:spPr bwMode="auto">
            <a:xfrm>
              <a:off x="41971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24" name="Text Box 58"/>
            <p:cNvSpPr txBox="1">
              <a:spLocks noChangeArrowheads="1"/>
            </p:cNvSpPr>
            <p:nvPr/>
          </p:nvSpPr>
          <p:spPr bwMode="auto">
            <a:xfrm>
              <a:off x="282555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0425" name="Text Box 59"/>
            <p:cNvSpPr txBox="1">
              <a:spLocks noChangeArrowheads="1"/>
            </p:cNvSpPr>
            <p:nvPr/>
          </p:nvSpPr>
          <p:spPr bwMode="auto">
            <a:xfrm>
              <a:off x="217512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0426" name="Text Box 60"/>
            <p:cNvSpPr txBox="1">
              <a:spLocks noChangeArrowheads="1"/>
            </p:cNvSpPr>
            <p:nvPr/>
          </p:nvSpPr>
          <p:spPr bwMode="auto">
            <a:xfrm>
              <a:off x="5395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27" name="Line 61"/>
            <p:cNvSpPr>
              <a:spLocks noChangeShapeType="1"/>
            </p:cNvSpPr>
            <p:nvPr/>
          </p:nvSpPr>
          <p:spPr bwMode="auto">
            <a:xfrm>
              <a:off x="285328" y="48006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8" name="Line 62"/>
            <p:cNvSpPr>
              <a:spLocks noChangeShapeType="1"/>
            </p:cNvSpPr>
            <p:nvPr/>
          </p:nvSpPr>
          <p:spPr bwMode="auto">
            <a:xfrm>
              <a:off x="539552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9" name="Line 63"/>
            <p:cNvSpPr>
              <a:spLocks noChangeShapeType="1"/>
            </p:cNvSpPr>
            <p:nvPr/>
          </p:nvSpPr>
          <p:spPr bwMode="auto">
            <a:xfrm>
              <a:off x="3282752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0" name="Line 64"/>
            <p:cNvSpPr>
              <a:spLocks noChangeShapeType="1"/>
            </p:cNvSpPr>
            <p:nvPr/>
          </p:nvSpPr>
          <p:spPr bwMode="auto">
            <a:xfrm>
              <a:off x="539552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1" name="Text Box 65"/>
            <p:cNvSpPr txBox="1">
              <a:spLocks noChangeArrowheads="1"/>
            </p:cNvSpPr>
            <p:nvPr/>
          </p:nvSpPr>
          <p:spPr bwMode="auto">
            <a:xfrm>
              <a:off x="21751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0432" name="Text Box 66"/>
            <p:cNvSpPr txBox="1">
              <a:spLocks noChangeArrowheads="1"/>
            </p:cNvSpPr>
            <p:nvPr/>
          </p:nvSpPr>
          <p:spPr bwMode="auto">
            <a:xfrm>
              <a:off x="9967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33" name="Text Box 67"/>
            <p:cNvSpPr txBox="1">
              <a:spLocks noChangeArrowheads="1"/>
            </p:cNvSpPr>
            <p:nvPr/>
          </p:nvSpPr>
          <p:spPr bwMode="auto">
            <a:xfrm>
              <a:off x="14539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34" name="Text Box 68"/>
            <p:cNvSpPr txBox="1">
              <a:spLocks noChangeArrowheads="1"/>
            </p:cNvSpPr>
            <p:nvPr/>
          </p:nvSpPr>
          <p:spPr bwMode="auto">
            <a:xfrm>
              <a:off x="23683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35" name="Text Box 69"/>
            <p:cNvSpPr txBox="1">
              <a:spLocks noChangeArrowheads="1"/>
            </p:cNvSpPr>
            <p:nvPr/>
          </p:nvSpPr>
          <p:spPr bwMode="auto">
            <a:xfrm>
              <a:off x="191115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36" name="Text Box 70"/>
            <p:cNvSpPr txBox="1">
              <a:spLocks noChangeArrowheads="1"/>
            </p:cNvSpPr>
            <p:nvPr/>
          </p:nvSpPr>
          <p:spPr bwMode="auto">
            <a:xfrm>
              <a:off x="5395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37" name="Text Box 71"/>
            <p:cNvSpPr txBox="1">
              <a:spLocks noChangeArrowheads="1"/>
            </p:cNvSpPr>
            <p:nvPr/>
          </p:nvSpPr>
          <p:spPr bwMode="auto">
            <a:xfrm>
              <a:off x="9967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38" name="Text Box 72"/>
            <p:cNvSpPr txBox="1">
              <a:spLocks noChangeArrowheads="1"/>
            </p:cNvSpPr>
            <p:nvPr/>
          </p:nvSpPr>
          <p:spPr bwMode="auto">
            <a:xfrm>
              <a:off x="32827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39" name="Text Box 73"/>
            <p:cNvSpPr txBox="1">
              <a:spLocks noChangeArrowheads="1"/>
            </p:cNvSpPr>
            <p:nvPr/>
          </p:nvSpPr>
          <p:spPr bwMode="auto">
            <a:xfrm>
              <a:off x="3739952" y="5562601"/>
              <a:ext cx="5296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0440" name="Line 74"/>
            <p:cNvSpPr>
              <a:spLocks noChangeShapeType="1"/>
            </p:cNvSpPr>
            <p:nvPr/>
          </p:nvSpPr>
          <p:spPr bwMode="auto">
            <a:xfrm>
              <a:off x="41209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1" name="Line 75"/>
            <p:cNvSpPr>
              <a:spLocks noChangeShapeType="1"/>
            </p:cNvSpPr>
            <p:nvPr/>
          </p:nvSpPr>
          <p:spPr bwMode="auto">
            <a:xfrm>
              <a:off x="13777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76"/>
            <p:cNvSpPr>
              <a:spLocks noChangeShapeType="1"/>
            </p:cNvSpPr>
            <p:nvPr/>
          </p:nvSpPr>
          <p:spPr bwMode="auto">
            <a:xfrm>
              <a:off x="13777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Text Box 77"/>
            <p:cNvSpPr txBox="1">
              <a:spLocks noChangeArrowheads="1"/>
            </p:cNvSpPr>
            <p:nvPr/>
          </p:nvSpPr>
          <p:spPr bwMode="auto">
            <a:xfrm>
              <a:off x="23683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44" name="Text Box 78"/>
            <p:cNvSpPr txBox="1">
              <a:spLocks noChangeArrowheads="1"/>
            </p:cNvSpPr>
            <p:nvPr/>
          </p:nvSpPr>
          <p:spPr bwMode="auto">
            <a:xfrm>
              <a:off x="1911152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45" name="Text Box 79"/>
            <p:cNvSpPr txBox="1">
              <a:spLocks noChangeArrowheads="1"/>
            </p:cNvSpPr>
            <p:nvPr/>
          </p:nvSpPr>
          <p:spPr bwMode="auto">
            <a:xfrm>
              <a:off x="14539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46" name="Line 80"/>
            <p:cNvSpPr>
              <a:spLocks noChangeShapeType="1"/>
            </p:cNvSpPr>
            <p:nvPr/>
          </p:nvSpPr>
          <p:spPr bwMode="auto">
            <a:xfrm>
              <a:off x="27493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81"/>
            <p:cNvSpPr>
              <a:spLocks noChangeShapeType="1"/>
            </p:cNvSpPr>
            <p:nvPr/>
          </p:nvSpPr>
          <p:spPr bwMode="auto">
            <a:xfrm>
              <a:off x="22921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8" name="Line 82"/>
            <p:cNvSpPr>
              <a:spLocks noChangeShapeType="1"/>
            </p:cNvSpPr>
            <p:nvPr/>
          </p:nvSpPr>
          <p:spPr bwMode="auto">
            <a:xfrm>
              <a:off x="18349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Text Box 83"/>
            <p:cNvSpPr txBox="1">
              <a:spLocks noChangeArrowheads="1"/>
            </p:cNvSpPr>
            <p:nvPr/>
          </p:nvSpPr>
          <p:spPr bwMode="auto">
            <a:xfrm>
              <a:off x="51115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50" name="Text Box 84"/>
            <p:cNvSpPr txBox="1">
              <a:spLocks noChangeArrowheads="1"/>
            </p:cNvSpPr>
            <p:nvPr/>
          </p:nvSpPr>
          <p:spPr bwMode="auto">
            <a:xfrm>
              <a:off x="465435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51" name="Line 85"/>
            <p:cNvSpPr>
              <a:spLocks noChangeShapeType="1"/>
            </p:cNvSpPr>
            <p:nvPr/>
          </p:nvSpPr>
          <p:spPr bwMode="auto">
            <a:xfrm>
              <a:off x="54925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2" name="Line 86"/>
            <p:cNvSpPr>
              <a:spLocks noChangeShapeType="1"/>
            </p:cNvSpPr>
            <p:nvPr/>
          </p:nvSpPr>
          <p:spPr bwMode="auto">
            <a:xfrm>
              <a:off x="50353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3" name="Line 87"/>
            <p:cNvSpPr>
              <a:spLocks noChangeShapeType="1"/>
            </p:cNvSpPr>
            <p:nvPr/>
          </p:nvSpPr>
          <p:spPr bwMode="auto">
            <a:xfrm>
              <a:off x="45781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4" name="Line 88"/>
            <p:cNvSpPr>
              <a:spLocks noChangeShapeType="1"/>
            </p:cNvSpPr>
            <p:nvPr/>
          </p:nvSpPr>
          <p:spPr bwMode="auto">
            <a:xfrm>
              <a:off x="18349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5" name="Line 89"/>
            <p:cNvSpPr>
              <a:spLocks noChangeShapeType="1"/>
            </p:cNvSpPr>
            <p:nvPr/>
          </p:nvSpPr>
          <p:spPr bwMode="auto">
            <a:xfrm>
              <a:off x="22921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6" name="Line 90"/>
            <p:cNvSpPr>
              <a:spLocks noChangeShapeType="1"/>
            </p:cNvSpPr>
            <p:nvPr/>
          </p:nvSpPr>
          <p:spPr bwMode="auto">
            <a:xfrm>
              <a:off x="27493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7" name="Text Box 91"/>
            <p:cNvSpPr txBox="1">
              <a:spLocks noChangeArrowheads="1"/>
            </p:cNvSpPr>
            <p:nvPr/>
          </p:nvSpPr>
          <p:spPr bwMode="auto">
            <a:xfrm>
              <a:off x="556875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0458" name="Line 92"/>
            <p:cNvSpPr>
              <a:spLocks noChangeShapeType="1"/>
            </p:cNvSpPr>
            <p:nvPr/>
          </p:nvSpPr>
          <p:spPr bwMode="auto">
            <a:xfrm>
              <a:off x="6025952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9" name="Text Box 93"/>
            <p:cNvSpPr txBox="1">
              <a:spLocks noChangeArrowheads="1"/>
            </p:cNvSpPr>
            <p:nvPr/>
          </p:nvSpPr>
          <p:spPr bwMode="auto">
            <a:xfrm>
              <a:off x="2825552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0460" name="Line 94"/>
            <p:cNvSpPr>
              <a:spLocks noChangeShapeType="1"/>
            </p:cNvSpPr>
            <p:nvPr/>
          </p:nvSpPr>
          <p:spPr bwMode="auto">
            <a:xfrm>
              <a:off x="3282752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1" name="Line 95"/>
            <p:cNvSpPr>
              <a:spLocks noChangeShapeType="1"/>
            </p:cNvSpPr>
            <p:nvPr/>
          </p:nvSpPr>
          <p:spPr bwMode="auto">
            <a:xfrm>
              <a:off x="3282752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2" name="Text Box 96"/>
            <p:cNvSpPr txBox="1">
              <a:spLocks noChangeArrowheads="1"/>
            </p:cNvSpPr>
            <p:nvPr/>
          </p:nvSpPr>
          <p:spPr bwMode="auto">
            <a:xfrm>
              <a:off x="6025952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63" name="Text Box 97"/>
            <p:cNvSpPr txBox="1">
              <a:spLocks noChangeArrowheads="1"/>
            </p:cNvSpPr>
            <p:nvPr/>
          </p:nvSpPr>
          <p:spPr bwMode="auto">
            <a:xfrm>
              <a:off x="32827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64" name="Line 98"/>
            <p:cNvSpPr>
              <a:spLocks noChangeShapeType="1"/>
            </p:cNvSpPr>
            <p:nvPr/>
          </p:nvSpPr>
          <p:spPr bwMode="auto">
            <a:xfrm>
              <a:off x="36637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5" name="Line 99"/>
            <p:cNvSpPr>
              <a:spLocks noChangeShapeType="1"/>
            </p:cNvSpPr>
            <p:nvPr/>
          </p:nvSpPr>
          <p:spPr bwMode="auto">
            <a:xfrm>
              <a:off x="64069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6" name="Line 100"/>
            <p:cNvSpPr>
              <a:spLocks noChangeShapeType="1"/>
            </p:cNvSpPr>
            <p:nvPr/>
          </p:nvSpPr>
          <p:spPr bwMode="auto">
            <a:xfrm>
              <a:off x="36637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7" name="Text Box 101"/>
            <p:cNvSpPr txBox="1">
              <a:spLocks noChangeArrowheads="1"/>
            </p:cNvSpPr>
            <p:nvPr/>
          </p:nvSpPr>
          <p:spPr bwMode="auto">
            <a:xfrm>
              <a:off x="6483152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0468" name="Text Box 102"/>
            <p:cNvSpPr txBox="1">
              <a:spLocks noChangeArrowheads="1"/>
            </p:cNvSpPr>
            <p:nvPr/>
          </p:nvSpPr>
          <p:spPr bwMode="auto">
            <a:xfrm>
              <a:off x="6864152" y="5562601"/>
              <a:ext cx="6315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0469" name="Line 103"/>
            <p:cNvSpPr>
              <a:spLocks noChangeShapeType="1"/>
            </p:cNvSpPr>
            <p:nvPr/>
          </p:nvSpPr>
          <p:spPr bwMode="auto">
            <a:xfrm>
              <a:off x="7321352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0" name="Text Box 104"/>
            <p:cNvSpPr txBox="1">
              <a:spLocks noChangeArrowheads="1"/>
            </p:cNvSpPr>
            <p:nvPr/>
          </p:nvSpPr>
          <p:spPr bwMode="auto">
            <a:xfrm>
              <a:off x="4197152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0471" name="Text Box 105"/>
            <p:cNvSpPr txBox="1">
              <a:spLocks noChangeArrowheads="1"/>
            </p:cNvSpPr>
            <p:nvPr/>
          </p:nvSpPr>
          <p:spPr bwMode="auto">
            <a:xfrm>
              <a:off x="3739952" y="4724401"/>
              <a:ext cx="6168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0472" name="Line 107"/>
            <p:cNvSpPr>
              <a:spLocks noChangeShapeType="1"/>
            </p:cNvSpPr>
            <p:nvPr/>
          </p:nvSpPr>
          <p:spPr bwMode="auto">
            <a:xfrm>
              <a:off x="4578152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3" name="Line 108"/>
            <p:cNvSpPr>
              <a:spLocks noChangeShapeType="1"/>
            </p:cNvSpPr>
            <p:nvPr/>
          </p:nvSpPr>
          <p:spPr bwMode="auto">
            <a:xfrm>
              <a:off x="4578152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8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22A4284-DB0F-4EF8-B1B0-60E3F71C99CB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一个虚拟的例子(2’)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(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7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,1)=(q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5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,0,R),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则第2部分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故匹配得到如下扩展 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1835696" y="2667000"/>
          <a:ext cx="118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6" name="Equation" r:id="rId4" imgW="390604" imgH="447550" progId="Equation.3">
                  <p:embed/>
                </p:oleObj>
              </mc:Choice>
              <mc:Fallback>
                <p:oleObj name="Equation" r:id="rId4" imgW="390604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67000"/>
                        <a:ext cx="118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79512" y="4724401"/>
            <a:ext cx="5334000" cy="1299865"/>
            <a:chOff x="3505200" y="4724401"/>
            <a:chExt cx="5334000" cy="1299865"/>
          </a:xfrm>
        </p:grpSpPr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5715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4343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48006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0" name="Text Box 20"/>
            <p:cNvSpPr txBox="1">
              <a:spLocks noChangeArrowheads="1"/>
            </p:cNvSpPr>
            <p:nvPr/>
          </p:nvSpPr>
          <p:spPr bwMode="auto">
            <a:xfrm>
              <a:off x="48006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51" name="Text Box 21"/>
            <p:cNvSpPr txBox="1">
              <a:spLocks noChangeArrowheads="1"/>
            </p:cNvSpPr>
            <p:nvPr/>
          </p:nvSpPr>
          <p:spPr bwMode="auto">
            <a:xfrm>
              <a:off x="5257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1452" name="Line 22"/>
            <p:cNvSpPr>
              <a:spLocks noChangeShapeType="1"/>
            </p:cNvSpPr>
            <p:nvPr/>
          </p:nvSpPr>
          <p:spPr bwMode="auto">
            <a:xfrm>
              <a:off x="5638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Text Box 31"/>
            <p:cNvSpPr txBox="1">
              <a:spLocks noChangeArrowheads="1"/>
            </p:cNvSpPr>
            <p:nvPr/>
          </p:nvSpPr>
          <p:spPr bwMode="auto">
            <a:xfrm>
              <a:off x="6629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54" name="Text Box 32"/>
            <p:cNvSpPr txBox="1">
              <a:spLocks noChangeArrowheads="1"/>
            </p:cNvSpPr>
            <p:nvPr/>
          </p:nvSpPr>
          <p:spPr bwMode="auto">
            <a:xfrm>
              <a:off x="6172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1455" name="Line 33"/>
            <p:cNvSpPr>
              <a:spLocks noChangeShapeType="1"/>
            </p:cNvSpPr>
            <p:nvPr/>
          </p:nvSpPr>
          <p:spPr bwMode="auto">
            <a:xfrm>
              <a:off x="70104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Line 34"/>
            <p:cNvSpPr>
              <a:spLocks noChangeShapeType="1"/>
            </p:cNvSpPr>
            <p:nvPr/>
          </p:nvSpPr>
          <p:spPr bwMode="auto">
            <a:xfrm>
              <a:off x="6553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7" name="Line 35"/>
            <p:cNvSpPr>
              <a:spLocks noChangeShapeType="1"/>
            </p:cNvSpPr>
            <p:nvPr/>
          </p:nvSpPr>
          <p:spPr bwMode="auto">
            <a:xfrm>
              <a:off x="6096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8" name="Text Box 39"/>
            <p:cNvSpPr txBox="1">
              <a:spLocks noChangeArrowheads="1"/>
            </p:cNvSpPr>
            <p:nvPr/>
          </p:nvSpPr>
          <p:spPr bwMode="auto">
            <a:xfrm>
              <a:off x="7086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1459" name="Line 40"/>
            <p:cNvSpPr>
              <a:spLocks noChangeShapeType="1"/>
            </p:cNvSpPr>
            <p:nvPr/>
          </p:nvSpPr>
          <p:spPr bwMode="auto">
            <a:xfrm>
              <a:off x="75438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0" name="Text Box 41"/>
            <p:cNvSpPr txBox="1">
              <a:spLocks noChangeArrowheads="1"/>
            </p:cNvSpPr>
            <p:nvPr/>
          </p:nvSpPr>
          <p:spPr bwMode="auto">
            <a:xfrm>
              <a:off x="4343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1461" name="Line 42"/>
            <p:cNvSpPr>
              <a:spLocks noChangeShapeType="1"/>
            </p:cNvSpPr>
            <p:nvPr/>
          </p:nvSpPr>
          <p:spPr bwMode="auto">
            <a:xfrm>
              <a:off x="4800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43"/>
            <p:cNvSpPr>
              <a:spLocks noChangeShapeType="1"/>
            </p:cNvSpPr>
            <p:nvPr/>
          </p:nvSpPr>
          <p:spPr bwMode="auto">
            <a:xfrm>
              <a:off x="48006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Text Box 44"/>
            <p:cNvSpPr txBox="1">
              <a:spLocks noChangeArrowheads="1"/>
            </p:cNvSpPr>
            <p:nvPr/>
          </p:nvSpPr>
          <p:spPr bwMode="auto">
            <a:xfrm>
              <a:off x="7543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64" name="Text Box 45"/>
            <p:cNvSpPr txBox="1">
              <a:spLocks noChangeArrowheads="1"/>
            </p:cNvSpPr>
            <p:nvPr/>
          </p:nvSpPr>
          <p:spPr bwMode="auto">
            <a:xfrm>
              <a:off x="48006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65" name="Line 46"/>
            <p:cNvSpPr>
              <a:spLocks noChangeShapeType="1"/>
            </p:cNvSpPr>
            <p:nvPr/>
          </p:nvSpPr>
          <p:spPr bwMode="auto">
            <a:xfrm>
              <a:off x="5181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6" name="Line 47"/>
            <p:cNvSpPr>
              <a:spLocks noChangeShapeType="1"/>
            </p:cNvSpPr>
            <p:nvPr/>
          </p:nvSpPr>
          <p:spPr bwMode="auto">
            <a:xfrm>
              <a:off x="7924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7" name="Line 48"/>
            <p:cNvSpPr>
              <a:spLocks noChangeShapeType="1"/>
            </p:cNvSpPr>
            <p:nvPr/>
          </p:nvSpPr>
          <p:spPr bwMode="auto">
            <a:xfrm>
              <a:off x="51816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Text Box 49"/>
            <p:cNvSpPr txBox="1">
              <a:spLocks noChangeArrowheads="1"/>
            </p:cNvSpPr>
            <p:nvPr/>
          </p:nvSpPr>
          <p:spPr bwMode="auto">
            <a:xfrm>
              <a:off x="8001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1469" name="Text Box 50"/>
            <p:cNvSpPr txBox="1">
              <a:spLocks noChangeArrowheads="1"/>
            </p:cNvSpPr>
            <p:nvPr/>
          </p:nvSpPr>
          <p:spPr bwMode="auto">
            <a:xfrm>
              <a:off x="8382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1470" name="Line 51"/>
            <p:cNvSpPr>
              <a:spLocks noChangeShapeType="1"/>
            </p:cNvSpPr>
            <p:nvPr/>
          </p:nvSpPr>
          <p:spPr bwMode="auto">
            <a:xfrm>
              <a:off x="8839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Text Box 52"/>
            <p:cNvSpPr txBox="1">
              <a:spLocks noChangeArrowheads="1"/>
            </p:cNvSpPr>
            <p:nvPr/>
          </p:nvSpPr>
          <p:spPr bwMode="auto">
            <a:xfrm>
              <a:off x="57150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1472" name="Text Box 53"/>
            <p:cNvSpPr txBox="1">
              <a:spLocks noChangeArrowheads="1"/>
            </p:cNvSpPr>
            <p:nvPr/>
          </p:nvSpPr>
          <p:spPr bwMode="auto">
            <a:xfrm>
              <a:off x="52578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1473" name="Line 54"/>
            <p:cNvSpPr>
              <a:spLocks noChangeShapeType="1"/>
            </p:cNvSpPr>
            <p:nvPr/>
          </p:nvSpPr>
          <p:spPr bwMode="auto">
            <a:xfrm>
              <a:off x="6096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4" name="Line 55"/>
            <p:cNvSpPr>
              <a:spLocks noChangeShapeType="1"/>
            </p:cNvSpPr>
            <p:nvPr/>
          </p:nvSpPr>
          <p:spPr bwMode="auto">
            <a:xfrm>
              <a:off x="60960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5" name="Text Box 56"/>
            <p:cNvSpPr txBox="1">
              <a:spLocks noChangeArrowheads="1"/>
            </p:cNvSpPr>
            <p:nvPr/>
          </p:nvSpPr>
          <p:spPr bwMode="auto">
            <a:xfrm>
              <a:off x="35052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9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25499B-3ADB-42FE-9597-BA477610094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骨牌游戏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07504" y="1905000"/>
            <a:ext cx="6048672" cy="1752600"/>
            <a:chOff x="1219200" y="1905000"/>
            <a:chExt cx="6324600" cy="1752600"/>
          </a:xfrm>
        </p:grpSpPr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>
              <a:off x="14478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12192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12954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13716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752600" y="2971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30480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28194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28956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29718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3429000" y="2209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3352800" y="2971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 err="1">
                  <a:latin typeface="Arial Narrow" pitchFamily="34" charset="0"/>
                  <a:ea typeface="宋体" charset="-122"/>
                </a:rPr>
                <a:t>ab</a:t>
              </a:r>
              <a:endParaRPr lang="en-US" altLang="zh-CN" sz="2400" b="1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44049" name="AutoShape 17"/>
            <p:cNvSpPr>
              <a:spLocks noChangeArrowheads="1"/>
            </p:cNvSpPr>
            <p:nvPr/>
          </p:nvSpPr>
          <p:spPr bwMode="auto">
            <a:xfrm>
              <a:off x="47244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>
              <a:off x="44958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45720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46482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5105400" y="2209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5181600" y="2971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4055" name="AutoShape 23"/>
            <p:cNvSpPr>
              <a:spLocks noChangeArrowheads="1"/>
            </p:cNvSpPr>
            <p:nvPr/>
          </p:nvSpPr>
          <p:spPr bwMode="auto">
            <a:xfrm>
              <a:off x="64008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6" name="AutoShape 24"/>
            <p:cNvSpPr>
              <a:spLocks noChangeArrowheads="1"/>
            </p:cNvSpPr>
            <p:nvPr/>
          </p:nvSpPr>
          <p:spPr bwMode="auto">
            <a:xfrm>
              <a:off x="61722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7" name="AutoShape 25"/>
            <p:cNvSpPr>
              <a:spLocks noChangeArrowheads="1"/>
            </p:cNvSpPr>
            <p:nvPr/>
          </p:nvSpPr>
          <p:spPr bwMode="auto">
            <a:xfrm>
              <a:off x="62484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8" name="AutoShape 26"/>
            <p:cNvSpPr>
              <a:spLocks noChangeArrowheads="1"/>
            </p:cNvSpPr>
            <p:nvPr/>
          </p:nvSpPr>
          <p:spPr bwMode="auto">
            <a:xfrm>
              <a:off x="63246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6629400" y="2209801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abc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6781800" y="29718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5536" y="4343400"/>
            <a:ext cx="5715000" cy="1524000"/>
            <a:chOff x="1524000" y="4343400"/>
            <a:chExt cx="5715000" cy="1524000"/>
          </a:xfrm>
        </p:grpSpPr>
        <p:sp>
          <p:nvSpPr>
            <p:cNvPr id="44061" name="AutoShape 29"/>
            <p:cNvSpPr>
              <a:spLocks noChangeArrowheads="1"/>
            </p:cNvSpPr>
            <p:nvPr/>
          </p:nvSpPr>
          <p:spPr bwMode="auto">
            <a:xfrm>
              <a:off x="1524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62" name="Text Box 33"/>
            <p:cNvSpPr txBox="1">
              <a:spLocks noChangeArrowheads="1"/>
            </p:cNvSpPr>
            <p:nvPr/>
          </p:nvSpPr>
          <p:spPr bwMode="auto">
            <a:xfrm>
              <a:off x="1905000" y="4419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4063" name="Text Box 34"/>
            <p:cNvSpPr txBox="1">
              <a:spLocks noChangeArrowheads="1"/>
            </p:cNvSpPr>
            <p:nvPr/>
          </p:nvSpPr>
          <p:spPr bwMode="auto">
            <a:xfrm>
              <a:off x="1828800" y="5181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ab</a:t>
              </a:r>
            </a:p>
          </p:txBody>
        </p:sp>
        <p:sp>
          <p:nvSpPr>
            <p:cNvPr id="44064" name="AutoShape 35"/>
            <p:cNvSpPr>
              <a:spLocks noChangeArrowheads="1"/>
            </p:cNvSpPr>
            <p:nvPr/>
          </p:nvSpPr>
          <p:spPr bwMode="auto">
            <a:xfrm>
              <a:off x="2667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65" name="Text Box 36"/>
            <p:cNvSpPr txBox="1">
              <a:spLocks noChangeArrowheads="1"/>
            </p:cNvSpPr>
            <p:nvPr/>
          </p:nvSpPr>
          <p:spPr bwMode="auto">
            <a:xfrm>
              <a:off x="3048000" y="4419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44066" name="Text Box 37"/>
            <p:cNvSpPr txBox="1">
              <a:spLocks noChangeArrowheads="1"/>
            </p:cNvSpPr>
            <p:nvPr/>
          </p:nvSpPr>
          <p:spPr bwMode="auto">
            <a:xfrm>
              <a:off x="2971800" y="5181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4067" name="AutoShape 38"/>
            <p:cNvSpPr>
              <a:spLocks noChangeArrowheads="1"/>
            </p:cNvSpPr>
            <p:nvPr/>
          </p:nvSpPr>
          <p:spPr bwMode="auto">
            <a:xfrm>
              <a:off x="3810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68" name="Text Box 39"/>
            <p:cNvSpPr txBox="1">
              <a:spLocks noChangeArrowheads="1"/>
            </p:cNvSpPr>
            <p:nvPr/>
          </p:nvSpPr>
          <p:spPr bwMode="auto">
            <a:xfrm>
              <a:off x="4191000" y="4419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4069" name="Text Box 40"/>
            <p:cNvSpPr txBox="1">
              <a:spLocks noChangeArrowheads="1"/>
            </p:cNvSpPr>
            <p:nvPr/>
          </p:nvSpPr>
          <p:spPr bwMode="auto">
            <a:xfrm>
              <a:off x="4267200" y="5181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4070" name="AutoShape 41"/>
            <p:cNvSpPr>
              <a:spLocks noChangeArrowheads="1"/>
            </p:cNvSpPr>
            <p:nvPr/>
          </p:nvSpPr>
          <p:spPr bwMode="auto">
            <a:xfrm>
              <a:off x="4953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5334000" y="4419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4072" name="Text Box 43"/>
            <p:cNvSpPr txBox="1">
              <a:spLocks noChangeArrowheads="1"/>
            </p:cNvSpPr>
            <p:nvPr/>
          </p:nvSpPr>
          <p:spPr bwMode="auto">
            <a:xfrm>
              <a:off x="5257800" y="5181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ab</a:t>
              </a:r>
            </a:p>
          </p:txBody>
        </p:sp>
        <p:sp>
          <p:nvSpPr>
            <p:cNvPr id="44073" name="AutoShape 44"/>
            <p:cNvSpPr>
              <a:spLocks noChangeArrowheads="1"/>
            </p:cNvSpPr>
            <p:nvPr/>
          </p:nvSpPr>
          <p:spPr bwMode="auto">
            <a:xfrm>
              <a:off x="6096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44074" name="Text Box 45"/>
            <p:cNvSpPr txBox="1">
              <a:spLocks noChangeArrowheads="1"/>
            </p:cNvSpPr>
            <p:nvPr/>
          </p:nvSpPr>
          <p:spPr bwMode="auto">
            <a:xfrm>
              <a:off x="6324600" y="4419601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abc</a:t>
              </a:r>
            </a:p>
          </p:txBody>
        </p:sp>
        <p:sp>
          <p:nvSpPr>
            <p:cNvPr id="44075" name="Text Box 46"/>
            <p:cNvSpPr txBox="1">
              <a:spLocks noChangeArrowheads="1"/>
            </p:cNvSpPr>
            <p:nvPr/>
          </p:nvSpPr>
          <p:spPr bwMode="auto">
            <a:xfrm>
              <a:off x="6477000" y="5181601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2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3493A2-3772-4948-A845-BDD3E5C662A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一个虚拟的例子(4,5)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第4,5部分把如下骨牌放入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故匹配得到如下扩展 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357336" y="4724401"/>
            <a:ext cx="5726832" cy="1299865"/>
            <a:chOff x="838200" y="4724401"/>
            <a:chExt cx="7239000" cy="1299865"/>
          </a:xfrm>
        </p:grpSpPr>
        <p:sp>
          <p:nvSpPr>
            <p:cNvPr id="63494" name="Text Box 5"/>
            <p:cNvSpPr txBox="1">
              <a:spLocks noChangeArrowheads="1"/>
            </p:cNvSpPr>
            <p:nvPr/>
          </p:nvSpPr>
          <p:spPr bwMode="auto">
            <a:xfrm>
              <a:off x="3048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495" name="Text Box 6"/>
            <p:cNvSpPr txBox="1">
              <a:spLocks noChangeArrowheads="1"/>
            </p:cNvSpPr>
            <p:nvPr/>
          </p:nvSpPr>
          <p:spPr bwMode="auto">
            <a:xfrm>
              <a:off x="1676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3496" name="Line 7"/>
            <p:cNvSpPr>
              <a:spLocks noChangeShapeType="1"/>
            </p:cNvSpPr>
            <p:nvPr/>
          </p:nvSpPr>
          <p:spPr bwMode="auto">
            <a:xfrm>
              <a:off x="21336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1336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498" name="Text Box 9"/>
            <p:cNvSpPr txBox="1">
              <a:spLocks noChangeArrowheads="1"/>
            </p:cNvSpPr>
            <p:nvPr/>
          </p:nvSpPr>
          <p:spPr bwMode="auto">
            <a:xfrm>
              <a:off x="2524877" y="5562601"/>
              <a:ext cx="57122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3499" name="Line 10"/>
            <p:cNvSpPr>
              <a:spLocks noChangeShapeType="1"/>
            </p:cNvSpPr>
            <p:nvPr/>
          </p:nvSpPr>
          <p:spPr bwMode="auto">
            <a:xfrm>
              <a:off x="2971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0" name="Text Box 11"/>
            <p:cNvSpPr txBox="1">
              <a:spLocks noChangeArrowheads="1"/>
            </p:cNvSpPr>
            <p:nvPr/>
          </p:nvSpPr>
          <p:spPr bwMode="auto">
            <a:xfrm>
              <a:off x="3962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01" name="Text Box 12"/>
            <p:cNvSpPr txBox="1">
              <a:spLocks noChangeArrowheads="1"/>
            </p:cNvSpPr>
            <p:nvPr/>
          </p:nvSpPr>
          <p:spPr bwMode="auto">
            <a:xfrm>
              <a:off x="3505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3502" name="Line 13"/>
            <p:cNvSpPr>
              <a:spLocks noChangeShapeType="1"/>
            </p:cNvSpPr>
            <p:nvPr/>
          </p:nvSpPr>
          <p:spPr bwMode="auto">
            <a:xfrm>
              <a:off x="43434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3" name="Line 14"/>
            <p:cNvSpPr>
              <a:spLocks noChangeShapeType="1"/>
            </p:cNvSpPr>
            <p:nvPr/>
          </p:nvSpPr>
          <p:spPr bwMode="auto">
            <a:xfrm>
              <a:off x="3886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4" name="Line 15"/>
            <p:cNvSpPr>
              <a:spLocks noChangeShapeType="1"/>
            </p:cNvSpPr>
            <p:nvPr/>
          </p:nvSpPr>
          <p:spPr bwMode="auto">
            <a:xfrm>
              <a:off x="3429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5" name="Text Box 16"/>
            <p:cNvSpPr txBox="1">
              <a:spLocks noChangeArrowheads="1"/>
            </p:cNvSpPr>
            <p:nvPr/>
          </p:nvSpPr>
          <p:spPr bwMode="auto">
            <a:xfrm>
              <a:off x="4419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3506" name="Line 17"/>
            <p:cNvSpPr>
              <a:spLocks noChangeShapeType="1"/>
            </p:cNvSpPr>
            <p:nvPr/>
          </p:nvSpPr>
          <p:spPr bwMode="auto">
            <a:xfrm>
              <a:off x="48768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7" name="Text Box 18"/>
            <p:cNvSpPr txBox="1">
              <a:spLocks noChangeArrowheads="1"/>
            </p:cNvSpPr>
            <p:nvPr/>
          </p:nvSpPr>
          <p:spPr bwMode="auto">
            <a:xfrm>
              <a:off x="1676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3508" name="Line 19"/>
            <p:cNvSpPr>
              <a:spLocks noChangeShapeType="1"/>
            </p:cNvSpPr>
            <p:nvPr/>
          </p:nvSpPr>
          <p:spPr bwMode="auto">
            <a:xfrm>
              <a:off x="2133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9" name="Line 20"/>
            <p:cNvSpPr>
              <a:spLocks noChangeShapeType="1"/>
            </p:cNvSpPr>
            <p:nvPr/>
          </p:nvSpPr>
          <p:spPr bwMode="auto">
            <a:xfrm>
              <a:off x="21336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0" name="Text Box 21"/>
            <p:cNvSpPr txBox="1">
              <a:spLocks noChangeArrowheads="1"/>
            </p:cNvSpPr>
            <p:nvPr/>
          </p:nvSpPr>
          <p:spPr bwMode="auto">
            <a:xfrm>
              <a:off x="4876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11" name="Text Box 22"/>
            <p:cNvSpPr txBox="1">
              <a:spLocks noChangeArrowheads="1"/>
            </p:cNvSpPr>
            <p:nvPr/>
          </p:nvSpPr>
          <p:spPr bwMode="auto">
            <a:xfrm>
              <a:off x="21336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12" name="Line 23"/>
            <p:cNvSpPr>
              <a:spLocks noChangeShapeType="1"/>
            </p:cNvSpPr>
            <p:nvPr/>
          </p:nvSpPr>
          <p:spPr bwMode="auto">
            <a:xfrm>
              <a:off x="2514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3" name="Line 24"/>
            <p:cNvSpPr>
              <a:spLocks noChangeShapeType="1"/>
            </p:cNvSpPr>
            <p:nvPr/>
          </p:nvSpPr>
          <p:spPr bwMode="auto">
            <a:xfrm>
              <a:off x="5257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4" name="Line 25"/>
            <p:cNvSpPr>
              <a:spLocks noChangeShapeType="1"/>
            </p:cNvSpPr>
            <p:nvPr/>
          </p:nvSpPr>
          <p:spPr bwMode="auto">
            <a:xfrm>
              <a:off x="25146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5" name="Text Box 26"/>
            <p:cNvSpPr txBox="1">
              <a:spLocks noChangeArrowheads="1"/>
            </p:cNvSpPr>
            <p:nvPr/>
          </p:nvSpPr>
          <p:spPr bwMode="auto">
            <a:xfrm>
              <a:off x="5334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3516" name="Text Box 27"/>
            <p:cNvSpPr txBox="1">
              <a:spLocks noChangeArrowheads="1"/>
            </p:cNvSpPr>
            <p:nvPr/>
          </p:nvSpPr>
          <p:spPr bwMode="auto">
            <a:xfrm>
              <a:off x="5715000" y="5562601"/>
              <a:ext cx="5417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3517" name="Line 28"/>
            <p:cNvSpPr>
              <a:spLocks noChangeShapeType="1"/>
            </p:cNvSpPr>
            <p:nvPr/>
          </p:nvSpPr>
          <p:spPr bwMode="auto">
            <a:xfrm>
              <a:off x="6172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8" name="Text Box 29"/>
            <p:cNvSpPr txBox="1">
              <a:spLocks noChangeArrowheads="1"/>
            </p:cNvSpPr>
            <p:nvPr/>
          </p:nvSpPr>
          <p:spPr bwMode="auto">
            <a:xfrm>
              <a:off x="30480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1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19" name="Text Box 30"/>
            <p:cNvSpPr txBox="1">
              <a:spLocks noChangeArrowheads="1"/>
            </p:cNvSpPr>
            <p:nvPr/>
          </p:nvSpPr>
          <p:spPr bwMode="auto">
            <a:xfrm>
              <a:off x="2590800" y="4724401"/>
              <a:ext cx="57122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7</a:t>
              </a:r>
            </a:p>
          </p:txBody>
        </p:sp>
        <p:sp>
          <p:nvSpPr>
            <p:cNvPr id="63520" name="Line 31"/>
            <p:cNvSpPr>
              <a:spLocks noChangeShapeType="1"/>
            </p:cNvSpPr>
            <p:nvPr/>
          </p:nvSpPr>
          <p:spPr bwMode="auto">
            <a:xfrm>
              <a:off x="3429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1" name="Line 32"/>
            <p:cNvSpPr>
              <a:spLocks noChangeShapeType="1"/>
            </p:cNvSpPr>
            <p:nvPr/>
          </p:nvSpPr>
          <p:spPr bwMode="auto">
            <a:xfrm>
              <a:off x="34290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2" name="Text Box 33"/>
            <p:cNvSpPr txBox="1">
              <a:spLocks noChangeArrowheads="1"/>
            </p:cNvSpPr>
            <p:nvPr/>
          </p:nvSpPr>
          <p:spPr bwMode="auto">
            <a:xfrm>
              <a:off x="8382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</a:t>
              </a:r>
            </a:p>
          </p:txBody>
        </p:sp>
        <p:sp>
          <p:nvSpPr>
            <p:cNvPr id="63523" name="Text Box 34"/>
            <p:cNvSpPr txBox="1">
              <a:spLocks noChangeArrowheads="1"/>
            </p:cNvSpPr>
            <p:nvPr/>
          </p:nvSpPr>
          <p:spPr bwMode="auto">
            <a:xfrm>
              <a:off x="39624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24" name="Text Box 35"/>
            <p:cNvSpPr txBox="1">
              <a:spLocks noChangeArrowheads="1"/>
            </p:cNvSpPr>
            <p:nvPr/>
          </p:nvSpPr>
          <p:spPr bwMode="auto">
            <a:xfrm>
              <a:off x="35052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3525" name="Line 36"/>
            <p:cNvSpPr>
              <a:spLocks noChangeShapeType="1"/>
            </p:cNvSpPr>
            <p:nvPr/>
          </p:nvSpPr>
          <p:spPr bwMode="auto">
            <a:xfrm>
              <a:off x="43434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6" name="Line 37"/>
            <p:cNvSpPr>
              <a:spLocks noChangeShapeType="1"/>
            </p:cNvSpPr>
            <p:nvPr/>
          </p:nvSpPr>
          <p:spPr bwMode="auto">
            <a:xfrm>
              <a:off x="38862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7" name="Text Box 38"/>
            <p:cNvSpPr txBox="1">
              <a:spLocks noChangeArrowheads="1"/>
            </p:cNvSpPr>
            <p:nvPr/>
          </p:nvSpPr>
          <p:spPr bwMode="auto">
            <a:xfrm>
              <a:off x="44196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67056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29" name="Text Box 41"/>
            <p:cNvSpPr txBox="1">
              <a:spLocks noChangeArrowheads="1"/>
            </p:cNvSpPr>
            <p:nvPr/>
          </p:nvSpPr>
          <p:spPr bwMode="auto">
            <a:xfrm>
              <a:off x="6248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>
              <a:off x="7086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66294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2" name="Text Box 44"/>
            <p:cNvSpPr txBox="1">
              <a:spLocks noChangeArrowheads="1"/>
            </p:cNvSpPr>
            <p:nvPr/>
          </p:nvSpPr>
          <p:spPr bwMode="auto">
            <a:xfrm>
              <a:off x="7162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3533" name="Line 46"/>
            <p:cNvSpPr>
              <a:spLocks noChangeShapeType="1"/>
            </p:cNvSpPr>
            <p:nvPr/>
          </p:nvSpPr>
          <p:spPr bwMode="auto">
            <a:xfrm>
              <a:off x="38862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4" name="Line 47"/>
            <p:cNvSpPr>
              <a:spLocks noChangeShapeType="1"/>
            </p:cNvSpPr>
            <p:nvPr/>
          </p:nvSpPr>
          <p:spPr bwMode="auto">
            <a:xfrm>
              <a:off x="43434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5" name="Line 48"/>
            <p:cNvSpPr>
              <a:spLocks noChangeShapeType="1"/>
            </p:cNvSpPr>
            <p:nvPr/>
          </p:nvSpPr>
          <p:spPr bwMode="auto">
            <a:xfrm>
              <a:off x="48768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7" name="Line 50"/>
            <p:cNvSpPr>
              <a:spLocks noChangeShapeType="1"/>
            </p:cNvSpPr>
            <p:nvPr/>
          </p:nvSpPr>
          <p:spPr bwMode="auto">
            <a:xfrm>
              <a:off x="48768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8" name="Text Box 51"/>
            <p:cNvSpPr txBox="1">
              <a:spLocks noChangeArrowheads="1"/>
            </p:cNvSpPr>
            <p:nvPr/>
          </p:nvSpPr>
          <p:spPr bwMode="auto">
            <a:xfrm>
              <a:off x="48768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39" name="Line 52"/>
            <p:cNvSpPr>
              <a:spLocks noChangeShapeType="1"/>
            </p:cNvSpPr>
            <p:nvPr/>
          </p:nvSpPr>
          <p:spPr bwMode="auto">
            <a:xfrm>
              <a:off x="52578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0" name="Line 53"/>
            <p:cNvSpPr>
              <a:spLocks noChangeShapeType="1"/>
            </p:cNvSpPr>
            <p:nvPr/>
          </p:nvSpPr>
          <p:spPr bwMode="auto">
            <a:xfrm>
              <a:off x="76200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1" name="Text Box 54"/>
            <p:cNvSpPr txBox="1">
              <a:spLocks noChangeArrowheads="1"/>
            </p:cNvSpPr>
            <p:nvPr/>
          </p:nvSpPr>
          <p:spPr bwMode="auto">
            <a:xfrm>
              <a:off x="7620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3542" name="Line 55"/>
            <p:cNvSpPr>
              <a:spLocks noChangeShapeType="1"/>
            </p:cNvSpPr>
            <p:nvPr/>
          </p:nvSpPr>
          <p:spPr bwMode="auto">
            <a:xfrm>
              <a:off x="8001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3" name="Line 56"/>
            <p:cNvSpPr>
              <a:spLocks noChangeShapeType="1"/>
            </p:cNvSpPr>
            <p:nvPr/>
          </p:nvSpPr>
          <p:spPr bwMode="auto">
            <a:xfrm>
              <a:off x="52578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33841" name="Object 17"/>
          <p:cNvGraphicFramePr>
            <a:graphicFrameLocks noChangeAspect="1"/>
          </p:cNvGraphicFramePr>
          <p:nvPr/>
        </p:nvGraphicFramePr>
        <p:xfrm>
          <a:off x="593725" y="2349500"/>
          <a:ext cx="5130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0" name="Equation" r:id="rId4" imgW="1943034" imgH="390594" progId="Equation.3">
                  <p:embed/>
                </p:oleObj>
              </mc:Choice>
              <mc:Fallback>
                <p:oleObj name="Equation" r:id="rId4" imgW="1943034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349500"/>
                        <a:ext cx="51308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7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FC7ABF9-1721-4A80-A08F-AB2B4B15FB22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定理6.11证明(第3部分)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(续)第3部分: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读写头向左运动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对于每一个</a:t>
            </a:r>
            <a:r>
              <a:rPr lang="en-US" altLang="zh-CN" b="1" dirty="0" err="1" smtClean="0">
                <a:ea typeface="宋体" charset="-122"/>
              </a:rPr>
              <a:t>a,b,c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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和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    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q,rQ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其中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qq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reject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</a:t>
            </a:r>
          </a:p>
        </p:txBody>
      </p:sp>
      <p:graphicFrame>
        <p:nvGraphicFramePr>
          <p:cNvPr id="66566" name="Object 4"/>
          <p:cNvGraphicFramePr>
            <a:graphicFrameLocks noChangeAspect="1"/>
          </p:cNvGraphicFramePr>
          <p:nvPr/>
        </p:nvGraphicFramePr>
        <p:xfrm>
          <a:off x="467544" y="4066579"/>
          <a:ext cx="5544616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4" name="Equation" r:id="rId4" imgW="2543113" imgH="390594" progId="Equation.3">
                  <p:embed/>
                </p:oleObj>
              </mc:Choice>
              <mc:Fallback>
                <p:oleObj name="Equation" r:id="rId4" imgW="2543113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66579"/>
                        <a:ext cx="5544616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034931-B0AB-4B2A-BE52-1B312E49CE3C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一个虚拟的例子(3)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(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5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,0)=(q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9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,2,L),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则第3部分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故匹配得到如下扩展 </a:t>
            </a:r>
          </a:p>
        </p:txBody>
      </p:sp>
      <p:graphicFrame>
        <p:nvGraphicFramePr>
          <p:cNvPr id="67590" name="Object 49"/>
          <p:cNvGraphicFramePr>
            <a:graphicFrameLocks noChangeAspect="1"/>
          </p:cNvGraphicFramePr>
          <p:nvPr/>
        </p:nvGraphicFramePr>
        <p:xfrm>
          <a:off x="395536" y="2636912"/>
          <a:ext cx="5446735" cy="103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98" name="Equation" r:id="rId4" imgW="2219454" imgH="447550" progId="Equation.3">
                  <p:embed/>
                </p:oleObj>
              </mc:Choice>
              <mc:Fallback>
                <p:oleObj name="Equation" r:id="rId4" imgW="2219454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5446735" cy="1033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251520" y="4581128"/>
            <a:ext cx="5544616" cy="1299865"/>
            <a:chOff x="762000" y="4724401"/>
            <a:chExt cx="5715000" cy="1299865"/>
          </a:xfrm>
        </p:grpSpPr>
        <p:sp>
          <p:nvSpPr>
            <p:cNvPr id="67591" name="Text Box 50"/>
            <p:cNvSpPr txBox="1">
              <a:spLocks noChangeArrowheads="1"/>
            </p:cNvSpPr>
            <p:nvPr/>
          </p:nvSpPr>
          <p:spPr bwMode="auto">
            <a:xfrm>
              <a:off x="1447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7592" name="Line 51"/>
            <p:cNvSpPr>
              <a:spLocks noChangeShapeType="1"/>
            </p:cNvSpPr>
            <p:nvPr/>
          </p:nvSpPr>
          <p:spPr bwMode="auto">
            <a:xfrm>
              <a:off x="19050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52"/>
            <p:cNvSpPr txBox="1">
              <a:spLocks noChangeArrowheads="1"/>
            </p:cNvSpPr>
            <p:nvPr/>
          </p:nvSpPr>
          <p:spPr bwMode="auto">
            <a:xfrm>
              <a:off x="1905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7594" name="Line 53"/>
            <p:cNvSpPr>
              <a:spLocks noChangeShapeType="1"/>
            </p:cNvSpPr>
            <p:nvPr/>
          </p:nvSpPr>
          <p:spPr bwMode="auto">
            <a:xfrm>
              <a:off x="2286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5" name="Text Box 54"/>
            <p:cNvSpPr txBox="1">
              <a:spLocks noChangeArrowheads="1"/>
            </p:cNvSpPr>
            <p:nvPr/>
          </p:nvSpPr>
          <p:spPr bwMode="auto">
            <a:xfrm>
              <a:off x="2362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7596" name="Text Box 55"/>
            <p:cNvSpPr txBox="1">
              <a:spLocks noChangeArrowheads="1"/>
            </p:cNvSpPr>
            <p:nvPr/>
          </p:nvSpPr>
          <p:spPr bwMode="auto">
            <a:xfrm>
              <a:off x="2743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7597" name="Line 56"/>
            <p:cNvSpPr>
              <a:spLocks noChangeShapeType="1"/>
            </p:cNvSpPr>
            <p:nvPr/>
          </p:nvSpPr>
          <p:spPr bwMode="auto">
            <a:xfrm>
              <a:off x="32004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Text Box 57"/>
            <p:cNvSpPr txBox="1">
              <a:spLocks noChangeArrowheads="1"/>
            </p:cNvSpPr>
            <p:nvPr/>
          </p:nvSpPr>
          <p:spPr bwMode="auto">
            <a:xfrm>
              <a:off x="7620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67599" name="Text Box 58"/>
            <p:cNvSpPr txBox="1">
              <a:spLocks noChangeArrowheads="1"/>
            </p:cNvSpPr>
            <p:nvPr/>
          </p:nvSpPr>
          <p:spPr bwMode="auto">
            <a:xfrm>
              <a:off x="1447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7600" name="Text Box 59"/>
            <p:cNvSpPr txBox="1">
              <a:spLocks noChangeArrowheads="1"/>
            </p:cNvSpPr>
            <p:nvPr/>
          </p:nvSpPr>
          <p:spPr bwMode="auto">
            <a:xfrm>
              <a:off x="3733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7601" name="Text Box 60"/>
            <p:cNvSpPr txBox="1">
              <a:spLocks noChangeArrowheads="1"/>
            </p:cNvSpPr>
            <p:nvPr/>
          </p:nvSpPr>
          <p:spPr bwMode="auto">
            <a:xfrm>
              <a:off x="3276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7602" name="Line 61"/>
            <p:cNvSpPr>
              <a:spLocks noChangeShapeType="1"/>
            </p:cNvSpPr>
            <p:nvPr/>
          </p:nvSpPr>
          <p:spPr bwMode="auto">
            <a:xfrm>
              <a:off x="4114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62"/>
            <p:cNvSpPr>
              <a:spLocks noChangeShapeType="1"/>
            </p:cNvSpPr>
            <p:nvPr/>
          </p:nvSpPr>
          <p:spPr bwMode="auto">
            <a:xfrm>
              <a:off x="3657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63"/>
            <p:cNvSpPr txBox="1">
              <a:spLocks noChangeArrowheads="1"/>
            </p:cNvSpPr>
            <p:nvPr/>
          </p:nvSpPr>
          <p:spPr bwMode="auto">
            <a:xfrm>
              <a:off x="4191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7605" name="Line 64"/>
            <p:cNvSpPr>
              <a:spLocks noChangeShapeType="1"/>
            </p:cNvSpPr>
            <p:nvPr/>
          </p:nvSpPr>
          <p:spPr bwMode="auto">
            <a:xfrm>
              <a:off x="19050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6" name="Line 65"/>
            <p:cNvSpPr>
              <a:spLocks noChangeShapeType="1"/>
            </p:cNvSpPr>
            <p:nvPr/>
          </p:nvSpPr>
          <p:spPr bwMode="auto">
            <a:xfrm>
              <a:off x="1905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Text Box 66"/>
            <p:cNvSpPr txBox="1">
              <a:spLocks noChangeArrowheads="1"/>
            </p:cNvSpPr>
            <p:nvPr/>
          </p:nvSpPr>
          <p:spPr bwMode="auto">
            <a:xfrm>
              <a:off x="19050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7608" name="Line 67"/>
            <p:cNvSpPr>
              <a:spLocks noChangeShapeType="1"/>
            </p:cNvSpPr>
            <p:nvPr/>
          </p:nvSpPr>
          <p:spPr bwMode="auto">
            <a:xfrm>
              <a:off x="2286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68"/>
            <p:cNvSpPr>
              <a:spLocks noChangeShapeType="1"/>
            </p:cNvSpPr>
            <p:nvPr/>
          </p:nvSpPr>
          <p:spPr bwMode="auto">
            <a:xfrm>
              <a:off x="46482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Text Box 69"/>
            <p:cNvSpPr txBox="1">
              <a:spLocks noChangeArrowheads="1"/>
            </p:cNvSpPr>
            <p:nvPr/>
          </p:nvSpPr>
          <p:spPr bwMode="auto">
            <a:xfrm>
              <a:off x="4648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7611" name="Line 70"/>
            <p:cNvSpPr>
              <a:spLocks noChangeShapeType="1"/>
            </p:cNvSpPr>
            <p:nvPr/>
          </p:nvSpPr>
          <p:spPr bwMode="auto">
            <a:xfrm>
              <a:off x="5029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2" name="Line 71"/>
            <p:cNvSpPr>
              <a:spLocks noChangeShapeType="1"/>
            </p:cNvSpPr>
            <p:nvPr/>
          </p:nvSpPr>
          <p:spPr bwMode="auto">
            <a:xfrm>
              <a:off x="22860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Text Box 72"/>
            <p:cNvSpPr txBox="1">
              <a:spLocks noChangeArrowheads="1"/>
            </p:cNvSpPr>
            <p:nvPr/>
          </p:nvSpPr>
          <p:spPr bwMode="auto">
            <a:xfrm>
              <a:off x="51054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9</a:t>
              </a:r>
            </a:p>
          </p:txBody>
        </p:sp>
        <p:sp>
          <p:nvSpPr>
            <p:cNvPr id="67614" name="Text Box 74"/>
            <p:cNvSpPr txBox="1">
              <a:spLocks noChangeArrowheads="1"/>
            </p:cNvSpPr>
            <p:nvPr/>
          </p:nvSpPr>
          <p:spPr bwMode="auto">
            <a:xfrm>
              <a:off x="6019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7615" name="Text Box 75"/>
            <p:cNvSpPr txBox="1">
              <a:spLocks noChangeArrowheads="1"/>
            </p:cNvSpPr>
            <p:nvPr/>
          </p:nvSpPr>
          <p:spPr bwMode="auto">
            <a:xfrm>
              <a:off x="5562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7616" name="Line 76"/>
            <p:cNvSpPr>
              <a:spLocks noChangeShapeType="1"/>
            </p:cNvSpPr>
            <p:nvPr/>
          </p:nvSpPr>
          <p:spPr bwMode="auto">
            <a:xfrm>
              <a:off x="6400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7" name="Text Box 78"/>
            <p:cNvSpPr txBox="1">
              <a:spLocks noChangeArrowheads="1"/>
            </p:cNvSpPr>
            <p:nvPr/>
          </p:nvSpPr>
          <p:spPr bwMode="auto">
            <a:xfrm>
              <a:off x="23622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7618" name="Text Box 79"/>
            <p:cNvSpPr txBox="1">
              <a:spLocks noChangeArrowheads="1"/>
            </p:cNvSpPr>
            <p:nvPr/>
          </p:nvSpPr>
          <p:spPr bwMode="auto">
            <a:xfrm>
              <a:off x="28194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7619" name="Text Box 81"/>
            <p:cNvSpPr txBox="1">
              <a:spLocks noChangeArrowheads="1"/>
            </p:cNvSpPr>
            <p:nvPr/>
          </p:nvSpPr>
          <p:spPr bwMode="auto">
            <a:xfrm>
              <a:off x="32766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7620" name="Line 82"/>
            <p:cNvSpPr>
              <a:spLocks noChangeShapeType="1"/>
            </p:cNvSpPr>
            <p:nvPr/>
          </p:nvSpPr>
          <p:spPr bwMode="auto">
            <a:xfrm>
              <a:off x="3657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21" name="Line 83"/>
            <p:cNvSpPr>
              <a:spLocks noChangeShapeType="1"/>
            </p:cNvSpPr>
            <p:nvPr/>
          </p:nvSpPr>
          <p:spPr bwMode="auto">
            <a:xfrm>
              <a:off x="36576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D7B8CF-9BB9-4819-8266-56EDAF6511F6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一个虚拟的例子(4,5)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第4,5部分把如下骨牌放入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P’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故匹配得到如下扩展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23528" y="4591472"/>
            <a:ext cx="5466184" cy="1299865"/>
            <a:chOff x="762000" y="4724401"/>
            <a:chExt cx="6629400" cy="1299865"/>
          </a:xfrm>
        </p:grpSpPr>
        <p:sp>
          <p:nvSpPr>
            <p:cNvPr id="68614" name="Text Box 5"/>
            <p:cNvSpPr txBox="1">
              <a:spLocks noChangeArrowheads="1"/>
            </p:cNvSpPr>
            <p:nvPr/>
          </p:nvSpPr>
          <p:spPr bwMode="auto">
            <a:xfrm>
              <a:off x="1447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8615" name="Line 6"/>
            <p:cNvSpPr>
              <a:spLocks noChangeShapeType="1"/>
            </p:cNvSpPr>
            <p:nvPr/>
          </p:nvSpPr>
          <p:spPr bwMode="auto">
            <a:xfrm>
              <a:off x="19050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Text Box 7"/>
            <p:cNvSpPr txBox="1">
              <a:spLocks noChangeArrowheads="1"/>
            </p:cNvSpPr>
            <p:nvPr/>
          </p:nvSpPr>
          <p:spPr bwMode="auto">
            <a:xfrm>
              <a:off x="1905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17" name="Line 8"/>
            <p:cNvSpPr>
              <a:spLocks noChangeShapeType="1"/>
            </p:cNvSpPr>
            <p:nvPr/>
          </p:nvSpPr>
          <p:spPr bwMode="auto">
            <a:xfrm>
              <a:off x="2286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8" name="Text Box 9"/>
            <p:cNvSpPr txBox="1">
              <a:spLocks noChangeArrowheads="1"/>
            </p:cNvSpPr>
            <p:nvPr/>
          </p:nvSpPr>
          <p:spPr bwMode="auto">
            <a:xfrm>
              <a:off x="2362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8619" name="Text Box 10"/>
            <p:cNvSpPr txBox="1">
              <a:spLocks noChangeArrowheads="1"/>
            </p:cNvSpPr>
            <p:nvPr/>
          </p:nvSpPr>
          <p:spPr bwMode="auto">
            <a:xfrm>
              <a:off x="2743200" y="5562601"/>
              <a:ext cx="5436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8620" name="Line 11"/>
            <p:cNvSpPr>
              <a:spLocks noChangeShapeType="1"/>
            </p:cNvSpPr>
            <p:nvPr/>
          </p:nvSpPr>
          <p:spPr bwMode="auto">
            <a:xfrm>
              <a:off x="32004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1" name="Text Box 12"/>
            <p:cNvSpPr txBox="1">
              <a:spLocks noChangeArrowheads="1"/>
            </p:cNvSpPr>
            <p:nvPr/>
          </p:nvSpPr>
          <p:spPr bwMode="auto">
            <a:xfrm>
              <a:off x="7620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68622" name="Text Box 13"/>
            <p:cNvSpPr txBox="1">
              <a:spLocks noChangeArrowheads="1"/>
            </p:cNvSpPr>
            <p:nvPr/>
          </p:nvSpPr>
          <p:spPr bwMode="auto">
            <a:xfrm>
              <a:off x="1447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8623" name="Text Box 14"/>
            <p:cNvSpPr txBox="1">
              <a:spLocks noChangeArrowheads="1"/>
            </p:cNvSpPr>
            <p:nvPr/>
          </p:nvSpPr>
          <p:spPr bwMode="auto">
            <a:xfrm>
              <a:off x="3733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24" name="Text Box 15"/>
            <p:cNvSpPr txBox="1">
              <a:spLocks noChangeArrowheads="1"/>
            </p:cNvSpPr>
            <p:nvPr/>
          </p:nvSpPr>
          <p:spPr bwMode="auto">
            <a:xfrm>
              <a:off x="3276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8625" name="Line 16"/>
            <p:cNvSpPr>
              <a:spLocks noChangeShapeType="1"/>
            </p:cNvSpPr>
            <p:nvPr/>
          </p:nvSpPr>
          <p:spPr bwMode="auto">
            <a:xfrm>
              <a:off x="4114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17"/>
            <p:cNvSpPr>
              <a:spLocks noChangeShapeType="1"/>
            </p:cNvSpPr>
            <p:nvPr/>
          </p:nvSpPr>
          <p:spPr bwMode="auto">
            <a:xfrm>
              <a:off x="3657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Text Box 18"/>
            <p:cNvSpPr txBox="1">
              <a:spLocks noChangeArrowheads="1"/>
            </p:cNvSpPr>
            <p:nvPr/>
          </p:nvSpPr>
          <p:spPr bwMode="auto">
            <a:xfrm>
              <a:off x="4191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8628" name="Line 19"/>
            <p:cNvSpPr>
              <a:spLocks noChangeShapeType="1"/>
            </p:cNvSpPr>
            <p:nvPr/>
          </p:nvSpPr>
          <p:spPr bwMode="auto">
            <a:xfrm>
              <a:off x="19050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20"/>
            <p:cNvSpPr>
              <a:spLocks noChangeShapeType="1"/>
            </p:cNvSpPr>
            <p:nvPr/>
          </p:nvSpPr>
          <p:spPr bwMode="auto">
            <a:xfrm>
              <a:off x="1905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0" name="Text Box 21"/>
            <p:cNvSpPr txBox="1">
              <a:spLocks noChangeArrowheads="1"/>
            </p:cNvSpPr>
            <p:nvPr/>
          </p:nvSpPr>
          <p:spPr bwMode="auto">
            <a:xfrm>
              <a:off x="19050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31" name="Line 22"/>
            <p:cNvSpPr>
              <a:spLocks noChangeShapeType="1"/>
            </p:cNvSpPr>
            <p:nvPr/>
          </p:nvSpPr>
          <p:spPr bwMode="auto">
            <a:xfrm>
              <a:off x="2286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2" name="Line 23"/>
            <p:cNvSpPr>
              <a:spLocks noChangeShapeType="1"/>
            </p:cNvSpPr>
            <p:nvPr/>
          </p:nvSpPr>
          <p:spPr bwMode="auto">
            <a:xfrm>
              <a:off x="46482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3" name="Text Box 24"/>
            <p:cNvSpPr txBox="1">
              <a:spLocks noChangeArrowheads="1"/>
            </p:cNvSpPr>
            <p:nvPr/>
          </p:nvSpPr>
          <p:spPr bwMode="auto">
            <a:xfrm>
              <a:off x="4648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34" name="Line 25"/>
            <p:cNvSpPr>
              <a:spLocks noChangeShapeType="1"/>
            </p:cNvSpPr>
            <p:nvPr/>
          </p:nvSpPr>
          <p:spPr bwMode="auto">
            <a:xfrm>
              <a:off x="50292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5" name="Line 26"/>
            <p:cNvSpPr>
              <a:spLocks noChangeShapeType="1"/>
            </p:cNvSpPr>
            <p:nvPr/>
          </p:nvSpPr>
          <p:spPr bwMode="auto">
            <a:xfrm>
              <a:off x="22860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6" name="Text Box 27"/>
            <p:cNvSpPr txBox="1">
              <a:spLocks noChangeArrowheads="1"/>
            </p:cNvSpPr>
            <p:nvPr/>
          </p:nvSpPr>
          <p:spPr bwMode="auto">
            <a:xfrm>
              <a:off x="5105399" y="5562601"/>
              <a:ext cx="626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9</a:t>
              </a:r>
            </a:p>
          </p:txBody>
        </p:sp>
        <p:sp>
          <p:nvSpPr>
            <p:cNvPr id="68637" name="Text Box 28"/>
            <p:cNvSpPr txBox="1">
              <a:spLocks noChangeArrowheads="1"/>
            </p:cNvSpPr>
            <p:nvPr/>
          </p:nvSpPr>
          <p:spPr bwMode="auto">
            <a:xfrm>
              <a:off x="6019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38" name="Text Box 29"/>
            <p:cNvSpPr txBox="1">
              <a:spLocks noChangeArrowheads="1"/>
            </p:cNvSpPr>
            <p:nvPr/>
          </p:nvSpPr>
          <p:spPr bwMode="auto">
            <a:xfrm>
              <a:off x="5562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8639" name="Line 30"/>
            <p:cNvSpPr>
              <a:spLocks noChangeShapeType="1"/>
            </p:cNvSpPr>
            <p:nvPr/>
          </p:nvSpPr>
          <p:spPr bwMode="auto">
            <a:xfrm>
              <a:off x="6400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0" name="Text Box 31"/>
            <p:cNvSpPr txBox="1">
              <a:spLocks noChangeArrowheads="1"/>
            </p:cNvSpPr>
            <p:nvPr/>
          </p:nvSpPr>
          <p:spPr bwMode="auto">
            <a:xfrm>
              <a:off x="23622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8641" name="Text Box 32"/>
            <p:cNvSpPr txBox="1">
              <a:spLocks noChangeArrowheads="1"/>
            </p:cNvSpPr>
            <p:nvPr/>
          </p:nvSpPr>
          <p:spPr bwMode="auto">
            <a:xfrm>
              <a:off x="2819400" y="4724401"/>
              <a:ext cx="6420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>
                  <a:latin typeface="Arial Narrow" pitchFamily="34" charset="0"/>
                  <a:ea typeface="宋体" charset="-122"/>
                </a:rPr>
                <a:t>5</a:t>
              </a:r>
            </a:p>
          </p:txBody>
        </p:sp>
        <p:sp>
          <p:nvSpPr>
            <p:cNvPr id="68642" name="Text Box 33"/>
            <p:cNvSpPr txBox="1">
              <a:spLocks noChangeArrowheads="1"/>
            </p:cNvSpPr>
            <p:nvPr/>
          </p:nvSpPr>
          <p:spPr bwMode="auto">
            <a:xfrm>
              <a:off x="32766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68643" name="Line 34"/>
            <p:cNvSpPr>
              <a:spLocks noChangeShapeType="1"/>
            </p:cNvSpPr>
            <p:nvPr/>
          </p:nvSpPr>
          <p:spPr bwMode="auto">
            <a:xfrm>
              <a:off x="3657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4" name="Line 35"/>
            <p:cNvSpPr>
              <a:spLocks noChangeShapeType="1"/>
            </p:cNvSpPr>
            <p:nvPr/>
          </p:nvSpPr>
          <p:spPr bwMode="auto">
            <a:xfrm>
              <a:off x="3657600" y="5105400"/>
              <a:ext cx="2743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6" name="Text Box 37"/>
            <p:cNvSpPr txBox="1">
              <a:spLocks noChangeArrowheads="1"/>
            </p:cNvSpPr>
            <p:nvPr/>
          </p:nvSpPr>
          <p:spPr bwMode="auto">
            <a:xfrm>
              <a:off x="37338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47" name="Line 38"/>
            <p:cNvSpPr>
              <a:spLocks noChangeShapeType="1"/>
            </p:cNvSpPr>
            <p:nvPr/>
          </p:nvSpPr>
          <p:spPr bwMode="auto">
            <a:xfrm>
              <a:off x="41148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8" name="Text Box 39"/>
            <p:cNvSpPr txBox="1">
              <a:spLocks noChangeArrowheads="1"/>
            </p:cNvSpPr>
            <p:nvPr/>
          </p:nvSpPr>
          <p:spPr bwMode="auto">
            <a:xfrm>
              <a:off x="41910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8649" name="Line 40"/>
            <p:cNvSpPr>
              <a:spLocks noChangeShapeType="1"/>
            </p:cNvSpPr>
            <p:nvPr/>
          </p:nvSpPr>
          <p:spPr bwMode="auto">
            <a:xfrm>
              <a:off x="46482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50" name="Text Box 41"/>
            <p:cNvSpPr txBox="1">
              <a:spLocks noChangeArrowheads="1"/>
            </p:cNvSpPr>
            <p:nvPr/>
          </p:nvSpPr>
          <p:spPr bwMode="auto">
            <a:xfrm>
              <a:off x="6477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0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8651" name="Line 42"/>
            <p:cNvSpPr>
              <a:spLocks noChangeShapeType="1"/>
            </p:cNvSpPr>
            <p:nvPr/>
          </p:nvSpPr>
          <p:spPr bwMode="auto">
            <a:xfrm>
              <a:off x="68580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52" name="Text Box 43"/>
            <p:cNvSpPr txBox="1">
              <a:spLocks noChangeArrowheads="1"/>
            </p:cNvSpPr>
            <p:nvPr/>
          </p:nvSpPr>
          <p:spPr bwMode="auto">
            <a:xfrm>
              <a:off x="69342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68653" name="Line 44"/>
            <p:cNvSpPr>
              <a:spLocks noChangeShapeType="1"/>
            </p:cNvSpPr>
            <p:nvPr/>
          </p:nvSpPr>
          <p:spPr bwMode="auto">
            <a:xfrm>
              <a:off x="73914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54" name="Line 45"/>
            <p:cNvSpPr>
              <a:spLocks noChangeShapeType="1"/>
            </p:cNvSpPr>
            <p:nvPr/>
          </p:nvSpPr>
          <p:spPr bwMode="auto">
            <a:xfrm>
              <a:off x="4648200" y="5105400"/>
              <a:ext cx="2743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38961" name="Object 17"/>
          <p:cNvGraphicFramePr>
            <a:graphicFrameLocks noChangeAspect="1"/>
          </p:cNvGraphicFramePr>
          <p:nvPr/>
        </p:nvGraphicFramePr>
        <p:xfrm>
          <a:off x="755576" y="2420739"/>
          <a:ext cx="5130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2" name="Equation" r:id="rId4" imgW="1943034" imgH="390594" progId="Equation.3">
                  <p:embed/>
                </p:oleObj>
              </mc:Choice>
              <mc:Fallback>
                <p:oleObj name="Equation" r:id="rId4" imgW="1943034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739"/>
                        <a:ext cx="513080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7B30E6-41BD-46D7-89D0-E4F26D11D1A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175260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一个虚拟的例子(……)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87388"/>
            <a:ext cx="7786687" cy="29337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构造匹配,就是在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上模拟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这个过程要一直进行到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到达停机状态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如果出现了接受状态,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则希望这个部分匹配的顶部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“赶上”底部,从而完成匹配    </a:t>
            </a:r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144780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05740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1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362200" y="5562601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accept</a:t>
            </a: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762000" y="5105401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 Narrow" pitchFamily="34" charset="0"/>
                <a:ea typeface="宋体" charset="-122"/>
              </a:rPr>
              <a:t>……</a:t>
            </a:r>
          </a:p>
        </p:txBody>
      </p:sp>
      <p:sp>
        <p:nvSpPr>
          <p:cNvPr id="69643" name="Text Box 12"/>
          <p:cNvSpPr txBox="1">
            <a:spLocks noChangeArrowheads="1"/>
          </p:cNvSpPr>
          <p:nvPr/>
        </p:nvSpPr>
        <p:spPr bwMode="auto">
          <a:xfrm>
            <a:off x="1447800" y="4724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3505200" y="5562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2</a:t>
            </a:r>
            <a:endParaRPr lang="en-US" altLang="zh-CN" sz="2400" baseline="-25000">
              <a:latin typeface="Arial Narrow" pitchFamily="34" charset="0"/>
              <a:ea typeface="宋体" charset="-122"/>
            </a:endParaRPr>
          </a:p>
        </p:txBody>
      </p:sp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320040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69646" name="Text Box 17"/>
          <p:cNvSpPr txBox="1">
            <a:spLocks noChangeArrowheads="1"/>
          </p:cNvSpPr>
          <p:nvPr/>
        </p:nvSpPr>
        <p:spPr bwMode="auto">
          <a:xfrm>
            <a:off x="3810000" y="5562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1752600" y="5105400"/>
            <a:ext cx="2438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17526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9" name="Line 22"/>
          <p:cNvSpPr>
            <a:spLocks noChangeShapeType="1"/>
          </p:cNvSpPr>
          <p:nvPr/>
        </p:nvSpPr>
        <p:spPr bwMode="auto">
          <a:xfrm>
            <a:off x="41910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A4F09D-71D5-4EC9-B17D-CD6D82106E0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定理6.11证明(第6部分)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:(续)第6部分: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让读写头抹掉一些符号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zh-CN" altLang="en-US" b="1" dirty="0" smtClean="0">
                <a:ea typeface="宋体" charset="-122"/>
              </a:rPr>
              <a:t>对于每一个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,</a:t>
            </a:r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251520" y="3514452"/>
          <a:ext cx="504056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6" name="Equation" r:id="rId4" imgW="2086103" imgH="466715" progId="Equation.3">
                  <p:embed/>
                </p:oleObj>
              </mc:Choice>
              <mc:Fallback>
                <p:oleObj name="Equation" r:id="rId4" imgW="2086103" imgH="4667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14452"/>
                        <a:ext cx="504056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C620DF-EA53-4951-A91C-6DC8AC6BEC13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一个虚拟的例子(6)</a:t>
            </a:r>
          </a:p>
        </p:txBody>
      </p:sp>
      <p:sp>
        <p:nvSpPr>
          <p:cNvPr id="716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15250" cy="29337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上模拟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一直到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停机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如果出现了接受状态,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则希望这个部分匹配的顶部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“赶上”底部,从而完成匹配    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9512" y="4365104"/>
            <a:ext cx="6336704" cy="1376065"/>
            <a:chOff x="762000" y="4648201"/>
            <a:chExt cx="7543800" cy="1376065"/>
          </a:xfrm>
        </p:grpSpPr>
        <p:sp>
          <p:nvSpPr>
            <p:cNvPr id="71684" name="Text Box 2"/>
            <p:cNvSpPr txBox="1">
              <a:spLocks noChangeArrowheads="1"/>
            </p:cNvSpPr>
            <p:nvPr/>
          </p:nvSpPr>
          <p:spPr bwMode="auto">
            <a:xfrm>
              <a:off x="17526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687" name="Text Box 5"/>
            <p:cNvSpPr txBox="1">
              <a:spLocks noChangeArrowheads="1"/>
            </p:cNvSpPr>
            <p:nvPr/>
          </p:nvSpPr>
          <p:spPr bwMode="auto">
            <a:xfrm>
              <a:off x="1447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688" name="Text Box 6"/>
            <p:cNvSpPr txBox="1">
              <a:spLocks noChangeArrowheads="1"/>
            </p:cNvSpPr>
            <p:nvPr/>
          </p:nvSpPr>
          <p:spPr bwMode="auto">
            <a:xfrm>
              <a:off x="2057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1689" name="Text Box 7"/>
            <p:cNvSpPr txBox="1">
              <a:spLocks noChangeArrowheads="1"/>
            </p:cNvSpPr>
            <p:nvPr/>
          </p:nvSpPr>
          <p:spPr bwMode="auto">
            <a:xfrm>
              <a:off x="2362200" y="5562601"/>
              <a:ext cx="9715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690" name="Text Box 8"/>
            <p:cNvSpPr txBox="1">
              <a:spLocks noChangeArrowheads="1"/>
            </p:cNvSpPr>
            <p:nvPr/>
          </p:nvSpPr>
          <p:spPr bwMode="auto">
            <a:xfrm>
              <a:off x="7620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71691" name="Text Box 9"/>
            <p:cNvSpPr txBox="1">
              <a:spLocks noChangeArrowheads="1"/>
            </p:cNvSpPr>
            <p:nvPr/>
          </p:nvSpPr>
          <p:spPr bwMode="auto">
            <a:xfrm>
              <a:off x="1447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692" name="Text Box 10"/>
            <p:cNvSpPr txBox="1">
              <a:spLocks noChangeArrowheads="1"/>
            </p:cNvSpPr>
            <p:nvPr/>
          </p:nvSpPr>
          <p:spPr bwMode="auto">
            <a:xfrm>
              <a:off x="3505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693" name="Text Box 11"/>
            <p:cNvSpPr txBox="1">
              <a:spLocks noChangeArrowheads="1"/>
            </p:cNvSpPr>
            <p:nvPr/>
          </p:nvSpPr>
          <p:spPr bwMode="auto">
            <a:xfrm>
              <a:off x="3200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71694" name="Text Box 12"/>
            <p:cNvSpPr txBox="1">
              <a:spLocks noChangeArrowheads="1"/>
            </p:cNvSpPr>
            <p:nvPr/>
          </p:nvSpPr>
          <p:spPr bwMode="auto">
            <a:xfrm>
              <a:off x="3810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695" name="Line 13"/>
            <p:cNvSpPr>
              <a:spLocks noChangeShapeType="1"/>
            </p:cNvSpPr>
            <p:nvPr/>
          </p:nvSpPr>
          <p:spPr bwMode="auto">
            <a:xfrm>
              <a:off x="1752600" y="5105400"/>
              <a:ext cx="24384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6" name="Line 14"/>
            <p:cNvSpPr>
              <a:spLocks noChangeShapeType="1"/>
            </p:cNvSpPr>
            <p:nvPr/>
          </p:nvSpPr>
          <p:spPr bwMode="auto">
            <a:xfrm>
              <a:off x="1752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7" name="Line 15"/>
            <p:cNvSpPr>
              <a:spLocks noChangeShapeType="1"/>
            </p:cNvSpPr>
            <p:nvPr/>
          </p:nvSpPr>
          <p:spPr bwMode="auto">
            <a:xfrm>
              <a:off x="41910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8" name="Text Box 19"/>
            <p:cNvSpPr txBox="1">
              <a:spLocks noChangeArrowheads="1"/>
            </p:cNvSpPr>
            <p:nvPr/>
          </p:nvSpPr>
          <p:spPr bwMode="auto">
            <a:xfrm>
              <a:off x="17526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699" name="Text Box 20"/>
            <p:cNvSpPr txBox="1">
              <a:spLocks noChangeArrowheads="1"/>
            </p:cNvSpPr>
            <p:nvPr/>
          </p:nvSpPr>
          <p:spPr bwMode="auto">
            <a:xfrm>
              <a:off x="2057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1700" name="Text Box 21"/>
            <p:cNvSpPr txBox="1">
              <a:spLocks noChangeArrowheads="1"/>
            </p:cNvSpPr>
            <p:nvPr/>
          </p:nvSpPr>
          <p:spPr bwMode="auto">
            <a:xfrm>
              <a:off x="2362200" y="4724401"/>
              <a:ext cx="9715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01" name="Text Box 22"/>
            <p:cNvSpPr txBox="1">
              <a:spLocks noChangeArrowheads="1"/>
            </p:cNvSpPr>
            <p:nvPr/>
          </p:nvSpPr>
          <p:spPr bwMode="auto">
            <a:xfrm>
              <a:off x="35052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02" name="Text Box 23"/>
            <p:cNvSpPr txBox="1">
              <a:spLocks noChangeArrowheads="1"/>
            </p:cNvSpPr>
            <p:nvPr/>
          </p:nvSpPr>
          <p:spPr bwMode="auto">
            <a:xfrm>
              <a:off x="3200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71703" name="Text Box 24"/>
            <p:cNvSpPr txBox="1">
              <a:spLocks noChangeArrowheads="1"/>
            </p:cNvSpPr>
            <p:nvPr/>
          </p:nvSpPr>
          <p:spPr bwMode="auto">
            <a:xfrm>
              <a:off x="38100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704" name="Line 25"/>
            <p:cNvSpPr>
              <a:spLocks noChangeShapeType="1"/>
            </p:cNvSpPr>
            <p:nvPr/>
          </p:nvSpPr>
          <p:spPr bwMode="auto">
            <a:xfrm>
              <a:off x="4191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5" name="Text Box 26"/>
            <p:cNvSpPr txBox="1">
              <a:spLocks noChangeArrowheads="1"/>
            </p:cNvSpPr>
            <p:nvPr/>
          </p:nvSpPr>
          <p:spPr bwMode="auto">
            <a:xfrm>
              <a:off x="4191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06" name="Text Box 27"/>
            <p:cNvSpPr txBox="1">
              <a:spLocks noChangeArrowheads="1"/>
            </p:cNvSpPr>
            <p:nvPr/>
          </p:nvSpPr>
          <p:spPr bwMode="auto">
            <a:xfrm>
              <a:off x="4495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1707" name="Text Box 28"/>
            <p:cNvSpPr txBox="1">
              <a:spLocks noChangeArrowheads="1"/>
            </p:cNvSpPr>
            <p:nvPr/>
          </p:nvSpPr>
          <p:spPr bwMode="auto">
            <a:xfrm>
              <a:off x="4705350" y="5562601"/>
              <a:ext cx="10191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08" name="Text Box 29"/>
            <p:cNvSpPr txBox="1">
              <a:spLocks noChangeArrowheads="1"/>
            </p:cNvSpPr>
            <p:nvPr/>
          </p:nvSpPr>
          <p:spPr bwMode="auto">
            <a:xfrm>
              <a:off x="5638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09" name="Text Box 31"/>
            <p:cNvSpPr txBox="1">
              <a:spLocks noChangeArrowheads="1"/>
            </p:cNvSpPr>
            <p:nvPr/>
          </p:nvSpPr>
          <p:spPr bwMode="auto">
            <a:xfrm>
              <a:off x="5943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710" name="Line 32"/>
            <p:cNvSpPr>
              <a:spLocks noChangeShapeType="1"/>
            </p:cNvSpPr>
            <p:nvPr/>
          </p:nvSpPr>
          <p:spPr bwMode="auto">
            <a:xfrm>
              <a:off x="63246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1" name="Text Box 36"/>
            <p:cNvSpPr txBox="1">
              <a:spLocks noChangeArrowheads="1"/>
            </p:cNvSpPr>
            <p:nvPr/>
          </p:nvSpPr>
          <p:spPr bwMode="auto">
            <a:xfrm>
              <a:off x="67056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712" name="Line 37"/>
            <p:cNvSpPr>
              <a:spLocks noChangeShapeType="1"/>
            </p:cNvSpPr>
            <p:nvPr/>
          </p:nvSpPr>
          <p:spPr bwMode="auto">
            <a:xfrm>
              <a:off x="7086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3" name="Text Box 39"/>
            <p:cNvSpPr txBox="1">
              <a:spLocks noChangeArrowheads="1"/>
            </p:cNvSpPr>
            <p:nvPr/>
          </p:nvSpPr>
          <p:spPr bwMode="auto">
            <a:xfrm>
              <a:off x="6324600" y="54864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…</a:t>
              </a:r>
            </a:p>
          </p:txBody>
        </p:sp>
        <p:sp>
          <p:nvSpPr>
            <p:cNvPr id="71714" name="Text Box 40"/>
            <p:cNvSpPr txBox="1">
              <a:spLocks noChangeArrowheads="1"/>
            </p:cNvSpPr>
            <p:nvPr/>
          </p:nvSpPr>
          <p:spPr bwMode="auto">
            <a:xfrm>
              <a:off x="6705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715" name="Text Box 41"/>
            <p:cNvSpPr txBox="1">
              <a:spLocks noChangeArrowheads="1"/>
            </p:cNvSpPr>
            <p:nvPr/>
          </p:nvSpPr>
          <p:spPr bwMode="auto">
            <a:xfrm>
              <a:off x="7019925" y="5562601"/>
              <a:ext cx="10287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1716" name="Text Box 42"/>
            <p:cNvSpPr txBox="1">
              <a:spLocks noChangeArrowheads="1"/>
            </p:cNvSpPr>
            <p:nvPr/>
          </p:nvSpPr>
          <p:spPr bwMode="auto">
            <a:xfrm>
              <a:off x="7924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1717" name="Line 43"/>
            <p:cNvSpPr>
              <a:spLocks noChangeShapeType="1"/>
            </p:cNvSpPr>
            <p:nvPr/>
          </p:nvSpPr>
          <p:spPr bwMode="auto">
            <a:xfrm>
              <a:off x="83058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8" name="Line 44"/>
            <p:cNvSpPr>
              <a:spLocks noChangeShapeType="1"/>
            </p:cNvSpPr>
            <p:nvPr/>
          </p:nvSpPr>
          <p:spPr bwMode="auto">
            <a:xfrm>
              <a:off x="4191000" y="5105400"/>
              <a:ext cx="2133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9" name="Line 45"/>
            <p:cNvSpPr>
              <a:spLocks noChangeShapeType="1"/>
            </p:cNvSpPr>
            <p:nvPr/>
          </p:nvSpPr>
          <p:spPr bwMode="auto">
            <a:xfrm>
              <a:off x="20574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0" name="Line 46"/>
            <p:cNvSpPr>
              <a:spLocks noChangeShapeType="1"/>
            </p:cNvSpPr>
            <p:nvPr/>
          </p:nvSpPr>
          <p:spPr bwMode="auto">
            <a:xfrm>
              <a:off x="23622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1" name="Line 47"/>
            <p:cNvSpPr>
              <a:spLocks noChangeShapeType="1"/>
            </p:cNvSpPr>
            <p:nvPr/>
          </p:nvSpPr>
          <p:spPr bwMode="auto">
            <a:xfrm>
              <a:off x="35052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2" name="Line 48"/>
            <p:cNvSpPr>
              <a:spLocks noChangeShapeType="1"/>
            </p:cNvSpPr>
            <p:nvPr/>
          </p:nvSpPr>
          <p:spPr bwMode="auto">
            <a:xfrm>
              <a:off x="3810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3" name="Line 49"/>
            <p:cNvSpPr>
              <a:spLocks noChangeShapeType="1"/>
            </p:cNvSpPr>
            <p:nvPr/>
          </p:nvSpPr>
          <p:spPr bwMode="auto">
            <a:xfrm>
              <a:off x="4495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4" name="Line 50"/>
            <p:cNvSpPr>
              <a:spLocks noChangeShapeType="1"/>
            </p:cNvSpPr>
            <p:nvPr/>
          </p:nvSpPr>
          <p:spPr bwMode="auto">
            <a:xfrm>
              <a:off x="4800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5" name="Line 51"/>
            <p:cNvSpPr>
              <a:spLocks noChangeShapeType="1"/>
            </p:cNvSpPr>
            <p:nvPr/>
          </p:nvSpPr>
          <p:spPr bwMode="auto">
            <a:xfrm>
              <a:off x="5943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6" name="Line 52"/>
            <p:cNvSpPr>
              <a:spLocks noChangeShapeType="1"/>
            </p:cNvSpPr>
            <p:nvPr/>
          </p:nvSpPr>
          <p:spPr bwMode="auto">
            <a:xfrm>
              <a:off x="5638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7" name="Line 53"/>
            <p:cNvSpPr>
              <a:spLocks noChangeShapeType="1"/>
            </p:cNvSpPr>
            <p:nvPr/>
          </p:nvSpPr>
          <p:spPr bwMode="auto">
            <a:xfrm>
              <a:off x="3810000" y="5105400"/>
              <a:ext cx="2133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8" name="Line 55"/>
            <p:cNvSpPr>
              <a:spLocks noChangeShapeType="1"/>
            </p:cNvSpPr>
            <p:nvPr/>
          </p:nvSpPr>
          <p:spPr bwMode="auto">
            <a:xfrm>
              <a:off x="3505200" y="5105400"/>
              <a:ext cx="2133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9" name="Line 56"/>
            <p:cNvSpPr>
              <a:spLocks noChangeShapeType="1"/>
            </p:cNvSpPr>
            <p:nvPr/>
          </p:nvSpPr>
          <p:spPr bwMode="auto">
            <a:xfrm>
              <a:off x="2057400" y="5105400"/>
              <a:ext cx="2438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30" name="Line 57"/>
            <p:cNvSpPr>
              <a:spLocks noChangeShapeType="1"/>
            </p:cNvSpPr>
            <p:nvPr/>
          </p:nvSpPr>
          <p:spPr bwMode="auto">
            <a:xfrm>
              <a:off x="2362200" y="5105400"/>
              <a:ext cx="2438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31" name="Text Box 58"/>
            <p:cNvSpPr txBox="1">
              <a:spLocks noChangeArrowheads="1"/>
            </p:cNvSpPr>
            <p:nvPr/>
          </p:nvSpPr>
          <p:spPr bwMode="auto">
            <a:xfrm>
              <a:off x="5257800" y="46482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71732" name="Line 59"/>
            <p:cNvSpPr>
              <a:spLocks noChangeShapeType="1"/>
            </p:cNvSpPr>
            <p:nvPr/>
          </p:nvSpPr>
          <p:spPr bwMode="auto">
            <a:xfrm>
              <a:off x="6705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33" name="Line 60"/>
            <p:cNvSpPr>
              <a:spLocks noChangeShapeType="1"/>
            </p:cNvSpPr>
            <p:nvPr/>
          </p:nvSpPr>
          <p:spPr bwMode="auto">
            <a:xfrm>
              <a:off x="7924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34" name="Line 61"/>
            <p:cNvSpPr>
              <a:spLocks noChangeShapeType="1"/>
            </p:cNvSpPr>
            <p:nvPr/>
          </p:nvSpPr>
          <p:spPr bwMode="auto">
            <a:xfrm>
              <a:off x="6705600" y="51054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35" name="Line 62"/>
            <p:cNvSpPr>
              <a:spLocks noChangeShapeType="1"/>
            </p:cNvSpPr>
            <p:nvPr/>
          </p:nvSpPr>
          <p:spPr bwMode="auto">
            <a:xfrm>
              <a:off x="7086600" y="5105400"/>
              <a:ext cx="1219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0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1DA764-A3F1-4851-B523-62425432A2F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定理6.11(第7部分)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:(续)第7部分: 完成匹配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755576" y="2852936"/>
          <a:ext cx="3829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0" name="Equation" r:id="rId4" imgW="1476307" imgH="447550" progId="Equation.3">
                  <p:embed/>
                </p:oleObj>
              </mc:Choice>
              <mc:Fallback>
                <p:oleObj name="Equation" r:id="rId4" imgW="1476307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52936"/>
                        <a:ext cx="3829050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0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C939AB-DE58-454E-BAE9-98F2E93C8999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一个虚拟的例子(7)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257944" y="4149080"/>
            <a:ext cx="6474296" cy="1376065"/>
            <a:chOff x="762000" y="4648201"/>
            <a:chExt cx="7924800" cy="1376065"/>
          </a:xfrm>
        </p:grpSpPr>
        <p:sp>
          <p:nvSpPr>
            <p:cNvPr id="73732" name="Text Box 2"/>
            <p:cNvSpPr txBox="1">
              <a:spLocks noChangeArrowheads="1"/>
            </p:cNvSpPr>
            <p:nvPr/>
          </p:nvSpPr>
          <p:spPr bwMode="auto">
            <a:xfrm>
              <a:off x="17526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35" name="Text Box 5"/>
            <p:cNvSpPr txBox="1">
              <a:spLocks noChangeArrowheads="1"/>
            </p:cNvSpPr>
            <p:nvPr/>
          </p:nvSpPr>
          <p:spPr bwMode="auto">
            <a:xfrm>
              <a:off x="1447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36" name="Text Box 6"/>
            <p:cNvSpPr txBox="1">
              <a:spLocks noChangeArrowheads="1"/>
            </p:cNvSpPr>
            <p:nvPr/>
          </p:nvSpPr>
          <p:spPr bwMode="auto">
            <a:xfrm>
              <a:off x="2057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3737" name="Text Box 7"/>
            <p:cNvSpPr txBox="1">
              <a:spLocks noChangeArrowheads="1"/>
            </p:cNvSpPr>
            <p:nvPr/>
          </p:nvSpPr>
          <p:spPr bwMode="auto">
            <a:xfrm>
              <a:off x="2362200" y="5562601"/>
              <a:ext cx="1036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38" name="Text Box 8"/>
            <p:cNvSpPr txBox="1">
              <a:spLocks noChangeArrowheads="1"/>
            </p:cNvSpPr>
            <p:nvPr/>
          </p:nvSpPr>
          <p:spPr bwMode="auto">
            <a:xfrm>
              <a:off x="762000" y="51054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73739" name="Text Box 9"/>
            <p:cNvSpPr txBox="1">
              <a:spLocks noChangeArrowheads="1"/>
            </p:cNvSpPr>
            <p:nvPr/>
          </p:nvSpPr>
          <p:spPr bwMode="auto">
            <a:xfrm>
              <a:off x="1447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40" name="Text Box 10"/>
            <p:cNvSpPr txBox="1">
              <a:spLocks noChangeArrowheads="1"/>
            </p:cNvSpPr>
            <p:nvPr/>
          </p:nvSpPr>
          <p:spPr bwMode="auto">
            <a:xfrm>
              <a:off x="35052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41" name="Text Box 11"/>
            <p:cNvSpPr txBox="1">
              <a:spLocks noChangeArrowheads="1"/>
            </p:cNvSpPr>
            <p:nvPr/>
          </p:nvSpPr>
          <p:spPr bwMode="auto">
            <a:xfrm>
              <a:off x="32004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73742" name="Text Box 12"/>
            <p:cNvSpPr txBox="1">
              <a:spLocks noChangeArrowheads="1"/>
            </p:cNvSpPr>
            <p:nvPr/>
          </p:nvSpPr>
          <p:spPr bwMode="auto">
            <a:xfrm>
              <a:off x="38100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43" name="Line 13"/>
            <p:cNvSpPr>
              <a:spLocks noChangeShapeType="1"/>
            </p:cNvSpPr>
            <p:nvPr/>
          </p:nvSpPr>
          <p:spPr bwMode="auto">
            <a:xfrm>
              <a:off x="1752600" y="5105400"/>
              <a:ext cx="24384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4" name="Line 14"/>
            <p:cNvSpPr>
              <a:spLocks noChangeShapeType="1"/>
            </p:cNvSpPr>
            <p:nvPr/>
          </p:nvSpPr>
          <p:spPr bwMode="auto">
            <a:xfrm>
              <a:off x="1752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5" name="Line 15"/>
            <p:cNvSpPr>
              <a:spLocks noChangeShapeType="1"/>
            </p:cNvSpPr>
            <p:nvPr/>
          </p:nvSpPr>
          <p:spPr bwMode="auto">
            <a:xfrm>
              <a:off x="41910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6" name="Text Box 16"/>
            <p:cNvSpPr txBox="1">
              <a:spLocks noChangeArrowheads="1"/>
            </p:cNvSpPr>
            <p:nvPr/>
          </p:nvSpPr>
          <p:spPr bwMode="auto">
            <a:xfrm>
              <a:off x="17526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47" name="Text Box 17"/>
            <p:cNvSpPr txBox="1">
              <a:spLocks noChangeArrowheads="1"/>
            </p:cNvSpPr>
            <p:nvPr/>
          </p:nvSpPr>
          <p:spPr bwMode="auto">
            <a:xfrm>
              <a:off x="2057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3748" name="Text Box 18"/>
            <p:cNvSpPr txBox="1">
              <a:spLocks noChangeArrowheads="1"/>
            </p:cNvSpPr>
            <p:nvPr/>
          </p:nvSpPr>
          <p:spPr bwMode="auto">
            <a:xfrm>
              <a:off x="2362200" y="4724401"/>
              <a:ext cx="1036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49" name="Text Box 19"/>
            <p:cNvSpPr txBox="1">
              <a:spLocks noChangeArrowheads="1"/>
            </p:cNvSpPr>
            <p:nvPr/>
          </p:nvSpPr>
          <p:spPr bwMode="auto">
            <a:xfrm>
              <a:off x="3505200" y="47244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50" name="Text Box 20"/>
            <p:cNvSpPr txBox="1">
              <a:spLocks noChangeArrowheads="1"/>
            </p:cNvSpPr>
            <p:nvPr/>
          </p:nvSpPr>
          <p:spPr bwMode="auto">
            <a:xfrm>
              <a:off x="32004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0</a:t>
              </a:r>
            </a:p>
          </p:txBody>
        </p:sp>
        <p:sp>
          <p:nvSpPr>
            <p:cNvPr id="73751" name="Text Box 21"/>
            <p:cNvSpPr txBox="1">
              <a:spLocks noChangeArrowheads="1"/>
            </p:cNvSpPr>
            <p:nvPr/>
          </p:nvSpPr>
          <p:spPr bwMode="auto">
            <a:xfrm>
              <a:off x="38100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52" name="Line 22"/>
            <p:cNvSpPr>
              <a:spLocks noChangeShapeType="1"/>
            </p:cNvSpPr>
            <p:nvPr/>
          </p:nvSpPr>
          <p:spPr bwMode="auto">
            <a:xfrm>
              <a:off x="4191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3" name="Text Box 23"/>
            <p:cNvSpPr txBox="1">
              <a:spLocks noChangeArrowheads="1"/>
            </p:cNvSpPr>
            <p:nvPr/>
          </p:nvSpPr>
          <p:spPr bwMode="auto">
            <a:xfrm>
              <a:off x="41910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54" name="Text Box 24"/>
            <p:cNvSpPr txBox="1">
              <a:spLocks noChangeArrowheads="1"/>
            </p:cNvSpPr>
            <p:nvPr/>
          </p:nvSpPr>
          <p:spPr bwMode="auto">
            <a:xfrm>
              <a:off x="4495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1</a:t>
              </a:r>
            </a:p>
          </p:txBody>
        </p:sp>
        <p:sp>
          <p:nvSpPr>
            <p:cNvPr id="73755" name="Text Box 25"/>
            <p:cNvSpPr txBox="1">
              <a:spLocks noChangeArrowheads="1"/>
            </p:cNvSpPr>
            <p:nvPr/>
          </p:nvSpPr>
          <p:spPr bwMode="auto">
            <a:xfrm>
              <a:off x="4800599" y="5562601"/>
              <a:ext cx="10656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56" name="Text Box 26"/>
            <p:cNvSpPr txBox="1">
              <a:spLocks noChangeArrowheads="1"/>
            </p:cNvSpPr>
            <p:nvPr/>
          </p:nvSpPr>
          <p:spPr bwMode="auto">
            <a:xfrm>
              <a:off x="5638800" y="556260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2</a:t>
              </a:r>
              <a:endParaRPr lang="en-US" altLang="zh-CN" sz="2400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57" name="Text Box 27"/>
            <p:cNvSpPr txBox="1">
              <a:spLocks noChangeArrowheads="1"/>
            </p:cNvSpPr>
            <p:nvPr/>
          </p:nvSpPr>
          <p:spPr bwMode="auto">
            <a:xfrm>
              <a:off x="5943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58" name="Line 28"/>
            <p:cNvSpPr>
              <a:spLocks noChangeShapeType="1"/>
            </p:cNvSpPr>
            <p:nvPr/>
          </p:nvSpPr>
          <p:spPr bwMode="auto">
            <a:xfrm>
              <a:off x="63246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9" name="Text Box 29"/>
            <p:cNvSpPr txBox="1">
              <a:spLocks noChangeArrowheads="1"/>
            </p:cNvSpPr>
            <p:nvPr/>
          </p:nvSpPr>
          <p:spPr bwMode="auto">
            <a:xfrm>
              <a:off x="67056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60" name="Line 30"/>
            <p:cNvSpPr>
              <a:spLocks noChangeShapeType="1"/>
            </p:cNvSpPr>
            <p:nvPr/>
          </p:nvSpPr>
          <p:spPr bwMode="auto">
            <a:xfrm>
              <a:off x="70866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1" name="Text Box 31"/>
            <p:cNvSpPr txBox="1">
              <a:spLocks noChangeArrowheads="1"/>
            </p:cNvSpPr>
            <p:nvPr/>
          </p:nvSpPr>
          <p:spPr bwMode="auto">
            <a:xfrm>
              <a:off x="6324600" y="5486401"/>
              <a:ext cx="533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</a:t>
              </a:r>
            </a:p>
          </p:txBody>
        </p:sp>
        <p:sp>
          <p:nvSpPr>
            <p:cNvPr id="73762" name="Text Box 32"/>
            <p:cNvSpPr txBox="1">
              <a:spLocks noChangeArrowheads="1"/>
            </p:cNvSpPr>
            <p:nvPr/>
          </p:nvSpPr>
          <p:spPr bwMode="auto">
            <a:xfrm>
              <a:off x="67056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63" name="Text Box 33"/>
            <p:cNvSpPr txBox="1">
              <a:spLocks noChangeArrowheads="1"/>
            </p:cNvSpPr>
            <p:nvPr/>
          </p:nvSpPr>
          <p:spPr bwMode="auto">
            <a:xfrm>
              <a:off x="6923986" y="5562601"/>
              <a:ext cx="10770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64" name="Text Box 34"/>
            <p:cNvSpPr txBox="1">
              <a:spLocks noChangeArrowheads="1"/>
            </p:cNvSpPr>
            <p:nvPr/>
          </p:nvSpPr>
          <p:spPr bwMode="auto">
            <a:xfrm>
              <a:off x="7924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65" name="Line 35"/>
            <p:cNvSpPr>
              <a:spLocks noChangeShapeType="1"/>
            </p:cNvSpPr>
            <p:nvPr/>
          </p:nvSpPr>
          <p:spPr bwMode="auto">
            <a:xfrm>
              <a:off x="8305800" y="56388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6" name="Line 36"/>
            <p:cNvSpPr>
              <a:spLocks noChangeShapeType="1"/>
            </p:cNvSpPr>
            <p:nvPr/>
          </p:nvSpPr>
          <p:spPr bwMode="auto">
            <a:xfrm>
              <a:off x="4191000" y="5105400"/>
              <a:ext cx="2133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7" name="Line 37"/>
            <p:cNvSpPr>
              <a:spLocks noChangeShapeType="1"/>
            </p:cNvSpPr>
            <p:nvPr/>
          </p:nvSpPr>
          <p:spPr bwMode="auto">
            <a:xfrm>
              <a:off x="20574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8" name="Line 38"/>
            <p:cNvSpPr>
              <a:spLocks noChangeShapeType="1"/>
            </p:cNvSpPr>
            <p:nvPr/>
          </p:nvSpPr>
          <p:spPr bwMode="auto">
            <a:xfrm>
              <a:off x="23622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69" name="Line 39"/>
            <p:cNvSpPr>
              <a:spLocks noChangeShapeType="1"/>
            </p:cNvSpPr>
            <p:nvPr/>
          </p:nvSpPr>
          <p:spPr bwMode="auto">
            <a:xfrm>
              <a:off x="35052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0" name="Line 40"/>
            <p:cNvSpPr>
              <a:spLocks noChangeShapeType="1"/>
            </p:cNvSpPr>
            <p:nvPr/>
          </p:nvSpPr>
          <p:spPr bwMode="auto">
            <a:xfrm>
              <a:off x="38100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1" name="Line 41"/>
            <p:cNvSpPr>
              <a:spLocks noChangeShapeType="1"/>
            </p:cNvSpPr>
            <p:nvPr/>
          </p:nvSpPr>
          <p:spPr bwMode="auto">
            <a:xfrm>
              <a:off x="4495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2" name="Line 42"/>
            <p:cNvSpPr>
              <a:spLocks noChangeShapeType="1"/>
            </p:cNvSpPr>
            <p:nvPr/>
          </p:nvSpPr>
          <p:spPr bwMode="auto">
            <a:xfrm>
              <a:off x="4800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3" name="Line 43"/>
            <p:cNvSpPr>
              <a:spLocks noChangeShapeType="1"/>
            </p:cNvSpPr>
            <p:nvPr/>
          </p:nvSpPr>
          <p:spPr bwMode="auto">
            <a:xfrm>
              <a:off x="59436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4" name="Line 44"/>
            <p:cNvSpPr>
              <a:spLocks noChangeShapeType="1"/>
            </p:cNvSpPr>
            <p:nvPr/>
          </p:nvSpPr>
          <p:spPr bwMode="auto">
            <a:xfrm>
              <a:off x="5638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5" name="Line 45"/>
            <p:cNvSpPr>
              <a:spLocks noChangeShapeType="1"/>
            </p:cNvSpPr>
            <p:nvPr/>
          </p:nvSpPr>
          <p:spPr bwMode="auto">
            <a:xfrm>
              <a:off x="3810000" y="5105400"/>
              <a:ext cx="2133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6" name="Line 46"/>
            <p:cNvSpPr>
              <a:spLocks noChangeShapeType="1"/>
            </p:cNvSpPr>
            <p:nvPr/>
          </p:nvSpPr>
          <p:spPr bwMode="auto">
            <a:xfrm>
              <a:off x="3505200" y="5105400"/>
              <a:ext cx="2133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7" name="Line 47"/>
            <p:cNvSpPr>
              <a:spLocks noChangeShapeType="1"/>
            </p:cNvSpPr>
            <p:nvPr/>
          </p:nvSpPr>
          <p:spPr bwMode="auto">
            <a:xfrm>
              <a:off x="2057400" y="5105400"/>
              <a:ext cx="2438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8" name="Line 48"/>
            <p:cNvSpPr>
              <a:spLocks noChangeShapeType="1"/>
            </p:cNvSpPr>
            <p:nvPr/>
          </p:nvSpPr>
          <p:spPr bwMode="auto">
            <a:xfrm>
              <a:off x="2362200" y="5105400"/>
              <a:ext cx="2438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79" name="Text Box 49"/>
            <p:cNvSpPr txBox="1">
              <a:spLocks noChangeArrowheads="1"/>
            </p:cNvSpPr>
            <p:nvPr/>
          </p:nvSpPr>
          <p:spPr bwMode="auto">
            <a:xfrm>
              <a:off x="5257800" y="4648201"/>
              <a:ext cx="838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itchFamily="34" charset="0"/>
                  <a:ea typeface="宋体" charset="-122"/>
                </a:rPr>
                <a:t>……</a:t>
              </a:r>
            </a:p>
          </p:txBody>
        </p:sp>
        <p:sp>
          <p:nvSpPr>
            <p:cNvPr id="73780" name="Line 50"/>
            <p:cNvSpPr>
              <a:spLocks noChangeShapeType="1"/>
            </p:cNvSpPr>
            <p:nvPr/>
          </p:nvSpPr>
          <p:spPr bwMode="auto">
            <a:xfrm>
              <a:off x="6705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81" name="Line 51"/>
            <p:cNvSpPr>
              <a:spLocks noChangeShapeType="1"/>
            </p:cNvSpPr>
            <p:nvPr/>
          </p:nvSpPr>
          <p:spPr bwMode="auto">
            <a:xfrm>
              <a:off x="7924800" y="5638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82" name="Line 52"/>
            <p:cNvSpPr>
              <a:spLocks noChangeShapeType="1"/>
            </p:cNvSpPr>
            <p:nvPr/>
          </p:nvSpPr>
          <p:spPr bwMode="auto">
            <a:xfrm>
              <a:off x="6705600" y="51054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83" name="Line 53"/>
            <p:cNvSpPr>
              <a:spLocks noChangeShapeType="1"/>
            </p:cNvSpPr>
            <p:nvPr/>
          </p:nvSpPr>
          <p:spPr bwMode="auto">
            <a:xfrm>
              <a:off x="7086600" y="5105400"/>
              <a:ext cx="1219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84" name="Text Box 54"/>
            <p:cNvSpPr txBox="1">
              <a:spLocks noChangeArrowheads="1"/>
            </p:cNvSpPr>
            <p:nvPr/>
          </p:nvSpPr>
          <p:spPr bwMode="auto">
            <a:xfrm>
              <a:off x="7086600" y="4724401"/>
              <a:ext cx="10713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Arial Narrow" pitchFamily="34" charset="0"/>
                  <a:ea typeface="宋体" charset="-122"/>
                </a:rPr>
                <a:t>q</a:t>
              </a:r>
              <a:r>
                <a:rPr lang="en-US" altLang="zh-CN" sz="2400" baseline="-25000" dirty="0" err="1">
                  <a:latin typeface="Arial Narrow" pitchFamily="34" charset="0"/>
                  <a:ea typeface="宋体" charset="-122"/>
                </a:rPr>
                <a:t>accept</a:t>
              </a:r>
              <a:endParaRPr lang="en-US" altLang="zh-CN" sz="2400" baseline="-250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3785" name="Text Box 55"/>
            <p:cNvSpPr txBox="1">
              <a:spLocks noChangeArrowheads="1"/>
            </p:cNvSpPr>
            <p:nvPr/>
          </p:nvSpPr>
          <p:spPr bwMode="auto">
            <a:xfrm>
              <a:off x="7924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86" name="Line 56"/>
            <p:cNvSpPr>
              <a:spLocks noChangeShapeType="1"/>
            </p:cNvSpPr>
            <p:nvPr/>
          </p:nvSpPr>
          <p:spPr bwMode="auto">
            <a:xfrm>
              <a:off x="8686800" y="48006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87" name="Text Box 58"/>
            <p:cNvSpPr txBox="1">
              <a:spLocks noChangeArrowheads="1"/>
            </p:cNvSpPr>
            <p:nvPr/>
          </p:nvSpPr>
          <p:spPr bwMode="auto">
            <a:xfrm>
              <a:off x="8305800" y="47244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  <p:sp>
          <p:nvSpPr>
            <p:cNvPr id="73788" name="Text Box 59"/>
            <p:cNvSpPr txBox="1">
              <a:spLocks noChangeArrowheads="1"/>
            </p:cNvSpPr>
            <p:nvPr/>
          </p:nvSpPr>
          <p:spPr bwMode="auto">
            <a:xfrm>
              <a:off x="8305800" y="5562601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#</a:t>
              </a:r>
            </a:p>
          </p:txBody>
        </p:sp>
      </p:grp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251520" y="1556792"/>
            <a:ext cx="7715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在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w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上模拟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M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一直到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M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停机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如果出现了接受状态, 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    则希望这个部分匹配的顶部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   “赶上”底部,从而完成匹配   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0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42B29A-052C-4885-A061-0EB66BF05857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:(续) 把</a:t>
            </a:r>
            <a:r>
              <a:rPr lang="en-US" altLang="zh-CN" b="1" dirty="0" smtClean="0">
                <a:ea typeface="宋体" charset="-122"/>
              </a:rPr>
              <a:t>P’</a:t>
            </a:r>
            <a:r>
              <a:rPr lang="zh-CN" altLang="en-US" b="1" dirty="0" smtClean="0">
                <a:ea typeface="宋体" charset="-122"/>
              </a:rPr>
              <a:t>转化成</a:t>
            </a:r>
            <a:r>
              <a:rPr lang="en-US" altLang="zh-CN" b="1" dirty="0" smtClean="0">
                <a:ea typeface="宋体" charset="-122"/>
              </a:rPr>
              <a:t>PCP</a:t>
            </a:r>
            <a:r>
              <a:rPr lang="zh-CN" altLang="en-US" b="1" dirty="0" smtClean="0">
                <a:ea typeface="宋体" charset="-122"/>
              </a:rPr>
              <a:t>实例</a:t>
            </a:r>
            <a:r>
              <a:rPr lang="en-US" altLang="zh-CN" b="1" dirty="0" smtClean="0">
                <a:ea typeface="宋体" charset="-122"/>
              </a:rPr>
              <a:t>P,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使之仍然模拟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上的运行.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设</a:t>
            </a:r>
            <a:r>
              <a:rPr lang="en-US" altLang="zh-CN" b="1" dirty="0" smtClean="0">
                <a:ea typeface="宋体" charset="-122"/>
              </a:rPr>
              <a:t>u=u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2</a:t>
            </a:r>
            <a:r>
              <a:rPr lang="en-US" altLang="zh-CN" b="1" dirty="0" smtClean="0">
                <a:ea typeface="宋体" charset="-122"/>
              </a:rPr>
              <a:t>…u</a:t>
            </a:r>
            <a:r>
              <a:rPr lang="en-US" altLang="zh-CN" b="1" baseline="-25000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是长度为</a:t>
            </a:r>
            <a:r>
              <a:rPr lang="en-US" altLang="zh-CN" b="1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的串,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定义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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u = 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2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…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3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u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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= 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2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…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3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endParaRPr lang="en-US" altLang="zh-CN" b="1" baseline="-25000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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u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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= 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2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…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b="1" dirty="0" smtClean="0">
                <a:ea typeface="宋体" charset="-122"/>
              </a:rPr>
              <a:t>u</a:t>
            </a:r>
            <a:r>
              <a:rPr lang="en-US" altLang="zh-CN" b="1" baseline="-25000" dirty="0" smtClean="0">
                <a:ea typeface="宋体" charset="-122"/>
              </a:rPr>
              <a:t>3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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注意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: 这里用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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代替</a:t>
            </a:r>
          </a:p>
        </p:txBody>
      </p:sp>
      <p:sp>
        <p:nvSpPr>
          <p:cNvPr id="1028102" name="AutoShape 6"/>
          <p:cNvSpPr>
            <a:spLocks noChangeArrowheads="1"/>
          </p:cNvSpPr>
          <p:nvPr/>
        </p:nvSpPr>
        <p:spPr bwMode="auto">
          <a:xfrm>
            <a:off x="3851920" y="5644480"/>
            <a:ext cx="304800" cy="304800"/>
          </a:xfrm>
          <a:prstGeom prst="star5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4402CB-5675-4DC5-B5F5-AC73F8366234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骨牌游戏的表示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484784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单个骨牌</a:t>
            </a:r>
          </a:p>
          <a:p>
            <a:pPr eaLnBrk="1" hangingPunct="1">
              <a:buNone/>
            </a:pPr>
            <a:endParaRPr lang="zh-CN" altLang="en-US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一付骨牌</a:t>
            </a:r>
          </a:p>
          <a:p>
            <a:pPr eaLnBrk="1" hangingPunct="1">
              <a:buNone/>
            </a:pPr>
            <a:endParaRPr lang="zh-CN" altLang="en-US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匹配</a:t>
            </a:r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1767880" y="1524001"/>
          <a:ext cx="8334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Equation" r:id="rId4" imgW="333377" imgH="390594" progId="Equation.3">
                  <p:embed/>
                </p:oleObj>
              </mc:Choice>
              <mc:Fallback>
                <p:oleObj name="Equation" r:id="rId4" imgW="333377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80" y="1524001"/>
                        <a:ext cx="8334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1691680" y="2622549"/>
          <a:ext cx="3888432" cy="10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9" name="Equation" r:id="rId6" imgW="1857463" imgH="419207" progId="Equation.3">
                  <p:embed/>
                </p:oleObj>
              </mc:Choice>
              <mc:Fallback>
                <p:oleObj name="Equation" r:id="rId6" imgW="1857463" imgH="419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22549"/>
                        <a:ext cx="3888432" cy="1035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1619672" y="3886201"/>
          <a:ext cx="39338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0" name="Equation" r:id="rId8" imgW="1704947" imgH="390594" progId="Equation.3">
                  <p:embed/>
                </p:oleObj>
              </mc:Choice>
              <mc:Fallback>
                <p:oleObj name="Equation" r:id="rId8" imgW="1704947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886201"/>
                        <a:ext cx="393382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1920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1920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67" name="Text Box 9"/>
          <p:cNvSpPr txBox="1">
            <a:spLocks noChangeArrowheads="1"/>
          </p:cNvSpPr>
          <p:nvPr/>
        </p:nvSpPr>
        <p:spPr bwMode="auto">
          <a:xfrm>
            <a:off x="2301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b</a:t>
            </a:r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2301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b</a:t>
            </a:r>
          </a:p>
        </p:txBody>
      </p:sp>
      <p:sp>
        <p:nvSpPr>
          <p:cNvPr id="45069" name="Text Box 11"/>
          <p:cNvSpPr txBox="1">
            <a:spLocks noChangeArrowheads="1"/>
          </p:cNvSpPr>
          <p:nvPr/>
        </p:nvSpPr>
        <p:spPr bwMode="auto">
          <a:xfrm>
            <a:off x="2682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c</a:t>
            </a:r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2682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c</a:t>
            </a:r>
          </a:p>
        </p:txBody>
      </p:sp>
      <p:sp>
        <p:nvSpPr>
          <p:cNvPr id="45071" name="Text Box 13"/>
          <p:cNvSpPr txBox="1">
            <a:spLocks noChangeArrowheads="1"/>
          </p:cNvSpPr>
          <p:nvPr/>
        </p:nvSpPr>
        <p:spPr bwMode="auto">
          <a:xfrm>
            <a:off x="3825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72" name="Text Box 14"/>
          <p:cNvSpPr txBox="1">
            <a:spLocks noChangeArrowheads="1"/>
          </p:cNvSpPr>
          <p:nvPr/>
        </p:nvSpPr>
        <p:spPr bwMode="auto">
          <a:xfrm>
            <a:off x="3825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4206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b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206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b</a:t>
            </a:r>
          </a:p>
        </p:txBody>
      </p:sp>
      <p:sp>
        <p:nvSpPr>
          <p:cNvPr id="45075" name="Text Box 17"/>
          <p:cNvSpPr txBox="1">
            <a:spLocks noChangeArrowheads="1"/>
          </p:cNvSpPr>
          <p:nvPr/>
        </p:nvSpPr>
        <p:spPr bwMode="auto">
          <a:xfrm>
            <a:off x="4587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c</a:t>
            </a:r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4587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c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063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3063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44280" y="51054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3444280" y="57150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a</a:t>
            </a:r>
          </a:p>
        </p:txBody>
      </p:sp>
      <p:sp>
        <p:nvSpPr>
          <p:cNvPr id="45081" name="Line 23"/>
          <p:cNvSpPr>
            <a:spLocks noChangeShapeType="1"/>
          </p:cNvSpPr>
          <p:nvPr/>
        </p:nvSpPr>
        <p:spPr bwMode="auto">
          <a:xfrm>
            <a:off x="1844080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2" name="Line 24"/>
          <p:cNvSpPr>
            <a:spLocks noChangeShapeType="1"/>
          </p:cNvSpPr>
          <p:nvPr/>
        </p:nvSpPr>
        <p:spPr bwMode="auto">
          <a:xfrm>
            <a:off x="4968280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3" name="Line 25"/>
          <p:cNvSpPr>
            <a:spLocks noChangeShapeType="1"/>
          </p:cNvSpPr>
          <p:nvPr/>
        </p:nvSpPr>
        <p:spPr bwMode="auto">
          <a:xfrm>
            <a:off x="222508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4" name="Line 31"/>
          <p:cNvSpPr>
            <a:spLocks noChangeShapeType="1"/>
          </p:cNvSpPr>
          <p:nvPr/>
        </p:nvSpPr>
        <p:spPr bwMode="auto">
          <a:xfrm>
            <a:off x="260608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5" name="Line 32"/>
          <p:cNvSpPr>
            <a:spLocks noChangeShapeType="1"/>
          </p:cNvSpPr>
          <p:nvPr/>
        </p:nvSpPr>
        <p:spPr bwMode="auto">
          <a:xfrm>
            <a:off x="336808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6" name="Line 33"/>
          <p:cNvSpPr>
            <a:spLocks noChangeShapeType="1"/>
          </p:cNvSpPr>
          <p:nvPr/>
        </p:nvSpPr>
        <p:spPr bwMode="auto">
          <a:xfrm>
            <a:off x="268228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7" name="Line 34"/>
          <p:cNvSpPr>
            <a:spLocks noChangeShapeType="1"/>
          </p:cNvSpPr>
          <p:nvPr/>
        </p:nvSpPr>
        <p:spPr bwMode="auto">
          <a:xfrm>
            <a:off x="344428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8" name="Line 35"/>
          <p:cNvSpPr>
            <a:spLocks noChangeShapeType="1"/>
          </p:cNvSpPr>
          <p:nvPr/>
        </p:nvSpPr>
        <p:spPr bwMode="auto">
          <a:xfrm>
            <a:off x="382528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9" name="Line 36"/>
          <p:cNvSpPr>
            <a:spLocks noChangeShapeType="1"/>
          </p:cNvSpPr>
          <p:nvPr/>
        </p:nvSpPr>
        <p:spPr bwMode="auto">
          <a:xfrm>
            <a:off x="458728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0" name="Line 37"/>
          <p:cNvSpPr>
            <a:spLocks noChangeShapeType="1"/>
          </p:cNvSpPr>
          <p:nvPr/>
        </p:nvSpPr>
        <p:spPr bwMode="auto">
          <a:xfrm>
            <a:off x="382528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1" name="Line 38"/>
          <p:cNvSpPr>
            <a:spLocks noChangeShapeType="1"/>
          </p:cNvSpPr>
          <p:nvPr/>
        </p:nvSpPr>
        <p:spPr bwMode="auto">
          <a:xfrm>
            <a:off x="2225080" y="548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2" name="Line 39"/>
          <p:cNvSpPr>
            <a:spLocks noChangeShapeType="1"/>
          </p:cNvSpPr>
          <p:nvPr/>
        </p:nvSpPr>
        <p:spPr bwMode="auto">
          <a:xfrm>
            <a:off x="2606080" y="5486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3" name="Line 40"/>
          <p:cNvSpPr>
            <a:spLocks noChangeShapeType="1"/>
          </p:cNvSpPr>
          <p:nvPr/>
        </p:nvSpPr>
        <p:spPr bwMode="auto">
          <a:xfrm>
            <a:off x="3825280" y="5486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4" name="Line 41"/>
          <p:cNvSpPr>
            <a:spLocks noChangeShapeType="1"/>
          </p:cNvSpPr>
          <p:nvPr/>
        </p:nvSpPr>
        <p:spPr bwMode="auto">
          <a:xfrm>
            <a:off x="3368080" y="548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97CB4B-69EB-4730-A2F0-350CFBBB2A06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:(续)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344016" y="2276872"/>
          <a:ext cx="487605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4" name="Equation" r:id="rId4" imgW="2552831" imgH="466715" progId="Equation.3">
                  <p:embed/>
                </p:oleObj>
              </mc:Choice>
              <mc:Fallback>
                <p:oleObj name="Equation" r:id="rId4" imgW="2552831" imgH="4667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6" y="2276872"/>
                        <a:ext cx="4876056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336503" y="3501008"/>
          <a:ext cx="610770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5" name="Equation" r:id="rId6" imgW="3285990" imgH="466715" progId="Equation.3">
                  <p:embed/>
                </p:oleObj>
              </mc:Choice>
              <mc:Fallback>
                <p:oleObj name="Equation" r:id="rId6" imgW="3285990" imgH="4667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03" y="3501008"/>
                        <a:ext cx="610770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6"/>
          <p:cNvSpPr txBox="1">
            <a:spLocks noChangeArrowheads="1"/>
          </p:cNvSpPr>
          <p:nvPr/>
        </p:nvSpPr>
        <p:spPr bwMode="auto">
          <a:xfrm>
            <a:off x="5626968" y="515719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 Narrow" pitchFamily="34" charset="0"/>
                <a:ea typeface="宋体" charset="-122"/>
              </a:rPr>
              <a:t>#</a:t>
            </a:r>
          </a:p>
        </p:txBody>
      </p:sp>
      <p:graphicFrame>
        <p:nvGraphicFramePr>
          <p:cNvPr id="75785" name="Object 7"/>
          <p:cNvGraphicFramePr>
            <a:graphicFrameLocks noChangeAspect="1"/>
          </p:cNvGraphicFramePr>
          <p:nvPr/>
        </p:nvGraphicFramePr>
        <p:xfrm>
          <a:off x="323528" y="4792439"/>
          <a:ext cx="511256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6" name="Equation" r:id="rId8" imgW="2476438" imgH="447550" progId="Equation.3">
                  <p:embed/>
                </p:oleObj>
              </mc:Choice>
              <mc:Fallback>
                <p:oleObj name="Equation" r:id="rId8" imgW="2476438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92439"/>
                        <a:ext cx="5112568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5A3B76-72A3-4D7E-8565-5CF9B1570E36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无解的实例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所谓“实例”就是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指具体一付骨牌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所谓“无解”就是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指不存在匹配 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例如，顶部每个串都比</a:t>
            </a:r>
            <a:endParaRPr lang="en-US" altLang="zh-CN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底部对应串要长</a:t>
            </a:r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539552" y="2564904"/>
          <a:ext cx="3619500" cy="10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Equation" r:id="rId4" imgW="1562148" imgH="419207" progId="Equation.3">
                  <p:embed/>
                </p:oleObj>
              </mc:Choice>
              <mc:Fallback>
                <p:oleObj name="Equation" r:id="rId4" imgW="1562148" imgH="419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3619500" cy="1035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2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39072E-334D-4F63-ABDD-7B6608A43B0B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波斯特对应问题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P</a:t>
            </a:r>
            <a:r>
              <a:rPr lang="en-US" altLang="zh-CN" b="1" dirty="0" smtClean="0">
                <a:ea typeface="宋体" charset="-122"/>
              </a:rPr>
              <a:t>ost’s 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C</a:t>
            </a:r>
            <a:r>
              <a:rPr lang="en-US" altLang="zh-CN" b="1" dirty="0" smtClean="0">
                <a:ea typeface="宋体" charset="-122"/>
              </a:rPr>
              <a:t>orrespondence 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P</a:t>
            </a:r>
            <a:r>
              <a:rPr lang="en-US" altLang="zh-CN" b="1" dirty="0" smtClean="0">
                <a:ea typeface="宋体" charset="-122"/>
              </a:rPr>
              <a:t>roblem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确定一付骨牌是否有一个匹配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一付骨牌</a:t>
            </a:r>
          </a:p>
          <a:p>
            <a:pPr lvl="1"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lvl="1"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匹配   </a:t>
            </a:r>
          </a:p>
          <a:p>
            <a:pPr eaLnBrk="1" hangingPunct="1">
              <a:buNone/>
            </a:pPr>
            <a:endParaRPr lang="en-US" altLang="zh-CN" b="1" dirty="0" smtClean="0">
              <a:solidFill>
                <a:schemeClr val="folHlink"/>
              </a:solidFill>
              <a:ea typeface="宋体" charset="-122"/>
            </a:endParaRPr>
          </a:p>
          <a:p>
            <a:pPr eaLnBrk="1" hangingPunct="1">
              <a:buNone/>
            </a:pPr>
            <a:endParaRPr lang="en-US" altLang="zh-CN" sz="2400" b="1" dirty="0" smtClean="0">
              <a:solidFill>
                <a:schemeClr val="folHlink"/>
              </a:solidFill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PCP</a:t>
            </a:r>
            <a:r>
              <a:rPr lang="en-US" altLang="zh-CN" sz="2400" b="1" dirty="0" smtClean="0">
                <a:ea typeface="宋体" charset="-122"/>
              </a:rPr>
              <a:t>={&lt;P&gt;|P</a:t>
            </a:r>
            <a:r>
              <a:rPr lang="zh-CN" altLang="en-US" sz="2400" b="1" dirty="0" smtClean="0">
                <a:ea typeface="宋体" charset="-122"/>
              </a:rPr>
              <a:t>是一付骨牌且</a:t>
            </a:r>
            <a:r>
              <a:rPr lang="en-US" altLang="zh-CN" sz="2400" b="1" dirty="0" smtClean="0">
                <a:ea typeface="宋体" charset="-122"/>
              </a:rPr>
              <a:t>P</a:t>
            </a:r>
            <a:r>
              <a:rPr lang="zh-CN" altLang="en-US" sz="2400" b="1" dirty="0" smtClean="0">
                <a:ea typeface="宋体" charset="-122"/>
              </a:rPr>
              <a:t>有匹配 }</a:t>
            </a: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2971800" y="3276600"/>
          <a:ext cx="434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4343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1901827" y="4813301"/>
          <a:ext cx="6632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7" y="4813301"/>
                        <a:ext cx="66325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827584" y="2996952"/>
            <a:ext cx="4392488" cy="1008112"/>
            <a:chOff x="1219200" y="1905000"/>
            <a:chExt cx="6324600" cy="175260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4478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2192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2954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13716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752601" y="2971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0480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956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9718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429000" y="2209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352799" y="2971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Arial Narrow" pitchFamily="34" charset="0"/>
                  <a:ea typeface="宋体" charset="-122"/>
                </a:rPr>
                <a:t>ab</a:t>
              </a:r>
              <a:endParaRPr lang="en-US" altLang="zh-CN" sz="1600" b="1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7244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4958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5720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482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105400" y="2209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181599" y="2971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6400800" y="21336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6172200" y="19050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6248400" y="19812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6324600" y="2057400"/>
              <a:ext cx="1143000" cy="1524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6629401" y="2209801"/>
              <a:ext cx="6858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Arial Narrow" pitchFamily="34" charset="0"/>
                  <a:ea typeface="宋体" charset="-122"/>
                </a:rPr>
                <a:t>abc</a:t>
              </a:r>
              <a:endParaRPr lang="en-US" altLang="zh-CN" sz="1600" b="1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6781800" y="2971801"/>
              <a:ext cx="609600" cy="509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71600" y="4559424"/>
            <a:ext cx="4176464" cy="885800"/>
            <a:chOff x="1524000" y="4343400"/>
            <a:chExt cx="5715000" cy="1524000"/>
          </a:xfrm>
        </p:grpSpPr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1524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905000" y="4419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828800" y="5181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ab</a:t>
              </a:r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2667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048000" y="4419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800" y="5181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3810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191000" y="4419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ca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267200" y="5181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4953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5334000" y="4419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5257800" y="5181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ab</a:t>
              </a:r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6096000" y="4343400"/>
              <a:ext cx="1143000" cy="15240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charset="-122"/>
              </a:endParaRP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6324600" y="4419601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abc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6477000" y="5181601"/>
              <a:ext cx="609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 Narrow" pitchFamily="34" charset="0"/>
                  <a:ea typeface="宋体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4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8911AB-8E17-4A3E-B1AF-63188C8604D6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定理6.11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7897813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定理6.11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PCP</a:t>
            </a:r>
            <a:r>
              <a:rPr lang="zh-CN" altLang="en-US" sz="2800" b="1" dirty="0" smtClean="0">
                <a:ea typeface="宋体" charset="-122"/>
              </a:rPr>
              <a:t>问题是不可判定的.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sz="2800" b="1" dirty="0" smtClean="0">
                <a:ea typeface="宋体" charset="-122"/>
              </a:rPr>
              <a:t>:  概念简单, 细节较多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从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出发利用计算历史的归约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从任意的</a:t>
            </a:r>
            <a:r>
              <a:rPr lang="en-US" altLang="zh-CN" b="1" dirty="0" smtClean="0">
                <a:ea typeface="宋体" charset="-122"/>
              </a:rPr>
              <a:t>TM M</a:t>
            </a:r>
            <a:r>
              <a:rPr lang="zh-CN" altLang="en-US" b="1" dirty="0" smtClean="0">
                <a:ea typeface="宋体" charset="-122"/>
              </a:rPr>
              <a:t>和输入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出发,</a:t>
            </a:r>
            <a:endParaRPr lang="en-US" altLang="zh-CN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都能构造一副骨牌</a:t>
            </a:r>
            <a:r>
              <a:rPr lang="en-US" altLang="zh-CN" b="1" dirty="0" smtClean="0">
                <a:ea typeface="宋体" charset="-122"/>
              </a:rPr>
              <a:t>P, </a:t>
            </a:r>
            <a:r>
              <a:rPr lang="zh-CN" altLang="en-US" b="1" dirty="0" smtClean="0">
                <a:ea typeface="宋体" charset="-122"/>
              </a:rPr>
              <a:t>使得匹配</a:t>
            </a:r>
            <a:endParaRPr lang="en-US" altLang="zh-CN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都是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上的接受计算历史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每形成一个匹配,就模拟一次</a:t>
            </a:r>
            <a:r>
              <a:rPr lang="en-US" altLang="zh-CN" b="1" dirty="0" smtClean="0">
                <a:ea typeface="宋体" charset="-122"/>
              </a:rPr>
              <a:t>M,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</a:t>
            </a:r>
            <a:r>
              <a:rPr lang="zh-CN" altLang="en-US" sz="2400" b="1" dirty="0" smtClean="0">
                <a:ea typeface="宋体" charset="-122"/>
              </a:rPr>
              <a:t>其中每个骨牌都将一个格局中的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一个或多个位置与下一个格局中的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一个或多个位置联系起来</a:t>
            </a:r>
          </a:p>
        </p:txBody>
      </p:sp>
    </p:spTree>
    <p:extLst>
      <p:ext uri="{BB962C8B-B14F-4D97-AF65-F5344CB8AC3E}">
        <p14:creationId xmlns:p14="http://schemas.microsoft.com/office/powerpoint/2010/main" val="39352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575D05-ED42-4047-823A-87E2BBC22062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定理6.11证明思路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两个技术细节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要求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在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上从不试图把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读写头移出带的左端点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首先修改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以防止这样的行为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要求匹配都从第一个骨牌开始</a:t>
            </a:r>
          </a:p>
          <a:p>
            <a:pPr eaLnBrk="1" hangingPunct="1">
              <a:buNone/>
            </a:pP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修改的波斯特对应问题</a:t>
            </a: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ea typeface="宋体" charset="-122"/>
              </a:rPr>
              <a:t>MPCP</a:t>
            </a:r>
            <a:r>
              <a:rPr lang="en-US" altLang="zh-CN" sz="2400" b="1" dirty="0" smtClean="0">
                <a:ea typeface="宋体" charset="-122"/>
              </a:rPr>
              <a:t>={&lt;P&gt;|P</a:t>
            </a:r>
            <a:r>
              <a:rPr lang="zh-CN" altLang="en-US" sz="2400" b="1" dirty="0" smtClean="0">
                <a:ea typeface="宋体" charset="-122"/>
              </a:rPr>
              <a:t>是一付骨牌且</a:t>
            </a:r>
            <a:r>
              <a:rPr lang="en-US" altLang="zh-CN" sz="2400" b="1" dirty="0" smtClean="0">
                <a:ea typeface="宋体" charset="-122"/>
              </a:rPr>
              <a:t>P</a:t>
            </a:r>
            <a:r>
              <a:rPr lang="zh-CN" altLang="en-US" sz="2400" b="1" dirty="0" smtClean="0">
                <a:ea typeface="宋体" charset="-122"/>
              </a:rPr>
              <a:t>有</a:t>
            </a: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        从第一个骨牌开始的匹配 }</a:t>
            </a:r>
            <a:endParaRPr lang="en-US" altLang="zh-CN" sz="2400" b="1" dirty="0" smtClean="0">
              <a:ea typeface="宋体" charset="-122"/>
            </a:endParaRPr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3859783" y="3926756"/>
          <a:ext cx="7842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0" name="Equation" r:id="rId4" imgW="295315" imgH="447550" progId="Equation.3">
                  <p:embed/>
                </p:oleObj>
              </mc:Choice>
              <mc:Fallback>
                <p:oleObj name="Equation" r:id="rId4" imgW="295315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783" y="3926756"/>
                        <a:ext cx="7842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4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999E13-6F3D-4457-B49B-593658F92C84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定理6.11证明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PCP.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  构造</a:t>
            </a:r>
            <a:r>
              <a:rPr lang="en-US" altLang="zh-CN" b="1" dirty="0" smtClean="0">
                <a:ea typeface="宋体" charset="-122"/>
              </a:rPr>
              <a:t>TM S</a:t>
            </a:r>
            <a:r>
              <a:rPr lang="zh-CN" altLang="en-US" b="1" dirty="0" smtClean="0">
                <a:ea typeface="宋体" charset="-122"/>
              </a:rPr>
              <a:t>来判定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en-US" altLang="zh-CN" b="1" dirty="0" smtClean="0">
                <a:ea typeface="宋体" charset="-122"/>
              </a:rPr>
              <a:t>. </a:t>
            </a:r>
            <a:r>
              <a:rPr lang="zh-CN" altLang="en-US" b="1" dirty="0" smtClean="0">
                <a:ea typeface="宋体" charset="-122"/>
              </a:rPr>
              <a:t>令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M = (Q,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,,,</a:t>
            </a:r>
            <a:r>
              <a:rPr lang="en-US" altLang="zh-CN" b="1" dirty="0" smtClean="0">
                <a:ea typeface="宋体" charset="-122"/>
              </a:rPr>
              <a:t>q</a:t>
            </a:r>
            <a:r>
              <a:rPr lang="en-US" altLang="zh-CN" b="1" baseline="-25000" dirty="0" smtClean="0">
                <a:ea typeface="宋体" charset="-122"/>
              </a:rPr>
              <a:t>0</a:t>
            </a:r>
            <a:r>
              <a:rPr lang="en-US" altLang="zh-CN" b="1" dirty="0" smtClean="0">
                <a:ea typeface="宋体" charset="-122"/>
              </a:rPr>
              <a:t>,q</a:t>
            </a:r>
            <a:r>
              <a:rPr lang="en-US" altLang="zh-CN" b="1" baseline="-25000" dirty="0" smtClean="0">
                <a:ea typeface="宋体" charset="-122"/>
              </a:rPr>
              <a:t>accept</a:t>
            </a:r>
            <a:r>
              <a:rPr lang="en-US" altLang="zh-CN" b="1" dirty="0" smtClean="0">
                <a:ea typeface="宋体" charset="-122"/>
              </a:rPr>
              <a:t>,q</a:t>
            </a:r>
            <a:r>
              <a:rPr lang="en-US" altLang="zh-CN" b="1" baseline="-25000" dirty="0" smtClean="0">
                <a:ea typeface="宋体" charset="-122"/>
              </a:rPr>
              <a:t>reject</a:t>
            </a:r>
            <a:r>
              <a:rPr lang="en-US" altLang="zh-CN" b="1" dirty="0" smtClean="0">
                <a:ea typeface="宋体" charset="-122"/>
              </a:rPr>
              <a:t>).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S</a:t>
            </a:r>
            <a:r>
              <a:rPr lang="zh-CN" altLang="en-US" b="1" dirty="0" smtClean="0">
                <a:ea typeface="宋体" charset="-122"/>
              </a:rPr>
              <a:t>构造</a:t>
            </a:r>
            <a:r>
              <a:rPr lang="en-US" altLang="zh-CN" b="1" dirty="0" smtClean="0">
                <a:ea typeface="宋体" charset="-122"/>
              </a:rPr>
              <a:t>PCP</a:t>
            </a:r>
            <a:r>
              <a:rPr lang="zh-CN" altLang="en-US" b="1" dirty="0" smtClean="0">
                <a:ea typeface="宋体" charset="-122"/>
              </a:rPr>
              <a:t>的实例</a:t>
            </a:r>
            <a:r>
              <a:rPr lang="en-US" altLang="zh-CN" b="1" dirty="0" smtClean="0">
                <a:ea typeface="宋体" charset="-122"/>
              </a:rPr>
              <a:t>P,</a:t>
            </a:r>
            <a:r>
              <a:rPr lang="zh-CN" altLang="en-US" b="1" dirty="0" smtClean="0">
                <a:ea typeface="宋体" charset="-122"/>
              </a:rPr>
              <a:t>使得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</a:t>
            </a:r>
            <a:r>
              <a:rPr lang="en-US" altLang="zh-CN" sz="2800" b="1" dirty="0" smtClean="0">
                <a:ea typeface="宋体" charset="-122"/>
              </a:rPr>
              <a:t>P</a:t>
            </a:r>
            <a:r>
              <a:rPr lang="zh-CN" altLang="en-US" sz="2800" b="1" dirty="0" smtClean="0">
                <a:ea typeface="宋体" charset="-122"/>
              </a:rPr>
              <a:t>有匹配当且仅当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接受</a:t>
            </a:r>
            <a:r>
              <a:rPr lang="en-US" altLang="zh-CN" sz="2800" b="1" dirty="0" smtClean="0">
                <a:ea typeface="宋体" charset="-122"/>
              </a:rPr>
              <a:t>w.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S</a:t>
            </a:r>
            <a:r>
              <a:rPr lang="zh-CN" altLang="en-US" b="1" dirty="0" smtClean="0">
                <a:ea typeface="宋体" charset="-122"/>
              </a:rPr>
              <a:t>首先构造</a:t>
            </a:r>
            <a:r>
              <a:rPr lang="en-US" altLang="zh-CN" b="1" dirty="0" smtClean="0">
                <a:ea typeface="宋体" charset="-122"/>
              </a:rPr>
              <a:t>MPCP</a:t>
            </a:r>
            <a:r>
              <a:rPr lang="zh-CN" altLang="en-US" b="1" dirty="0" smtClean="0">
                <a:ea typeface="宋体" charset="-122"/>
              </a:rPr>
              <a:t>的实例</a:t>
            </a:r>
            <a:r>
              <a:rPr lang="en-US" altLang="zh-CN" b="1" dirty="0" smtClean="0">
                <a:ea typeface="宋体" charset="-122"/>
              </a:rPr>
              <a:t>P’.</a:t>
            </a:r>
          </a:p>
          <a:p>
            <a:pPr eaLnBrk="1" hangingPunct="1">
              <a:buNone/>
            </a:pP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下面分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7</a:t>
            </a:r>
            <a:r>
              <a:rPr lang="zh-CN" altLang="en-US" sz="2800" b="1" dirty="0" smtClean="0">
                <a:ea typeface="宋体" charset="-122"/>
              </a:rPr>
              <a:t>个部分来描述这个构造.</a:t>
            </a:r>
          </a:p>
        </p:txBody>
      </p:sp>
    </p:spTree>
    <p:extLst>
      <p:ext uri="{BB962C8B-B14F-4D97-AF65-F5344CB8AC3E}">
        <p14:creationId xmlns:p14="http://schemas.microsoft.com/office/powerpoint/2010/main" val="20217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BADEE9-7A9A-4DB3-96D5-3B5EC4D8D532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定理6.11(第1部分)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159226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(续)第1部分: 产生初始格局</a:t>
            </a:r>
            <a:endParaRPr lang="en-US" altLang="zh-CN" b="1" dirty="0" smtClean="0">
              <a:ea typeface="宋体" charset="-122"/>
            </a:endParaRPr>
          </a:p>
        </p:txBody>
      </p:sp>
      <p:graphicFrame>
        <p:nvGraphicFramePr>
          <p:cNvPr id="51206" name="Object 4"/>
          <p:cNvGraphicFramePr>
            <a:graphicFrameLocks noChangeAspect="1"/>
          </p:cNvGraphicFramePr>
          <p:nvPr/>
        </p:nvGraphicFramePr>
        <p:xfrm>
          <a:off x="323528" y="2378302"/>
          <a:ext cx="6078488" cy="104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4" name="Equation" r:id="rId4" imgW="2552831" imgH="447550" progId="Equation.3">
                  <p:embed/>
                </p:oleObj>
              </mc:Choice>
              <mc:Fallback>
                <p:oleObj name="Equation" r:id="rId4" imgW="2552831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78302"/>
                        <a:ext cx="6078488" cy="1045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43744" y="4365104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924744" y="520330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q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0</a:t>
            </a:r>
          </a:p>
        </p:txBody>
      </p:sp>
      <p:sp>
        <p:nvSpPr>
          <p:cNvPr id="51209" name="Line 21"/>
          <p:cNvSpPr>
            <a:spLocks noChangeShapeType="1"/>
          </p:cNvSpPr>
          <p:nvPr/>
        </p:nvSpPr>
        <p:spPr bwMode="auto">
          <a:xfrm>
            <a:off x="467544" y="4441303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0" name="Line 23"/>
          <p:cNvSpPr>
            <a:spLocks noChangeShapeType="1"/>
          </p:cNvSpPr>
          <p:nvPr/>
        </p:nvSpPr>
        <p:spPr bwMode="auto">
          <a:xfrm>
            <a:off x="924744" y="44413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1" name="Line 29"/>
          <p:cNvSpPr>
            <a:spLocks noChangeShapeType="1"/>
          </p:cNvSpPr>
          <p:nvPr/>
        </p:nvSpPr>
        <p:spPr bwMode="auto">
          <a:xfrm>
            <a:off x="3667944" y="5279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Line 33"/>
          <p:cNvSpPr>
            <a:spLocks noChangeShapeType="1"/>
          </p:cNvSpPr>
          <p:nvPr/>
        </p:nvSpPr>
        <p:spPr bwMode="auto">
          <a:xfrm>
            <a:off x="924744" y="4746103"/>
            <a:ext cx="2743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Text Box 35"/>
          <p:cNvSpPr txBox="1">
            <a:spLocks noChangeArrowheads="1"/>
          </p:cNvSpPr>
          <p:nvPr/>
        </p:nvSpPr>
        <p:spPr bwMode="auto">
          <a:xfrm>
            <a:off x="543744" y="5203304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  <p:sp>
        <p:nvSpPr>
          <p:cNvPr id="51214" name="Text Box 36"/>
          <p:cNvSpPr txBox="1">
            <a:spLocks noChangeArrowheads="1"/>
          </p:cNvSpPr>
          <p:nvPr/>
        </p:nvSpPr>
        <p:spPr bwMode="auto">
          <a:xfrm>
            <a:off x="1381944" y="520330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w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1</a:t>
            </a:r>
          </a:p>
        </p:txBody>
      </p:sp>
      <p:sp>
        <p:nvSpPr>
          <p:cNvPr id="51215" name="Text Box 37"/>
          <p:cNvSpPr txBox="1">
            <a:spLocks noChangeArrowheads="1"/>
          </p:cNvSpPr>
          <p:nvPr/>
        </p:nvSpPr>
        <p:spPr bwMode="auto">
          <a:xfrm>
            <a:off x="1839144" y="520330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w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2</a:t>
            </a:r>
          </a:p>
        </p:txBody>
      </p:sp>
      <p:sp>
        <p:nvSpPr>
          <p:cNvPr id="51216" name="Text Box 38"/>
          <p:cNvSpPr txBox="1">
            <a:spLocks noChangeArrowheads="1"/>
          </p:cNvSpPr>
          <p:nvPr/>
        </p:nvSpPr>
        <p:spPr bwMode="auto">
          <a:xfrm>
            <a:off x="2753544" y="520330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w</a:t>
            </a:r>
            <a:r>
              <a:rPr lang="en-US" altLang="zh-CN" sz="2400" baseline="-25000">
                <a:latin typeface="Arial Narrow" pitchFamily="34" charset="0"/>
                <a:ea typeface="宋体" charset="-122"/>
              </a:rPr>
              <a:t>n</a:t>
            </a:r>
          </a:p>
        </p:txBody>
      </p:sp>
      <p:sp>
        <p:nvSpPr>
          <p:cNvPr id="51217" name="Text Box 39"/>
          <p:cNvSpPr txBox="1">
            <a:spLocks noChangeArrowheads="1"/>
          </p:cNvSpPr>
          <p:nvPr/>
        </p:nvSpPr>
        <p:spPr bwMode="auto">
          <a:xfrm>
            <a:off x="2296344" y="5203304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 Narrow" pitchFamily="34" charset="0"/>
                <a:ea typeface="宋体" charset="-122"/>
              </a:rPr>
              <a:t>…</a:t>
            </a:r>
          </a:p>
        </p:txBody>
      </p:sp>
      <p:sp>
        <p:nvSpPr>
          <p:cNvPr id="51218" name="Text Box 40"/>
          <p:cNvSpPr txBox="1">
            <a:spLocks noChangeArrowheads="1"/>
          </p:cNvSpPr>
          <p:nvPr/>
        </p:nvSpPr>
        <p:spPr bwMode="auto">
          <a:xfrm>
            <a:off x="3286944" y="5203304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itchFamily="34" charset="0"/>
                <a:ea typeface="宋体" charset="-122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56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1529</Words>
  <Application>Microsoft Office PowerPoint</Application>
  <PresentationFormat>全屏显示(4:3)</PresentationFormat>
  <Paragraphs>570</Paragraphs>
  <Slides>30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Wingdings</vt:lpstr>
      <vt:lpstr>Times New Roman</vt:lpstr>
      <vt:lpstr>Arial</vt:lpstr>
      <vt:lpstr>Cambria Math</vt:lpstr>
      <vt:lpstr>Symbol</vt:lpstr>
      <vt:lpstr>宋体</vt:lpstr>
      <vt:lpstr>Arial Narrow</vt:lpstr>
      <vt:lpstr>Factory</vt:lpstr>
      <vt:lpstr>Equation</vt:lpstr>
      <vt:lpstr>公式</vt:lpstr>
      <vt:lpstr>波斯特对应问题 (还是归约的例子)</vt:lpstr>
      <vt:lpstr>骨牌游戏</vt:lpstr>
      <vt:lpstr>骨牌游戏的表示</vt:lpstr>
      <vt:lpstr>无解的实例</vt:lpstr>
      <vt:lpstr>波斯特对应问题</vt:lpstr>
      <vt:lpstr>定理6.11</vt:lpstr>
      <vt:lpstr>定理6.11证明思路</vt:lpstr>
      <vt:lpstr>定理6.11证明</vt:lpstr>
      <vt:lpstr>定理6.11(第1部分)</vt:lpstr>
      <vt:lpstr>一个虚拟的例子(1)</vt:lpstr>
      <vt:lpstr>定理6.11证明(第2部分)</vt:lpstr>
      <vt:lpstr>一个虚拟的例子(2)</vt:lpstr>
      <vt:lpstr>定理6.11证明(第4部分)</vt:lpstr>
      <vt:lpstr>一个虚拟的例子(4)</vt:lpstr>
      <vt:lpstr>定理6.11证明(第5部分)</vt:lpstr>
      <vt:lpstr>一个虚拟的例子(5)</vt:lpstr>
      <vt:lpstr>一个虚拟的例子(4’)</vt:lpstr>
      <vt:lpstr>一个虚拟的例子(2’)</vt:lpstr>
      <vt:lpstr>一个虚拟的例子(2’)</vt:lpstr>
      <vt:lpstr>一个虚拟的例子(4,5)</vt:lpstr>
      <vt:lpstr>定理6.11证明(第3部分)</vt:lpstr>
      <vt:lpstr>一个虚拟的例子(3)</vt:lpstr>
      <vt:lpstr>一个虚拟的例子(4,5)</vt:lpstr>
      <vt:lpstr>一个虚拟的例子(……)</vt:lpstr>
      <vt:lpstr>定理6.11证明(第6部分)</vt:lpstr>
      <vt:lpstr>一个虚拟的例子(6)</vt:lpstr>
      <vt:lpstr>定理6.11(第7部分)</vt:lpstr>
      <vt:lpstr>一个虚拟的例子(7)</vt:lpstr>
      <vt:lpstr>定理6.11证明</vt:lpstr>
      <vt:lpstr>定理6.11证明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2014-10-15T13:19:17Z</dcterms:modified>
</cp:coreProperties>
</file>