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FF"/>
    <a:srgbClr val="F0EFE0"/>
    <a:srgbClr val="FF00FF"/>
    <a:srgbClr val="0099FF"/>
    <a:srgbClr val="009900"/>
    <a:srgbClr val="CC0000"/>
    <a:srgbClr val="1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5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72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4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816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65B838-5D45-419D-A699-0BDABC3D8B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61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27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27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7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5B3AB-6897-476D-8FD3-A67BC65DE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5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937D03D-7951-4391-8D1D-814781607C1A}" type="slidenum">
              <a:rPr lang="zh-CN" altLang="en-US">
                <a:latin typeface="Arial Narrow" pitchFamily="34" charset="0"/>
              </a:rPr>
              <a:pPr eaLnBrk="1" hangingPunct="1"/>
              <a:t>2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94949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C77D3D0-8142-4ABC-B1EA-344708A8F4FA}" type="slidenum">
              <a:rPr lang="zh-CN" altLang="en-US">
                <a:latin typeface="Arial Narrow" pitchFamily="34" charset="0"/>
              </a:rPr>
              <a:pPr eaLnBrk="1" hangingPunct="1"/>
              <a:t>11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15038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B42FDAD-7C68-4535-82D6-85B68BF2A7FB}" type="slidenum">
              <a:rPr lang="zh-CN" altLang="en-US">
                <a:latin typeface="Arial Narrow" pitchFamily="34" charset="0"/>
              </a:rPr>
              <a:pPr eaLnBrk="1" hangingPunct="1"/>
              <a:t>12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06591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CE7C142-1157-4D5D-A2E2-1E9ABF9178D9}" type="slidenum">
              <a:rPr lang="zh-CN" altLang="en-US">
                <a:latin typeface="Arial Narrow" pitchFamily="34" charset="0"/>
              </a:rPr>
              <a:pPr eaLnBrk="1" hangingPunct="1"/>
              <a:t>13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3495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6B6BC5C-7DDC-46F9-B594-DCF830978EE6}" type="slidenum">
              <a:rPr lang="zh-CN" altLang="en-US">
                <a:latin typeface="Arial Narrow" pitchFamily="34" charset="0"/>
              </a:rPr>
              <a:pPr eaLnBrk="1" hangingPunct="1"/>
              <a:t>14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915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7100140-4218-423E-9FB1-DFBFBF1ED8AF}" type="slidenum">
              <a:rPr lang="zh-CN" altLang="en-US">
                <a:latin typeface="Arial Narrow" pitchFamily="34" charset="0"/>
              </a:rPr>
              <a:pPr eaLnBrk="1" hangingPunct="1"/>
              <a:t>3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47243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4326722-39D1-4134-A98A-0786A9B90361}" type="slidenum">
              <a:rPr lang="zh-CN" altLang="en-US">
                <a:latin typeface="Arial Narrow" pitchFamily="34" charset="0"/>
              </a:rPr>
              <a:pPr eaLnBrk="1" hangingPunct="1"/>
              <a:t>4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9702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0BDFCF6-12EF-4DC7-B1F0-122B7141BA42}" type="slidenum">
              <a:rPr lang="zh-CN" altLang="en-US">
                <a:latin typeface="Arial Narrow" pitchFamily="34" charset="0"/>
              </a:rPr>
              <a:pPr eaLnBrk="1" hangingPunct="1"/>
              <a:t>5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2905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3B923B2-8D8F-4057-98B2-E03FF113133D}" type="slidenum">
              <a:rPr lang="zh-CN" altLang="en-US">
                <a:latin typeface="Arial Narrow" pitchFamily="34" charset="0"/>
              </a:rPr>
              <a:pPr eaLnBrk="1" hangingPunct="1"/>
              <a:t>6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68531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D11046A-DE61-436E-B6BF-C13E6BDE62FC}" type="slidenum">
              <a:rPr lang="zh-CN" altLang="en-US">
                <a:latin typeface="Arial Narrow" pitchFamily="34" charset="0"/>
              </a:rPr>
              <a:pPr eaLnBrk="1" hangingPunct="1"/>
              <a:t>7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802075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74C644-80DB-4A6C-9D50-EB918D6BE8F9}" type="slidenum">
              <a:rPr lang="zh-CN" altLang="en-US">
                <a:latin typeface="Arial Narrow" pitchFamily="34" charset="0"/>
              </a:rPr>
              <a:pPr eaLnBrk="1" hangingPunct="1"/>
              <a:t>8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3911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9A3D24C-4F04-4ED5-B98B-8DB2FB15250B}" type="slidenum">
              <a:rPr lang="zh-CN" altLang="en-US">
                <a:latin typeface="Arial Narrow" pitchFamily="34" charset="0"/>
              </a:rPr>
              <a:pPr eaLnBrk="1" hangingPunct="1"/>
              <a:t>9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23105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9E49015-6CE9-4AD2-B18A-3EC6FF5F1204}" type="slidenum">
              <a:rPr lang="zh-CN" altLang="en-US">
                <a:latin typeface="Arial Narrow" pitchFamily="34" charset="0"/>
              </a:rPr>
              <a:pPr eaLnBrk="1" hangingPunct="1"/>
              <a:t>10</a:t>
            </a:fld>
            <a:endParaRPr lang="en-US" altLang="zh-CN">
              <a:latin typeface="Arial Narrow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265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hidden">
          <a:xfrm rot="16200000">
            <a:off x="3977482" y="-853281"/>
            <a:ext cx="1722439" cy="3429000"/>
          </a:xfrm>
          <a:custGeom>
            <a:avLst/>
            <a:gdLst>
              <a:gd name="T0" fmla="*/ 2147483647 w 1265"/>
              <a:gd name="T1" fmla="*/ 0 h 2518"/>
              <a:gd name="T2" fmla="*/ 2091294353 w 1265"/>
              <a:gd name="T3" fmla="*/ 33380321 h 2518"/>
              <a:gd name="T4" fmla="*/ 2057922628 w 1265"/>
              <a:gd name="T5" fmla="*/ 689869044 h 2518"/>
              <a:gd name="T6" fmla="*/ 1753869430 w 1265"/>
              <a:gd name="T7" fmla="*/ 793719536 h 2518"/>
              <a:gd name="T8" fmla="*/ 1316329330 w 1265"/>
              <a:gd name="T9" fmla="*/ 235519735 h 2518"/>
              <a:gd name="T10" fmla="*/ 1012276132 w 1265"/>
              <a:gd name="T11" fmla="*/ 406132231 h 2518"/>
              <a:gd name="T12" fmla="*/ 1299642786 w 1265"/>
              <a:gd name="T13" fmla="*/ 1029239271 h 2518"/>
              <a:gd name="T14" fmla="*/ 1097559279 w 1265"/>
              <a:gd name="T15" fmla="*/ 1233233450 h 2518"/>
              <a:gd name="T16" fmla="*/ 439394615 w 1265"/>
              <a:gd name="T17" fmla="*/ 995858950 h 2518"/>
              <a:gd name="T18" fmla="*/ 287368016 w 1265"/>
              <a:gd name="T19" fmla="*/ 1249923610 h 2518"/>
              <a:gd name="T20" fmla="*/ 791651567 w 1265"/>
              <a:gd name="T21" fmla="*/ 1689436162 h 2518"/>
              <a:gd name="T22" fmla="*/ 710076087 w 1265"/>
              <a:gd name="T23" fmla="*/ 2026952986 h 2518"/>
              <a:gd name="T24" fmla="*/ 16685182 w 1265"/>
              <a:gd name="T25" fmla="*/ 2078878232 h 2518"/>
              <a:gd name="T26" fmla="*/ 0 w 1265"/>
              <a:gd name="T27" fmla="*/ 2147483647 h 2518"/>
              <a:gd name="T28" fmla="*/ 710076087 w 1265"/>
              <a:gd name="T29" fmla="*/ 2147483647 h 2518"/>
              <a:gd name="T30" fmla="*/ 776819538 w 1265"/>
              <a:gd name="T31" fmla="*/ 2147483647 h 2518"/>
              <a:gd name="T32" fmla="*/ 252141776 w 1265"/>
              <a:gd name="T33" fmla="*/ 2147483647 h 2518"/>
              <a:gd name="T34" fmla="*/ 439394615 w 1265"/>
              <a:gd name="T35" fmla="*/ 2147483647 h 2518"/>
              <a:gd name="T36" fmla="*/ 1028961314 w 1265"/>
              <a:gd name="T37" fmla="*/ 2147483647 h 2518"/>
              <a:gd name="T38" fmla="*/ 1249585878 w 1265"/>
              <a:gd name="T39" fmla="*/ 2147483647 h 2518"/>
              <a:gd name="T40" fmla="*/ 943678166 w 1265"/>
              <a:gd name="T41" fmla="*/ 2147483647 h 2518"/>
              <a:gd name="T42" fmla="*/ 1231046182 w 1265"/>
              <a:gd name="T43" fmla="*/ 2147483647 h 2518"/>
              <a:gd name="T44" fmla="*/ 1753869430 w 1265"/>
              <a:gd name="T45" fmla="*/ 2147483647 h 2518"/>
              <a:gd name="T46" fmla="*/ 2057922628 w 1265"/>
              <a:gd name="T47" fmla="*/ 2147483647 h 2518"/>
              <a:gd name="T48" fmla="*/ 2126520593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3" name="Picture 13" descr="C:\My Documents\bits\Facbann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761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537615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130082-D41E-45E1-B633-5E1BDAE3EFB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16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C4E10-AF81-4F28-9685-622AAFB39E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D500E5-964A-43A6-9CB9-E44E092C8231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6EC-80AA-4CCE-A9AB-E2FAD0D36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5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BD812-CAE5-4467-AEE6-5818B152484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2F81E-928A-4104-BD57-56259FC333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2F33B-CDB2-441D-93B8-AF265F29588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A940A-6B8A-4A8E-BBC3-A712D39467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2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FD809-2BD9-4B75-B60A-E034BBFAFA1E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145CB-B2C3-462F-AB08-EE48A9010B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4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193D-DECC-4D34-862A-679878CB8D1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C5217-EF81-4AF6-AED5-71EDAD6560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4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0F136-5B06-48FB-B9BC-BA3F355ABDF0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8CDE4-73DD-44C0-9E72-8C3C23905E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1053C-475C-493A-B71E-30D0AD2B81F5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7DEC-EA1D-4B08-9C05-A902A8F39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7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B7F32-08F6-46AD-8A4E-D446912A097A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126ED-F315-4FB7-A6DE-6CFCFD47F9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2CE27-58E3-4336-B78F-7D87CFBA675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19051-91AD-4B22-AE77-83578C2CDE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3529D-3362-45B1-9881-C328A2720D0D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02F17-6282-4368-A804-950E2C9AE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4"/>
          <p:cNvSpPr>
            <a:spLocks/>
          </p:cNvSpPr>
          <p:nvPr/>
        </p:nvSpPr>
        <p:spPr bwMode="hidden">
          <a:xfrm>
            <a:off x="-11113" y="1836738"/>
            <a:ext cx="2268538" cy="2709863"/>
          </a:xfrm>
          <a:custGeom>
            <a:avLst/>
            <a:gdLst>
              <a:gd name="T0" fmla="*/ 2036286699 w 1429"/>
              <a:gd name="T1" fmla="*/ 713203293 h 1707"/>
              <a:gd name="T2" fmla="*/ 1696066324 w 1429"/>
              <a:gd name="T3" fmla="*/ 635079258 h 1707"/>
              <a:gd name="T4" fmla="*/ 1648182551 w 1429"/>
              <a:gd name="T5" fmla="*/ 0 h 1707"/>
              <a:gd name="T6" fmla="*/ 1229836521 w 1429"/>
              <a:gd name="T7" fmla="*/ 32761231 h 1707"/>
              <a:gd name="T8" fmla="*/ 1199594639 w 1429"/>
              <a:gd name="T9" fmla="*/ 635079258 h 1707"/>
              <a:gd name="T10" fmla="*/ 919858028 w 1429"/>
              <a:gd name="T11" fmla="*/ 730845178 h 1707"/>
              <a:gd name="T12" fmla="*/ 519152302 w 1429"/>
              <a:gd name="T13" fmla="*/ 216733398 h 1707"/>
              <a:gd name="T14" fmla="*/ 239415690 w 1429"/>
              <a:gd name="T15" fmla="*/ 372983056 h 1707"/>
              <a:gd name="T16" fmla="*/ 504031361 w 1429"/>
              <a:gd name="T17" fmla="*/ 947578575 h 1707"/>
              <a:gd name="T18" fmla="*/ 317539757 w 1429"/>
              <a:gd name="T19" fmla="*/ 1134070103 h 1707"/>
              <a:gd name="T20" fmla="*/ 0 w 1429"/>
              <a:gd name="T21" fmla="*/ 1066025103 h 1707"/>
              <a:gd name="T22" fmla="*/ 0 w 1429"/>
              <a:gd name="T23" fmla="*/ 2147483647 h 1707"/>
              <a:gd name="T24" fmla="*/ 254536631 w 1429"/>
              <a:gd name="T25" fmla="*/ 2147483647 h 1707"/>
              <a:gd name="T26" fmla="*/ 456149176 w 1429"/>
              <a:gd name="T27" fmla="*/ 2147483647 h 1707"/>
              <a:gd name="T28" fmla="*/ 176410976 w 1429"/>
              <a:gd name="T29" fmla="*/ 2147483647 h 1707"/>
              <a:gd name="T30" fmla="*/ 441028235 w 1429"/>
              <a:gd name="T31" fmla="*/ 2147483647 h 1707"/>
              <a:gd name="T32" fmla="*/ 919858028 w 1429"/>
              <a:gd name="T33" fmla="*/ 2147483647 h 1707"/>
              <a:gd name="T34" fmla="*/ 1199594639 w 1429"/>
              <a:gd name="T35" fmla="*/ 2147483647 h 1707"/>
              <a:gd name="T36" fmla="*/ 1262599353 w 1429"/>
              <a:gd name="T37" fmla="*/ 2147483647 h 1707"/>
              <a:gd name="T38" fmla="*/ 1680945383 w 1429"/>
              <a:gd name="T39" fmla="*/ 2147483647 h 1707"/>
              <a:gd name="T40" fmla="*/ 1726308205 w 1429"/>
              <a:gd name="T41" fmla="*/ 2147483647 h 1707"/>
              <a:gd name="T42" fmla="*/ 2081649521 w 1429"/>
              <a:gd name="T43" fmla="*/ 2147483647 h 1707"/>
              <a:gd name="T44" fmla="*/ 2147483647 w 1429"/>
              <a:gd name="T45" fmla="*/ 2147483647 h 1707"/>
              <a:gd name="T46" fmla="*/ 2147483647 w 1429"/>
              <a:gd name="T47" fmla="*/ 2147483647 h 1707"/>
              <a:gd name="T48" fmla="*/ 2147483647 w 1429"/>
              <a:gd name="T49" fmla="*/ 2147483647 h 1707"/>
              <a:gd name="T50" fmla="*/ 2147483647 w 1429"/>
              <a:gd name="T51" fmla="*/ 2147483647 h 1707"/>
              <a:gd name="T52" fmla="*/ 2147483647 w 1429"/>
              <a:gd name="T53" fmla="*/ 2147483647 h 1707"/>
              <a:gd name="T54" fmla="*/ 2147483647 w 1429"/>
              <a:gd name="T55" fmla="*/ 2147483647 h 1707"/>
              <a:gd name="T56" fmla="*/ 2147483647 w 1429"/>
              <a:gd name="T57" fmla="*/ 2147483647 h 1707"/>
              <a:gd name="T58" fmla="*/ 2147483647 w 1429"/>
              <a:gd name="T59" fmla="*/ 2147483647 h 1707"/>
              <a:gd name="T60" fmla="*/ 2147483647 w 1429"/>
              <a:gd name="T61" fmla="*/ 2147483647 h 1707"/>
              <a:gd name="T62" fmla="*/ 2147483647 w 1429"/>
              <a:gd name="T63" fmla="*/ 1925399020 h 1707"/>
              <a:gd name="T64" fmla="*/ 2147483647 w 1429"/>
              <a:gd name="T65" fmla="*/ 1832152462 h 1707"/>
              <a:gd name="T66" fmla="*/ 2147483647 w 1429"/>
              <a:gd name="T67" fmla="*/ 1585177195 h 1707"/>
              <a:gd name="T68" fmla="*/ 2147483647 w 1429"/>
              <a:gd name="T69" fmla="*/ 1227315074 h 1707"/>
              <a:gd name="T70" fmla="*/ 2147483647 w 1429"/>
              <a:gd name="T71" fmla="*/ 932457640 h 1707"/>
              <a:gd name="T72" fmla="*/ 2147483647 w 1429"/>
              <a:gd name="T73" fmla="*/ 1164311973 h 1707"/>
              <a:gd name="T74" fmla="*/ 2147483647 w 1429"/>
              <a:gd name="T75" fmla="*/ 977820445 h 1707"/>
              <a:gd name="T76" fmla="*/ 2147483647 w 1429"/>
              <a:gd name="T77" fmla="*/ 435986157 h 1707"/>
              <a:gd name="T78" fmla="*/ 2147483647 w 1429"/>
              <a:gd name="T79" fmla="*/ 264615564 h 1707"/>
              <a:gd name="T80" fmla="*/ 2036286699 w 1429"/>
              <a:gd name="T81" fmla="*/ 713203293 h 17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Freeform 5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>
              <a:gd name="T0" fmla="*/ 844253138 w 528"/>
              <a:gd name="T1" fmla="*/ 141128750 h 496"/>
              <a:gd name="T2" fmla="*/ 738406575 w 528"/>
              <a:gd name="T3" fmla="*/ 115927188 h 496"/>
              <a:gd name="T4" fmla="*/ 725805000 w 528"/>
              <a:gd name="T5" fmla="*/ 0 h 496"/>
              <a:gd name="T6" fmla="*/ 599797188 w 528"/>
              <a:gd name="T7" fmla="*/ 0 h 496"/>
              <a:gd name="T8" fmla="*/ 584676250 w 528"/>
              <a:gd name="T9" fmla="*/ 115927188 h 496"/>
              <a:gd name="T10" fmla="*/ 498990938 w 528"/>
              <a:gd name="T11" fmla="*/ 146169063 h 496"/>
              <a:gd name="T12" fmla="*/ 367942813 w 528"/>
              <a:gd name="T13" fmla="*/ 0 h 496"/>
              <a:gd name="T14" fmla="*/ 287297813 w 528"/>
              <a:gd name="T15" fmla="*/ 35282188 h 496"/>
              <a:gd name="T16" fmla="*/ 370463763 w 528"/>
              <a:gd name="T17" fmla="*/ 211693125 h 496"/>
              <a:gd name="T18" fmla="*/ 312499375 w 528"/>
              <a:gd name="T19" fmla="*/ 269657513 h 496"/>
              <a:gd name="T20" fmla="*/ 126007813 w 528"/>
              <a:gd name="T21" fmla="*/ 204133450 h 496"/>
              <a:gd name="T22" fmla="*/ 80645000 w 528"/>
              <a:gd name="T23" fmla="*/ 274697825 h 496"/>
              <a:gd name="T24" fmla="*/ 226814063 w 528"/>
              <a:gd name="T25" fmla="*/ 400705638 h 496"/>
              <a:gd name="T26" fmla="*/ 201612500 w 528"/>
              <a:gd name="T27" fmla="*/ 496471575 h 496"/>
              <a:gd name="T28" fmla="*/ 5040313 w 528"/>
              <a:gd name="T29" fmla="*/ 509071563 h 496"/>
              <a:gd name="T30" fmla="*/ 0 w 528"/>
              <a:gd name="T31" fmla="*/ 614918125 h 496"/>
              <a:gd name="T32" fmla="*/ 201612500 w 528"/>
              <a:gd name="T33" fmla="*/ 645160000 h 496"/>
              <a:gd name="T34" fmla="*/ 221773750 w 528"/>
              <a:gd name="T35" fmla="*/ 735885625 h 496"/>
              <a:gd name="T36" fmla="*/ 73085325 w 528"/>
              <a:gd name="T37" fmla="*/ 869454700 h 496"/>
              <a:gd name="T38" fmla="*/ 126007813 w 528"/>
              <a:gd name="T39" fmla="*/ 952619063 h 496"/>
              <a:gd name="T40" fmla="*/ 292338125 w 528"/>
              <a:gd name="T41" fmla="*/ 874495013 h 496"/>
              <a:gd name="T42" fmla="*/ 355342825 w 528"/>
              <a:gd name="T43" fmla="*/ 937498125 h 496"/>
              <a:gd name="T44" fmla="*/ 269657513 w 528"/>
              <a:gd name="T45" fmla="*/ 1096268763 h 496"/>
              <a:gd name="T46" fmla="*/ 350302513 w 528"/>
              <a:gd name="T47" fmla="*/ 1164312188 h 496"/>
              <a:gd name="T48" fmla="*/ 498990938 w 528"/>
              <a:gd name="T49" fmla="*/ 1018143125 h 496"/>
              <a:gd name="T50" fmla="*/ 584676250 w 528"/>
              <a:gd name="T51" fmla="*/ 1048385000 h 496"/>
              <a:gd name="T52" fmla="*/ 604837500 w 528"/>
              <a:gd name="T53" fmla="*/ 1244957188 h 496"/>
              <a:gd name="T54" fmla="*/ 735885625 w 528"/>
              <a:gd name="T55" fmla="*/ 1249997500 h 496"/>
              <a:gd name="T56" fmla="*/ 748487200 w 528"/>
              <a:gd name="T57" fmla="*/ 1043344688 h 496"/>
              <a:gd name="T58" fmla="*/ 859374075 w 528"/>
              <a:gd name="T59" fmla="*/ 1015623763 h 496"/>
              <a:gd name="T60" fmla="*/ 990422200 w 528"/>
              <a:gd name="T61" fmla="*/ 1159271875 h 496"/>
              <a:gd name="T62" fmla="*/ 1076107513 w 528"/>
              <a:gd name="T63" fmla="*/ 1106349388 h 496"/>
              <a:gd name="T64" fmla="*/ 990422200 w 528"/>
              <a:gd name="T65" fmla="*/ 932457813 h 496"/>
              <a:gd name="T66" fmla="*/ 1048385000 w 528"/>
              <a:gd name="T67" fmla="*/ 859374075 h 496"/>
              <a:gd name="T68" fmla="*/ 1219755625 w 528"/>
              <a:gd name="T69" fmla="*/ 942538438 h 496"/>
              <a:gd name="T70" fmla="*/ 1272679700 w 528"/>
              <a:gd name="T71" fmla="*/ 851812813 h 496"/>
              <a:gd name="T72" fmla="*/ 1113909063 w 528"/>
              <a:gd name="T73" fmla="*/ 735885625 h 496"/>
              <a:gd name="T74" fmla="*/ 1134070313 w 528"/>
              <a:gd name="T75" fmla="*/ 635079375 h 496"/>
              <a:gd name="T76" fmla="*/ 1330642500 w 528"/>
              <a:gd name="T77" fmla="*/ 614918125 h 496"/>
              <a:gd name="T78" fmla="*/ 1325602188 w 528"/>
              <a:gd name="T79" fmla="*/ 514111875 h 496"/>
              <a:gd name="T80" fmla="*/ 1129030000 w 528"/>
              <a:gd name="T81" fmla="*/ 486390950 h 496"/>
              <a:gd name="T82" fmla="*/ 1108868750 w 528"/>
              <a:gd name="T83" fmla="*/ 408265313 h 496"/>
              <a:gd name="T84" fmla="*/ 1267639388 w 528"/>
              <a:gd name="T85" fmla="*/ 299899388 h 496"/>
              <a:gd name="T86" fmla="*/ 1214715313 w 528"/>
              <a:gd name="T87" fmla="*/ 206652813 h 496"/>
              <a:gd name="T88" fmla="*/ 1038304375 w 528"/>
              <a:gd name="T89" fmla="*/ 279738138 h 496"/>
              <a:gd name="T90" fmla="*/ 980341575 w 528"/>
              <a:gd name="T91" fmla="*/ 221773750 h 496"/>
              <a:gd name="T92" fmla="*/ 1071067200 w 528"/>
              <a:gd name="T93" fmla="*/ 52924075 h 496"/>
              <a:gd name="T94" fmla="*/ 985381888 w 528"/>
              <a:gd name="T95" fmla="*/ 0 h 496"/>
              <a:gd name="T96" fmla="*/ 844253138 w 528"/>
              <a:gd name="T97" fmla="*/ 141128750 h 49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Freeform 6"/>
          <p:cNvSpPr>
            <a:spLocks/>
          </p:cNvSpPr>
          <p:nvPr/>
        </p:nvSpPr>
        <p:spPr bwMode="hidden">
          <a:xfrm>
            <a:off x="1192213" y="354014"/>
            <a:ext cx="2266950" cy="2270125"/>
          </a:xfrm>
          <a:custGeom>
            <a:avLst/>
            <a:gdLst>
              <a:gd name="T0" fmla="*/ 1412309850 w 2312"/>
              <a:gd name="T1" fmla="*/ 369895915 h 2313"/>
              <a:gd name="T2" fmla="*/ 1235410289 w 2312"/>
              <a:gd name="T3" fmla="*/ 329439009 h 2313"/>
              <a:gd name="T4" fmla="*/ 1211375913 w 2312"/>
              <a:gd name="T5" fmla="*/ 0 h 2313"/>
              <a:gd name="T6" fmla="*/ 995058681 w 2312"/>
              <a:gd name="T7" fmla="*/ 16375718 h 2313"/>
              <a:gd name="T8" fmla="*/ 978714481 w 2312"/>
              <a:gd name="T9" fmla="*/ 329439009 h 2313"/>
              <a:gd name="T10" fmla="*/ 834503319 w 2312"/>
              <a:gd name="T11" fmla="*/ 378565181 h 2313"/>
              <a:gd name="T12" fmla="*/ 625877244 w 2312"/>
              <a:gd name="T13" fmla="*/ 112702431 h 2313"/>
              <a:gd name="T14" fmla="*/ 481666083 w 2312"/>
              <a:gd name="T15" fmla="*/ 193617224 h 2313"/>
              <a:gd name="T16" fmla="*/ 618186087 w 2312"/>
              <a:gd name="T17" fmla="*/ 490304797 h 2313"/>
              <a:gd name="T18" fmla="*/ 522044659 w 2312"/>
              <a:gd name="T19" fmla="*/ 587595308 h 2313"/>
              <a:gd name="T20" fmla="*/ 208626075 w 2312"/>
              <a:gd name="T21" fmla="*/ 474891895 h 2313"/>
              <a:gd name="T22" fmla="*/ 136520004 w 2312"/>
              <a:gd name="T23" fmla="*/ 595300777 h 2313"/>
              <a:gd name="T24" fmla="*/ 376872593 w 2312"/>
              <a:gd name="T25" fmla="*/ 804330904 h 2313"/>
              <a:gd name="T26" fmla="*/ 337454922 w 2312"/>
              <a:gd name="T27" fmla="*/ 965196692 h 2313"/>
              <a:gd name="T28" fmla="*/ 7691157 w 2312"/>
              <a:gd name="T29" fmla="*/ 989278861 h 2313"/>
              <a:gd name="T30" fmla="*/ 0 w 2312"/>
              <a:gd name="T31" fmla="*/ 1166520367 h 2313"/>
              <a:gd name="T32" fmla="*/ 337454922 w 2312"/>
              <a:gd name="T33" fmla="*/ 1214683724 h 2313"/>
              <a:gd name="T34" fmla="*/ 369181436 w 2312"/>
              <a:gd name="T35" fmla="*/ 1366881227 h 2313"/>
              <a:gd name="T36" fmla="*/ 120175804 w 2312"/>
              <a:gd name="T37" fmla="*/ 1592286089 h 2313"/>
              <a:gd name="T38" fmla="*/ 208626075 w 2312"/>
              <a:gd name="T39" fmla="*/ 1729070690 h 2313"/>
              <a:gd name="T40" fmla="*/ 489357240 w 2312"/>
              <a:gd name="T41" fmla="*/ 1599992541 h 2313"/>
              <a:gd name="T42" fmla="*/ 594150730 w 2312"/>
              <a:gd name="T43" fmla="*/ 1704988521 h 2313"/>
              <a:gd name="T44" fmla="*/ 448977684 w 2312"/>
              <a:gd name="T45" fmla="*/ 1969888455 h 2313"/>
              <a:gd name="T46" fmla="*/ 585497688 w 2312"/>
              <a:gd name="T47" fmla="*/ 2082590887 h 2313"/>
              <a:gd name="T48" fmla="*/ 834503319 w 2312"/>
              <a:gd name="T49" fmla="*/ 1841773121 h 2313"/>
              <a:gd name="T50" fmla="*/ 978714481 w 2312"/>
              <a:gd name="T51" fmla="*/ 1889936478 h 2313"/>
              <a:gd name="T52" fmla="*/ 1011401900 w 2312"/>
              <a:gd name="T53" fmla="*/ 2147483647 h 2313"/>
              <a:gd name="T54" fmla="*/ 1227719132 w 2312"/>
              <a:gd name="T55" fmla="*/ 2147483647 h 2313"/>
              <a:gd name="T56" fmla="*/ 1251754489 w 2312"/>
              <a:gd name="T57" fmla="*/ 1882231008 h 2313"/>
              <a:gd name="T58" fmla="*/ 1436345207 w 2312"/>
              <a:gd name="T59" fmla="*/ 1834066670 h 2313"/>
              <a:gd name="T60" fmla="*/ 1653623344 w 2312"/>
              <a:gd name="T61" fmla="*/ 2074884435 h 2313"/>
              <a:gd name="T62" fmla="*/ 1797835486 w 2312"/>
              <a:gd name="T63" fmla="*/ 1986264173 h 2313"/>
              <a:gd name="T64" fmla="*/ 1653623344 w 2312"/>
              <a:gd name="T65" fmla="*/ 1697283051 h 2313"/>
              <a:gd name="T66" fmla="*/ 1749764772 w 2312"/>
              <a:gd name="T67" fmla="*/ 1575910371 h 2313"/>
              <a:gd name="T68" fmla="*/ 2038187094 w 2312"/>
              <a:gd name="T69" fmla="*/ 1712694972 h 2313"/>
              <a:gd name="T70" fmla="*/ 2126637365 w 2312"/>
              <a:gd name="T71" fmla="*/ 1560498451 h 2313"/>
              <a:gd name="T72" fmla="*/ 1862249419 w 2312"/>
              <a:gd name="T73" fmla="*/ 1366881227 h 2313"/>
              <a:gd name="T74" fmla="*/ 1893975933 w 2312"/>
              <a:gd name="T75" fmla="*/ 1198308987 h 2313"/>
              <a:gd name="T76" fmla="*/ 2147483647 w 2312"/>
              <a:gd name="T77" fmla="*/ 1166520367 h 2313"/>
              <a:gd name="T78" fmla="*/ 2147483647 w 2312"/>
              <a:gd name="T79" fmla="*/ 996985312 h 2313"/>
              <a:gd name="T80" fmla="*/ 1886284776 w 2312"/>
              <a:gd name="T81" fmla="*/ 948821955 h 2313"/>
              <a:gd name="T82" fmla="*/ 1853596376 w 2312"/>
              <a:gd name="T83" fmla="*/ 820706622 h 2313"/>
              <a:gd name="T84" fmla="*/ 2118945227 w 2312"/>
              <a:gd name="T85" fmla="*/ 635758664 h 2313"/>
              <a:gd name="T86" fmla="*/ 2030495937 w 2312"/>
              <a:gd name="T87" fmla="*/ 482598346 h 2313"/>
              <a:gd name="T88" fmla="*/ 1733420572 w 2312"/>
              <a:gd name="T89" fmla="*/ 603007228 h 2313"/>
              <a:gd name="T90" fmla="*/ 1637280125 w 2312"/>
              <a:gd name="T91" fmla="*/ 506680515 h 2313"/>
              <a:gd name="T92" fmla="*/ 1789182443 w 2312"/>
              <a:gd name="T93" fmla="*/ 225404863 h 2313"/>
              <a:gd name="T94" fmla="*/ 1644971282 w 2312"/>
              <a:gd name="T95" fmla="*/ 136784601 h 2313"/>
              <a:gd name="T96" fmla="*/ 1412309850 w 2312"/>
              <a:gd name="T97" fmla="*/ 369895915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Freeform 7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>
              <a:gd name="T0" fmla="*/ 2147483647 w 2312"/>
              <a:gd name="T1" fmla="*/ 967740132 h 2313"/>
              <a:gd name="T2" fmla="*/ 2147483647 w 2312"/>
              <a:gd name="T3" fmla="*/ 861893555 h 2313"/>
              <a:gd name="T4" fmla="*/ 2147483647 w 2312"/>
              <a:gd name="T5" fmla="*/ 0 h 2313"/>
              <a:gd name="T6" fmla="*/ 2147483647 w 2312"/>
              <a:gd name="T7" fmla="*/ 42843456 h 2313"/>
              <a:gd name="T8" fmla="*/ 2147483647 w 2312"/>
              <a:gd name="T9" fmla="*/ 861893555 h 2313"/>
              <a:gd name="T10" fmla="*/ 2147483647 w 2312"/>
              <a:gd name="T11" fmla="*/ 990422335 h 2313"/>
              <a:gd name="T12" fmla="*/ 1640622513 w 2312"/>
              <a:gd name="T13" fmla="*/ 294859115 h 2313"/>
              <a:gd name="T14" fmla="*/ 1262599075 w 2312"/>
              <a:gd name="T15" fmla="*/ 506552269 h 2313"/>
              <a:gd name="T16" fmla="*/ 1620461263 w 2312"/>
              <a:gd name="T17" fmla="*/ 1282760500 h 2313"/>
              <a:gd name="T18" fmla="*/ 1368445638 w 2312"/>
              <a:gd name="T19" fmla="*/ 1537295522 h 2313"/>
              <a:gd name="T20" fmla="*/ 546874700 w 2312"/>
              <a:gd name="T21" fmla="*/ 1242437994 h 2313"/>
              <a:gd name="T22" fmla="*/ 357862188 w 2312"/>
              <a:gd name="T23" fmla="*/ 1557456775 h 2313"/>
              <a:gd name="T24" fmla="*/ 987901250 w 2312"/>
              <a:gd name="T25" fmla="*/ 2104331549 h 2313"/>
              <a:gd name="T26" fmla="*/ 884575638 w 2312"/>
              <a:gd name="T27" fmla="*/ 2147483647 h 2313"/>
              <a:gd name="T28" fmla="*/ 20161250 w 2312"/>
              <a:gd name="T29" fmla="*/ 2147483647 h 2313"/>
              <a:gd name="T30" fmla="*/ 0 w 2312"/>
              <a:gd name="T31" fmla="*/ 2147483647 h 2313"/>
              <a:gd name="T32" fmla="*/ 884575638 w 2312"/>
              <a:gd name="T33" fmla="*/ 2147483647 h 2313"/>
              <a:gd name="T34" fmla="*/ 967740000 w 2312"/>
              <a:gd name="T35" fmla="*/ 2147483647 h 2313"/>
              <a:gd name="T36" fmla="*/ 315020325 w 2312"/>
              <a:gd name="T37" fmla="*/ 2147483647 h 2313"/>
              <a:gd name="T38" fmla="*/ 546874700 w 2312"/>
              <a:gd name="T39" fmla="*/ 2147483647 h 2313"/>
              <a:gd name="T40" fmla="*/ 1282760325 w 2312"/>
              <a:gd name="T41" fmla="*/ 2147483647 h 2313"/>
              <a:gd name="T42" fmla="*/ 1557456563 w 2312"/>
              <a:gd name="T43" fmla="*/ 2147483647 h 2313"/>
              <a:gd name="T44" fmla="*/ 1176913763 w 2312"/>
              <a:gd name="T45" fmla="*/ 2147483647 h 2313"/>
              <a:gd name="T46" fmla="*/ 1534775950 w 2312"/>
              <a:gd name="T47" fmla="*/ 2147483647 h 2313"/>
              <a:gd name="T48" fmla="*/ 2147483647 w 2312"/>
              <a:gd name="T49" fmla="*/ 2147483647 h 2313"/>
              <a:gd name="T50" fmla="*/ 2147483647 w 2312"/>
              <a:gd name="T51" fmla="*/ 2147483647 h 2313"/>
              <a:gd name="T52" fmla="*/ 2147483647 w 2312"/>
              <a:gd name="T53" fmla="*/ 2147483647 h 2313"/>
              <a:gd name="T54" fmla="*/ 2147483647 w 2312"/>
              <a:gd name="T55" fmla="*/ 2147483647 h 2313"/>
              <a:gd name="T56" fmla="*/ 2147483647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2147483647 h 2313"/>
              <a:gd name="T76" fmla="*/ 2147483647 w 2312"/>
              <a:gd name="T77" fmla="*/ 2147483647 h 2313"/>
              <a:gd name="T78" fmla="*/ 2147483647 w 2312"/>
              <a:gd name="T79" fmla="*/ 2147483647 h 2313"/>
              <a:gd name="T80" fmla="*/ 2147483647 w 2312"/>
              <a:gd name="T81" fmla="*/ 2147483647 h 2313"/>
              <a:gd name="T82" fmla="*/ 2147483647 w 2312"/>
              <a:gd name="T83" fmla="*/ 2147173417 h 2313"/>
              <a:gd name="T84" fmla="*/ 2147483647 w 2312"/>
              <a:gd name="T85" fmla="*/ 1663303351 h 2313"/>
              <a:gd name="T86" fmla="*/ 2147483647 w 2312"/>
              <a:gd name="T87" fmla="*/ 1262599247 h 2313"/>
              <a:gd name="T88" fmla="*/ 2147483647 w 2312"/>
              <a:gd name="T89" fmla="*/ 1577618027 h 2313"/>
              <a:gd name="T90" fmla="*/ 2147483647 w 2312"/>
              <a:gd name="T91" fmla="*/ 1325602368 h 2313"/>
              <a:gd name="T92" fmla="*/ 2147483647 w 2312"/>
              <a:gd name="T93" fmla="*/ 589716643 h 2313"/>
              <a:gd name="T94" fmla="*/ 2147483647 w 2312"/>
              <a:gd name="T95" fmla="*/ 357862236 h 2313"/>
              <a:gd name="T96" fmla="*/ 2147483647 w 2312"/>
              <a:gd name="T97" fmla="*/ 96774013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Freeform 8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>
              <a:gd name="T0" fmla="*/ 2147483647 w 2153"/>
              <a:gd name="T1" fmla="*/ 902216153 h 1321"/>
              <a:gd name="T2" fmla="*/ 2147483647 w 2153"/>
              <a:gd name="T3" fmla="*/ 801409879 h 1321"/>
              <a:gd name="T4" fmla="*/ 2147483647 w 2153"/>
              <a:gd name="T5" fmla="*/ 0 h 1321"/>
              <a:gd name="T6" fmla="*/ 2147483647 w 2153"/>
              <a:gd name="T7" fmla="*/ 40322510 h 1321"/>
              <a:gd name="T8" fmla="*/ 2147483647 w 2153"/>
              <a:gd name="T9" fmla="*/ 801409879 h 1321"/>
              <a:gd name="T10" fmla="*/ 2036286548 w 2153"/>
              <a:gd name="T11" fmla="*/ 922377407 h 1321"/>
              <a:gd name="T12" fmla="*/ 1527214911 w 2153"/>
              <a:gd name="T13" fmla="*/ 274697890 h 1321"/>
              <a:gd name="T14" fmla="*/ 1176913935 w 2153"/>
              <a:gd name="T15" fmla="*/ 471270125 h 1321"/>
              <a:gd name="T16" fmla="*/ 1509574608 w 2153"/>
              <a:gd name="T17" fmla="*/ 1194554347 h 1321"/>
              <a:gd name="T18" fmla="*/ 1275199249 w 2153"/>
              <a:gd name="T19" fmla="*/ 1431449091 h 1321"/>
              <a:gd name="T20" fmla="*/ 509071637 w 2153"/>
              <a:gd name="T21" fmla="*/ 1156752788 h 1321"/>
              <a:gd name="T22" fmla="*/ 332660674 w 2153"/>
              <a:gd name="T23" fmla="*/ 1451610346 h 1321"/>
              <a:gd name="T24" fmla="*/ 919857960 w 2153"/>
              <a:gd name="T25" fmla="*/ 1960682030 h 1321"/>
              <a:gd name="T26" fmla="*/ 824092008 w 2153"/>
              <a:gd name="T27" fmla="*/ 2147483647 h 1321"/>
              <a:gd name="T28" fmla="*/ 17641890 w 2153"/>
              <a:gd name="T29" fmla="*/ 2147483647 h 1321"/>
              <a:gd name="T30" fmla="*/ 0 w 2153"/>
              <a:gd name="T31" fmla="*/ 2147483647 h 1321"/>
              <a:gd name="T32" fmla="*/ 824092008 w 2153"/>
              <a:gd name="T33" fmla="*/ 2147483647 h 1321"/>
              <a:gd name="T34" fmla="*/ 902216069 w 2153"/>
              <a:gd name="T35" fmla="*/ 2147483647 h 1321"/>
              <a:gd name="T36" fmla="*/ 2147483647 w 2153"/>
              <a:gd name="T37" fmla="*/ 2147483647 h 1321"/>
              <a:gd name="T38" fmla="*/ 2147483647 w 2153"/>
              <a:gd name="T39" fmla="*/ 2147483647 h 1321"/>
              <a:gd name="T40" fmla="*/ 2147483647 w 2153"/>
              <a:gd name="T41" fmla="*/ 2147483647 h 1321"/>
              <a:gd name="T42" fmla="*/ 2147483647 w 2153"/>
              <a:gd name="T43" fmla="*/ 2147483647 h 1321"/>
              <a:gd name="T44" fmla="*/ 2147483647 w 2153"/>
              <a:gd name="T45" fmla="*/ 2147483647 h 1321"/>
              <a:gd name="T46" fmla="*/ 2147483647 w 2153"/>
              <a:gd name="T47" fmla="*/ 1998485176 h 1321"/>
              <a:gd name="T48" fmla="*/ 2147483647 w 2153"/>
              <a:gd name="T49" fmla="*/ 1549897257 h 1321"/>
              <a:gd name="T50" fmla="*/ 2147483647 w 2153"/>
              <a:gd name="T51" fmla="*/ 1176914043 h 1321"/>
              <a:gd name="T52" fmla="*/ 2147483647 w 2153"/>
              <a:gd name="T53" fmla="*/ 1469252238 h 1321"/>
              <a:gd name="T54" fmla="*/ 2147483647 w 2153"/>
              <a:gd name="T55" fmla="*/ 1234876857 h 1321"/>
              <a:gd name="T56" fmla="*/ 2147483647 w 2153"/>
              <a:gd name="T57" fmla="*/ 549394193 h 1321"/>
              <a:gd name="T58" fmla="*/ 2147483647 w 2153"/>
              <a:gd name="T59" fmla="*/ 332660704 h 1321"/>
              <a:gd name="T60" fmla="*/ 2147483647 w 2153"/>
              <a:gd name="T61" fmla="*/ 902216153 h 132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Freeform 9"/>
          <p:cNvSpPr>
            <a:spLocks/>
          </p:cNvSpPr>
          <p:nvPr/>
        </p:nvSpPr>
        <p:spPr bwMode="hidden">
          <a:xfrm>
            <a:off x="4494215" y="4425951"/>
            <a:ext cx="2263775" cy="2263775"/>
          </a:xfrm>
          <a:custGeom>
            <a:avLst/>
            <a:gdLst>
              <a:gd name="T0" fmla="*/ 1408356897 w 2312"/>
              <a:gd name="T1" fmla="*/ 367829672 h 2313"/>
              <a:gd name="T2" fmla="*/ 1231952817 w 2312"/>
              <a:gd name="T3" fmla="*/ 327598485 h 2313"/>
              <a:gd name="T4" fmla="*/ 1207984414 w 2312"/>
              <a:gd name="T5" fmla="*/ 0 h 2313"/>
              <a:gd name="T6" fmla="*/ 992272702 w 2312"/>
              <a:gd name="T7" fmla="*/ 16283912 h 2313"/>
              <a:gd name="T8" fmla="*/ 975974893 w 2312"/>
              <a:gd name="T9" fmla="*/ 327598485 h 2313"/>
              <a:gd name="T10" fmla="*/ 832167411 w 2312"/>
              <a:gd name="T11" fmla="*/ 376450221 h 2313"/>
              <a:gd name="T12" fmla="*/ 624125313 w 2312"/>
              <a:gd name="T13" fmla="*/ 112073011 h 2313"/>
              <a:gd name="T14" fmla="*/ 480317831 w 2312"/>
              <a:gd name="T15" fmla="*/ 192535385 h 2313"/>
              <a:gd name="T16" fmla="*/ 616455698 w 2312"/>
              <a:gd name="T17" fmla="*/ 487566046 h 2313"/>
              <a:gd name="T18" fmla="*/ 520584044 w 2312"/>
              <a:gd name="T19" fmla="*/ 584312332 h 2313"/>
              <a:gd name="T20" fmla="*/ 208042097 w 2312"/>
              <a:gd name="T21" fmla="*/ 472239320 h 2313"/>
              <a:gd name="T22" fmla="*/ 136137867 w 2312"/>
              <a:gd name="T23" fmla="*/ 591975694 h 2313"/>
              <a:gd name="T24" fmla="*/ 375817003 w 2312"/>
              <a:gd name="T25" fmla="*/ 799837805 h 2313"/>
              <a:gd name="T26" fmla="*/ 336510350 w 2312"/>
              <a:gd name="T27" fmla="*/ 959805366 h 2313"/>
              <a:gd name="T28" fmla="*/ 7669615 w 2312"/>
              <a:gd name="T29" fmla="*/ 983752641 h 2313"/>
              <a:gd name="T30" fmla="*/ 0 w 2312"/>
              <a:gd name="T31" fmla="*/ 1160004114 h 2313"/>
              <a:gd name="T32" fmla="*/ 336510350 w 2312"/>
              <a:gd name="T33" fmla="*/ 1207898664 h 2313"/>
              <a:gd name="T34" fmla="*/ 368147389 w 2312"/>
              <a:gd name="T35" fmla="*/ 1359244697 h 2313"/>
              <a:gd name="T36" fmla="*/ 119840058 w 2312"/>
              <a:gd name="T37" fmla="*/ 1583390720 h 2313"/>
              <a:gd name="T38" fmla="*/ 208042097 w 2312"/>
              <a:gd name="T39" fmla="*/ 1719411006 h 2313"/>
              <a:gd name="T40" fmla="*/ 487987446 w 2312"/>
              <a:gd name="T41" fmla="*/ 1591054082 h 2313"/>
              <a:gd name="T42" fmla="*/ 592487295 w 2312"/>
              <a:gd name="T43" fmla="*/ 1695463731 h 2313"/>
              <a:gd name="T44" fmla="*/ 447721234 w 2312"/>
              <a:gd name="T45" fmla="*/ 1958883754 h 2313"/>
              <a:gd name="T46" fmla="*/ 583859101 w 2312"/>
              <a:gd name="T47" fmla="*/ 2070956765 h 2313"/>
              <a:gd name="T48" fmla="*/ 832167411 w 2312"/>
              <a:gd name="T49" fmla="*/ 1831484017 h 2313"/>
              <a:gd name="T50" fmla="*/ 975974893 w 2312"/>
              <a:gd name="T51" fmla="*/ 1879378567 h 2313"/>
              <a:gd name="T52" fmla="*/ 1008571490 w 2312"/>
              <a:gd name="T53" fmla="*/ 2147483647 h 2313"/>
              <a:gd name="T54" fmla="*/ 1224283202 w 2312"/>
              <a:gd name="T55" fmla="*/ 2147483647 h 2313"/>
              <a:gd name="T56" fmla="*/ 1248250627 w 2312"/>
              <a:gd name="T57" fmla="*/ 1871715204 h 2313"/>
              <a:gd name="T58" fmla="*/ 1432324321 w 2312"/>
              <a:gd name="T59" fmla="*/ 1823820654 h 2313"/>
              <a:gd name="T60" fmla="*/ 1648994613 w 2312"/>
              <a:gd name="T61" fmla="*/ 2063293403 h 2313"/>
              <a:gd name="T62" fmla="*/ 1792802094 w 2312"/>
              <a:gd name="T63" fmla="*/ 1975167666 h 2313"/>
              <a:gd name="T64" fmla="*/ 1648994613 w 2312"/>
              <a:gd name="T65" fmla="*/ 1687800368 h 2313"/>
              <a:gd name="T66" fmla="*/ 1744866267 w 2312"/>
              <a:gd name="T67" fmla="*/ 1567106808 h 2313"/>
              <a:gd name="T68" fmla="*/ 2032482210 w 2312"/>
              <a:gd name="T69" fmla="*/ 1703127094 h 2313"/>
              <a:gd name="T70" fmla="*/ 2120684250 w 2312"/>
              <a:gd name="T71" fmla="*/ 1551780082 h 2313"/>
              <a:gd name="T72" fmla="*/ 1857036710 w 2312"/>
              <a:gd name="T73" fmla="*/ 1359244697 h 2313"/>
              <a:gd name="T74" fmla="*/ 1888674728 w 2312"/>
              <a:gd name="T75" fmla="*/ 1191613773 h 2313"/>
              <a:gd name="T76" fmla="*/ 2147483647 w 2312"/>
              <a:gd name="T77" fmla="*/ 1160004114 h 2313"/>
              <a:gd name="T78" fmla="*/ 2147483647 w 2312"/>
              <a:gd name="T79" fmla="*/ 991415025 h 2313"/>
              <a:gd name="T80" fmla="*/ 1881004134 w 2312"/>
              <a:gd name="T81" fmla="*/ 943520475 h 2313"/>
              <a:gd name="T82" fmla="*/ 1848408516 w 2312"/>
              <a:gd name="T83" fmla="*/ 816121717 h 2313"/>
              <a:gd name="T84" fmla="*/ 2113014635 w 2312"/>
              <a:gd name="T85" fmla="*/ 632206881 h 2313"/>
              <a:gd name="T86" fmla="*/ 2024812595 w 2312"/>
              <a:gd name="T87" fmla="*/ 479902683 h 2313"/>
              <a:gd name="T88" fmla="*/ 1728568458 w 2312"/>
              <a:gd name="T89" fmla="*/ 599639057 h 2313"/>
              <a:gd name="T90" fmla="*/ 1632696803 w 2312"/>
              <a:gd name="T91" fmla="*/ 503849958 h 2313"/>
              <a:gd name="T92" fmla="*/ 1784173900 w 2312"/>
              <a:gd name="T93" fmla="*/ 224146023 h 2313"/>
              <a:gd name="T94" fmla="*/ 1640366418 w 2312"/>
              <a:gd name="T95" fmla="*/ 136020286 h 2313"/>
              <a:gd name="T96" fmla="*/ 1408356897 w 2312"/>
              <a:gd name="T97" fmla="*/ 367829672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Freeform 10"/>
          <p:cNvSpPr>
            <a:spLocks/>
          </p:cNvSpPr>
          <p:nvPr/>
        </p:nvSpPr>
        <p:spPr bwMode="hidden">
          <a:xfrm>
            <a:off x="5646740" y="487363"/>
            <a:ext cx="2928937" cy="2930525"/>
          </a:xfrm>
          <a:custGeom>
            <a:avLst/>
            <a:gdLst>
              <a:gd name="T0" fmla="*/ 2147483647 w 2312"/>
              <a:gd name="T1" fmla="*/ 616411164 h 2313"/>
              <a:gd name="T2" fmla="*/ 2062279490 w 2312"/>
              <a:gd name="T3" fmla="*/ 548991352 h 2313"/>
              <a:gd name="T4" fmla="*/ 2022157361 w 2312"/>
              <a:gd name="T5" fmla="*/ 0 h 2313"/>
              <a:gd name="T6" fmla="*/ 1661058194 w 2312"/>
              <a:gd name="T7" fmla="*/ 27289485 h 2313"/>
              <a:gd name="T8" fmla="*/ 1633774234 w 2312"/>
              <a:gd name="T9" fmla="*/ 548991352 h 2313"/>
              <a:gd name="T10" fmla="*/ 1393041456 w 2312"/>
              <a:gd name="T11" fmla="*/ 630858539 h 2313"/>
              <a:gd name="T12" fmla="*/ 1044781725 w 2312"/>
              <a:gd name="T13" fmla="*/ 187813331 h 2313"/>
              <a:gd name="T14" fmla="*/ 804047681 w 2312"/>
              <a:gd name="T15" fmla="*/ 322652956 h 2313"/>
              <a:gd name="T16" fmla="*/ 1031942289 w 2312"/>
              <a:gd name="T17" fmla="*/ 817066606 h 2313"/>
              <a:gd name="T18" fmla="*/ 871453771 w 2312"/>
              <a:gd name="T19" fmla="*/ 979195716 h 2313"/>
              <a:gd name="T20" fmla="*/ 348260997 w 2312"/>
              <a:gd name="T21" fmla="*/ 791382385 h 2313"/>
              <a:gd name="T22" fmla="*/ 227893342 w 2312"/>
              <a:gd name="T23" fmla="*/ 992037826 h 2313"/>
              <a:gd name="T24" fmla="*/ 629115905 w 2312"/>
              <a:gd name="T25" fmla="*/ 1340373736 h 2313"/>
              <a:gd name="T26" fmla="*/ 563314903 w 2312"/>
              <a:gd name="T27" fmla="*/ 1608448990 h 2313"/>
              <a:gd name="T28" fmla="*/ 12839436 w 2312"/>
              <a:gd name="T29" fmla="*/ 1648580585 h 2313"/>
              <a:gd name="T30" fmla="*/ 0 w 2312"/>
              <a:gd name="T31" fmla="*/ 1943944057 h 2313"/>
              <a:gd name="T32" fmla="*/ 563314903 w 2312"/>
              <a:gd name="T33" fmla="*/ 2024205980 h 2313"/>
              <a:gd name="T34" fmla="*/ 616276469 w 2312"/>
              <a:gd name="T35" fmla="*/ 2147483647 h 2313"/>
              <a:gd name="T36" fmla="*/ 200610648 w 2312"/>
              <a:gd name="T37" fmla="*/ 2147483647 h 2313"/>
              <a:gd name="T38" fmla="*/ 348260997 w 2312"/>
              <a:gd name="T39" fmla="*/ 2147483647 h 2313"/>
              <a:gd name="T40" fmla="*/ 816887117 w 2312"/>
              <a:gd name="T41" fmla="*/ 2147483647 h 2313"/>
              <a:gd name="T42" fmla="*/ 991820160 w 2312"/>
              <a:gd name="T43" fmla="*/ 2147483647 h 2313"/>
              <a:gd name="T44" fmla="*/ 749482294 w 2312"/>
              <a:gd name="T45" fmla="*/ 2147483647 h 2313"/>
              <a:gd name="T46" fmla="*/ 977375635 w 2312"/>
              <a:gd name="T47" fmla="*/ 2147483647 h 2313"/>
              <a:gd name="T48" fmla="*/ 1393041456 w 2312"/>
              <a:gd name="T49" fmla="*/ 2147483647 h 2313"/>
              <a:gd name="T50" fmla="*/ 1633774234 w 2312"/>
              <a:gd name="T51" fmla="*/ 2147483647 h 2313"/>
              <a:gd name="T52" fmla="*/ 1688340887 w 2312"/>
              <a:gd name="T53" fmla="*/ 2147483647 h 2313"/>
              <a:gd name="T54" fmla="*/ 2049440054 w 2312"/>
              <a:gd name="T55" fmla="*/ 2147483647 h 2313"/>
              <a:gd name="T56" fmla="*/ 2089562184 w 2312"/>
              <a:gd name="T57" fmla="*/ 2147483647 h 2313"/>
              <a:gd name="T58" fmla="*/ 2147483647 w 2312"/>
              <a:gd name="T59" fmla="*/ 2147483647 h 2313"/>
              <a:gd name="T60" fmla="*/ 2147483647 w 2312"/>
              <a:gd name="T61" fmla="*/ 2147483647 h 2313"/>
              <a:gd name="T62" fmla="*/ 2147483647 w 2312"/>
              <a:gd name="T63" fmla="*/ 2147483647 h 2313"/>
              <a:gd name="T64" fmla="*/ 2147483647 w 2312"/>
              <a:gd name="T65" fmla="*/ 2147483647 h 2313"/>
              <a:gd name="T66" fmla="*/ 2147483647 w 2312"/>
              <a:gd name="T67" fmla="*/ 2147483647 h 2313"/>
              <a:gd name="T68" fmla="*/ 2147483647 w 2312"/>
              <a:gd name="T69" fmla="*/ 2147483647 h 2313"/>
              <a:gd name="T70" fmla="*/ 2147483647 w 2312"/>
              <a:gd name="T71" fmla="*/ 2147483647 h 2313"/>
              <a:gd name="T72" fmla="*/ 2147483647 w 2312"/>
              <a:gd name="T73" fmla="*/ 2147483647 h 2313"/>
              <a:gd name="T74" fmla="*/ 2147483647 w 2312"/>
              <a:gd name="T75" fmla="*/ 1996916496 h 2313"/>
              <a:gd name="T76" fmla="*/ 2147483647 w 2312"/>
              <a:gd name="T77" fmla="*/ 1943944057 h 2313"/>
              <a:gd name="T78" fmla="*/ 2147483647 w 2312"/>
              <a:gd name="T79" fmla="*/ 1661421429 h 2313"/>
              <a:gd name="T80" fmla="*/ 2147483647 w 2312"/>
              <a:gd name="T81" fmla="*/ 1581159506 h 2313"/>
              <a:gd name="T82" fmla="*/ 2147483647 w 2312"/>
              <a:gd name="T83" fmla="*/ 1367663221 h 2313"/>
              <a:gd name="T84" fmla="*/ 2147483647 w 2312"/>
              <a:gd name="T85" fmla="*/ 1059457639 h 2313"/>
              <a:gd name="T86" fmla="*/ 2147483647 w 2312"/>
              <a:gd name="T87" fmla="*/ 804224495 h 2313"/>
              <a:gd name="T88" fmla="*/ 2147483647 w 2312"/>
              <a:gd name="T89" fmla="*/ 1004879937 h 2313"/>
              <a:gd name="T90" fmla="*/ 2147483647 w 2312"/>
              <a:gd name="T91" fmla="*/ 844356090 h 2313"/>
              <a:gd name="T92" fmla="*/ 2147483647 w 2312"/>
              <a:gd name="T93" fmla="*/ 375625395 h 2313"/>
              <a:gd name="T94" fmla="*/ 2147483647 w 2312"/>
              <a:gd name="T95" fmla="*/ 227943659 h 2313"/>
              <a:gd name="T96" fmla="*/ 2147483647 w 2312"/>
              <a:gd name="T97" fmla="*/ 616411164 h 231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Freeform 11"/>
          <p:cNvSpPr>
            <a:spLocks/>
          </p:cNvSpPr>
          <p:nvPr/>
        </p:nvSpPr>
        <p:spPr bwMode="hidden">
          <a:xfrm>
            <a:off x="7146925" y="2555876"/>
            <a:ext cx="2008188" cy="3997325"/>
          </a:xfrm>
          <a:custGeom>
            <a:avLst/>
            <a:gdLst>
              <a:gd name="T0" fmla="*/ 2147483647 w 1265"/>
              <a:gd name="T1" fmla="*/ 0 h 2518"/>
              <a:gd name="T2" fmla="*/ 2147483647 w 1265"/>
              <a:gd name="T3" fmla="*/ 45362813 h 2518"/>
              <a:gd name="T4" fmla="*/ 2147483647 w 1265"/>
              <a:gd name="T5" fmla="*/ 937498125 h 2518"/>
              <a:gd name="T6" fmla="*/ 2147483647 w 1265"/>
              <a:gd name="T7" fmla="*/ 1078626875 h 2518"/>
              <a:gd name="T8" fmla="*/ 1789311383 w 1265"/>
              <a:gd name="T9" fmla="*/ 320060638 h 2518"/>
              <a:gd name="T10" fmla="*/ 1376005655 w 1265"/>
              <a:gd name="T11" fmla="*/ 551915013 h 2518"/>
              <a:gd name="T12" fmla="*/ 1766630765 w 1265"/>
              <a:gd name="T13" fmla="*/ 1398687513 h 2518"/>
              <a:gd name="T14" fmla="*/ 1491932871 w 1265"/>
              <a:gd name="T15" fmla="*/ 1675904700 h 2518"/>
              <a:gd name="T16" fmla="*/ 597277974 w 1265"/>
              <a:gd name="T17" fmla="*/ 1353324700 h 2518"/>
              <a:gd name="T18" fmla="*/ 390625110 w 1265"/>
              <a:gd name="T19" fmla="*/ 1698585313 h 2518"/>
              <a:gd name="T20" fmla="*/ 1076107780 w 1265"/>
              <a:gd name="T21" fmla="*/ 2147483647 h 2518"/>
              <a:gd name="T22" fmla="*/ 965220878 w 1265"/>
              <a:gd name="T23" fmla="*/ 2147483647 h 2518"/>
              <a:gd name="T24" fmla="*/ 22682206 w 1265"/>
              <a:gd name="T25" fmla="*/ 2147483647 h 2518"/>
              <a:gd name="T26" fmla="*/ 0 w 1265"/>
              <a:gd name="T27" fmla="*/ 2147483647 h 2518"/>
              <a:gd name="T28" fmla="*/ 965220878 w 1265"/>
              <a:gd name="T29" fmla="*/ 2147483647 h 2518"/>
              <a:gd name="T30" fmla="*/ 1055946525 w 1265"/>
              <a:gd name="T31" fmla="*/ 2147483647 h 2518"/>
              <a:gd name="T32" fmla="*/ 342741335 w 1265"/>
              <a:gd name="T33" fmla="*/ 2147483647 h 2518"/>
              <a:gd name="T34" fmla="*/ 597277974 w 1265"/>
              <a:gd name="T35" fmla="*/ 2147483647 h 2518"/>
              <a:gd name="T36" fmla="*/ 1398687861 w 1265"/>
              <a:gd name="T37" fmla="*/ 2147483647 h 2518"/>
              <a:gd name="T38" fmla="*/ 1698585735 w 1265"/>
              <a:gd name="T39" fmla="*/ 2147483647 h 2518"/>
              <a:gd name="T40" fmla="*/ 1282760644 w 1265"/>
              <a:gd name="T41" fmla="*/ 2147483647 h 2518"/>
              <a:gd name="T42" fmla="*/ 1673384167 w 1265"/>
              <a:gd name="T43" fmla="*/ 2147483647 h 2518"/>
              <a:gd name="T44" fmla="*/ 2147483647 w 1265"/>
              <a:gd name="T45" fmla="*/ 2147483647 h 2518"/>
              <a:gd name="T46" fmla="*/ 2147483647 w 1265"/>
              <a:gd name="T47" fmla="*/ 2147483647 h 2518"/>
              <a:gd name="T48" fmla="*/ 2147483647 w 1265"/>
              <a:gd name="T49" fmla="*/ 2147483647 h 2518"/>
              <a:gd name="T50" fmla="*/ 2147483647 w 1265"/>
              <a:gd name="T51" fmla="*/ 2147483647 h 2518"/>
              <a:gd name="T52" fmla="*/ 2147483647 w 1265"/>
              <a:gd name="T53" fmla="*/ 0 h 25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4" name="Picture 12" descr="C:\My Documents\bits\Facbann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3176" y="-3175"/>
            <a:ext cx="80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36591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D685D271-8E91-45F1-825E-D99E66D3A2E7}" type="datetime1">
              <a:rPr lang="zh-CN" altLang="en-US" smtClean="0"/>
              <a:t>2014/10/30</a:t>
            </a:fld>
            <a:endParaRPr lang="zh-CN" altLang="en-US"/>
          </a:p>
        </p:txBody>
      </p:sp>
      <p:sp>
        <p:nvSpPr>
          <p:cNvPr id="536592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36593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B5A5C0C8-5A10-4FDA-AD79-5588BF5228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7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286000"/>
            <a:ext cx="7772400" cy="1143000"/>
          </a:xfrm>
        </p:spPr>
        <p:txBody>
          <a:bodyPr/>
          <a:lstStyle/>
          <a:p>
            <a:r>
              <a:rPr lang="zh-CN" altLang="en-US" dirty="0" smtClean="0"/>
              <a:t>库克定理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C4E10-AF81-4F28-9685-622AAFB39E8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7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35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9714EF7-225E-4512-93F8-3A72950CBE7A}" type="slidenum">
              <a:rPr lang="zh-CN" altLang="en-US"/>
              <a:pPr eaLnBrk="1" hangingPunct="1"/>
              <a:t>10</a:t>
            </a:fld>
            <a:endParaRPr lang="en-US" altLang="zh-CN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</a:t>
            </a:r>
            <a:r>
              <a:rPr lang="en-US" altLang="zh-CN" baseline="-25000" smtClean="0">
                <a:sym typeface="Symbol" pitchFamily="18" charset="2"/>
              </a:rPr>
              <a:t>accept</a:t>
            </a:r>
            <a:r>
              <a:rPr lang="zh-CN" altLang="en-US" smtClean="0">
                <a:sym typeface="Symbol" pitchFamily="18" charset="2"/>
              </a:rPr>
              <a:t>的构造</a:t>
            </a:r>
            <a:endParaRPr lang="zh-CN" altLang="en-US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accept</a:t>
            </a:r>
            <a:r>
              <a:rPr lang="en-US" altLang="zh-CN" b="1" dirty="0" smtClean="0">
                <a:sym typeface="Symbol" pitchFamily="18" charset="2"/>
              </a:rPr>
              <a:t>: </a:t>
            </a:r>
            <a:r>
              <a:rPr lang="zh-CN" altLang="en-US" b="1" dirty="0" smtClean="0">
                <a:sym typeface="Symbol" pitchFamily="18" charset="2"/>
              </a:rPr>
              <a:t>某一行是接受格局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accept</a:t>
            </a:r>
            <a:r>
              <a:rPr lang="zh-CN" altLang="en-US" b="1" dirty="0" smtClean="0"/>
              <a:t> = </a:t>
            </a:r>
            <a:r>
              <a:rPr lang="en-US" altLang="zh-CN" b="1" dirty="0" smtClean="0">
                <a:sym typeface="Symbol" pitchFamily="18" charset="2"/>
              </a:rPr>
              <a:t></a:t>
            </a:r>
            <a:r>
              <a:rPr lang="en-US" altLang="zh-CN" b="1" baseline="-25000" dirty="0" err="1" smtClean="0">
                <a:sym typeface="Symbol" pitchFamily="18" charset="2"/>
              </a:rPr>
              <a:t>i,j</a:t>
            </a:r>
            <a:r>
              <a:rPr lang="en-US" altLang="zh-CN" b="1" dirty="0" smtClean="0">
                <a:sym typeface="Symbol" pitchFamily="18" charset="2"/>
              </a:rPr>
              <a:t>(</a:t>
            </a:r>
            <a:r>
              <a:rPr lang="en-US" altLang="zh-CN" b="1" dirty="0" err="1" smtClean="0">
                <a:sym typeface="Symbol" pitchFamily="18" charset="2"/>
              </a:rPr>
              <a:t>x</a:t>
            </a:r>
            <a:r>
              <a:rPr lang="en-US" altLang="zh-CN" b="1" baseline="-25000" dirty="0" err="1" smtClean="0">
                <a:sym typeface="Symbol" pitchFamily="18" charset="2"/>
              </a:rPr>
              <a:t>i,j,qaccept</a:t>
            </a:r>
            <a:r>
              <a:rPr lang="en-US" altLang="zh-CN" b="1" dirty="0" smtClean="0">
                <a:sym typeface="Symbol" pitchFamily="18" charset="2"/>
              </a:rPr>
              <a:t>). </a:t>
            </a:r>
          </a:p>
          <a:p>
            <a:pPr marL="457200" lvl="1" indent="0" eaLnBrk="1" hangingPunct="1">
              <a:buNone/>
            </a:pPr>
            <a:endParaRPr lang="zh-CN" altLang="en-US" b="1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accept</a:t>
            </a:r>
            <a:r>
              <a:rPr lang="zh-CN" altLang="en-US" b="1" dirty="0" smtClean="0">
                <a:sym typeface="Symbol" pitchFamily="18" charset="2"/>
              </a:rPr>
              <a:t>是合取范式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|</a:t>
            </a:r>
            <a:r>
              <a:rPr lang="en-US" altLang="zh-CN" b="1" baseline="-25000" dirty="0" smtClean="0">
                <a:sym typeface="Symbol" pitchFamily="18" charset="2"/>
              </a:rPr>
              <a:t>accept</a:t>
            </a:r>
            <a:r>
              <a:rPr lang="zh-CN" altLang="en-US" b="1" dirty="0" smtClean="0"/>
              <a:t>| = </a:t>
            </a:r>
            <a:r>
              <a:rPr lang="en-US" altLang="zh-CN" b="1" dirty="0" smtClean="0">
                <a:sym typeface="Symbol" pitchFamily="18" charset="2"/>
              </a:rPr>
              <a:t>O(</a:t>
            </a:r>
            <a:r>
              <a:rPr lang="en-US" altLang="zh-CN" b="1" dirty="0" err="1" smtClean="0">
                <a:sym typeface="Symbol" pitchFamily="18" charset="2"/>
              </a:rPr>
              <a:t>n</a:t>
            </a:r>
            <a:r>
              <a:rPr lang="en-US" altLang="zh-CN" b="1" baseline="30000" dirty="0" err="1" smtClean="0">
                <a:sym typeface="Symbol" pitchFamily="18" charset="2"/>
              </a:rPr>
              <a:t>k</a:t>
            </a:r>
            <a:r>
              <a:rPr lang="en-US" altLang="zh-CN" b="1" dirty="0" err="1" smtClean="0">
                <a:sym typeface="Symbol" pitchFamily="18" charset="2"/>
              </a:rPr>
              <a:t>n</a:t>
            </a:r>
            <a:r>
              <a:rPr lang="en-US" altLang="zh-CN" b="1" baseline="30000" dirty="0" err="1" smtClean="0">
                <a:sym typeface="Symbol" pitchFamily="18" charset="2"/>
              </a:rPr>
              <a:t>k</a:t>
            </a:r>
            <a:r>
              <a:rPr lang="en-US" altLang="zh-CN" b="1" dirty="0" smtClean="0">
                <a:sym typeface="Symbol" pitchFamily="18" charset="2"/>
              </a:rPr>
              <a:t>)= O(n</a:t>
            </a:r>
            <a:r>
              <a:rPr lang="en-US" altLang="zh-CN" b="1" baseline="30000" dirty="0" smtClean="0">
                <a:sym typeface="Symbol" pitchFamily="18" charset="2"/>
              </a:rPr>
              <a:t>2k</a:t>
            </a:r>
            <a:r>
              <a:rPr lang="en-US" altLang="zh-CN" b="1" dirty="0" smtClean="0">
                <a:sym typeface="Symbol" pitchFamily="18" charset="2"/>
              </a:rPr>
              <a:t>).  </a:t>
            </a:r>
            <a:endParaRPr lang="zh-CN" altLang="en-US" b="1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879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368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2805298-E879-4E81-8F7D-378E99040F32}" type="slidenum">
              <a:rPr lang="zh-CN" altLang="en-US"/>
              <a:pPr eaLnBrk="1" hangingPunct="1"/>
              <a:t>11</a:t>
            </a:fld>
            <a:endParaRPr lang="en-US" altLang="zh-CN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</a:t>
            </a:r>
            <a:r>
              <a:rPr lang="en-US" altLang="zh-CN" baseline="-25000" smtClean="0">
                <a:sym typeface="Symbol" pitchFamily="18" charset="2"/>
              </a:rPr>
              <a:t>move</a:t>
            </a:r>
            <a:r>
              <a:rPr lang="zh-CN" altLang="en-US" smtClean="0">
                <a:sym typeface="Symbol" pitchFamily="18" charset="2"/>
              </a:rPr>
              <a:t>的构造</a:t>
            </a:r>
            <a:endParaRPr lang="zh-CN" altLang="en-US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move</a:t>
            </a:r>
            <a:r>
              <a:rPr lang="zh-CN" altLang="en-US" b="1" dirty="0" smtClean="0">
                <a:sym typeface="Symbol" pitchFamily="18" charset="2"/>
              </a:rPr>
              <a:t>:  下一行都是上一行的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  </a:t>
            </a:r>
            <a:r>
              <a:rPr lang="zh-CN" altLang="en-US" b="1" dirty="0" smtClean="0">
                <a:sym typeface="Symbol" pitchFamily="18" charset="2"/>
              </a:rPr>
              <a:t>合法后续格局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   </a:t>
            </a:r>
            <a:r>
              <a:rPr lang="zh-CN" altLang="en-US" b="1" dirty="0" smtClean="0">
                <a:sym typeface="Symbol" pitchFamily="18" charset="2"/>
              </a:rPr>
              <a:t>(遵循</a:t>
            </a:r>
            <a:r>
              <a:rPr lang="en-US" altLang="zh-CN" b="1" dirty="0" smtClean="0">
                <a:sym typeface="Symbol" pitchFamily="18" charset="2"/>
              </a:rPr>
              <a:t>N</a:t>
            </a:r>
            <a:r>
              <a:rPr lang="zh-CN" altLang="en-US" b="1" dirty="0" smtClean="0">
                <a:sym typeface="Symbol" pitchFamily="18" charset="2"/>
              </a:rPr>
              <a:t>的转移函数)</a:t>
            </a:r>
          </a:p>
          <a:p>
            <a:pPr marL="0" indent="0" eaLnBrk="1" hangingPunct="1">
              <a:buNone/>
            </a:pPr>
            <a:endParaRPr lang="zh-CN" altLang="en-US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move</a:t>
            </a:r>
            <a:r>
              <a:rPr lang="zh-CN" altLang="en-US" b="1" dirty="0" smtClean="0">
                <a:sym typeface="Symbol" pitchFamily="18" charset="2"/>
              </a:rPr>
              <a:t> = </a:t>
            </a:r>
            <a:r>
              <a:rPr lang="en-US" altLang="zh-CN" b="1" dirty="0" smtClean="0">
                <a:sym typeface="Symbol" pitchFamily="18" charset="2"/>
              </a:rPr>
              <a:t></a:t>
            </a:r>
            <a:r>
              <a:rPr lang="en-US" altLang="zh-CN" b="1" baseline="-25000" dirty="0" err="1" smtClean="0">
                <a:sym typeface="Symbol" pitchFamily="18" charset="2"/>
              </a:rPr>
              <a:t>i,j</a:t>
            </a:r>
            <a:r>
              <a:rPr lang="en-US" altLang="zh-CN" b="1" dirty="0" smtClean="0">
                <a:sym typeface="Symbol" pitchFamily="18" charset="2"/>
              </a:rPr>
              <a:t>[ (</a:t>
            </a:r>
            <a:r>
              <a:rPr lang="en-US" altLang="zh-CN" b="1" dirty="0" err="1" smtClean="0">
                <a:sym typeface="Symbol" pitchFamily="18" charset="2"/>
              </a:rPr>
              <a:t>i,j</a:t>
            </a:r>
            <a:r>
              <a:rPr lang="en-US" altLang="zh-CN" b="1" dirty="0" smtClean="0">
                <a:sym typeface="Symbol" pitchFamily="18" charset="2"/>
              </a:rPr>
              <a:t>)</a:t>
            </a:r>
            <a:r>
              <a:rPr lang="zh-CN" altLang="en-US" b="1" dirty="0" smtClean="0">
                <a:sym typeface="Symbol" pitchFamily="18" charset="2"/>
              </a:rPr>
              <a:t>窗口是合法的 ] </a:t>
            </a:r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2411760" y="5106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2" name="Text Box 5"/>
          <p:cNvSpPr txBox="1">
            <a:spLocks noChangeArrowheads="1"/>
          </p:cNvSpPr>
          <p:nvPr/>
        </p:nvSpPr>
        <p:spPr bwMode="auto">
          <a:xfrm>
            <a:off x="2411760" y="50306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a</a:t>
            </a:r>
            <a:r>
              <a:rPr lang="en-US" altLang="zh-CN" sz="2400" b="1" baseline="-25000">
                <a:latin typeface="Arial Narrow" pitchFamily="34" charset="0"/>
              </a:rPr>
              <a:t>1</a:t>
            </a:r>
          </a:p>
        </p:txBody>
      </p:sp>
      <p:sp>
        <p:nvSpPr>
          <p:cNvPr id="36873" name="Rectangle 6"/>
          <p:cNvSpPr>
            <a:spLocks noChangeArrowheads="1"/>
          </p:cNvSpPr>
          <p:nvPr/>
        </p:nvSpPr>
        <p:spPr bwMode="auto">
          <a:xfrm>
            <a:off x="2868960" y="5106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4" name="Text Box 7"/>
          <p:cNvSpPr txBox="1">
            <a:spLocks noChangeArrowheads="1"/>
          </p:cNvSpPr>
          <p:nvPr/>
        </p:nvSpPr>
        <p:spPr bwMode="auto">
          <a:xfrm>
            <a:off x="2868960" y="50306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a</a:t>
            </a:r>
            <a:r>
              <a:rPr lang="en-US" altLang="zh-CN" sz="2400" b="1" baseline="-25000">
                <a:latin typeface="Arial Narrow" pitchFamily="34" charset="0"/>
              </a:rPr>
              <a:t>2</a:t>
            </a:r>
          </a:p>
        </p:txBody>
      </p:sp>
      <p:sp>
        <p:nvSpPr>
          <p:cNvPr id="36875" name="Rectangle 8"/>
          <p:cNvSpPr>
            <a:spLocks noChangeArrowheads="1"/>
          </p:cNvSpPr>
          <p:nvPr/>
        </p:nvSpPr>
        <p:spPr bwMode="auto">
          <a:xfrm>
            <a:off x="3326160" y="51068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6" name="Text Box 9"/>
          <p:cNvSpPr txBox="1">
            <a:spLocks noChangeArrowheads="1"/>
          </p:cNvSpPr>
          <p:nvPr/>
        </p:nvSpPr>
        <p:spPr bwMode="auto">
          <a:xfrm>
            <a:off x="3326160" y="5030688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2400" b="1" baseline="-25000">
              <a:latin typeface="Arial Narrow" pitchFamily="34" charset="0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326160" y="50306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a</a:t>
            </a:r>
            <a:r>
              <a:rPr lang="en-US" altLang="zh-CN" sz="2400" b="1" baseline="-25000">
                <a:latin typeface="Arial Narrow" pitchFamily="34" charset="0"/>
              </a:rPr>
              <a:t>3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2411760" y="55640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411760" y="54878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a</a:t>
            </a:r>
            <a:r>
              <a:rPr lang="en-US" altLang="zh-CN" sz="2400" b="1" baseline="-25000">
                <a:latin typeface="Arial Narrow" pitchFamily="34" charset="0"/>
              </a:rPr>
              <a:t>4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2868960" y="55640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868960" y="54878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a</a:t>
            </a:r>
            <a:r>
              <a:rPr lang="en-US" altLang="zh-CN" sz="2400" b="1" baseline="-25000">
                <a:latin typeface="Arial Narrow" pitchFamily="34" charset="0"/>
              </a:rPr>
              <a:t>5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3326160" y="556408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326160" y="5487888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2400" b="1" baseline="-25000">
              <a:latin typeface="Arial Narrow" pitchFamily="34" charset="0"/>
            </a:endParaRP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3326160" y="54878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Arial Narrow" pitchFamily="34" charset="0"/>
              </a:rPr>
              <a:t>a</a:t>
            </a:r>
            <a:r>
              <a:rPr lang="en-US" altLang="zh-CN" sz="2400" b="1" baseline="-25000">
                <a:latin typeface="Arial Narrow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9680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3789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2DB04D-C301-446A-87D1-259C6958434D}" type="slidenum">
              <a:rPr lang="zh-CN" altLang="en-US"/>
              <a:pPr eaLnBrk="1" hangingPunct="1"/>
              <a:t>12</a:t>
            </a:fld>
            <a:endParaRPr lang="en-US" altLang="zh-CN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</a:t>
            </a:r>
            <a:r>
              <a:rPr lang="en-US" altLang="zh-CN" baseline="-25000" smtClean="0">
                <a:sym typeface="Symbol" pitchFamily="18" charset="2"/>
              </a:rPr>
              <a:t>move</a:t>
            </a:r>
            <a:r>
              <a:rPr lang="zh-CN" altLang="en-US" smtClean="0">
                <a:sym typeface="Symbol" pitchFamily="18" charset="2"/>
              </a:rPr>
              <a:t>的构造</a:t>
            </a:r>
            <a:endParaRPr lang="zh-CN" altLang="en-US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move</a:t>
            </a:r>
            <a:r>
              <a:rPr lang="zh-CN" altLang="en-US" b="1" dirty="0" smtClean="0">
                <a:sym typeface="Symbol" pitchFamily="18" charset="2"/>
              </a:rPr>
              <a:t> = </a:t>
            </a:r>
            <a:r>
              <a:rPr lang="en-US" altLang="zh-CN" b="1" dirty="0" smtClean="0">
                <a:sym typeface="Symbol" pitchFamily="18" charset="2"/>
              </a:rPr>
              <a:t></a:t>
            </a:r>
            <a:r>
              <a:rPr lang="en-US" altLang="zh-CN" b="1" baseline="-25000" dirty="0" err="1" smtClean="0">
                <a:sym typeface="Symbol" pitchFamily="18" charset="2"/>
              </a:rPr>
              <a:t>i,j</a:t>
            </a:r>
            <a:r>
              <a:rPr lang="en-US" altLang="zh-CN" b="1" dirty="0" smtClean="0">
                <a:sym typeface="Symbol" pitchFamily="18" charset="2"/>
              </a:rPr>
              <a:t>[ (</a:t>
            </a:r>
            <a:r>
              <a:rPr lang="en-US" altLang="zh-CN" b="1" dirty="0" err="1" smtClean="0">
                <a:sym typeface="Symbol" pitchFamily="18" charset="2"/>
              </a:rPr>
              <a:t>i,j</a:t>
            </a:r>
            <a:r>
              <a:rPr lang="en-US" altLang="zh-CN" b="1" dirty="0" smtClean="0">
                <a:sym typeface="Symbol" pitchFamily="18" charset="2"/>
              </a:rPr>
              <a:t>)</a:t>
            </a:r>
            <a:r>
              <a:rPr lang="zh-CN" altLang="en-US" b="1" dirty="0" smtClean="0">
                <a:sym typeface="Symbol" pitchFamily="18" charset="2"/>
              </a:rPr>
              <a:t>窗口是合法的 ] 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   = </a:t>
            </a:r>
            <a:r>
              <a:rPr lang="en-US" altLang="zh-CN" b="1" dirty="0" smtClean="0">
                <a:sym typeface="Symbol" pitchFamily="18" charset="2"/>
              </a:rPr>
              <a:t></a:t>
            </a:r>
            <a:r>
              <a:rPr lang="en-US" altLang="zh-CN" b="1" baseline="-25000" dirty="0" err="1" smtClean="0">
                <a:sym typeface="Symbol" pitchFamily="18" charset="2"/>
              </a:rPr>
              <a:t>i,j</a:t>
            </a:r>
            <a:r>
              <a:rPr lang="en-US" altLang="zh-CN" b="1" dirty="0" smtClean="0">
                <a:sym typeface="Symbol" pitchFamily="18" charset="2"/>
              </a:rPr>
              <a:t>[ </a:t>
            </a:r>
            <a:r>
              <a:rPr lang="en-US" altLang="zh-CN" b="1" baseline="-25000" dirty="0" smtClean="0">
                <a:sym typeface="Symbol" pitchFamily="18" charset="2"/>
              </a:rPr>
              <a:t>a1,a2,…,a6</a:t>
            </a:r>
            <a:r>
              <a:rPr lang="zh-CN" altLang="en-US" b="1" baseline="-25000" dirty="0" smtClean="0">
                <a:sym typeface="Symbol" pitchFamily="18" charset="2"/>
              </a:rPr>
              <a:t>是合法窗口</a:t>
            </a:r>
            <a:r>
              <a:rPr lang="zh-CN" altLang="en-US" b="1" dirty="0" smtClean="0">
                <a:sym typeface="Symbol" pitchFamily="18" charset="2"/>
              </a:rPr>
              <a:t>(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x</a:t>
            </a:r>
            <a:r>
              <a:rPr lang="en-US" altLang="zh-CN" b="1" baseline="-25000" dirty="0" smtClean="0">
                <a:sym typeface="Symbol" pitchFamily="18" charset="2"/>
              </a:rPr>
              <a:t>i,j-1,a1    </a:t>
            </a:r>
            <a:r>
              <a:rPr lang="en-US" altLang="zh-CN" b="1" dirty="0" smtClean="0">
                <a:sym typeface="Symbol" pitchFamily="18" charset="2"/>
              </a:rPr>
              <a:t>x</a:t>
            </a:r>
            <a:r>
              <a:rPr lang="en-US" altLang="zh-CN" b="1" baseline="-25000" dirty="0" smtClean="0">
                <a:sym typeface="Symbol" pitchFamily="18" charset="2"/>
              </a:rPr>
              <a:t>i,j,a2    </a:t>
            </a:r>
            <a:r>
              <a:rPr lang="en-US" altLang="zh-CN" b="1" dirty="0" smtClean="0">
                <a:sym typeface="Symbol" pitchFamily="18" charset="2"/>
              </a:rPr>
              <a:t>x</a:t>
            </a:r>
            <a:r>
              <a:rPr lang="en-US" altLang="zh-CN" b="1" baseline="-25000" dirty="0" smtClean="0">
                <a:sym typeface="Symbol" pitchFamily="18" charset="2"/>
              </a:rPr>
              <a:t>i,j+1,a3</a:t>
            </a:r>
          </a:p>
          <a:p>
            <a:pPr marL="0" indent="0" eaLnBrk="1" hangingPunct="1">
              <a:buNone/>
            </a:pPr>
            <a:r>
              <a:rPr lang="en-US" altLang="zh-CN" b="1" baseline="-25000" dirty="0">
                <a:sym typeface="Symbol" pitchFamily="18" charset="2"/>
              </a:rPr>
              <a:t> </a:t>
            </a:r>
            <a:r>
              <a:rPr lang="en-US" altLang="zh-CN" b="1" baseline="-25000" dirty="0" smtClean="0">
                <a:sym typeface="Symbol" pitchFamily="18" charset="2"/>
              </a:rPr>
              <a:t>    </a:t>
            </a:r>
            <a:r>
              <a:rPr lang="en-US" altLang="zh-CN" b="1" dirty="0" smtClean="0">
                <a:sym typeface="Symbol" pitchFamily="18" charset="2"/>
              </a:rPr>
              <a:t>x</a:t>
            </a:r>
            <a:r>
              <a:rPr lang="en-US" altLang="zh-CN" b="1" baseline="-25000" dirty="0" smtClean="0">
                <a:sym typeface="Symbol" pitchFamily="18" charset="2"/>
              </a:rPr>
              <a:t>i+1,j-1,a4</a:t>
            </a:r>
            <a:r>
              <a:rPr lang="en-US" altLang="zh-CN" b="1" dirty="0" smtClean="0">
                <a:sym typeface="Symbol" pitchFamily="18" charset="2"/>
              </a:rPr>
              <a:t>x</a:t>
            </a:r>
            <a:r>
              <a:rPr lang="en-US" altLang="zh-CN" b="1" baseline="-25000" dirty="0" smtClean="0">
                <a:sym typeface="Symbol" pitchFamily="18" charset="2"/>
              </a:rPr>
              <a:t>i+1,j,a5</a:t>
            </a:r>
            <a:r>
              <a:rPr lang="en-US" altLang="zh-CN" b="1" dirty="0" smtClean="0">
                <a:sym typeface="Symbol" pitchFamily="18" charset="2"/>
              </a:rPr>
              <a:t>x</a:t>
            </a:r>
            <a:r>
              <a:rPr lang="en-US" altLang="zh-CN" b="1" baseline="-25000" dirty="0" smtClean="0">
                <a:sym typeface="Symbol" pitchFamily="18" charset="2"/>
              </a:rPr>
              <a:t>i+1,j+1,a6 </a:t>
            </a:r>
            <a:r>
              <a:rPr lang="en-US" altLang="zh-CN" b="1" dirty="0" smtClean="0">
                <a:sym typeface="Symbol" pitchFamily="18" charset="2"/>
              </a:rPr>
              <a:t>) ].</a:t>
            </a:r>
          </a:p>
          <a:p>
            <a:pPr marL="457200" lvl="1" indent="0" eaLnBrk="1" hangingPunct="1">
              <a:buNone/>
            </a:pPr>
            <a:endParaRPr lang="en-US" altLang="zh-CN" b="1" dirty="0" smtClean="0">
              <a:sym typeface="Symbol" pitchFamily="18" charset="2"/>
            </a:endParaRP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合法窗口的总数只与</a:t>
            </a:r>
            <a:r>
              <a:rPr lang="en-US" altLang="zh-CN" sz="2800" b="1" dirty="0" smtClean="0">
                <a:sym typeface="Symbol" pitchFamily="18" charset="2"/>
              </a:rPr>
              <a:t>N</a:t>
            </a:r>
            <a:r>
              <a:rPr lang="zh-CN" altLang="en-US" sz="2800" b="1" dirty="0" smtClean="0">
                <a:sym typeface="Symbol" pitchFamily="18" charset="2"/>
              </a:rPr>
              <a:t>有关</a:t>
            </a: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用分配律把[ ]内展开成合取范式</a:t>
            </a:r>
          </a:p>
          <a:p>
            <a:pPr marL="5715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|</a:t>
            </a:r>
            <a:r>
              <a:rPr lang="en-US" altLang="zh-CN" sz="2800" b="1" baseline="-25000" dirty="0" smtClean="0">
                <a:sym typeface="Symbol" pitchFamily="18" charset="2"/>
              </a:rPr>
              <a:t>move</a:t>
            </a:r>
            <a:r>
              <a:rPr lang="zh-CN" altLang="en-US" sz="2800" b="1" dirty="0" smtClean="0">
                <a:sym typeface="Symbol" pitchFamily="18" charset="2"/>
              </a:rPr>
              <a:t>| = </a:t>
            </a:r>
            <a:r>
              <a:rPr lang="en-US" altLang="zh-CN" sz="2800" b="1" dirty="0" smtClean="0">
                <a:sym typeface="Symbol" pitchFamily="18" charset="2"/>
              </a:rPr>
              <a:t>O(</a:t>
            </a:r>
            <a:r>
              <a:rPr lang="en-US" altLang="zh-CN" sz="2800" b="1" dirty="0" err="1" smtClean="0">
                <a:sym typeface="Symbol" pitchFamily="18" charset="2"/>
              </a:rPr>
              <a:t>n</a:t>
            </a:r>
            <a:r>
              <a:rPr lang="en-US" altLang="zh-CN" sz="2800" b="1" baseline="30000" dirty="0" err="1" smtClean="0">
                <a:sym typeface="Symbol" pitchFamily="18" charset="2"/>
              </a:rPr>
              <a:t>k</a:t>
            </a:r>
            <a:r>
              <a:rPr lang="en-US" altLang="zh-CN" sz="2800" b="1" dirty="0" err="1" smtClean="0">
                <a:sym typeface="Symbol" pitchFamily="18" charset="2"/>
              </a:rPr>
              <a:t>n</a:t>
            </a:r>
            <a:r>
              <a:rPr lang="en-US" altLang="zh-CN" sz="2800" b="1" baseline="30000" dirty="0" err="1" smtClean="0">
                <a:sym typeface="Symbol" pitchFamily="18" charset="2"/>
              </a:rPr>
              <a:t>k</a:t>
            </a:r>
            <a:r>
              <a:rPr lang="en-US" altLang="zh-CN" sz="2800" b="1" dirty="0" smtClean="0">
                <a:sym typeface="Symbol" pitchFamily="18" charset="2"/>
              </a:rPr>
              <a:t>)= O(n</a:t>
            </a:r>
            <a:r>
              <a:rPr lang="en-US" altLang="zh-CN" sz="2800" b="1" baseline="30000" dirty="0" smtClean="0">
                <a:sym typeface="Symbol" pitchFamily="18" charset="2"/>
              </a:rPr>
              <a:t>2k</a:t>
            </a:r>
            <a:r>
              <a:rPr lang="en-US" altLang="zh-CN" sz="2800" b="1" dirty="0" smtClean="0">
                <a:sym typeface="Symbol" pitchFamily="18" charset="2"/>
              </a:rPr>
              <a:t>).</a:t>
            </a:r>
            <a:endParaRPr lang="zh-CN" altLang="en-US" sz="2800" b="1" dirty="0" smtClean="0">
              <a:sym typeface="Symbol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64360" y="404664"/>
            <a:ext cx="1447800" cy="990600"/>
            <a:chOff x="6400800" y="4800600"/>
            <a:chExt cx="1447800" cy="990600"/>
          </a:xfrm>
        </p:grpSpPr>
        <p:sp>
          <p:nvSpPr>
            <p:cNvPr id="37895" name="Rectangle 4"/>
            <p:cNvSpPr>
              <a:spLocks noChangeArrowheads="1"/>
            </p:cNvSpPr>
            <p:nvPr/>
          </p:nvSpPr>
          <p:spPr bwMode="auto">
            <a:xfrm>
              <a:off x="6400800" y="4876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6" name="Text Box 5"/>
            <p:cNvSpPr txBox="1">
              <a:spLocks noChangeArrowheads="1"/>
            </p:cNvSpPr>
            <p:nvPr/>
          </p:nvSpPr>
          <p:spPr bwMode="auto">
            <a:xfrm>
              <a:off x="6400800" y="4800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7897" name="Rectangle 6"/>
            <p:cNvSpPr>
              <a:spLocks noChangeArrowheads="1"/>
            </p:cNvSpPr>
            <p:nvPr/>
          </p:nvSpPr>
          <p:spPr bwMode="auto">
            <a:xfrm>
              <a:off x="6858000" y="4876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898" name="Text Box 7"/>
            <p:cNvSpPr txBox="1">
              <a:spLocks noChangeArrowheads="1"/>
            </p:cNvSpPr>
            <p:nvPr/>
          </p:nvSpPr>
          <p:spPr bwMode="auto">
            <a:xfrm>
              <a:off x="6858000" y="4800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37899" name="Rectangle 8"/>
            <p:cNvSpPr>
              <a:spLocks noChangeArrowheads="1"/>
            </p:cNvSpPr>
            <p:nvPr/>
          </p:nvSpPr>
          <p:spPr bwMode="auto">
            <a:xfrm>
              <a:off x="7315200" y="4876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0" name="Text Box 9"/>
            <p:cNvSpPr txBox="1">
              <a:spLocks noChangeArrowheads="1"/>
            </p:cNvSpPr>
            <p:nvPr/>
          </p:nvSpPr>
          <p:spPr bwMode="auto">
            <a:xfrm>
              <a:off x="7315200" y="48006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7901" name="Text Box 10"/>
            <p:cNvSpPr txBox="1">
              <a:spLocks noChangeArrowheads="1"/>
            </p:cNvSpPr>
            <p:nvPr/>
          </p:nvSpPr>
          <p:spPr bwMode="auto">
            <a:xfrm>
              <a:off x="7315200" y="4800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</a:rPr>
                <a:t>3</a:t>
              </a:r>
            </a:p>
          </p:txBody>
        </p:sp>
        <p:sp>
          <p:nvSpPr>
            <p:cNvPr id="37902" name="Rectangle 11"/>
            <p:cNvSpPr>
              <a:spLocks noChangeArrowheads="1"/>
            </p:cNvSpPr>
            <p:nvPr/>
          </p:nvSpPr>
          <p:spPr bwMode="auto">
            <a:xfrm>
              <a:off x="6400800" y="5334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3" name="Text Box 12"/>
            <p:cNvSpPr txBox="1">
              <a:spLocks noChangeArrowheads="1"/>
            </p:cNvSpPr>
            <p:nvPr/>
          </p:nvSpPr>
          <p:spPr bwMode="auto">
            <a:xfrm>
              <a:off x="6400800" y="5257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</a:rPr>
                <a:t>4</a:t>
              </a:r>
            </a:p>
          </p:txBody>
        </p:sp>
        <p:sp>
          <p:nvSpPr>
            <p:cNvPr id="37904" name="Rectangle 13"/>
            <p:cNvSpPr>
              <a:spLocks noChangeArrowheads="1"/>
            </p:cNvSpPr>
            <p:nvPr/>
          </p:nvSpPr>
          <p:spPr bwMode="auto">
            <a:xfrm>
              <a:off x="6858000" y="5334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5" name="Text Box 14"/>
            <p:cNvSpPr txBox="1">
              <a:spLocks noChangeArrowheads="1"/>
            </p:cNvSpPr>
            <p:nvPr/>
          </p:nvSpPr>
          <p:spPr bwMode="auto">
            <a:xfrm>
              <a:off x="6858000" y="5257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</a:rPr>
                <a:t>5</a:t>
              </a:r>
            </a:p>
          </p:txBody>
        </p:sp>
        <p:sp>
          <p:nvSpPr>
            <p:cNvPr id="37906" name="Rectangle 15"/>
            <p:cNvSpPr>
              <a:spLocks noChangeArrowheads="1"/>
            </p:cNvSpPr>
            <p:nvPr/>
          </p:nvSpPr>
          <p:spPr bwMode="auto">
            <a:xfrm>
              <a:off x="7315200" y="5334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7" name="Text Box 16"/>
            <p:cNvSpPr txBox="1">
              <a:spLocks noChangeArrowheads="1"/>
            </p:cNvSpPr>
            <p:nvPr/>
          </p:nvSpPr>
          <p:spPr bwMode="auto">
            <a:xfrm>
              <a:off x="7315200" y="52578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7908" name="Text Box 17"/>
            <p:cNvSpPr txBox="1">
              <a:spLocks noChangeArrowheads="1"/>
            </p:cNvSpPr>
            <p:nvPr/>
          </p:nvSpPr>
          <p:spPr bwMode="auto">
            <a:xfrm>
              <a:off x="7315200" y="5257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8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285B0F2-AA8B-4F46-9732-108AB0B98ADC}" type="slidenum">
              <a:rPr lang="zh-CN" altLang="en-US"/>
              <a:pPr eaLnBrk="1" hangingPunct="1"/>
              <a:t>13</a:t>
            </a:fld>
            <a:endParaRPr lang="en-US" altLang="zh-CN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</a:t>
            </a:r>
            <a:r>
              <a:rPr lang="en-US" altLang="zh-CN" baseline="-25000" smtClean="0">
                <a:sym typeface="Symbol" pitchFamily="18" charset="2"/>
              </a:rPr>
              <a:t>move</a:t>
            </a:r>
            <a:r>
              <a:rPr lang="zh-CN" altLang="en-US" smtClean="0">
                <a:sym typeface="Symbol" pitchFamily="18" charset="2"/>
              </a:rPr>
              <a:t>的构造</a:t>
            </a:r>
            <a:endParaRPr lang="zh-CN" altLang="en-US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断言8.31</a:t>
            </a:r>
            <a:r>
              <a:rPr lang="zh-CN" altLang="en-US" sz="2800" b="1" dirty="0" smtClean="0"/>
              <a:t>: 如果画面的顶行是初始格局,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每个窗口都是合法的, 则画面中的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 下一行都是上一行的合法后续格局</a:t>
            </a:r>
            <a:r>
              <a:rPr lang="en-US" altLang="zh-CN" sz="2800" b="1" dirty="0" smtClean="0">
                <a:sym typeface="Symbol" pitchFamily="18" charset="2"/>
              </a:rPr>
              <a:t>. </a:t>
            </a:r>
            <a:endParaRPr lang="zh-CN" altLang="en-US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  <a:sym typeface="Symbol" pitchFamily="18" charset="2"/>
              </a:rPr>
              <a:t>证明</a:t>
            </a:r>
            <a:r>
              <a:rPr lang="zh-CN" altLang="en-US" sz="2800" b="1" dirty="0" smtClean="0">
                <a:sym typeface="Symbol" pitchFamily="18" charset="2"/>
              </a:rPr>
              <a:t>: 不与状态符号相邻的单元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  </a:t>
            </a:r>
            <a:r>
              <a:rPr lang="zh-CN" altLang="en-US" sz="2800" b="1" dirty="0" smtClean="0">
                <a:sym typeface="Symbol" pitchFamily="18" charset="2"/>
              </a:rPr>
              <a:t>保持不变.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包含状态符号的窗口保证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</a:t>
            </a:r>
            <a:r>
              <a:rPr lang="zh-CN" altLang="en-US" sz="2800" b="1" dirty="0" smtClean="0">
                <a:sym typeface="Symbol" pitchFamily="18" charset="2"/>
              </a:rPr>
              <a:t>与状态相邻的单元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        </a:t>
            </a:r>
            <a:r>
              <a:rPr lang="zh-CN" altLang="en-US" sz="2800" b="1" dirty="0" smtClean="0">
                <a:sym typeface="Symbol" pitchFamily="18" charset="2"/>
              </a:rPr>
              <a:t>按照转移函数来更新.     #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572000" y="404664"/>
            <a:ext cx="1447800" cy="990600"/>
            <a:chOff x="6400800" y="4800600"/>
            <a:chExt cx="1447800" cy="990600"/>
          </a:xfrm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6400800" y="4876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0" name="Text Box 5"/>
            <p:cNvSpPr txBox="1">
              <a:spLocks noChangeArrowheads="1"/>
            </p:cNvSpPr>
            <p:nvPr/>
          </p:nvSpPr>
          <p:spPr bwMode="auto">
            <a:xfrm>
              <a:off x="6400800" y="4800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8921" name="Rectangle 6"/>
            <p:cNvSpPr>
              <a:spLocks noChangeArrowheads="1"/>
            </p:cNvSpPr>
            <p:nvPr/>
          </p:nvSpPr>
          <p:spPr bwMode="auto">
            <a:xfrm>
              <a:off x="6858000" y="4876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2" name="Text Box 7"/>
            <p:cNvSpPr txBox="1">
              <a:spLocks noChangeArrowheads="1"/>
            </p:cNvSpPr>
            <p:nvPr/>
          </p:nvSpPr>
          <p:spPr bwMode="auto">
            <a:xfrm>
              <a:off x="6858000" y="4800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38923" name="Rectangle 8"/>
            <p:cNvSpPr>
              <a:spLocks noChangeArrowheads="1"/>
            </p:cNvSpPr>
            <p:nvPr/>
          </p:nvSpPr>
          <p:spPr bwMode="auto">
            <a:xfrm>
              <a:off x="7315200" y="4876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4" name="Text Box 9"/>
            <p:cNvSpPr txBox="1">
              <a:spLocks noChangeArrowheads="1"/>
            </p:cNvSpPr>
            <p:nvPr/>
          </p:nvSpPr>
          <p:spPr bwMode="auto">
            <a:xfrm>
              <a:off x="7315200" y="48006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8925" name="Text Box 10"/>
            <p:cNvSpPr txBox="1">
              <a:spLocks noChangeArrowheads="1"/>
            </p:cNvSpPr>
            <p:nvPr/>
          </p:nvSpPr>
          <p:spPr bwMode="auto">
            <a:xfrm>
              <a:off x="7315200" y="4800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</a:rPr>
                <a:t>3</a:t>
              </a:r>
            </a:p>
          </p:txBody>
        </p:sp>
        <p:sp>
          <p:nvSpPr>
            <p:cNvPr id="38926" name="Rectangle 11"/>
            <p:cNvSpPr>
              <a:spLocks noChangeArrowheads="1"/>
            </p:cNvSpPr>
            <p:nvPr/>
          </p:nvSpPr>
          <p:spPr bwMode="auto">
            <a:xfrm>
              <a:off x="6400800" y="5334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7" name="Text Box 12"/>
            <p:cNvSpPr txBox="1">
              <a:spLocks noChangeArrowheads="1"/>
            </p:cNvSpPr>
            <p:nvPr/>
          </p:nvSpPr>
          <p:spPr bwMode="auto">
            <a:xfrm>
              <a:off x="6400800" y="5257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</a:rPr>
                <a:t>4</a:t>
              </a:r>
            </a:p>
          </p:txBody>
        </p:sp>
        <p:sp>
          <p:nvSpPr>
            <p:cNvPr id="38928" name="Rectangle 13"/>
            <p:cNvSpPr>
              <a:spLocks noChangeArrowheads="1"/>
            </p:cNvSpPr>
            <p:nvPr/>
          </p:nvSpPr>
          <p:spPr bwMode="auto">
            <a:xfrm>
              <a:off x="6858000" y="5334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9" name="Text Box 14"/>
            <p:cNvSpPr txBox="1">
              <a:spLocks noChangeArrowheads="1"/>
            </p:cNvSpPr>
            <p:nvPr/>
          </p:nvSpPr>
          <p:spPr bwMode="auto">
            <a:xfrm>
              <a:off x="6858000" y="5257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</a:rPr>
                <a:t>5</a:t>
              </a:r>
            </a:p>
          </p:txBody>
        </p:sp>
        <p:sp>
          <p:nvSpPr>
            <p:cNvPr id="38930" name="Rectangle 15"/>
            <p:cNvSpPr>
              <a:spLocks noChangeArrowheads="1"/>
            </p:cNvSpPr>
            <p:nvPr/>
          </p:nvSpPr>
          <p:spPr bwMode="auto">
            <a:xfrm>
              <a:off x="7315200" y="5334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31" name="Text Box 16"/>
            <p:cNvSpPr txBox="1">
              <a:spLocks noChangeArrowheads="1"/>
            </p:cNvSpPr>
            <p:nvPr/>
          </p:nvSpPr>
          <p:spPr bwMode="auto">
            <a:xfrm>
              <a:off x="7315200" y="52578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8932" name="Text Box 17"/>
            <p:cNvSpPr txBox="1">
              <a:spLocks noChangeArrowheads="1"/>
            </p:cNvSpPr>
            <p:nvPr/>
          </p:nvSpPr>
          <p:spPr bwMode="auto">
            <a:xfrm>
              <a:off x="7315200" y="5257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r>
                <a:rPr lang="en-US" altLang="zh-CN" sz="2400" b="1" baseline="-25000">
                  <a:latin typeface="Arial Narrow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10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399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94ED04D-5A79-47E4-8BA4-D440461B6075}" type="slidenum">
              <a:rPr lang="zh-CN" altLang="en-US"/>
              <a:pPr eaLnBrk="1" hangingPunct="1"/>
              <a:t>14</a:t>
            </a:fld>
            <a:endParaRPr lang="en-US" altLang="zh-CN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复杂性分析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/>
              <a:t>|</a:t>
            </a:r>
            <a:r>
              <a:rPr lang="zh-CN" altLang="en-US" sz="2800" b="1" dirty="0" smtClean="0">
                <a:sym typeface="Symbol" pitchFamily="18" charset="2"/>
              </a:rPr>
              <a:t></a:t>
            </a:r>
            <a:r>
              <a:rPr lang="zh-CN" altLang="en-US" sz="2800" b="1" dirty="0" smtClean="0"/>
              <a:t>|=|</a:t>
            </a:r>
            <a:r>
              <a:rPr lang="zh-CN" altLang="en-US" sz="2800" b="1" dirty="0" smtClean="0">
                <a:sym typeface="Symbol" pitchFamily="18" charset="2"/>
              </a:rPr>
              <a:t></a:t>
            </a:r>
            <a:r>
              <a:rPr lang="en-US" altLang="zh-CN" sz="2800" b="1" baseline="-25000" dirty="0" smtClean="0">
                <a:sym typeface="Symbol" pitchFamily="18" charset="2"/>
              </a:rPr>
              <a:t>cell</a:t>
            </a:r>
            <a:r>
              <a:rPr lang="en-US" altLang="zh-CN" sz="2800" b="1" dirty="0" smtClean="0">
                <a:sym typeface="Symbol" pitchFamily="18" charset="2"/>
              </a:rPr>
              <a:t>|+|</a:t>
            </a:r>
            <a:r>
              <a:rPr lang="zh-CN" altLang="en-US" sz="2800" b="1" dirty="0" smtClean="0">
                <a:sym typeface="Symbol" pitchFamily="18" charset="2"/>
              </a:rPr>
              <a:t></a:t>
            </a:r>
            <a:r>
              <a:rPr lang="en-US" altLang="zh-CN" sz="2800" b="1" baseline="-25000" dirty="0" smtClean="0">
                <a:sym typeface="Symbol" pitchFamily="18" charset="2"/>
              </a:rPr>
              <a:t>start</a:t>
            </a:r>
            <a:r>
              <a:rPr lang="en-US" altLang="zh-CN" sz="2800" b="1" dirty="0" smtClean="0">
                <a:sym typeface="Symbol" pitchFamily="18" charset="2"/>
              </a:rPr>
              <a:t>|+|</a:t>
            </a:r>
            <a:r>
              <a:rPr lang="zh-CN" altLang="en-US" sz="2800" b="1" dirty="0" smtClean="0">
                <a:sym typeface="Symbol" pitchFamily="18" charset="2"/>
              </a:rPr>
              <a:t></a:t>
            </a:r>
            <a:r>
              <a:rPr lang="en-US" altLang="zh-CN" sz="2800" b="1" baseline="-25000" dirty="0" smtClean="0">
                <a:sym typeface="Symbol" pitchFamily="18" charset="2"/>
              </a:rPr>
              <a:t>move</a:t>
            </a:r>
            <a:r>
              <a:rPr lang="en-US" altLang="zh-CN" sz="2800" b="1" dirty="0" smtClean="0">
                <a:sym typeface="Symbol" pitchFamily="18" charset="2"/>
              </a:rPr>
              <a:t>|+|</a:t>
            </a:r>
            <a:r>
              <a:rPr lang="zh-CN" altLang="en-US" sz="2800" b="1" dirty="0" smtClean="0">
                <a:sym typeface="Symbol" pitchFamily="18" charset="2"/>
              </a:rPr>
              <a:t></a:t>
            </a:r>
            <a:r>
              <a:rPr lang="en-US" altLang="zh-CN" sz="2800" b="1" baseline="-25000" dirty="0" smtClean="0">
                <a:sym typeface="Symbol" pitchFamily="18" charset="2"/>
              </a:rPr>
              <a:t>accept</a:t>
            </a:r>
            <a:r>
              <a:rPr lang="en-US" altLang="zh-CN" sz="2800" b="1" dirty="0" smtClean="0">
                <a:sym typeface="Symbol" pitchFamily="18" charset="2"/>
              </a:rPr>
              <a:t>|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 =</a:t>
            </a:r>
            <a:r>
              <a:rPr lang="en-US" altLang="zh-CN" sz="2800" b="1" dirty="0" smtClean="0">
                <a:sym typeface="Symbol" pitchFamily="18" charset="2"/>
              </a:rPr>
              <a:t>O(n</a:t>
            </a:r>
            <a:r>
              <a:rPr lang="en-US" altLang="zh-CN" sz="2800" b="1" baseline="30000" dirty="0" smtClean="0">
                <a:sym typeface="Symbol" pitchFamily="18" charset="2"/>
              </a:rPr>
              <a:t>2k </a:t>
            </a:r>
            <a:r>
              <a:rPr lang="en-US" altLang="zh-CN" sz="2800" b="1" dirty="0" smtClean="0">
                <a:sym typeface="Symbol" pitchFamily="18" charset="2"/>
              </a:rPr>
              <a:t>|C|</a:t>
            </a:r>
            <a:r>
              <a:rPr lang="en-US" altLang="zh-CN" sz="2800" b="1" baseline="30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)+O(</a:t>
            </a:r>
            <a:r>
              <a:rPr lang="en-US" altLang="zh-CN" sz="2800" b="1" dirty="0" err="1" smtClean="0">
                <a:sym typeface="Symbol" pitchFamily="18" charset="2"/>
              </a:rPr>
              <a:t>n</a:t>
            </a:r>
            <a:r>
              <a:rPr lang="en-US" altLang="zh-CN" sz="2800" b="1" baseline="30000" dirty="0" err="1" smtClean="0">
                <a:sym typeface="Symbol" pitchFamily="18" charset="2"/>
              </a:rPr>
              <a:t>k</a:t>
            </a:r>
            <a:r>
              <a:rPr lang="en-US" altLang="zh-CN" sz="2800" b="1" dirty="0" smtClean="0">
                <a:sym typeface="Symbol" pitchFamily="18" charset="2"/>
              </a:rPr>
              <a:t>)+O(n</a:t>
            </a:r>
            <a:r>
              <a:rPr lang="en-US" altLang="zh-CN" sz="2800" b="1" baseline="30000" dirty="0" smtClean="0">
                <a:sym typeface="Symbol" pitchFamily="18" charset="2"/>
              </a:rPr>
              <a:t>2k</a:t>
            </a:r>
            <a:r>
              <a:rPr lang="en-US" altLang="zh-CN" sz="2800" b="1" dirty="0" smtClean="0">
                <a:sym typeface="Symbol" pitchFamily="18" charset="2"/>
              </a:rPr>
              <a:t>)+O(n</a:t>
            </a:r>
            <a:r>
              <a:rPr lang="en-US" altLang="zh-CN" sz="2800" b="1" baseline="30000" dirty="0" smtClean="0">
                <a:sym typeface="Symbol" pitchFamily="18" charset="2"/>
              </a:rPr>
              <a:t>2k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sz="2800" b="1" dirty="0" smtClean="0">
                <a:sym typeface="Symbol" pitchFamily="18" charset="2"/>
              </a:rPr>
              <a:t>    =O(n</a:t>
            </a:r>
            <a:r>
              <a:rPr lang="en-US" altLang="zh-CN" sz="2800" b="1" baseline="30000" dirty="0" smtClean="0">
                <a:sym typeface="Symbol" pitchFamily="18" charset="2"/>
              </a:rPr>
              <a:t>2k</a:t>
            </a:r>
            <a:r>
              <a:rPr lang="en-US" altLang="zh-CN" sz="2800" b="1" dirty="0" smtClean="0">
                <a:sym typeface="Symbol" pitchFamily="18" charset="2"/>
              </a:rPr>
              <a:t>).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每个符号的长度是</a:t>
            </a:r>
            <a:r>
              <a:rPr lang="en-US" altLang="zh-CN" sz="2800" b="1" dirty="0" smtClean="0">
                <a:sym typeface="Symbol" pitchFamily="18" charset="2"/>
              </a:rPr>
              <a:t>O(log </a:t>
            </a:r>
            <a:r>
              <a:rPr lang="en-US" altLang="zh-CN" sz="2800" b="1" i="1" dirty="0" err="1" smtClean="0">
                <a:sym typeface="Symbol" pitchFamily="18" charset="2"/>
              </a:rPr>
              <a:t>n</a:t>
            </a:r>
            <a:r>
              <a:rPr lang="en-US" altLang="zh-CN" sz="2800" b="1" baseline="30000" dirty="0" err="1" smtClean="0">
                <a:sym typeface="Symbol" pitchFamily="18" charset="2"/>
              </a:rPr>
              <a:t>k</a:t>
            </a:r>
            <a:r>
              <a:rPr lang="en-US" altLang="zh-CN" sz="2800" b="1" dirty="0" smtClean="0">
                <a:sym typeface="Symbol" pitchFamily="18" charset="2"/>
              </a:rPr>
              <a:t>)=O(log </a:t>
            </a:r>
            <a:r>
              <a:rPr lang="en-US" altLang="zh-CN" sz="2800" b="1" i="1" dirty="0" smtClean="0">
                <a:sym typeface="Symbol" pitchFamily="18" charset="2"/>
              </a:rPr>
              <a:t>n</a:t>
            </a:r>
            <a:r>
              <a:rPr lang="en-US" altLang="zh-CN" sz="2800" b="1" dirty="0" smtClean="0">
                <a:sym typeface="Symbol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的二进制串长度是</a:t>
            </a:r>
            <a:r>
              <a:rPr lang="en-US" altLang="zh-CN" sz="2800" b="1" dirty="0" smtClean="0">
                <a:sym typeface="Symbol" pitchFamily="18" charset="2"/>
              </a:rPr>
              <a:t>O(</a:t>
            </a:r>
            <a:r>
              <a:rPr lang="en-US" altLang="zh-CN" sz="2800" b="1" i="1" dirty="0" smtClean="0">
                <a:sym typeface="Symbol" pitchFamily="18" charset="2"/>
              </a:rPr>
              <a:t>n</a:t>
            </a:r>
            <a:r>
              <a:rPr lang="en-US" altLang="zh-CN" sz="2800" b="1" baseline="30000" dirty="0" smtClean="0">
                <a:sym typeface="Symbol" pitchFamily="18" charset="2"/>
              </a:rPr>
              <a:t>2k </a:t>
            </a:r>
            <a:r>
              <a:rPr lang="en-US" altLang="zh-CN" sz="2800" b="1" dirty="0" err="1" smtClean="0">
                <a:sym typeface="Symbol" pitchFamily="18" charset="2"/>
              </a:rPr>
              <a:t>log</a:t>
            </a:r>
            <a:r>
              <a:rPr lang="en-US" altLang="zh-CN" sz="2800" b="1" i="1" dirty="0" err="1" smtClean="0">
                <a:sym typeface="Symbol" pitchFamily="18" charset="2"/>
              </a:rPr>
              <a:t>n</a:t>
            </a:r>
            <a:r>
              <a:rPr lang="en-US" altLang="zh-CN" sz="2800" b="1" dirty="0" smtClean="0">
                <a:sym typeface="Symbol" pitchFamily="18" charset="2"/>
              </a:rPr>
              <a:t>).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很有规律性,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  </a:t>
            </a:r>
            <a:r>
              <a:rPr lang="zh-CN" altLang="en-US" sz="2800" b="1" dirty="0" smtClean="0">
                <a:sym typeface="Symbol" pitchFamily="18" charset="2"/>
              </a:rPr>
              <a:t>可在多项式时间内完成构造.  #</a:t>
            </a:r>
          </a:p>
        </p:txBody>
      </p:sp>
    </p:spTree>
    <p:extLst>
      <p:ext uri="{BB962C8B-B14F-4D97-AF65-F5344CB8AC3E}">
        <p14:creationId xmlns:p14="http://schemas.microsoft.com/office/powerpoint/2010/main" val="3574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9412139-06C4-46FA-8B0C-FF9F87B67A0D}" type="slidenum">
              <a:rPr lang="zh-CN" altLang="en-US"/>
              <a:pPr eaLnBrk="1" hangingPunct="1"/>
              <a:t>2</a:t>
            </a:fld>
            <a:endParaRPr lang="en-US" altLang="zh-CN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库克定理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85664"/>
            <a:ext cx="7772400" cy="4419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定理8.30</a:t>
            </a:r>
            <a:r>
              <a:rPr lang="zh-CN" altLang="en-US" sz="2800" b="1" dirty="0" smtClean="0"/>
              <a:t>: 任何</a:t>
            </a:r>
            <a:r>
              <a:rPr lang="en-US" altLang="zh-CN" sz="2800" b="1" dirty="0" smtClean="0"/>
              <a:t>NP</a:t>
            </a:r>
            <a:r>
              <a:rPr lang="zh-CN" altLang="en-US" sz="2800" b="1" dirty="0" smtClean="0"/>
              <a:t>语言都多项式时间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          </a:t>
            </a:r>
            <a:r>
              <a:rPr lang="zh-CN" altLang="en-US" sz="2800" b="1" dirty="0" smtClean="0"/>
              <a:t>归约到</a:t>
            </a:r>
            <a:r>
              <a:rPr lang="en-US" altLang="zh-CN" sz="2800" b="1" dirty="0" err="1" smtClean="0"/>
              <a:t>cnf</a:t>
            </a:r>
            <a:r>
              <a:rPr lang="en-US" altLang="zh-CN" sz="2800" b="1" dirty="0" smtClean="0"/>
              <a:t>-SAT</a:t>
            </a:r>
            <a:endParaRPr lang="zh-CN" altLang="en-US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>
                <a:solidFill>
                  <a:schemeClr val="folHlink"/>
                </a:solidFill>
              </a:rPr>
              <a:t>证明思路</a:t>
            </a:r>
            <a:r>
              <a:rPr lang="zh-CN" altLang="en-US" sz="2800" b="1" dirty="0" smtClean="0"/>
              <a:t>: 设语言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属于</a:t>
            </a:r>
            <a:r>
              <a:rPr lang="en-US" altLang="zh-CN" sz="2800" b="1" dirty="0" smtClean="0"/>
              <a:t>NP, </a:t>
            </a:r>
            <a:r>
              <a:rPr lang="zh-CN" altLang="en-US" sz="2800" b="1" dirty="0" smtClean="0"/>
              <a:t>设</a:t>
            </a:r>
            <a:r>
              <a:rPr lang="en-US" altLang="zh-CN" sz="2800" b="1" dirty="0" err="1" smtClean="0"/>
              <a:t>n</a:t>
            </a:r>
            <a:r>
              <a:rPr lang="en-US" altLang="zh-CN" sz="2800" b="1" baseline="30000" dirty="0" err="1" smtClean="0"/>
              <a:t>k</a:t>
            </a:r>
            <a:r>
              <a:rPr lang="zh-CN" altLang="en-US" sz="2800" b="1" dirty="0" smtClean="0"/>
              <a:t>时间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NTM N</a:t>
            </a:r>
            <a:r>
              <a:rPr lang="zh-CN" altLang="en-US" sz="2800" b="1" dirty="0" smtClean="0"/>
              <a:t>判定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，利用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构造归约</a:t>
            </a:r>
            <a:r>
              <a:rPr lang="en-US" altLang="zh-CN" sz="2800" b="1" dirty="0" err="1" smtClean="0"/>
              <a:t>f</a:t>
            </a:r>
            <a:r>
              <a:rPr lang="en-US" altLang="zh-CN" sz="2800" b="1" baseline="-25000" dirty="0" err="1" smtClean="0"/>
              <a:t>N</a:t>
            </a:r>
            <a:r>
              <a:rPr lang="en-US" altLang="zh-CN" sz="2800" b="1" dirty="0" err="1" smtClean="0"/>
              <a:t>.</a:t>
            </a:r>
            <a:r>
              <a:rPr lang="en-US" altLang="zh-CN" sz="2800" b="1" dirty="0" smtClean="0"/>
              <a:t>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 对于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的输入</a:t>
            </a:r>
            <a:r>
              <a:rPr lang="en-US" altLang="zh-CN" sz="2800" b="1" dirty="0" smtClean="0"/>
              <a:t>w, </a:t>
            </a:r>
            <a:r>
              <a:rPr lang="en-US" altLang="zh-CN" sz="2800" b="1" dirty="0" err="1" smtClean="0"/>
              <a:t>f</a:t>
            </a:r>
            <a:r>
              <a:rPr lang="en-US" altLang="zh-CN" sz="2800" b="1" baseline="-25000" dirty="0" err="1" smtClean="0"/>
              <a:t>N</a:t>
            </a:r>
            <a:r>
              <a:rPr lang="en-US" altLang="zh-CN" sz="2800" b="1" dirty="0" smtClean="0"/>
              <a:t>(w)=</a:t>
            </a:r>
            <a:r>
              <a:rPr lang="en-US" altLang="zh-CN" sz="2800" b="1" dirty="0" smtClean="0">
                <a:sym typeface="Symbol" pitchFamily="18" charset="2"/>
              </a:rPr>
              <a:t></a:t>
            </a:r>
            <a:r>
              <a:rPr lang="en-US" altLang="zh-CN" sz="2800" b="1" dirty="0">
                <a:sym typeface="Symbol" pitchFamily="18" charset="2"/>
              </a:rPr>
              <a:t> </a:t>
            </a:r>
            <a:endParaRPr lang="en-US" altLang="zh-CN" sz="28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2400" b="1" dirty="0" smtClean="0">
                <a:sym typeface="Symbol" pitchFamily="18" charset="2"/>
              </a:rPr>
              <a:t>     </a:t>
            </a:r>
            <a:r>
              <a:rPr lang="zh-CN" altLang="en-US" sz="2400" b="1" dirty="0" smtClean="0">
                <a:sym typeface="Symbol" pitchFamily="18" charset="2"/>
              </a:rPr>
              <a:t>公式描述</a:t>
            </a:r>
            <a:r>
              <a:rPr lang="en-US" altLang="zh-CN" sz="2400" b="1" dirty="0" smtClean="0">
                <a:sym typeface="Symbol" pitchFamily="18" charset="2"/>
              </a:rPr>
              <a:t>N</a:t>
            </a:r>
            <a:r>
              <a:rPr lang="zh-CN" altLang="en-US" sz="2400" b="1" dirty="0" smtClean="0">
                <a:sym typeface="Symbol" pitchFamily="18" charset="2"/>
              </a:rPr>
              <a:t>在</a:t>
            </a:r>
            <a:r>
              <a:rPr lang="en-US" altLang="zh-CN" sz="2400" b="1" dirty="0" smtClean="0">
                <a:sym typeface="Symbol" pitchFamily="18" charset="2"/>
              </a:rPr>
              <a:t>w</a:t>
            </a:r>
            <a:r>
              <a:rPr lang="zh-CN" altLang="en-US" sz="2400" b="1" dirty="0" smtClean="0">
                <a:sym typeface="Symbol" pitchFamily="18" charset="2"/>
              </a:rPr>
              <a:t>上一个计算分支</a:t>
            </a:r>
            <a:endParaRPr lang="en-US" altLang="zh-CN" sz="24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400" b="1" dirty="0" err="1" smtClean="0">
                <a:sym typeface="Symbol" pitchFamily="18" charset="2"/>
              </a:rPr>
              <a:t>wA</a:t>
            </a:r>
            <a:r>
              <a:rPr lang="en-US" altLang="zh-CN" sz="2400" b="1" dirty="0" smtClean="0">
                <a:sym typeface="Symbol" pitchFamily="18" charset="2"/>
              </a:rPr>
              <a:t>  </a:t>
            </a:r>
            <a:r>
              <a:rPr lang="zh-CN" altLang="en-US" sz="2400" b="1" dirty="0" smtClean="0">
                <a:sym typeface="Symbol" pitchFamily="18" charset="2"/>
              </a:rPr>
              <a:t>描述一个接受计算分支 </a:t>
            </a:r>
            <a:endParaRPr lang="en-US" altLang="zh-CN" sz="24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sym typeface="Symbol" pitchFamily="18" charset="2"/>
              </a:rPr>
              <a:t> </a:t>
            </a:r>
            <a:r>
              <a:rPr lang="en-US" altLang="zh-CN" sz="2400" b="1" dirty="0" smtClean="0">
                <a:sym typeface="Symbol" pitchFamily="18" charset="2"/>
              </a:rPr>
              <a:t>         </a:t>
            </a:r>
            <a:r>
              <a:rPr lang="zh-CN" altLang="en-US" sz="2400" b="1" dirty="0" smtClean="0">
                <a:sym typeface="Symbol" pitchFamily="18" charset="2"/>
              </a:rPr>
              <a:t>可满足</a:t>
            </a:r>
            <a:endParaRPr lang="en-US" altLang="zh-CN" sz="24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400" b="1" dirty="0" smtClean="0">
                <a:sym typeface="Symbol" pitchFamily="18" charset="2"/>
              </a:rPr>
              <a:t>N</a:t>
            </a:r>
            <a:r>
              <a:rPr lang="zh-CN" altLang="en-US" sz="2400" b="1" dirty="0" smtClean="0">
                <a:sym typeface="Symbol" pitchFamily="18" charset="2"/>
              </a:rPr>
              <a:t>在</a:t>
            </a:r>
            <a:r>
              <a:rPr lang="en-US" altLang="zh-CN" sz="2400" b="1" dirty="0" smtClean="0">
                <a:sym typeface="Symbol" pitchFamily="18" charset="2"/>
              </a:rPr>
              <a:t>w</a:t>
            </a:r>
            <a:r>
              <a:rPr lang="zh-CN" altLang="en-US" sz="2400" b="1" dirty="0" smtClean="0">
                <a:sym typeface="Symbol" pitchFamily="18" charset="2"/>
              </a:rPr>
              <a:t>上的一个计算分支可用</a:t>
            </a:r>
            <a:r>
              <a:rPr lang="en-US" altLang="zh-CN" sz="2400" b="1" dirty="0" err="1" smtClean="0">
                <a:sym typeface="Symbol" pitchFamily="18" charset="2"/>
              </a:rPr>
              <a:t>n</a:t>
            </a:r>
            <a:r>
              <a:rPr lang="en-US" altLang="zh-CN" sz="2400" b="1" baseline="30000" dirty="0" err="1" smtClean="0">
                <a:sym typeface="Symbol" pitchFamily="18" charset="2"/>
              </a:rPr>
              <a:t>k</a:t>
            </a:r>
            <a:r>
              <a:rPr lang="en-US" altLang="zh-CN" sz="2400" b="1" dirty="0" err="1" smtClean="0">
                <a:sym typeface="Symbol" pitchFamily="18" charset="2"/>
              </a:rPr>
              <a:t>n</a:t>
            </a:r>
            <a:r>
              <a:rPr lang="en-US" altLang="zh-CN" sz="2400" b="1" baseline="30000" dirty="0" err="1" smtClean="0">
                <a:sym typeface="Symbol" pitchFamily="18" charset="2"/>
              </a:rPr>
              <a:t>k</a:t>
            </a:r>
            <a:r>
              <a:rPr lang="zh-CN" altLang="en-US" sz="2400" b="1" dirty="0" smtClean="0">
                <a:sym typeface="Symbol" pitchFamily="18" charset="2"/>
              </a:rPr>
              <a:t>表格记录</a:t>
            </a:r>
            <a:endParaRPr lang="en-US" altLang="zh-CN" sz="2400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sz="2400" b="1" dirty="0" smtClean="0">
                <a:sym typeface="Symbol" pitchFamily="18" charset="2"/>
              </a:rPr>
              <a:t>   </a:t>
            </a:r>
            <a:r>
              <a:rPr lang="zh-CN" altLang="en-US" sz="2400" b="1" dirty="0" smtClean="0">
                <a:sym typeface="Symbol" pitchFamily="18" charset="2"/>
              </a:rPr>
              <a:t>描述这个</a:t>
            </a:r>
            <a:r>
              <a:rPr lang="en-US" altLang="zh-CN" sz="2400" b="1" dirty="0" err="1" smtClean="0">
                <a:sym typeface="Symbol" pitchFamily="18" charset="2"/>
              </a:rPr>
              <a:t>n</a:t>
            </a:r>
            <a:r>
              <a:rPr lang="en-US" altLang="zh-CN" sz="2400" b="1" baseline="30000" dirty="0" err="1" smtClean="0">
                <a:sym typeface="Symbol" pitchFamily="18" charset="2"/>
              </a:rPr>
              <a:t>k</a:t>
            </a:r>
            <a:r>
              <a:rPr lang="en-US" altLang="zh-CN" sz="2400" b="1" dirty="0" err="1" smtClean="0">
                <a:sym typeface="Symbol" pitchFamily="18" charset="2"/>
              </a:rPr>
              <a:t>n</a:t>
            </a:r>
            <a:r>
              <a:rPr lang="en-US" altLang="zh-CN" sz="2400" b="1" baseline="30000" dirty="0" err="1" smtClean="0">
                <a:sym typeface="Symbol" pitchFamily="18" charset="2"/>
              </a:rPr>
              <a:t>k</a:t>
            </a:r>
            <a:r>
              <a:rPr lang="zh-CN" altLang="en-US" sz="2400" b="1" dirty="0" smtClean="0">
                <a:sym typeface="Symbol" pitchFamily="18" charset="2"/>
              </a:rPr>
              <a:t>表格</a:t>
            </a:r>
          </a:p>
        </p:txBody>
      </p:sp>
      <p:pic>
        <p:nvPicPr>
          <p:cNvPr id="6" name="Picture 7" descr="stephen-coo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966986" cy="1282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6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286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DFBD59F-0FE7-4FFD-8012-3F7ADA7C29D7}" type="slidenum">
              <a:rPr lang="zh-CN" altLang="en-US"/>
              <a:pPr eaLnBrk="1" hangingPunct="1"/>
              <a:t>3</a:t>
            </a:fld>
            <a:endParaRPr lang="en-US" altLang="zh-CN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画面(</a:t>
            </a:r>
            <a:r>
              <a:rPr lang="en-US" altLang="zh-CN" dirty="0" err="1" smtClean="0">
                <a:sym typeface="Symbol" pitchFamily="18" charset="2"/>
              </a:rPr>
              <a:t>n</a:t>
            </a:r>
            <a:r>
              <a:rPr lang="en-US" altLang="zh-CN" baseline="30000" dirty="0" err="1" smtClean="0">
                <a:sym typeface="Symbol" pitchFamily="18" charset="2"/>
              </a:rPr>
              <a:t>k</a:t>
            </a:r>
            <a:r>
              <a:rPr lang="en-US" altLang="zh-CN" dirty="0" err="1" smtClean="0">
                <a:sym typeface="Symbol" pitchFamily="18" charset="2"/>
              </a:rPr>
              <a:t>n</a:t>
            </a:r>
            <a:r>
              <a:rPr lang="en-US" altLang="zh-CN" baseline="30000" dirty="0" err="1" smtClean="0">
                <a:sym typeface="Symbol" pitchFamily="18" charset="2"/>
              </a:rPr>
              <a:t>k</a:t>
            </a:r>
            <a:r>
              <a:rPr lang="zh-CN" altLang="en-US" dirty="0" smtClean="0">
                <a:sym typeface="Symbol" pitchFamily="18" charset="2"/>
              </a:rPr>
              <a:t>表格</a:t>
            </a:r>
            <a:r>
              <a:rPr lang="zh-CN" altLang="en-US" dirty="0" smtClean="0"/>
              <a:t>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5768" y="1315616"/>
            <a:ext cx="6096000" cy="5085184"/>
            <a:chOff x="1066800" y="1315616"/>
            <a:chExt cx="6096000" cy="5085184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057400" y="1752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2057400" y="1676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q</a:t>
              </a:r>
              <a:r>
                <a:rPr lang="en-US" altLang="zh-CN" sz="2400" b="1" baseline="-25000">
                  <a:latin typeface="Arial Narrow" pitchFamily="34" charset="0"/>
                </a:rPr>
                <a:t>0</a:t>
              </a: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2514600" y="1752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2514600" y="1676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w</a:t>
              </a:r>
              <a:r>
                <a:rPr lang="en-US" altLang="zh-CN" sz="2400" b="1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2971800" y="1752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2971800" y="1676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w</a:t>
              </a:r>
              <a:r>
                <a:rPr lang="en-US" altLang="zh-CN" sz="2400" b="1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3429000" y="1752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3429000" y="1676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…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3886200" y="1752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3886200" y="1676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…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688" name="Rectangle 18"/>
            <p:cNvSpPr>
              <a:spLocks noChangeArrowheads="1"/>
            </p:cNvSpPr>
            <p:nvPr/>
          </p:nvSpPr>
          <p:spPr bwMode="auto">
            <a:xfrm>
              <a:off x="4343400" y="1752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9" name="Text Box 19"/>
            <p:cNvSpPr txBox="1">
              <a:spLocks noChangeArrowheads="1"/>
            </p:cNvSpPr>
            <p:nvPr/>
          </p:nvSpPr>
          <p:spPr bwMode="auto">
            <a:xfrm>
              <a:off x="4343400" y="1676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w</a:t>
              </a:r>
              <a:r>
                <a:rPr lang="en-US" altLang="zh-CN" sz="2400" b="1" baseline="-25000">
                  <a:latin typeface="Arial Narrow" pitchFamily="34" charset="0"/>
                </a:rPr>
                <a:t>n</a:t>
              </a:r>
            </a:p>
          </p:txBody>
        </p:sp>
        <p:sp>
          <p:nvSpPr>
            <p:cNvPr id="28690" name="Rectangle 20"/>
            <p:cNvSpPr>
              <a:spLocks noChangeArrowheads="1"/>
            </p:cNvSpPr>
            <p:nvPr/>
          </p:nvSpPr>
          <p:spPr bwMode="auto">
            <a:xfrm>
              <a:off x="4800600" y="1752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1" name="Text Box 21"/>
            <p:cNvSpPr txBox="1">
              <a:spLocks noChangeArrowheads="1"/>
            </p:cNvSpPr>
            <p:nvPr/>
          </p:nvSpPr>
          <p:spPr bwMode="auto">
            <a:xfrm>
              <a:off x="4800600" y="1676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692" name="Rectangle 22"/>
            <p:cNvSpPr>
              <a:spLocks noChangeArrowheads="1"/>
            </p:cNvSpPr>
            <p:nvPr/>
          </p:nvSpPr>
          <p:spPr bwMode="auto">
            <a:xfrm>
              <a:off x="5257800" y="1752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3" name="Text Box 23"/>
            <p:cNvSpPr txBox="1">
              <a:spLocks noChangeArrowheads="1"/>
            </p:cNvSpPr>
            <p:nvPr/>
          </p:nvSpPr>
          <p:spPr bwMode="auto">
            <a:xfrm>
              <a:off x="5257800" y="1676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…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694" name="Rectangle 24"/>
            <p:cNvSpPr>
              <a:spLocks noChangeArrowheads="1"/>
            </p:cNvSpPr>
            <p:nvPr/>
          </p:nvSpPr>
          <p:spPr bwMode="auto">
            <a:xfrm>
              <a:off x="6172200" y="1752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5" name="Text Box 25"/>
            <p:cNvSpPr txBox="1">
              <a:spLocks noChangeArrowheads="1"/>
            </p:cNvSpPr>
            <p:nvPr/>
          </p:nvSpPr>
          <p:spPr bwMode="auto">
            <a:xfrm>
              <a:off x="6172200" y="1676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696" name="Rectangle 26"/>
            <p:cNvSpPr>
              <a:spLocks noChangeArrowheads="1"/>
            </p:cNvSpPr>
            <p:nvPr/>
          </p:nvSpPr>
          <p:spPr bwMode="auto">
            <a:xfrm>
              <a:off x="5715000" y="1752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7" name="Text Box 27"/>
            <p:cNvSpPr txBox="1">
              <a:spLocks noChangeArrowheads="1"/>
            </p:cNvSpPr>
            <p:nvPr/>
          </p:nvSpPr>
          <p:spPr bwMode="auto">
            <a:xfrm>
              <a:off x="5715000" y="1676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…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698" name="Rectangle 28"/>
            <p:cNvSpPr>
              <a:spLocks noChangeArrowheads="1"/>
            </p:cNvSpPr>
            <p:nvPr/>
          </p:nvSpPr>
          <p:spPr bwMode="auto">
            <a:xfrm>
              <a:off x="6629400" y="1752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9" name="Text Box 29"/>
            <p:cNvSpPr txBox="1">
              <a:spLocks noChangeArrowheads="1"/>
            </p:cNvSpPr>
            <p:nvPr/>
          </p:nvSpPr>
          <p:spPr bwMode="auto">
            <a:xfrm>
              <a:off x="6629400" y="1676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00" name="Rectangle 30"/>
            <p:cNvSpPr>
              <a:spLocks noChangeArrowheads="1"/>
            </p:cNvSpPr>
            <p:nvPr/>
          </p:nvSpPr>
          <p:spPr bwMode="auto">
            <a:xfrm>
              <a:off x="1600200" y="1752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1" name="Text Box 31"/>
            <p:cNvSpPr txBox="1">
              <a:spLocks noChangeArrowheads="1"/>
            </p:cNvSpPr>
            <p:nvPr/>
          </p:nvSpPr>
          <p:spPr bwMode="auto">
            <a:xfrm>
              <a:off x="1600200" y="1676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02" name="Rectangle 32"/>
            <p:cNvSpPr>
              <a:spLocks noChangeArrowheads="1"/>
            </p:cNvSpPr>
            <p:nvPr/>
          </p:nvSpPr>
          <p:spPr bwMode="auto">
            <a:xfrm>
              <a:off x="2057400" y="2209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3" name="Rectangle 34"/>
            <p:cNvSpPr>
              <a:spLocks noChangeArrowheads="1"/>
            </p:cNvSpPr>
            <p:nvPr/>
          </p:nvSpPr>
          <p:spPr bwMode="auto">
            <a:xfrm>
              <a:off x="2514600" y="2209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4" name="Rectangle 36"/>
            <p:cNvSpPr>
              <a:spLocks noChangeArrowheads="1"/>
            </p:cNvSpPr>
            <p:nvPr/>
          </p:nvSpPr>
          <p:spPr bwMode="auto">
            <a:xfrm>
              <a:off x="2971800" y="2209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5" name="Rectangle 38"/>
            <p:cNvSpPr>
              <a:spLocks noChangeArrowheads="1"/>
            </p:cNvSpPr>
            <p:nvPr/>
          </p:nvSpPr>
          <p:spPr bwMode="auto">
            <a:xfrm>
              <a:off x="3429000" y="2209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6" name="Rectangle 40"/>
            <p:cNvSpPr>
              <a:spLocks noChangeArrowheads="1"/>
            </p:cNvSpPr>
            <p:nvPr/>
          </p:nvSpPr>
          <p:spPr bwMode="auto">
            <a:xfrm>
              <a:off x="3886200" y="2209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7" name="Rectangle 42"/>
            <p:cNvSpPr>
              <a:spLocks noChangeArrowheads="1"/>
            </p:cNvSpPr>
            <p:nvPr/>
          </p:nvSpPr>
          <p:spPr bwMode="auto">
            <a:xfrm>
              <a:off x="4343400" y="2209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8" name="Rectangle 44"/>
            <p:cNvSpPr>
              <a:spLocks noChangeArrowheads="1"/>
            </p:cNvSpPr>
            <p:nvPr/>
          </p:nvSpPr>
          <p:spPr bwMode="auto">
            <a:xfrm>
              <a:off x="4800600" y="2209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09" name="Rectangle 46"/>
            <p:cNvSpPr>
              <a:spLocks noChangeArrowheads="1"/>
            </p:cNvSpPr>
            <p:nvPr/>
          </p:nvSpPr>
          <p:spPr bwMode="auto">
            <a:xfrm>
              <a:off x="5257800" y="2209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0" name="Rectangle 48"/>
            <p:cNvSpPr>
              <a:spLocks noChangeArrowheads="1"/>
            </p:cNvSpPr>
            <p:nvPr/>
          </p:nvSpPr>
          <p:spPr bwMode="auto">
            <a:xfrm>
              <a:off x="6172200" y="2209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1" name="Rectangle 50"/>
            <p:cNvSpPr>
              <a:spLocks noChangeArrowheads="1"/>
            </p:cNvSpPr>
            <p:nvPr/>
          </p:nvSpPr>
          <p:spPr bwMode="auto">
            <a:xfrm>
              <a:off x="5715000" y="2209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2" name="Rectangle 52"/>
            <p:cNvSpPr>
              <a:spLocks noChangeArrowheads="1"/>
            </p:cNvSpPr>
            <p:nvPr/>
          </p:nvSpPr>
          <p:spPr bwMode="auto">
            <a:xfrm>
              <a:off x="6629400" y="2209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3" name="Text Box 53"/>
            <p:cNvSpPr txBox="1">
              <a:spLocks noChangeArrowheads="1"/>
            </p:cNvSpPr>
            <p:nvPr/>
          </p:nvSpPr>
          <p:spPr bwMode="auto">
            <a:xfrm>
              <a:off x="6629400" y="2133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14" name="Rectangle 54"/>
            <p:cNvSpPr>
              <a:spLocks noChangeArrowheads="1"/>
            </p:cNvSpPr>
            <p:nvPr/>
          </p:nvSpPr>
          <p:spPr bwMode="auto">
            <a:xfrm>
              <a:off x="1600200" y="2209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5" name="Text Box 55"/>
            <p:cNvSpPr txBox="1">
              <a:spLocks noChangeArrowheads="1"/>
            </p:cNvSpPr>
            <p:nvPr/>
          </p:nvSpPr>
          <p:spPr bwMode="auto">
            <a:xfrm>
              <a:off x="1600200" y="2133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16" name="Rectangle 56"/>
            <p:cNvSpPr>
              <a:spLocks noChangeArrowheads="1"/>
            </p:cNvSpPr>
            <p:nvPr/>
          </p:nvSpPr>
          <p:spPr bwMode="auto">
            <a:xfrm>
              <a:off x="2057400" y="2667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7" name="Rectangle 57"/>
            <p:cNvSpPr>
              <a:spLocks noChangeArrowheads="1"/>
            </p:cNvSpPr>
            <p:nvPr/>
          </p:nvSpPr>
          <p:spPr bwMode="auto">
            <a:xfrm>
              <a:off x="2514600" y="2667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8" name="Rectangle 58"/>
            <p:cNvSpPr>
              <a:spLocks noChangeArrowheads="1"/>
            </p:cNvSpPr>
            <p:nvPr/>
          </p:nvSpPr>
          <p:spPr bwMode="auto">
            <a:xfrm>
              <a:off x="2971800" y="2667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9" name="Rectangle 59"/>
            <p:cNvSpPr>
              <a:spLocks noChangeArrowheads="1"/>
            </p:cNvSpPr>
            <p:nvPr/>
          </p:nvSpPr>
          <p:spPr bwMode="auto">
            <a:xfrm>
              <a:off x="3429000" y="2667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0" name="Rectangle 60"/>
            <p:cNvSpPr>
              <a:spLocks noChangeArrowheads="1"/>
            </p:cNvSpPr>
            <p:nvPr/>
          </p:nvSpPr>
          <p:spPr bwMode="auto">
            <a:xfrm>
              <a:off x="3886200" y="2667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1" name="Rectangle 61"/>
            <p:cNvSpPr>
              <a:spLocks noChangeArrowheads="1"/>
            </p:cNvSpPr>
            <p:nvPr/>
          </p:nvSpPr>
          <p:spPr bwMode="auto">
            <a:xfrm>
              <a:off x="4343400" y="2667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2" name="Rectangle 62"/>
            <p:cNvSpPr>
              <a:spLocks noChangeArrowheads="1"/>
            </p:cNvSpPr>
            <p:nvPr/>
          </p:nvSpPr>
          <p:spPr bwMode="auto">
            <a:xfrm>
              <a:off x="4800600" y="2667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3" name="Rectangle 63"/>
            <p:cNvSpPr>
              <a:spLocks noChangeArrowheads="1"/>
            </p:cNvSpPr>
            <p:nvPr/>
          </p:nvSpPr>
          <p:spPr bwMode="auto">
            <a:xfrm>
              <a:off x="5257800" y="2667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4" name="Rectangle 64"/>
            <p:cNvSpPr>
              <a:spLocks noChangeArrowheads="1"/>
            </p:cNvSpPr>
            <p:nvPr/>
          </p:nvSpPr>
          <p:spPr bwMode="auto">
            <a:xfrm>
              <a:off x="6172200" y="2667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5" name="Rectangle 65"/>
            <p:cNvSpPr>
              <a:spLocks noChangeArrowheads="1"/>
            </p:cNvSpPr>
            <p:nvPr/>
          </p:nvSpPr>
          <p:spPr bwMode="auto">
            <a:xfrm>
              <a:off x="5715000" y="2667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6" name="Rectangle 66"/>
            <p:cNvSpPr>
              <a:spLocks noChangeArrowheads="1"/>
            </p:cNvSpPr>
            <p:nvPr/>
          </p:nvSpPr>
          <p:spPr bwMode="auto">
            <a:xfrm>
              <a:off x="6629400" y="2667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7" name="Text Box 67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28" name="Rectangle 68"/>
            <p:cNvSpPr>
              <a:spLocks noChangeArrowheads="1"/>
            </p:cNvSpPr>
            <p:nvPr/>
          </p:nvSpPr>
          <p:spPr bwMode="auto">
            <a:xfrm>
              <a:off x="1600200" y="2667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9" name="Text Box 69"/>
            <p:cNvSpPr txBox="1">
              <a:spLocks noChangeArrowheads="1"/>
            </p:cNvSpPr>
            <p:nvPr/>
          </p:nvSpPr>
          <p:spPr bwMode="auto">
            <a:xfrm>
              <a:off x="1600200" y="2590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30" name="Rectangle 70"/>
            <p:cNvSpPr>
              <a:spLocks noChangeArrowheads="1"/>
            </p:cNvSpPr>
            <p:nvPr/>
          </p:nvSpPr>
          <p:spPr bwMode="auto">
            <a:xfrm>
              <a:off x="20574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1" name="Rectangle 71"/>
            <p:cNvSpPr>
              <a:spLocks noChangeArrowheads="1"/>
            </p:cNvSpPr>
            <p:nvPr/>
          </p:nvSpPr>
          <p:spPr bwMode="auto">
            <a:xfrm>
              <a:off x="25146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2" name="Rectangle 72"/>
            <p:cNvSpPr>
              <a:spLocks noChangeArrowheads="1"/>
            </p:cNvSpPr>
            <p:nvPr/>
          </p:nvSpPr>
          <p:spPr bwMode="auto">
            <a:xfrm>
              <a:off x="29718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3" name="Rectangle 73"/>
            <p:cNvSpPr>
              <a:spLocks noChangeArrowheads="1"/>
            </p:cNvSpPr>
            <p:nvPr/>
          </p:nvSpPr>
          <p:spPr bwMode="auto">
            <a:xfrm>
              <a:off x="34290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4" name="Rectangle 74"/>
            <p:cNvSpPr>
              <a:spLocks noChangeArrowheads="1"/>
            </p:cNvSpPr>
            <p:nvPr/>
          </p:nvSpPr>
          <p:spPr bwMode="auto">
            <a:xfrm>
              <a:off x="38862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5" name="Rectangle 75"/>
            <p:cNvSpPr>
              <a:spLocks noChangeArrowheads="1"/>
            </p:cNvSpPr>
            <p:nvPr/>
          </p:nvSpPr>
          <p:spPr bwMode="auto">
            <a:xfrm>
              <a:off x="43434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6" name="Rectangle 76"/>
            <p:cNvSpPr>
              <a:spLocks noChangeArrowheads="1"/>
            </p:cNvSpPr>
            <p:nvPr/>
          </p:nvSpPr>
          <p:spPr bwMode="auto">
            <a:xfrm>
              <a:off x="48006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7" name="Rectangle 77"/>
            <p:cNvSpPr>
              <a:spLocks noChangeArrowheads="1"/>
            </p:cNvSpPr>
            <p:nvPr/>
          </p:nvSpPr>
          <p:spPr bwMode="auto">
            <a:xfrm>
              <a:off x="52578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8" name="Rectangle 78"/>
            <p:cNvSpPr>
              <a:spLocks noChangeArrowheads="1"/>
            </p:cNvSpPr>
            <p:nvPr/>
          </p:nvSpPr>
          <p:spPr bwMode="auto">
            <a:xfrm>
              <a:off x="61722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9" name="Rectangle 79"/>
            <p:cNvSpPr>
              <a:spLocks noChangeArrowheads="1"/>
            </p:cNvSpPr>
            <p:nvPr/>
          </p:nvSpPr>
          <p:spPr bwMode="auto">
            <a:xfrm>
              <a:off x="57150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0" name="Rectangle 80"/>
            <p:cNvSpPr>
              <a:spLocks noChangeArrowheads="1"/>
            </p:cNvSpPr>
            <p:nvPr/>
          </p:nvSpPr>
          <p:spPr bwMode="auto">
            <a:xfrm>
              <a:off x="66294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1" name="Text Box 81"/>
            <p:cNvSpPr txBox="1">
              <a:spLocks noChangeArrowheads="1"/>
            </p:cNvSpPr>
            <p:nvPr/>
          </p:nvSpPr>
          <p:spPr bwMode="auto">
            <a:xfrm>
              <a:off x="6629400" y="3048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42" name="Rectangle 82"/>
            <p:cNvSpPr>
              <a:spLocks noChangeArrowheads="1"/>
            </p:cNvSpPr>
            <p:nvPr/>
          </p:nvSpPr>
          <p:spPr bwMode="auto">
            <a:xfrm>
              <a:off x="1600200" y="3124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3" name="Text Box 83"/>
            <p:cNvSpPr txBox="1">
              <a:spLocks noChangeArrowheads="1"/>
            </p:cNvSpPr>
            <p:nvPr/>
          </p:nvSpPr>
          <p:spPr bwMode="auto">
            <a:xfrm>
              <a:off x="1600200" y="3048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44" name="Rectangle 84"/>
            <p:cNvSpPr>
              <a:spLocks noChangeArrowheads="1"/>
            </p:cNvSpPr>
            <p:nvPr/>
          </p:nvSpPr>
          <p:spPr bwMode="auto">
            <a:xfrm>
              <a:off x="2057400" y="35814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5" name="Rectangle 85"/>
            <p:cNvSpPr>
              <a:spLocks noChangeArrowheads="1"/>
            </p:cNvSpPr>
            <p:nvPr/>
          </p:nvSpPr>
          <p:spPr bwMode="auto">
            <a:xfrm>
              <a:off x="2514600" y="35814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6" name="Rectangle 86"/>
            <p:cNvSpPr>
              <a:spLocks noChangeArrowheads="1"/>
            </p:cNvSpPr>
            <p:nvPr/>
          </p:nvSpPr>
          <p:spPr bwMode="auto">
            <a:xfrm>
              <a:off x="2971800" y="35814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7" name="Rectangle 87"/>
            <p:cNvSpPr>
              <a:spLocks noChangeArrowheads="1"/>
            </p:cNvSpPr>
            <p:nvPr/>
          </p:nvSpPr>
          <p:spPr bwMode="auto">
            <a:xfrm>
              <a:off x="3429000" y="35814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8" name="Rectangle 88"/>
            <p:cNvSpPr>
              <a:spLocks noChangeArrowheads="1"/>
            </p:cNvSpPr>
            <p:nvPr/>
          </p:nvSpPr>
          <p:spPr bwMode="auto">
            <a:xfrm>
              <a:off x="3886200" y="35814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9" name="Rectangle 89"/>
            <p:cNvSpPr>
              <a:spLocks noChangeArrowheads="1"/>
            </p:cNvSpPr>
            <p:nvPr/>
          </p:nvSpPr>
          <p:spPr bwMode="auto">
            <a:xfrm>
              <a:off x="4343400" y="3581400"/>
              <a:ext cx="457200" cy="457200"/>
            </a:xfrm>
            <a:prstGeom prst="rect">
              <a:avLst/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50" name="Rectangle 90"/>
            <p:cNvSpPr>
              <a:spLocks noChangeArrowheads="1"/>
            </p:cNvSpPr>
            <p:nvPr/>
          </p:nvSpPr>
          <p:spPr bwMode="auto">
            <a:xfrm>
              <a:off x="4800600" y="35814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51" name="Rectangle 91"/>
            <p:cNvSpPr>
              <a:spLocks noChangeArrowheads="1"/>
            </p:cNvSpPr>
            <p:nvPr/>
          </p:nvSpPr>
          <p:spPr bwMode="auto">
            <a:xfrm>
              <a:off x="5257800" y="35814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52" name="Rectangle 92"/>
            <p:cNvSpPr>
              <a:spLocks noChangeArrowheads="1"/>
            </p:cNvSpPr>
            <p:nvPr/>
          </p:nvSpPr>
          <p:spPr bwMode="auto">
            <a:xfrm>
              <a:off x="6172200" y="35814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53" name="Rectangle 93"/>
            <p:cNvSpPr>
              <a:spLocks noChangeArrowheads="1"/>
            </p:cNvSpPr>
            <p:nvPr/>
          </p:nvSpPr>
          <p:spPr bwMode="auto">
            <a:xfrm>
              <a:off x="5715000" y="35814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54" name="Rectangle 94"/>
            <p:cNvSpPr>
              <a:spLocks noChangeArrowheads="1"/>
            </p:cNvSpPr>
            <p:nvPr/>
          </p:nvSpPr>
          <p:spPr bwMode="auto">
            <a:xfrm>
              <a:off x="6629400" y="35814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55" name="Text Box 95"/>
            <p:cNvSpPr txBox="1">
              <a:spLocks noChangeArrowheads="1"/>
            </p:cNvSpPr>
            <p:nvPr/>
          </p:nvSpPr>
          <p:spPr bwMode="auto">
            <a:xfrm>
              <a:off x="6629400" y="3505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56" name="Rectangle 96"/>
            <p:cNvSpPr>
              <a:spLocks noChangeArrowheads="1"/>
            </p:cNvSpPr>
            <p:nvPr/>
          </p:nvSpPr>
          <p:spPr bwMode="auto">
            <a:xfrm>
              <a:off x="1600200" y="35814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57" name="Text Box 97"/>
            <p:cNvSpPr txBox="1">
              <a:spLocks noChangeArrowheads="1"/>
            </p:cNvSpPr>
            <p:nvPr/>
          </p:nvSpPr>
          <p:spPr bwMode="auto">
            <a:xfrm>
              <a:off x="1600200" y="35052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58" name="Rectangle 98"/>
            <p:cNvSpPr>
              <a:spLocks noChangeArrowheads="1"/>
            </p:cNvSpPr>
            <p:nvPr/>
          </p:nvSpPr>
          <p:spPr bwMode="auto">
            <a:xfrm>
              <a:off x="2057400" y="4038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59" name="Rectangle 99"/>
            <p:cNvSpPr>
              <a:spLocks noChangeArrowheads="1"/>
            </p:cNvSpPr>
            <p:nvPr/>
          </p:nvSpPr>
          <p:spPr bwMode="auto">
            <a:xfrm>
              <a:off x="2514600" y="4038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60" name="Rectangle 100"/>
            <p:cNvSpPr>
              <a:spLocks noChangeArrowheads="1"/>
            </p:cNvSpPr>
            <p:nvPr/>
          </p:nvSpPr>
          <p:spPr bwMode="auto">
            <a:xfrm>
              <a:off x="2971800" y="4038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61" name="Rectangle 101"/>
            <p:cNvSpPr>
              <a:spLocks noChangeArrowheads="1"/>
            </p:cNvSpPr>
            <p:nvPr/>
          </p:nvSpPr>
          <p:spPr bwMode="auto">
            <a:xfrm>
              <a:off x="3429000" y="4038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62" name="Rectangle 102"/>
            <p:cNvSpPr>
              <a:spLocks noChangeArrowheads="1"/>
            </p:cNvSpPr>
            <p:nvPr/>
          </p:nvSpPr>
          <p:spPr bwMode="auto">
            <a:xfrm>
              <a:off x="3886200" y="40386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63" name="Rectangle 103"/>
            <p:cNvSpPr>
              <a:spLocks noChangeArrowheads="1"/>
            </p:cNvSpPr>
            <p:nvPr/>
          </p:nvSpPr>
          <p:spPr bwMode="auto">
            <a:xfrm>
              <a:off x="4343400" y="40386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64" name="Rectangle 104"/>
            <p:cNvSpPr>
              <a:spLocks noChangeArrowheads="1"/>
            </p:cNvSpPr>
            <p:nvPr/>
          </p:nvSpPr>
          <p:spPr bwMode="auto">
            <a:xfrm>
              <a:off x="4800600" y="40386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65" name="Rectangle 105"/>
            <p:cNvSpPr>
              <a:spLocks noChangeArrowheads="1"/>
            </p:cNvSpPr>
            <p:nvPr/>
          </p:nvSpPr>
          <p:spPr bwMode="auto">
            <a:xfrm>
              <a:off x="5257800" y="4038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66" name="Rectangle 106"/>
            <p:cNvSpPr>
              <a:spLocks noChangeArrowheads="1"/>
            </p:cNvSpPr>
            <p:nvPr/>
          </p:nvSpPr>
          <p:spPr bwMode="auto">
            <a:xfrm>
              <a:off x="6172200" y="4038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67" name="Rectangle 107"/>
            <p:cNvSpPr>
              <a:spLocks noChangeArrowheads="1"/>
            </p:cNvSpPr>
            <p:nvPr/>
          </p:nvSpPr>
          <p:spPr bwMode="auto">
            <a:xfrm>
              <a:off x="5715000" y="4038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68" name="Rectangle 108"/>
            <p:cNvSpPr>
              <a:spLocks noChangeArrowheads="1"/>
            </p:cNvSpPr>
            <p:nvPr/>
          </p:nvSpPr>
          <p:spPr bwMode="auto">
            <a:xfrm>
              <a:off x="6629400" y="4038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69" name="Text Box 109"/>
            <p:cNvSpPr txBox="1">
              <a:spLocks noChangeArrowheads="1"/>
            </p:cNvSpPr>
            <p:nvPr/>
          </p:nvSpPr>
          <p:spPr bwMode="auto">
            <a:xfrm>
              <a:off x="6629400" y="3962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70" name="Rectangle 110"/>
            <p:cNvSpPr>
              <a:spLocks noChangeArrowheads="1"/>
            </p:cNvSpPr>
            <p:nvPr/>
          </p:nvSpPr>
          <p:spPr bwMode="auto">
            <a:xfrm>
              <a:off x="1600200" y="40386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71" name="Text Box 111"/>
            <p:cNvSpPr txBox="1">
              <a:spLocks noChangeArrowheads="1"/>
            </p:cNvSpPr>
            <p:nvPr/>
          </p:nvSpPr>
          <p:spPr bwMode="auto">
            <a:xfrm>
              <a:off x="1600200" y="39624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72" name="Rectangle 112"/>
            <p:cNvSpPr>
              <a:spLocks noChangeArrowheads="1"/>
            </p:cNvSpPr>
            <p:nvPr/>
          </p:nvSpPr>
          <p:spPr bwMode="auto">
            <a:xfrm>
              <a:off x="2057400" y="4495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73" name="Rectangle 113"/>
            <p:cNvSpPr>
              <a:spLocks noChangeArrowheads="1"/>
            </p:cNvSpPr>
            <p:nvPr/>
          </p:nvSpPr>
          <p:spPr bwMode="auto">
            <a:xfrm>
              <a:off x="2514600" y="4495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74" name="Rectangle 114"/>
            <p:cNvSpPr>
              <a:spLocks noChangeArrowheads="1"/>
            </p:cNvSpPr>
            <p:nvPr/>
          </p:nvSpPr>
          <p:spPr bwMode="auto">
            <a:xfrm>
              <a:off x="2971800" y="4495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75" name="Rectangle 115"/>
            <p:cNvSpPr>
              <a:spLocks noChangeArrowheads="1"/>
            </p:cNvSpPr>
            <p:nvPr/>
          </p:nvSpPr>
          <p:spPr bwMode="auto">
            <a:xfrm>
              <a:off x="3429000" y="4495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76" name="Rectangle 116"/>
            <p:cNvSpPr>
              <a:spLocks noChangeArrowheads="1"/>
            </p:cNvSpPr>
            <p:nvPr/>
          </p:nvSpPr>
          <p:spPr bwMode="auto">
            <a:xfrm>
              <a:off x="3886200" y="4495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77" name="Rectangle 117"/>
            <p:cNvSpPr>
              <a:spLocks noChangeArrowheads="1"/>
            </p:cNvSpPr>
            <p:nvPr/>
          </p:nvSpPr>
          <p:spPr bwMode="auto">
            <a:xfrm>
              <a:off x="4343400" y="4495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78" name="Rectangle 118"/>
            <p:cNvSpPr>
              <a:spLocks noChangeArrowheads="1"/>
            </p:cNvSpPr>
            <p:nvPr/>
          </p:nvSpPr>
          <p:spPr bwMode="auto">
            <a:xfrm>
              <a:off x="4800600" y="4495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79" name="Rectangle 119"/>
            <p:cNvSpPr>
              <a:spLocks noChangeArrowheads="1"/>
            </p:cNvSpPr>
            <p:nvPr/>
          </p:nvSpPr>
          <p:spPr bwMode="auto">
            <a:xfrm>
              <a:off x="5257800" y="4495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80" name="Rectangle 120"/>
            <p:cNvSpPr>
              <a:spLocks noChangeArrowheads="1"/>
            </p:cNvSpPr>
            <p:nvPr/>
          </p:nvSpPr>
          <p:spPr bwMode="auto">
            <a:xfrm>
              <a:off x="6172200" y="4495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81" name="Rectangle 121"/>
            <p:cNvSpPr>
              <a:spLocks noChangeArrowheads="1"/>
            </p:cNvSpPr>
            <p:nvPr/>
          </p:nvSpPr>
          <p:spPr bwMode="auto">
            <a:xfrm>
              <a:off x="5715000" y="4495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82" name="Rectangle 122"/>
            <p:cNvSpPr>
              <a:spLocks noChangeArrowheads="1"/>
            </p:cNvSpPr>
            <p:nvPr/>
          </p:nvSpPr>
          <p:spPr bwMode="auto">
            <a:xfrm>
              <a:off x="6629400" y="4495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83" name="Text Box 123"/>
            <p:cNvSpPr txBox="1">
              <a:spLocks noChangeArrowheads="1"/>
            </p:cNvSpPr>
            <p:nvPr/>
          </p:nvSpPr>
          <p:spPr bwMode="auto">
            <a:xfrm>
              <a:off x="6629400" y="4419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84" name="Rectangle 124"/>
            <p:cNvSpPr>
              <a:spLocks noChangeArrowheads="1"/>
            </p:cNvSpPr>
            <p:nvPr/>
          </p:nvSpPr>
          <p:spPr bwMode="auto">
            <a:xfrm>
              <a:off x="1600200" y="4495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85" name="Text Box 125"/>
            <p:cNvSpPr txBox="1">
              <a:spLocks noChangeArrowheads="1"/>
            </p:cNvSpPr>
            <p:nvPr/>
          </p:nvSpPr>
          <p:spPr bwMode="auto">
            <a:xfrm>
              <a:off x="1600200" y="4419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86" name="Rectangle 126"/>
            <p:cNvSpPr>
              <a:spLocks noChangeArrowheads="1"/>
            </p:cNvSpPr>
            <p:nvPr/>
          </p:nvSpPr>
          <p:spPr bwMode="auto">
            <a:xfrm>
              <a:off x="2057400" y="4953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87" name="Rectangle 127"/>
            <p:cNvSpPr>
              <a:spLocks noChangeArrowheads="1"/>
            </p:cNvSpPr>
            <p:nvPr/>
          </p:nvSpPr>
          <p:spPr bwMode="auto">
            <a:xfrm>
              <a:off x="2514600" y="4953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88" name="Rectangle 128"/>
            <p:cNvSpPr>
              <a:spLocks noChangeArrowheads="1"/>
            </p:cNvSpPr>
            <p:nvPr/>
          </p:nvSpPr>
          <p:spPr bwMode="auto">
            <a:xfrm>
              <a:off x="2971800" y="4953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89" name="Rectangle 129"/>
            <p:cNvSpPr>
              <a:spLocks noChangeArrowheads="1"/>
            </p:cNvSpPr>
            <p:nvPr/>
          </p:nvSpPr>
          <p:spPr bwMode="auto">
            <a:xfrm>
              <a:off x="3429000" y="4953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90" name="Rectangle 130"/>
            <p:cNvSpPr>
              <a:spLocks noChangeArrowheads="1"/>
            </p:cNvSpPr>
            <p:nvPr/>
          </p:nvSpPr>
          <p:spPr bwMode="auto">
            <a:xfrm>
              <a:off x="3886200" y="4953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91" name="Rectangle 131"/>
            <p:cNvSpPr>
              <a:spLocks noChangeArrowheads="1"/>
            </p:cNvSpPr>
            <p:nvPr/>
          </p:nvSpPr>
          <p:spPr bwMode="auto">
            <a:xfrm>
              <a:off x="4343400" y="4953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92" name="Rectangle 132"/>
            <p:cNvSpPr>
              <a:spLocks noChangeArrowheads="1"/>
            </p:cNvSpPr>
            <p:nvPr/>
          </p:nvSpPr>
          <p:spPr bwMode="auto">
            <a:xfrm>
              <a:off x="4800600" y="4953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93" name="Rectangle 133"/>
            <p:cNvSpPr>
              <a:spLocks noChangeArrowheads="1"/>
            </p:cNvSpPr>
            <p:nvPr/>
          </p:nvSpPr>
          <p:spPr bwMode="auto">
            <a:xfrm>
              <a:off x="5257800" y="4953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94" name="Rectangle 134"/>
            <p:cNvSpPr>
              <a:spLocks noChangeArrowheads="1"/>
            </p:cNvSpPr>
            <p:nvPr/>
          </p:nvSpPr>
          <p:spPr bwMode="auto">
            <a:xfrm>
              <a:off x="6172200" y="4953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95" name="Rectangle 135"/>
            <p:cNvSpPr>
              <a:spLocks noChangeArrowheads="1"/>
            </p:cNvSpPr>
            <p:nvPr/>
          </p:nvSpPr>
          <p:spPr bwMode="auto">
            <a:xfrm>
              <a:off x="5715000" y="49530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lang="zh-CN" altLang="en-US" sz="2400" b="1">
                <a:latin typeface="Arial Narrow" pitchFamily="34" charset="0"/>
              </a:endParaRPr>
            </a:p>
          </p:txBody>
        </p:sp>
        <p:sp>
          <p:nvSpPr>
            <p:cNvPr id="28796" name="Rectangle 136"/>
            <p:cNvSpPr>
              <a:spLocks noChangeArrowheads="1"/>
            </p:cNvSpPr>
            <p:nvPr/>
          </p:nvSpPr>
          <p:spPr bwMode="auto">
            <a:xfrm>
              <a:off x="6629400" y="4953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97" name="Text Box 137"/>
            <p:cNvSpPr txBox="1">
              <a:spLocks noChangeArrowheads="1"/>
            </p:cNvSpPr>
            <p:nvPr/>
          </p:nvSpPr>
          <p:spPr bwMode="auto">
            <a:xfrm>
              <a:off x="6629400" y="4876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798" name="Rectangle 138"/>
            <p:cNvSpPr>
              <a:spLocks noChangeArrowheads="1"/>
            </p:cNvSpPr>
            <p:nvPr/>
          </p:nvSpPr>
          <p:spPr bwMode="auto">
            <a:xfrm>
              <a:off x="1600200" y="4953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99" name="Text Box 139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800" name="Rectangle 140"/>
            <p:cNvSpPr>
              <a:spLocks noChangeArrowheads="1"/>
            </p:cNvSpPr>
            <p:nvPr/>
          </p:nvSpPr>
          <p:spPr bwMode="auto">
            <a:xfrm>
              <a:off x="2057400" y="5410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801" name="Rectangle 141"/>
            <p:cNvSpPr>
              <a:spLocks noChangeArrowheads="1"/>
            </p:cNvSpPr>
            <p:nvPr/>
          </p:nvSpPr>
          <p:spPr bwMode="auto">
            <a:xfrm>
              <a:off x="2514600" y="5410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802" name="Rectangle 142"/>
            <p:cNvSpPr>
              <a:spLocks noChangeArrowheads="1"/>
            </p:cNvSpPr>
            <p:nvPr/>
          </p:nvSpPr>
          <p:spPr bwMode="auto">
            <a:xfrm>
              <a:off x="2971800" y="5410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803" name="Rectangle 143"/>
            <p:cNvSpPr>
              <a:spLocks noChangeArrowheads="1"/>
            </p:cNvSpPr>
            <p:nvPr/>
          </p:nvSpPr>
          <p:spPr bwMode="auto">
            <a:xfrm>
              <a:off x="3429000" y="5410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804" name="Rectangle 144"/>
            <p:cNvSpPr>
              <a:spLocks noChangeArrowheads="1"/>
            </p:cNvSpPr>
            <p:nvPr/>
          </p:nvSpPr>
          <p:spPr bwMode="auto">
            <a:xfrm>
              <a:off x="3886200" y="5410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805" name="Rectangle 145"/>
            <p:cNvSpPr>
              <a:spLocks noChangeArrowheads="1"/>
            </p:cNvSpPr>
            <p:nvPr/>
          </p:nvSpPr>
          <p:spPr bwMode="auto">
            <a:xfrm>
              <a:off x="4343400" y="5410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806" name="Rectangle 146"/>
            <p:cNvSpPr>
              <a:spLocks noChangeArrowheads="1"/>
            </p:cNvSpPr>
            <p:nvPr/>
          </p:nvSpPr>
          <p:spPr bwMode="auto">
            <a:xfrm>
              <a:off x="4800600" y="5410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807" name="Rectangle 147"/>
            <p:cNvSpPr>
              <a:spLocks noChangeArrowheads="1"/>
            </p:cNvSpPr>
            <p:nvPr/>
          </p:nvSpPr>
          <p:spPr bwMode="auto">
            <a:xfrm>
              <a:off x="5257800" y="5410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808" name="Rectangle 148"/>
            <p:cNvSpPr>
              <a:spLocks noChangeArrowheads="1"/>
            </p:cNvSpPr>
            <p:nvPr/>
          </p:nvSpPr>
          <p:spPr bwMode="auto">
            <a:xfrm>
              <a:off x="6172200" y="5410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809" name="Rectangle 149"/>
            <p:cNvSpPr>
              <a:spLocks noChangeArrowheads="1"/>
            </p:cNvSpPr>
            <p:nvPr/>
          </p:nvSpPr>
          <p:spPr bwMode="auto">
            <a:xfrm>
              <a:off x="5715000" y="5410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810" name="Rectangle 150"/>
            <p:cNvSpPr>
              <a:spLocks noChangeArrowheads="1"/>
            </p:cNvSpPr>
            <p:nvPr/>
          </p:nvSpPr>
          <p:spPr bwMode="auto">
            <a:xfrm>
              <a:off x="6629400" y="5410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811" name="Text Box 151"/>
            <p:cNvSpPr txBox="1">
              <a:spLocks noChangeArrowheads="1"/>
            </p:cNvSpPr>
            <p:nvPr/>
          </p:nvSpPr>
          <p:spPr bwMode="auto">
            <a:xfrm>
              <a:off x="6629400" y="5334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812" name="Rectangle 152"/>
            <p:cNvSpPr>
              <a:spLocks noChangeArrowheads="1"/>
            </p:cNvSpPr>
            <p:nvPr/>
          </p:nvSpPr>
          <p:spPr bwMode="auto">
            <a:xfrm>
              <a:off x="1600200" y="54102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813" name="Text Box 153"/>
            <p:cNvSpPr txBox="1">
              <a:spLocks noChangeArrowheads="1"/>
            </p:cNvSpPr>
            <p:nvPr/>
          </p:nvSpPr>
          <p:spPr bwMode="auto">
            <a:xfrm>
              <a:off x="1600200" y="5334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8814" name="Text Box 154"/>
            <p:cNvSpPr txBox="1">
              <a:spLocks noChangeArrowheads="1"/>
            </p:cNvSpPr>
            <p:nvPr/>
          </p:nvSpPr>
          <p:spPr bwMode="auto">
            <a:xfrm>
              <a:off x="4038600" y="59436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n</a:t>
              </a:r>
              <a:r>
                <a:rPr lang="en-US" altLang="zh-CN" sz="2400" b="1" baseline="30000">
                  <a:latin typeface="Arial Narrow" pitchFamily="34" charset="0"/>
                </a:rPr>
                <a:t>k</a:t>
              </a:r>
            </a:p>
          </p:txBody>
        </p:sp>
        <p:sp>
          <p:nvSpPr>
            <p:cNvPr id="28815" name="Line 155"/>
            <p:cNvSpPr>
              <a:spLocks noChangeShapeType="1"/>
            </p:cNvSpPr>
            <p:nvPr/>
          </p:nvSpPr>
          <p:spPr bwMode="auto">
            <a:xfrm flipH="1">
              <a:off x="1600200" y="61722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16" name="Line 156"/>
            <p:cNvSpPr>
              <a:spLocks noChangeShapeType="1"/>
            </p:cNvSpPr>
            <p:nvPr/>
          </p:nvSpPr>
          <p:spPr bwMode="auto">
            <a:xfrm>
              <a:off x="4419600" y="6172200"/>
              <a:ext cx="2667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17" name="Text Box 157"/>
            <p:cNvSpPr txBox="1">
              <a:spLocks noChangeArrowheads="1"/>
            </p:cNvSpPr>
            <p:nvPr/>
          </p:nvSpPr>
          <p:spPr bwMode="auto">
            <a:xfrm>
              <a:off x="1066800" y="3581400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n</a:t>
              </a:r>
              <a:r>
                <a:rPr lang="en-US" altLang="zh-CN" sz="2400" b="1" baseline="30000">
                  <a:latin typeface="Arial Narrow" pitchFamily="34" charset="0"/>
                </a:rPr>
                <a:t>k</a:t>
              </a:r>
            </a:p>
          </p:txBody>
        </p:sp>
        <p:sp>
          <p:nvSpPr>
            <p:cNvPr id="28818" name="Line 158"/>
            <p:cNvSpPr>
              <a:spLocks noChangeShapeType="1"/>
            </p:cNvSpPr>
            <p:nvPr/>
          </p:nvSpPr>
          <p:spPr bwMode="auto">
            <a:xfrm flipV="1">
              <a:off x="1219200" y="17526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19" name="Line 159"/>
            <p:cNvSpPr>
              <a:spLocks noChangeShapeType="1"/>
            </p:cNvSpPr>
            <p:nvPr/>
          </p:nvSpPr>
          <p:spPr bwMode="auto">
            <a:xfrm>
              <a:off x="1219200" y="4038600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820" name="Text Box 160"/>
            <p:cNvSpPr txBox="1">
              <a:spLocks noChangeArrowheads="1"/>
            </p:cNvSpPr>
            <p:nvPr/>
          </p:nvSpPr>
          <p:spPr bwMode="auto">
            <a:xfrm>
              <a:off x="3586808" y="1315616"/>
              <a:ext cx="152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Arial Narrow" pitchFamily="34" charset="0"/>
                </a:rPr>
                <a:t>初始格局</a:t>
              </a:r>
            </a:p>
          </p:txBody>
        </p:sp>
        <p:sp>
          <p:nvSpPr>
            <p:cNvPr id="28821" name="Text Box 161"/>
            <p:cNvSpPr txBox="1">
              <a:spLocks noChangeArrowheads="1"/>
            </p:cNvSpPr>
            <p:nvPr/>
          </p:nvSpPr>
          <p:spPr bwMode="auto">
            <a:xfrm>
              <a:off x="3514800" y="2209800"/>
              <a:ext cx="1752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Arial Narrow" pitchFamily="34" charset="0"/>
                </a:rPr>
                <a:t>第2个格局</a:t>
              </a:r>
            </a:p>
          </p:txBody>
        </p:sp>
        <p:sp>
          <p:nvSpPr>
            <p:cNvPr id="28822" name="Text Box 162"/>
            <p:cNvSpPr txBox="1">
              <a:spLocks noChangeArrowheads="1"/>
            </p:cNvSpPr>
            <p:nvPr/>
          </p:nvSpPr>
          <p:spPr bwMode="auto">
            <a:xfrm>
              <a:off x="3490392" y="5410200"/>
              <a:ext cx="1752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Arial Narrow" pitchFamily="34" charset="0"/>
                </a:rPr>
                <a:t>第</a:t>
              </a:r>
              <a:r>
                <a:rPr lang="en-US" altLang="zh-CN" sz="2400" b="1" dirty="0" err="1">
                  <a:latin typeface="Arial Narrow" pitchFamily="34" charset="0"/>
                </a:rPr>
                <a:t>n</a:t>
              </a:r>
              <a:r>
                <a:rPr lang="en-US" altLang="zh-CN" sz="2400" b="1" baseline="30000" dirty="0" err="1">
                  <a:latin typeface="Arial Narrow" pitchFamily="34" charset="0"/>
                </a:rPr>
                <a:t>k</a:t>
              </a:r>
              <a:r>
                <a:rPr lang="zh-CN" altLang="en-US" sz="2400" b="1" dirty="0">
                  <a:latin typeface="Arial Narrow" pitchFamily="34" charset="0"/>
                </a:rPr>
                <a:t>个格局</a:t>
              </a:r>
            </a:p>
          </p:txBody>
        </p:sp>
        <p:sp>
          <p:nvSpPr>
            <p:cNvPr id="28823" name="Text Box 163"/>
            <p:cNvSpPr txBox="1">
              <a:spLocks noChangeArrowheads="1"/>
            </p:cNvSpPr>
            <p:nvPr/>
          </p:nvSpPr>
          <p:spPr bwMode="auto">
            <a:xfrm>
              <a:off x="4002832" y="3115816"/>
              <a:ext cx="1600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99FF"/>
                  </a:solidFill>
                  <a:latin typeface="Arial Narrow" pitchFamily="34" charset="0"/>
                </a:rPr>
                <a:t>(</a:t>
              </a:r>
              <a:r>
                <a:rPr lang="en-US" altLang="zh-CN" sz="2400" b="1" dirty="0" err="1">
                  <a:solidFill>
                    <a:srgbClr val="0099FF"/>
                  </a:solidFill>
                  <a:latin typeface="Arial Narrow" pitchFamily="34" charset="0"/>
                </a:rPr>
                <a:t>i,j</a:t>
              </a:r>
              <a:r>
                <a:rPr lang="en-US" altLang="zh-CN" sz="2400" b="1" dirty="0">
                  <a:solidFill>
                    <a:srgbClr val="0099FF"/>
                  </a:solidFill>
                  <a:latin typeface="Arial Narrow" pitchFamily="34" charset="0"/>
                </a:rPr>
                <a:t>)</a:t>
              </a:r>
              <a:r>
                <a:rPr lang="en-US" altLang="zh-CN" sz="2400" b="1" dirty="0">
                  <a:latin typeface="Arial Narrow" pitchFamily="34" charset="0"/>
                </a:rPr>
                <a:t>-</a:t>
              </a:r>
              <a:r>
                <a:rPr lang="zh-CN" altLang="en-US" sz="2400" b="1" dirty="0">
                  <a:latin typeface="Arial Narrow" pitchFamily="34" charset="0"/>
                </a:rPr>
                <a:t>窗口</a:t>
              </a:r>
            </a:p>
          </p:txBody>
        </p:sp>
        <p:sp>
          <p:nvSpPr>
            <p:cNvPr id="28825" name="Text Box 165"/>
            <p:cNvSpPr txBox="1">
              <a:spLocks noChangeArrowheads="1"/>
            </p:cNvSpPr>
            <p:nvPr/>
          </p:nvSpPr>
          <p:spPr bwMode="auto">
            <a:xfrm>
              <a:off x="5098976" y="4555976"/>
              <a:ext cx="1524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latin typeface="Arial Narrow" pitchFamily="34" charset="0"/>
                </a:rPr>
                <a:t>单元</a:t>
              </a:r>
              <a:r>
                <a:rPr lang="en-US" altLang="zh-CN" sz="2400" b="1" dirty="0">
                  <a:solidFill>
                    <a:srgbClr val="FF9900"/>
                  </a:solidFill>
                  <a:latin typeface="Arial Narrow" pitchFamily="34" charset="0"/>
                </a:rPr>
                <a:t>cell[</a:t>
              </a:r>
              <a:r>
                <a:rPr lang="en-US" altLang="zh-CN" sz="2400" b="1" dirty="0" err="1">
                  <a:solidFill>
                    <a:srgbClr val="FF9900"/>
                  </a:solidFill>
                  <a:latin typeface="Arial Narrow" pitchFamily="34" charset="0"/>
                </a:rPr>
                <a:t>i,j</a:t>
              </a:r>
              <a:r>
                <a:rPr lang="en-US" altLang="zh-CN" sz="2400" b="1" dirty="0">
                  <a:solidFill>
                    <a:srgbClr val="FF9900"/>
                  </a:solidFill>
                  <a:latin typeface="Arial Narrow" pitchFamily="34" charset="0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1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4F8FA0-BB8B-45D3-973D-DF0C6F4D62F5}" type="slidenum">
              <a:rPr lang="zh-CN" altLang="en-US"/>
              <a:pPr eaLnBrk="1" hangingPunct="1"/>
              <a:t>4</a:t>
            </a:fld>
            <a:endParaRPr lang="en-US" altLang="zh-CN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合法窗口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08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/>
              <a:t>设</a:t>
            </a:r>
            <a:r>
              <a:rPr lang="zh-CN" altLang="en-US" sz="2800" b="1" dirty="0" smtClean="0">
                <a:sym typeface="Symbol" pitchFamily="18" charset="2"/>
              </a:rPr>
              <a:t>(</a:t>
            </a:r>
            <a:r>
              <a:rPr lang="en-US" altLang="zh-CN" sz="2800" b="1" dirty="0" smtClean="0">
                <a:sym typeface="Symbol" pitchFamily="18" charset="2"/>
              </a:rPr>
              <a:t>q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,a)={</a:t>
            </a:r>
            <a:r>
              <a:rPr lang="zh-CN" altLang="en-US" sz="2800" b="1" dirty="0" smtClean="0">
                <a:sym typeface="Symbol" pitchFamily="18" charset="2"/>
              </a:rPr>
              <a:t>(</a:t>
            </a:r>
            <a:r>
              <a:rPr lang="en-US" altLang="zh-CN" sz="2800" b="1" dirty="0" smtClean="0">
                <a:sym typeface="Symbol" pitchFamily="18" charset="2"/>
              </a:rPr>
              <a:t>q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,b,R)},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   (</a:t>
            </a:r>
            <a:r>
              <a:rPr lang="en-US" altLang="zh-CN" sz="2800" b="1" dirty="0" smtClean="0">
                <a:sym typeface="Symbol" pitchFamily="18" charset="2"/>
              </a:rPr>
              <a:t>q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,b)={</a:t>
            </a:r>
            <a:r>
              <a:rPr lang="zh-CN" altLang="en-US" sz="2800" b="1" dirty="0" smtClean="0">
                <a:sym typeface="Symbol" pitchFamily="18" charset="2"/>
              </a:rPr>
              <a:t>(</a:t>
            </a:r>
            <a:r>
              <a:rPr lang="en-US" altLang="zh-CN" sz="2800" b="1" dirty="0" smtClean="0">
                <a:sym typeface="Symbol" pitchFamily="18" charset="2"/>
              </a:rPr>
              <a:t>q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,c,L), </a:t>
            </a:r>
            <a:r>
              <a:rPr lang="zh-CN" altLang="en-US" sz="2800" b="1" dirty="0" smtClean="0">
                <a:sym typeface="Symbol" pitchFamily="18" charset="2"/>
              </a:rPr>
              <a:t>(</a:t>
            </a:r>
            <a:r>
              <a:rPr lang="en-US" altLang="zh-CN" sz="2800" b="1" dirty="0" smtClean="0">
                <a:sym typeface="Symbol" pitchFamily="18" charset="2"/>
              </a:rPr>
              <a:t>q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,a,R)}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23528" y="3078832"/>
            <a:ext cx="5048200" cy="2438400"/>
            <a:chOff x="323528" y="3078832"/>
            <a:chExt cx="5048200" cy="2438400"/>
          </a:xfrm>
        </p:grpSpPr>
        <p:sp>
          <p:nvSpPr>
            <p:cNvPr id="29703" name="Rectangle 4"/>
            <p:cNvSpPr>
              <a:spLocks noChangeArrowheads="1"/>
            </p:cNvSpPr>
            <p:nvPr/>
          </p:nvSpPr>
          <p:spPr bwMode="auto">
            <a:xfrm>
              <a:off x="323528" y="3155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4" name="Text Box 5"/>
            <p:cNvSpPr txBox="1">
              <a:spLocks noChangeArrowheads="1"/>
            </p:cNvSpPr>
            <p:nvPr/>
          </p:nvSpPr>
          <p:spPr bwMode="auto">
            <a:xfrm>
              <a:off x="323528" y="3078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05" name="Rectangle 6"/>
            <p:cNvSpPr>
              <a:spLocks noChangeArrowheads="1"/>
            </p:cNvSpPr>
            <p:nvPr/>
          </p:nvSpPr>
          <p:spPr bwMode="auto">
            <a:xfrm>
              <a:off x="780728" y="3155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6" name="Text Box 7"/>
            <p:cNvSpPr txBox="1">
              <a:spLocks noChangeArrowheads="1"/>
            </p:cNvSpPr>
            <p:nvPr/>
          </p:nvSpPr>
          <p:spPr bwMode="auto">
            <a:xfrm>
              <a:off x="780728" y="3078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q</a:t>
              </a:r>
              <a:r>
                <a:rPr lang="en-US" altLang="zh-CN" sz="2400" b="1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29707" name="Rectangle 8"/>
            <p:cNvSpPr>
              <a:spLocks noChangeArrowheads="1"/>
            </p:cNvSpPr>
            <p:nvPr/>
          </p:nvSpPr>
          <p:spPr bwMode="auto">
            <a:xfrm>
              <a:off x="1237928" y="3155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8" name="Text Box 9"/>
            <p:cNvSpPr txBox="1">
              <a:spLocks noChangeArrowheads="1"/>
            </p:cNvSpPr>
            <p:nvPr/>
          </p:nvSpPr>
          <p:spPr bwMode="auto">
            <a:xfrm>
              <a:off x="1237928" y="3078832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09" name="Text Box 10"/>
            <p:cNvSpPr txBox="1">
              <a:spLocks noChangeArrowheads="1"/>
            </p:cNvSpPr>
            <p:nvPr/>
          </p:nvSpPr>
          <p:spPr bwMode="auto">
            <a:xfrm>
              <a:off x="1237928" y="3078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</a:p>
          </p:txBody>
        </p:sp>
        <p:sp>
          <p:nvSpPr>
            <p:cNvPr id="29710" name="Rectangle 11"/>
            <p:cNvSpPr>
              <a:spLocks noChangeArrowheads="1"/>
            </p:cNvSpPr>
            <p:nvPr/>
          </p:nvSpPr>
          <p:spPr bwMode="auto">
            <a:xfrm>
              <a:off x="323528" y="36122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1" name="Text Box 12"/>
            <p:cNvSpPr txBox="1">
              <a:spLocks noChangeArrowheads="1"/>
            </p:cNvSpPr>
            <p:nvPr/>
          </p:nvSpPr>
          <p:spPr bwMode="auto">
            <a:xfrm>
              <a:off x="323528" y="35360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q</a:t>
              </a:r>
              <a:r>
                <a:rPr lang="en-US" altLang="zh-CN" sz="2400" b="1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9712" name="Rectangle 13"/>
            <p:cNvSpPr>
              <a:spLocks noChangeArrowheads="1"/>
            </p:cNvSpPr>
            <p:nvPr/>
          </p:nvSpPr>
          <p:spPr bwMode="auto">
            <a:xfrm>
              <a:off x="780728" y="36122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3" name="Text Box 14"/>
            <p:cNvSpPr txBox="1">
              <a:spLocks noChangeArrowheads="1"/>
            </p:cNvSpPr>
            <p:nvPr/>
          </p:nvSpPr>
          <p:spPr bwMode="auto">
            <a:xfrm>
              <a:off x="780728" y="35360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14" name="Rectangle 15"/>
            <p:cNvSpPr>
              <a:spLocks noChangeArrowheads="1"/>
            </p:cNvSpPr>
            <p:nvPr/>
          </p:nvSpPr>
          <p:spPr bwMode="auto">
            <a:xfrm>
              <a:off x="1237928" y="36122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5" name="Text Box 16"/>
            <p:cNvSpPr txBox="1">
              <a:spLocks noChangeArrowheads="1"/>
            </p:cNvSpPr>
            <p:nvPr/>
          </p:nvSpPr>
          <p:spPr bwMode="auto">
            <a:xfrm>
              <a:off x="1237928" y="3536032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16" name="Text Box 17"/>
            <p:cNvSpPr txBox="1">
              <a:spLocks noChangeArrowheads="1"/>
            </p:cNvSpPr>
            <p:nvPr/>
          </p:nvSpPr>
          <p:spPr bwMode="auto">
            <a:xfrm>
              <a:off x="1237928" y="35360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c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17" name="Rectangle 18"/>
            <p:cNvSpPr>
              <a:spLocks noChangeArrowheads="1"/>
            </p:cNvSpPr>
            <p:nvPr/>
          </p:nvSpPr>
          <p:spPr bwMode="auto">
            <a:xfrm>
              <a:off x="2123728" y="3155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18" name="Text Box 19"/>
            <p:cNvSpPr txBox="1">
              <a:spLocks noChangeArrowheads="1"/>
            </p:cNvSpPr>
            <p:nvPr/>
          </p:nvSpPr>
          <p:spPr bwMode="auto">
            <a:xfrm>
              <a:off x="2123728" y="3078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19" name="Rectangle 20"/>
            <p:cNvSpPr>
              <a:spLocks noChangeArrowheads="1"/>
            </p:cNvSpPr>
            <p:nvPr/>
          </p:nvSpPr>
          <p:spPr bwMode="auto">
            <a:xfrm>
              <a:off x="2580928" y="3155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20" name="Text Box 21"/>
            <p:cNvSpPr txBox="1">
              <a:spLocks noChangeArrowheads="1"/>
            </p:cNvSpPr>
            <p:nvPr/>
          </p:nvSpPr>
          <p:spPr bwMode="auto">
            <a:xfrm>
              <a:off x="2580928" y="3078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q</a:t>
              </a:r>
              <a:r>
                <a:rPr lang="en-US" altLang="zh-CN" sz="2400" b="1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29721" name="Rectangle 22"/>
            <p:cNvSpPr>
              <a:spLocks noChangeArrowheads="1"/>
            </p:cNvSpPr>
            <p:nvPr/>
          </p:nvSpPr>
          <p:spPr bwMode="auto">
            <a:xfrm>
              <a:off x="3038128" y="3155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22" name="Text Box 23"/>
            <p:cNvSpPr txBox="1">
              <a:spLocks noChangeArrowheads="1"/>
            </p:cNvSpPr>
            <p:nvPr/>
          </p:nvSpPr>
          <p:spPr bwMode="auto">
            <a:xfrm>
              <a:off x="3038128" y="3078832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23" name="Text Box 24"/>
            <p:cNvSpPr txBox="1">
              <a:spLocks noChangeArrowheads="1"/>
            </p:cNvSpPr>
            <p:nvPr/>
          </p:nvSpPr>
          <p:spPr bwMode="auto">
            <a:xfrm>
              <a:off x="3038128" y="3078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</a:p>
          </p:txBody>
        </p:sp>
        <p:sp>
          <p:nvSpPr>
            <p:cNvPr id="29724" name="Rectangle 25"/>
            <p:cNvSpPr>
              <a:spLocks noChangeArrowheads="1"/>
            </p:cNvSpPr>
            <p:nvPr/>
          </p:nvSpPr>
          <p:spPr bwMode="auto">
            <a:xfrm>
              <a:off x="2123728" y="36122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25" name="Text Box 26"/>
            <p:cNvSpPr txBox="1">
              <a:spLocks noChangeArrowheads="1"/>
            </p:cNvSpPr>
            <p:nvPr/>
          </p:nvSpPr>
          <p:spPr bwMode="auto">
            <a:xfrm>
              <a:off x="2123728" y="35360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26" name="Rectangle 27"/>
            <p:cNvSpPr>
              <a:spLocks noChangeArrowheads="1"/>
            </p:cNvSpPr>
            <p:nvPr/>
          </p:nvSpPr>
          <p:spPr bwMode="auto">
            <a:xfrm>
              <a:off x="2580928" y="36122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27" name="Text Box 28"/>
            <p:cNvSpPr txBox="1">
              <a:spLocks noChangeArrowheads="1"/>
            </p:cNvSpPr>
            <p:nvPr/>
          </p:nvSpPr>
          <p:spPr bwMode="auto">
            <a:xfrm>
              <a:off x="2580928" y="35360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28" name="Rectangle 29"/>
            <p:cNvSpPr>
              <a:spLocks noChangeArrowheads="1"/>
            </p:cNvSpPr>
            <p:nvPr/>
          </p:nvSpPr>
          <p:spPr bwMode="auto">
            <a:xfrm>
              <a:off x="3038128" y="36122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29" name="Text Box 30"/>
            <p:cNvSpPr txBox="1">
              <a:spLocks noChangeArrowheads="1"/>
            </p:cNvSpPr>
            <p:nvPr/>
          </p:nvSpPr>
          <p:spPr bwMode="auto">
            <a:xfrm>
              <a:off x="3038128" y="3536032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30" name="Text Box 31"/>
            <p:cNvSpPr txBox="1">
              <a:spLocks noChangeArrowheads="1"/>
            </p:cNvSpPr>
            <p:nvPr/>
          </p:nvSpPr>
          <p:spPr bwMode="auto">
            <a:xfrm>
              <a:off x="3038128" y="35360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q</a:t>
              </a:r>
              <a:r>
                <a:rPr lang="en-US" altLang="zh-CN" sz="2400" b="1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9731" name="Rectangle 32"/>
            <p:cNvSpPr>
              <a:spLocks noChangeArrowheads="1"/>
            </p:cNvSpPr>
            <p:nvPr/>
          </p:nvSpPr>
          <p:spPr bwMode="auto">
            <a:xfrm>
              <a:off x="3923928" y="3155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32" name="Text Box 33"/>
            <p:cNvSpPr txBox="1">
              <a:spLocks noChangeArrowheads="1"/>
            </p:cNvSpPr>
            <p:nvPr/>
          </p:nvSpPr>
          <p:spPr bwMode="auto">
            <a:xfrm>
              <a:off x="3923928" y="3078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33" name="Rectangle 34"/>
            <p:cNvSpPr>
              <a:spLocks noChangeArrowheads="1"/>
            </p:cNvSpPr>
            <p:nvPr/>
          </p:nvSpPr>
          <p:spPr bwMode="auto">
            <a:xfrm>
              <a:off x="4381128" y="3155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34" name="Text Box 35"/>
            <p:cNvSpPr txBox="1">
              <a:spLocks noChangeArrowheads="1"/>
            </p:cNvSpPr>
            <p:nvPr/>
          </p:nvSpPr>
          <p:spPr bwMode="auto">
            <a:xfrm>
              <a:off x="4381128" y="3078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35" name="Rectangle 36"/>
            <p:cNvSpPr>
              <a:spLocks noChangeArrowheads="1"/>
            </p:cNvSpPr>
            <p:nvPr/>
          </p:nvSpPr>
          <p:spPr bwMode="auto">
            <a:xfrm>
              <a:off x="4838328" y="3155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36" name="Text Box 37"/>
            <p:cNvSpPr txBox="1">
              <a:spLocks noChangeArrowheads="1"/>
            </p:cNvSpPr>
            <p:nvPr/>
          </p:nvSpPr>
          <p:spPr bwMode="auto">
            <a:xfrm>
              <a:off x="4838328" y="3078832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37" name="Text Box 38"/>
            <p:cNvSpPr txBox="1">
              <a:spLocks noChangeArrowheads="1"/>
            </p:cNvSpPr>
            <p:nvPr/>
          </p:nvSpPr>
          <p:spPr bwMode="auto">
            <a:xfrm>
              <a:off x="4838328" y="3078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q</a:t>
              </a:r>
              <a:r>
                <a:rPr lang="en-US" altLang="zh-CN" sz="2400" b="1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29738" name="Rectangle 39"/>
            <p:cNvSpPr>
              <a:spLocks noChangeArrowheads="1"/>
            </p:cNvSpPr>
            <p:nvPr/>
          </p:nvSpPr>
          <p:spPr bwMode="auto">
            <a:xfrm>
              <a:off x="3923928" y="36122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39" name="Text Box 40"/>
            <p:cNvSpPr txBox="1">
              <a:spLocks noChangeArrowheads="1"/>
            </p:cNvSpPr>
            <p:nvPr/>
          </p:nvSpPr>
          <p:spPr bwMode="auto">
            <a:xfrm>
              <a:off x="3923928" y="35360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40" name="Rectangle 41"/>
            <p:cNvSpPr>
              <a:spLocks noChangeArrowheads="1"/>
            </p:cNvSpPr>
            <p:nvPr/>
          </p:nvSpPr>
          <p:spPr bwMode="auto">
            <a:xfrm>
              <a:off x="4381128" y="36122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41" name="Text Box 42"/>
            <p:cNvSpPr txBox="1">
              <a:spLocks noChangeArrowheads="1"/>
            </p:cNvSpPr>
            <p:nvPr/>
          </p:nvSpPr>
          <p:spPr bwMode="auto">
            <a:xfrm>
              <a:off x="4381128" y="35360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42" name="Rectangle 43"/>
            <p:cNvSpPr>
              <a:spLocks noChangeArrowheads="1"/>
            </p:cNvSpPr>
            <p:nvPr/>
          </p:nvSpPr>
          <p:spPr bwMode="auto">
            <a:xfrm>
              <a:off x="4838328" y="36122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43" name="Text Box 44"/>
            <p:cNvSpPr txBox="1">
              <a:spLocks noChangeArrowheads="1"/>
            </p:cNvSpPr>
            <p:nvPr/>
          </p:nvSpPr>
          <p:spPr bwMode="auto">
            <a:xfrm>
              <a:off x="4838328" y="3536032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44" name="Text Box 45"/>
            <p:cNvSpPr txBox="1">
              <a:spLocks noChangeArrowheads="1"/>
            </p:cNvSpPr>
            <p:nvPr/>
          </p:nvSpPr>
          <p:spPr bwMode="auto">
            <a:xfrm>
              <a:off x="4838328" y="35360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45" name="Rectangle 46"/>
            <p:cNvSpPr>
              <a:spLocks noChangeArrowheads="1"/>
            </p:cNvSpPr>
            <p:nvPr/>
          </p:nvSpPr>
          <p:spPr bwMode="auto">
            <a:xfrm>
              <a:off x="323528" y="46028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46" name="Text Box 47"/>
            <p:cNvSpPr txBox="1">
              <a:spLocks noChangeArrowheads="1"/>
            </p:cNvSpPr>
            <p:nvPr/>
          </p:nvSpPr>
          <p:spPr bwMode="auto">
            <a:xfrm>
              <a:off x="323528" y="45266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47" name="Rectangle 48"/>
            <p:cNvSpPr>
              <a:spLocks noChangeArrowheads="1"/>
            </p:cNvSpPr>
            <p:nvPr/>
          </p:nvSpPr>
          <p:spPr bwMode="auto">
            <a:xfrm>
              <a:off x="780728" y="46028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48" name="Text Box 49"/>
            <p:cNvSpPr txBox="1">
              <a:spLocks noChangeArrowheads="1"/>
            </p:cNvSpPr>
            <p:nvPr/>
          </p:nvSpPr>
          <p:spPr bwMode="auto">
            <a:xfrm>
              <a:off x="780728" y="45266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49" name="Rectangle 50"/>
            <p:cNvSpPr>
              <a:spLocks noChangeArrowheads="1"/>
            </p:cNvSpPr>
            <p:nvPr/>
          </p:nvSpPr>
          <p:spPr bwMode="auto">
            <a:xfrm>
              <a:off x="1237928" y="46028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0" name="Text Box 51"/>
            <p:cNvSpPr txBox="1">
              <a:spLocks noChangeArrowheads="1"/>
            </p:cNvSpPr>
            <p:nvPr/>
          </p:nvSpPr>
          <p:spPr bwMode="auto">
            <a:xfrm>
              <a:off x="1237928" y="4526632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51" name="Text Box 52"/>
            <p:cNvSpPr txBox="1">
              <a:spLocks noChangeArrowheads="1"/>
            </p:cNvSpPr>
            <p:nvPr/>
          </p:nvSpPr>
          <p:spPr bwMode="auto">
            <a:xfrm>
              <a:off x="1237928" y="45266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</a:p>
          </p:txBody>
        </p:sp>
        <p:sp>
          <p:nvSpPr>
            <p:cNvPr id="29752" name="Rectangle 53"/>
            <p:cNvSpPr>
              <a:spLocks noChangeArrowheads="1"/>
            </p:cNvSpPr>
            <p:nvPr/>
          </p:nvSpPr>
          <p:spPr bwMode="auto">
            <a:xfrm>
              <a:off x="323528" y="5060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3" name="Text Box 54"/>
            <p:cNvSpPr txBox="1">
              <a:spLocks noChangeArrowheads="1"/>
            </p:cNvSpPr>
            <p:nvPr/>
          </p:nvSpPr>
          <p:spPr bwMode="auto">
            <a:xfrm>
              <a:off x="323528" y="4983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#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54" name="Rectangle 55"/>
            <p:cNvSpPr>
              <a:spLocks noChangeArrowheads="1"/>
            </p:cNvSpPr>
            <p:nvPr/>
          </p:nvSpPr>
          <p:spPr bwMode="auto">
            <a:xfrm>
              <a:off x="780728" y="5060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5" name="Text Box 56"/>
            <p:cNvSpPr txBox="1">
              <a:spLocks noChangeArrowheads="1"/>
            </p:cNvSpPr>
            <p:nvPr/>
          </p:nvSpPr>
          <p:spPr bwMode="auto">
            <a:xfrm>
              <a:off x="780728" y="4983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56" name="Rectangle 57"/>
            <p:cNvSpPr>
              <a:spLocks noChangeArrowheads="1"/>
            </p:cNvSpPr>
            <p:nvPr/>
          </p:nvSpPr>
          <p:spPr bwMode="auto">
            <a:xfrm>
              <a:off x="1237928" y="5060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57" name="Text Box 58"/>
            <p:cNvSpPr txBox="1">
              <a:spLocks noChangeArrowheads="1"/>
            </p:cNvSpPr>
            <p:nvPr/>
          </p:nvSpPr>
          <p:spPr bwMode="auto">
            <a:xfrm>
              <a:off x="1237928" y="4983832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58" name="Text Box 59"/>
            <p:cNvSpPr txBox="1">
              <a:spLocks noChangeArrowheads="1"/>
            </p:cNvSpPr>
            <p:nvPr/>
          </p:nvSpPr>
          <p:spPr bwMode="auto">
            <a:xfrm>
              <a:off x="1237928" y="4983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59" name="Rectangle 60"/>
            <p:cNvSpPr>
              <a:spLocks noChangeArrowheads="1"/>
            </p:cNvSpPr>
            <p:nvPr/>
          </p:nvSpPr>
          <p:spPr bwMode="auto">
            <a:xfrm>
              <a:off x="2123728" y="46028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60" name="Text Box 61"/>
            <p:cNvSpPr txBox="1">
              <a:spLocks noChangeArrowheads="1"/>
            </p:cNvSpPr>
            <p:nvPr/>
          </p:nvSpPr>
          <p:spPr bwMode="auto">
            <a:xfrm>
              <a:off x="2123728" y="45266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61" name="Rectangle 62"/>
            <p:cNvSpPr>
              <a:spLocks noChangeArrowheads="1"/>
            </p:cNvSpPr>
            <p:nvPr/>
          </p:nvSpPr>
          <p:spPr bwMode="auto">
            <a:xfrm>
              <a:off x="2580928" y="46028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62" name="Text Box 63"/>
            <p:cNvSpPr txBox="1">
              <a:spLocks noChangeArrowheads="1"/>
            </p:cNvSpPr>
            <p:nvPr/>
          </p:nvSpPr>
          <p:spPr bwMode="auto">
            <a:xfrm>
              <a:off x="2580928" y="45266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63" name="Rectangle 64"/>
            <p:cNvSpPr>
              <a:spLocks noChangeArrowheads="1"/>
            </p:cNvSpPr>
            <p:nvPr/>
          </p:nvSpPr>
          <p:spPr bwMode="auto">
            <a:xfrm>
              <a:off x="3038128" y="46028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64" name="Text Box 65"/>
            <p:cNvSpPr txBox="1">
              <a:spLocks noChangeArrowheads="1"/>
            </p:cNvSpPr>
            <p:nvPr/>
          </p:nvSpPr>
          <p:spPr bwMode="auto">
            <a:xfrm>
              <a:off x="3038128" y="4526632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65" name="Text Box 66"/>
            <p:cNvSpPr txBox="1">
              <a:spLocks noChangeArrowheads="1"/>
            </p:cNvSpPr>
            <p:nvPr/>
          </p:nvSpPr>
          <p:spPr bwMode="auto">
            <a:xfrm>
              <a:off x="3038128" y="45266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</a:p>
          </p:txBody>
        </p:sp>
        <p:sp>
          <p:nvSpPr>
            <p:cNvPr id="29766" name="Rectangle 67"/>
            <p:cNvSpPr>
              <a:spLocks noChangeArrowheads="1"/>
            </p:cNvSpPr>
            <p:nvPr/>
          </p:nvSpPr>
          <p:spPr bwMode="auto">
            <a:xfrm>
              <a:off x="2123728" y="5060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67" name="Text Box 68"/>
            <p:cNvSpPr txBox="1">
              <a:spLocks noChangeArrowheads="1"/>
            </p:cNvSpPr>
            <p:nvPr/>
          </p:nvSpPr>
          <p:spPr bwMode="auto">
            <a:xfrm>
              <a:off x="2123728" y="4983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68" name="Rectangle 69"/>
            <p:cNvSpPr>
              <a:spLocks noChangeArrowheads="1"/>
            </p:cNvSpPr>
            <p:nvPr/>
          </p:nvSpPr>
          <p:spPr bwMode="auto">
            <a:xfrm>
              <a:off x="2580928" y="5060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69" name="Text Box 70"/>
            <p:cNvSpPr txBox="1">
              <a:spLocks noChangeArrowheads="1"/>
            </p:cNvSpPr>
            <p:nvPr/>
          </p:nvSpPr>
          <p:spPr bwMode="auto">
            <a:xfrm>
              <a:off x="2580928" y="4983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70" name="Rectangle 71"/>
            <p:cNvSpPr>
              <a:spLocks noChangeArrowheads="1"/>
            </p:cNvSpPr>
            <p:nvPr/>
          </p:nvSpPr>
          <p:spPr bwMode="auto">
            <a:xfrm>
              <a:off x="3038128" y="5060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1" name="Text Box 72"/>
            <p:cNvSpPr txBox="1">
              <a:spLocks noChangeArrowheads="1"/>
            </p:cNvSpPr>
            <p:nvPr/>
          </p:nvSpPr>
          <p:spPr bwMode="auto">
            <a:xfrm>
              <a:off x="3038128" y="4983832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72" name="Text Box 73"/>
            <p:cNvSpPr txBox="1">
              <a:spLocks noChangeArrowheads="1"/>
            </p:cNvSpPr>
            <p:nvPr/>
          </p:nvSpPr>
          <p:spPr bwMode="auto">
            <a:xfrm>
              <a:off x="3038128" y="4983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q</a:t>
              </a:r>
              <a:r>
                <a:rPr lang="en-US" altLang="zh-CN" sz="2400" b="1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29773" name="Rectangle 74"/>
            <p:cNvSpPr>
              <a:spLocks noChangeArrowheads="1"/>
            </p:cNvSpPr>
            <p:nvPr/>
          </p:nvSpPr>
          <p:spPr bwMode="auto">
            <a:xfrm>
              <a:off x="3923928" y="46028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4" name="Text Box 75"/>
            <p:cNvSpPr txBox="1">
              <a:spLocks noChangeArrowheads="1"/>
            </p:cNvSpPr>
            <p:nvPr/>
          </p:nvSpPr>
          <p:spPr bwMode="auto">
            <a:xfrm>
              <a:off x="3923928" y="45266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75" name="Rectangle 76"/>
            <p:cNvSpPr>
              <a:spLocks noChangeArrowheads="1"/>
            </p:cNvSpPr>
            <p:nvPr/>
          </p:nvSpPr>
          <p:spPr bwMode="auto">
            <a:xfrm>
              <a:off x="4381128" y="46028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6" name="Text Box 77"/>
            <p:cNvSpPr txBox="1">
              <a:spLocks noChangeArrowheads="1"/>
            </p:cNvSpPr>
            <p:nvPr/>
          </p:nvSpPr>
          <p:spPr bwMode="auto">
            <a:xfrm>
              <a:off x="4381128" y="45266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77" name="Rectangle 78"/>
            <p:cNvSpPr>
              <a:spLocks noChangeArrowheads="1"/>
            </p:cNvSpPr>
            <p:nvPr/>
          </p:nvSpPr>
          <p:spPr bwMode="auto">
            <a:xfrm>
              <a:off x="4838328" y="46028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78" name="Text Box 79"/>
            <p:cNvSpPr txBox="1">
              <a:spLocks noChangeArrowheads="1"/>
            </p:cNvSpPr>
            <p:nvPr/>
          </p:nvSpPr>
          <p:spPr bwMode="auto">
            <a:xfrm>
              <a:off x="4838328" y="4526632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79" name="Text Box 80"/>
            <p:cNvSpPr txBox="1">
              <a:spLocks noChangeArrowheads="1"/>
            </p:cNvSpPr>
            <p:nvPr/>
          </p:nvSpPr>
          <p:spPr bwMode="auto">
            <a:xfrm>
              <a:off x="4838328" y="45266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</a:p>
          </p:txBody>
        </p:sp>
        <p:sp>
          <p:nvSpPr>
            <p:cNvPr id="29780" name="Rectangle 81"/>
            <p:cNvSpPr>
              <a:spLocks noChangeArrowheads="1"/>
            </p:cNvSpPr>
            <p:nvPr/>
          </p:nvSpPr>
          <p:spPr bwMode="auto">
            <a:xfrm>
              <a:off x="3923928" y="5060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81" name="Text Box 82"/>
            <p:cNvSpPr txBox="1">
              <a:spLocks noChangeArrowheads="1"/>
            </p:cNvSpPr>
            <p:nvPr/>
          </p:nvSpPr>
          <p:spPr bwMode="auto">
            <a:xfrm>
              <a:off x="3923928" y="4983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c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82" name="Rectangle 83"/>
            <p:cNvSpPr>
              <a:spLocks noChangeArrowheads="1"/>
            </p:cNvSpPr>
            <p:nvPr/>
          </p:nvSpPr>
          <p:spPr bwMode="auto">
            <a:xfrm>
              <a:off x="4381128" y="5060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83" name="Text Box 84"/>
            <p:cNvSpPr txBox="1">
              <a:spLocks noChangeArrowheads="1"/>
            </p:cNvSpPr>
            <p:nvPr/>
          </p:nvSpPr>
          <p:spPr bwMode="auto">
            <a:xfrm>
              <a:off x="4381128" y="4983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84" name="Rectangle 85"/>
            <p:cNvSpPr>
              <a:spLocks noChangeArrowheads="1"/>
            </p:cNvSpPr>
            <p:nvPr/>
          </p:nvSpPr>
          <p:spPr bwMode="auto">
            <a:xfrm>
              <a:off x="4838328" y="5060032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85" name="Text Box 86"/>
            <p:cNvSpPr txBox="1">
              <a:spLocks noChangeArrowheads="1"/>
            </p:cNvSpPr>
            <p:nvPr/>
          </p:nvSpPr>
          <p:spPr bwMode="auto">
            <a:xfrm>
              <a:off x="4838328" y="4983832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29786" name="Text Box 87"/>
            <p:cNvSpPr txBox="1">
              <a:spLocks noChangeArrowheads="1"/>
            </p:cNvSpPr>
            <p:nvPr/>
          </p:nvSpPr>
          <p:spPr bwMode="auto">
            <a:xfrm>
              <a:off x="4838328" y="4983832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94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7C3DAFF-A333-4426-A7E5-1231EDFE8384}" type="slidenum">
              <a:rPr lang="zh-CN" altLang="en-US"/>
              <a:pPr eaLnBrk="1" hangingPunct="1"/>
              <a:t>5</a:t>
            </a:fld>
            <a:endParaRPr lang="en-US" altLang="zh-CN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非法窗口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081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b="1" dirty="0" smtClean="0"/>
              <a:t>设</a:t>
            </a:r>
            <a:r>
              <a:rPr lang="zh-CN" altLang="en-US" sz="2800" b="1" dirty="0" smtClean="0">
                <a:sym typeface="Symbol" pitchFamily="18" charset="2"/>
              </a:rPr>
              <a:t>(</a:t>
            </a:r>
            <a:r>
              <a:rPr lang="en-US" altLang="zh-CN" sz="2800" b="1" dirty="0" smtClean="0">
                <a:sym typeface="Symbol" pitchFamily="18" charset="2"/>
              </a:rPr>
              <a:t>q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,a)={</a:t>
            </a:r>
            <a:r>
              <a:rPr lang="zh-CN" altLang="en-US" sz="2800" b="1" dirty="0" smtClean="0">
                <a:sym typeface="Symbol" pitchFamily="18" charset="2"/>
              </a:rPr>
              <a:t>(</a:t>
            </a:r>
            <a:r>
              <a:rPr lang="en-US" altLang="zh-CN" sz="2800" b="1" dirty="0" smtClean="0">
                <a:sym typeface="Symbol" pitchFamily="18" charset="2"/>
              </a:rPr>
              <a:t>q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,b,R)}, 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      (</a:t>
            </a:r>
            <a:r>
              <a:rPr lang="en-US" altLang="zh-CN" sz="2800" b="1" dirty="0" smtClean="0">
                <a:sym typeface="Symbol" pitchFamily="18" charset="2"/>
              </a:rPr>
              <a:t>q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>
                <a:sym typeface="Symbol" pitchFamily="18" charset="2"/>
              </a:rPr>
              <a:t>,b)={</a:t>
            </a:r>
            <a:r>
              <a:rPr lang="zh-CN" altLang="en-US" sz="2800" b="1" dirty="0" smtClean="0">
                <a:sym typeface="Symbol" pitchFamily="18" charset="2"/>
              </a:rPr>
              <a:t>(</a:t>
            </a:r>
            <a:r>
              <a:rPr lang="en-US" altLang="zh-CN" sz="2800" b="1" dirty="0" smtClean="0">
                <a:sym typeface="Symbol" pitchFamily="18" charset="2"/>
              </a:rPr>
              <a:t>q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,c,L), </a:t>
            </a:r>
            <a:r>
              <a:rPr lang="zh-CN" altLang="en-US" sz="2800" b="1" dirty="0" smtClean="0">
                <a:sym typeface="Symbol" pitchFamily="18" charset="2"/>
              </a:rPr>
              <a:t>(</a:t>
            </a:r>
            <a:r>
              <a:rPr lang="en-US" altLang="zh-CN" sz="2800" b="1" dirty="0" smtClean="0">
                <a:sym typeface="Symbol" pitchFamily="18" charset="2"/>
              </a:rPr>
              <a:t>q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>
                <a:sym typeface="Symbol" pitchFamily="18" charset="2"/>
              </a:rPr>
              <a:t>,a,R)}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69168" y="3302496"/>
            <a:ext cx="5715000" cy="990600"/>
            <a:chOff x="1600200" y="2895600"/>
            <a:chExt cx="5715000" cy="990600"/>
          </a:xfrm>
        </p:grpSpPr>
        <p:sp>
          <p:nvSpPr>
            <p:cNvPr id="30727" name="Rectangle 4"/>
            <p:cNvSpPr>
              <a:spLocks noChangeArrowheads="1"/>
            </p:cNvSpPr>
            <p:nvPr/>
          </p:nvSpPr>
          <p:spPr bwMode="auto">
            <a:xfrm>
              <a:off x="1600200" y="2971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1600200" y="289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29" name="Rectangle 6"/>
            <p:cNvSpPr>
              <a:spLocks noChangeArrowheads="1"/>
            </p:cNvSpPr>
            <p:nvPr/>
          </p:nvSpPr>
          <p:spPr bwMode="auto">
            <a:xfrm>
              <a:off x="2057400" y="2971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0" name="Text Box 7"/>
            <p:cNvSpPr txBox="1">
              <a:spLocks noChangeArrowheads="1"/>
            </p:cNvSpPr>
            <p:nvPr/>
          </p:nvSpPr>
          <p:spPr bwMode="auto">
            <a:xfrm>
              <a:off x="2057400" y="289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31" name="Rectangle 8"/>
            <p:cNvSpPr>
              <a:spLocks noChangeArrowheads="1"/>
            </p:cNvSpPr>
            <p:nvPr/>
          </p:nvSpPr>
          <p:spPr bwMode="auto">
            <a:xfrm>
              <a:off x="2514600" y="2971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2" name="Text Box 9"/>
            <p:cNvSpPr txBox="1">
              <a:spLocks noChangeArrowheads="1"/>
            </p:cNvSpPr>
            <p:nvPr/>
          </p:nvSpPr>
          <p:spPr bwMode="auto">
            <a:xfrm>
              <a:off x="2514600" y="28956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33" name="Text Box 10"/>
            <p:cNvSpPr txBox="1">
              <a:spLocks noChangeArrowheads="1"/>
            </p:cNvSpPr>
            <p:nvPr/>
          </p:nvSpPr>
          <p:spPr bwMode="auto">
            <a:xfrm>
              <a:off x="2514600" y="289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</a:p>
          </p:txBody>
        </p:sp>
        <p:sp>
          <p:nvSpPr>
            <p:cNvPr id="30734" name="Rectangle 11"/>
            <p:cNvSpPr>
              <a:spLocks noChangeArrowheads="1"/>
            </p:cNvSpPr>
            <p:nvPr/>
          </p:nvSpPr>
          <p:spPr bwMode="auto">
            <a:xfrm>
              <a:off x="1600200" y="3429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5" name="Text Box 12"/>
            <p:cNvSpPr txBox="1">
              <a:spLocks noChangeArrowheads="1"/>
            </p:cNvSpPr>
            <p:nvPr/>
          </p:nvSpPr>
          <p:spPr bwMode="auto">
            <a:xfrm>
              <a:off x="1600200" y="3352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36" name="Rectangle 13"/>
            <p:cNvSpPr>
              <a:spLocks noChangeArrowheads="1"/>
            </p:cNvSpPr>
            <p:nvPr/>
          </p:nvSpPr>
          <p:spPr bwMode="auto">
            <a:xfrm>
              <a:off x="2057400" y="3429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7" name="Text Box 14"/>
            <p:cNvSpPr txBox="1">
              <a:spLocks noChangeArrowheads="1"/>
            </p:cNvSpPr>
            <p:nvPr/>
          </p:nvSpPr>
          <p:spPr bwMode="auto">
            <a:xfrm>
              <a:off x="2057400" y="3352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38" name="Rectangle 15"/>
            <p:cNvSpPr>
              <a:spLocks noChangeArrowheads="1"/>
            </p:cNvSpPr>
            <p:nvPr/>
          </p:nvSpPr>
          <p:spPr bwMode="auto">
            <a:xfrm>
              <a:off x="2514600" y="3429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9" name="Text Box 16"/>
            <p:cNvSpPr txBox="1">
              <a:spLocks noChangeArrowheads="1"/>
            </p:cNvSpPr>
            <p:nvPr/>
          </p:nvSpPr>
          <p:spPr bwMode="auto">
            <a:xfrm>
              <a:off x="2514600" y="33528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40" name="Text Box 17"/>
            <p:cNvSpPr txBox="1">
              <a:spLocks noChangeArrowheads="1"/>
            </p:cNvSpPr>
            <p:nvPr/>
          </p:nvSpPr>
          <p:spPr bwMode="auto">
            <a:xfrm>
              <a:off x="2514600" y="3352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41" name="Rectangle 18"/>
            <p:cNvSpPr>
              <a:spLocks noChangeArrowheads="1"/>
            </p:cNvSpPr>
            <p:nvPr/>
          </p:nvSpPr>
          <p:spPr bwMode="auto">
            <a:xfrm>
              <a:off x="3733800" y="2971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2" name="Text Box 19"/>
            <p:cNvSpPr txBox="1">
              <a:spLocks noChangeArrowheads="1"/>
            </p:cNvSpPr>
            <p:nvPr/>
          </p:nvSpPr>
          <p:spPr bwMode="auto">
            <a:xfrm>
              <a:off x="3733800" y="289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43" name="Rectangle 20"/>
            <p:cNvSpPr>
              <a:spLocks noChangeArrowheads="1"/>
            </p:cNvSpPr>
            <p:nvPr/>
          </p:nvSpPr>
          <p:spPr bwMode="auto">
            <a:xfrm>
              <a:off x="4191000" y="2971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4" name="Text Box 21"/>
            <p:cNvSpPr txBox="1">
              <a:spLocks noChangeArrowheads="1"/>
            </p:cNvSpPr>
            <p:nvPr/>
          </p:nvSpPr>
          <p:spPr bwMode="auto">
            <a:xfrm>
              <a:off x="4191000" y="289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q</a:t>
              </a:r>
              <a:r>
                <a:rPr lang="en-US" altLang="zh-CN" sz="2400" b="1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0745" name="Rectangle 22"/>
            <p:cNvSpPr>
              <a:spLocks noChangeArrowheads="1"/>
            </p:cNvSpPr>
            <p:nvPr/>
          </p:nvSpPr>
          <p:spPr bwMode="auto">
            <a:xfrm>
              <a:off x="4648200" y="2971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6" name="Text Box 23"/>
            <p:cNvSpPr txBox="1">
              <a:spLocks noChangeArrowheads="1"/>
            </p:cNvSpPr>
            <p:nvPr/>
          </p:nvSpPr>
          <p:spPr bwMode="auto">
            <a:xfrm>
              <a:off x="4648200" y="28956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47" name="Text Box 24"/>
            <p:cNvSpPr txBox="1">
              <a:spLocks noChangeArrowheads="1"/>
            </p:cNvSpPr>
            <p:nvPr/>
          </p:nvSpPr>
          <p:spPr bwMode="auto">
            <a:xfrm>
              <a:off x="4648200" y="289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</a:p>
          </p:txBody>
        </p:sp>
        <p:sp>
          <p:nvSpPr>
            <p:cNvPr id="30748" name="Rectangle 25"/>
            <p:cNvSpPr>
              <a:spLocks noChangeArrowheads="1"/>
            </p:cNvSpPr>
            <p:nvPr/>
          </p:nvSpPr>
          <p:spPr bwMode="auto">
            <a:xfrm>
              <a:off x="3733800" y="3429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9" name="Text Box 26"/>
            <p:cNvSpPr txBox="1">
              <a:spLocks noChangeArrowheads="1"/>
            </p:cNvSpPr>
            <p:nvPr/>
          </p:nvSpPr>
          <p:spPr bwMode="auto">
            <a:xfrm>
              <a:off x="3733800" y="3352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q</a:t>
              </a:r>
              <a:r>
                <a:rPr lang="en-US" altLang="zh-CN" sz="2400" b="1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0750" name="Rectangle 27"/>
            <p:cNvSpPr>
              <a:spLocks noChangeArrowheads="1"/>
            </p:cNvSpPr>
            <p:nvPr/>
          </p:nvSpPr>
          <p:spPr bwMode="auto">
            <a:xfrm>
              <a:off x="4191000" y="3429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1" name="Text Box 28"/>
            <p:cNvSpPr txBox="1">
              <a:spLocks noChangeArrowheads="1"/>
            </p:cNvSpPr>
            <p:nvPr/>
          </p:nvSpPr>
          <p:spPr bwMode="auto">
            <a:xfrm>
              <a:off x="4191000" y="3352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52" name="Rectangle 29"/>
            <p:cNvSpPr>
              <a:spLocks noChangeArrowheads="1"/>
            </p:cNvSpPr>
            <p:nvPr/>
          </p:nvSpPr>
          <p:spPr bwMode="auto">
            <a:xfrm>
              <a:off x="4648200" y="3429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3" name="Text Box 30"/>
            <p:cNvSpPr txBox="1">
              <a:spLocks noChangeArrowheads="1"/>
            </p:cNvSpPr>
            <p:nvPr/>
          </p:nvSpPr>
          <p:spPr bwMode="auto">
            <a:xfrm>
              <a:off x="4648200" y="33528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54" name="Text Box 31"/>
            <p:cNvSpPr txBox="1">
              <a:spLocks noChangeArrowheads="1"/>
            </p:cNvSpPr>
            <p:nvPr/>
          </p:nvSpPr>
          <p:spPr bwMode="auto">
            <a:xfrm>
              <a:off x="4648200" y="3352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a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55" name="Rectangle 32"/>
            <p:cNvSpPr>
              <a:spLocks noChangeArrowheads="1"/>
            </p:cNvSpPr>
            <p:nvPr/>
          </p:nvSpPr>
          <p:spPr bwMode="auto">
            <a:xfrm>
              <a:off x="5867400" y="2971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6" name="Text Box 33"/>
            <p:cNvSpPr txBox="1">
              <a:spLocks noChangeArrowheads="1"/>
            </p:cNvSpPr>
            <p:nvPr/>
          </p:nvSpPr>
          <p:spPr bwMode="auto">
            <a:xfrm>
              <a:off x="5867400" y="289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57" name="Rectangle 34"/>
            <p:cNvSpPr>
              <a:spLocks noChangeArrowheads="1"/>
            </p:cNvSpPr>
            <p:nvPr/>
          </p:nvSpPr>
          <p:spPr bwMode="auto">
            <a:xfrm>
              <a:off x="6324600" y="2971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8" name="Rectangle 36"/>
            <p:cNvSpPr>
              <a:spLocks noChangeArrowheads="1"/>
            </p:cNvSpPr>
            <p:nvPr/>
          </p:nvSpPr>
          <p:spPr bwMode="auto">
            <a:xfrm>
              <a:off x="6781800" y="29718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9" name="Text Box 37"/>
            <p:cNvSpPr txBox="1">
              <a:spLocks noChangeArrowheads="1"/>
            </p:cNvSpPr>
            <p:nvPr/>
          </p:nvSpPr>
          <p:spPr bwMode="auto">
            <a:xfrm>
              <a:off x="6781800" y="28956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60" name="Text Box 38"/>
            <p:cNvSpPr txBox="1">
              <a:spLocks noChangeArrowheads="1"/>
            </p:cNvSpPr>
            <p:nvPr/>
          </p:nvSpPr>
          <p:spPr bwMode="auto">
            <a:xfrm>
              <a:off x="6781800" y="289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61" name="Rectangle 39"/>
            <p:cNvSpPr>
              <a:spLocks noChangeArrowheads="1"/>
            </p:cNvSpPr>
            <p:nvPr/>
          </p:nvSpPr>
          <p:spPr bwMode="auto">
            <a:xfrm>
              <a:off x="5867400" y="3429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62" name="Rectangle 41"/>
            <p:cNvSpPr>
              <a:spLocks noChangeArrowheads="1"/>
            </p:cNvSpPr>
            <p:nvPr/>
          </p:nvSpPr>
          <p:spPr bwMode="auto">
            <a:xfrm>
              <a:off x="6324600" y="3429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63" name="Rectangle 43"/>
            <p:cNvSpPr>
              <a:spLocks noChangeArrowheads="1"/>
            </p:cNvSpPr>
            <p:nvPr/>
          </p:nvSpPr>
          <p:spPr bwMode="auto">
            <a:xfrm>
              <a:off x="6781800" y="3429000"/>
              <a:ext cx="457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64" name="Text Box 44"/>
            <p:cNvSpPr txBox="1">
              <a:spLocks noChangeArrowheads="1"/>
            </p:cNvSpPr>
            <p:nvPr/>
          </p:nvSpPr>
          <p:spPr bwMode="auto">
            <a:xfrm>
              <a:off x="6781800" y="33528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65" name="Text Box 45"/>
            <p:cNvSpPr txBox="1">
              <a:spLocks noChangeArrowheads="1"/>
            </p:cNvSpPr>
            <p:nvPr/>
          </p:nvSpPr>
          <p:spPr bwMode="auto">
            <a:xfrm>
              <a:off x="6324600" y="3352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b</a:t>
              </a:r>
              <a:endParaRPr lang="en-US" altLang="zh-CN" sz="2400" b="1" baseline="-25000">
                <a:latin typeface="Arial Narrow" pitchFamily="34" charset="0"/>
              </a:endParaRPr>
            </a:p>
          </p:txBody>
        </p:sp>
        <p:sp>
          <p:nvSpPr>
            <p:cNvPr id="30766" name="Text Box 88"/>
            <p:cNvSpPr txBox="1">
              <a:spLocks noChangeArrowheads="1"/>
            </p:cNvSpPr>
            <p:nvPr/>
          </p:nvSpPr>
          <p:spPr bwMode="auto">
            <a:xfrm>
              <a:off x="6324600" y="28956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q</a:t>
              </a:r>
              <a:r>
                <a:rPr lang="en-US" altLang="zh-CN" sz="2400" b="1" baseline="-25000">
                  <a:latin typeface="Arial Narrow" pitchFamily="34" charset="0"/>
                </a:rPr>
                <a:t>1</a:t>
              </a:r>
            </a:p>
          </p:txBody>
        </p:sp>
        <p:sp>
          <p:nvSpPr>
            <p:cNvPr id="30767" name="Text Box 89"/>
            <p:cNvSpPr txBox="1">
              <a:spLocks noChangeArrowheads="1"/>
            </p:cNvSpPr>
            <p:nvPr/>
          </p:nvSpPr>
          <p:spPr bwMode="auto">
            <a:xfrm>
              <a:off x="5867400" y="3352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q</a:t>
              </a:r>
              <a:r>
                <a:rPr lang="en-US" altLang="zh-CN" sz="2400" b="1" baseline="-25000">
                  <a:latin typeface="Arial Narrow" pitchFamily="34" charset="0"/>
                </a:rPr>
                <a:t>2</a:t>
              </a:r>
            </a:p>
          </p:txBody>
        </p:sp>
        <p:sp>
          <p:nvSpPr>
            <p:cNvPr id="30768" name="Text Box 90"/>
            <p:cNvSpPr txBox="1">
              <a:spLocks noChangeArrowheads="1"/>
            </p:cNvSpPr>
            <p:nvPr/>
          </p:nvSpPr>
          <p:spPr bwMode="auto">
            <a:xfrm>
              <a:off x="6781800" y="3352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latin typeface="Arial Narrow" pitchFamily="34" charset="0"/>
                </a:rPr>
                <a:t>q</a:t>
              </a:r>
              <a:r>
                <a:rPr lang="en-US" altLang="zh-CN" sz="2400" b="1" baseline="-25000">
                  <a:latin typeface="Arial Narrow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6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317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BBC160-AC69-4522-9896-D416A5CEB123}" type="slidenum">
              <a:rPr lang="zh-CN" altLang="en-US"/>
              <a:pPr eaLnBrk="1" hangingPunct="1"/>
              <a:t>6</a:t>
            </a:fld>
            <a:endParaRPr lang="en-US" altLang="zh-CN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的变元</a:t>
            </a:r>
            <a:endParaRPr lang="zh-CN" altLang="en-US" smtClean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418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 dirty="0" err="1" smtClean="0">
                <a:sym typeface="Symbol" pitchFamily="18" charset="2"/>
              </a:rPr>
              <a:t>x</a:t>
            </a:r>
            <a:r>
              <a:rPr lang="en-US" altLang="zh-CN" b="1" baseline="-25000" dirty="0" err="1" smtClean="0">
                <a:sym typeface="Symbol" pitchFamily="18" charset="2"/>
              </a:rPr>
              <a:t>i,j,s</a:t>
            </a:r>
            <a:r>
              <a:rPr lang="en-US" altLang="zh-CN" b="1" dirty="0" smtClean="0">
                <a:sym typeface="Symbol" pitchFamily="18" charset="2"/>
              </a:rPr>
              <a:t> </a:t>
            </a:r>
          </a:p>
          <a:p>
            <a:pPr marL="457200" lvl="1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1i,jn</a:t>
            </a:r>
            <a:r>
              <a:rPr lang="en-US" altLang="zh-CN" b="1" baseline="30000" dirty="0" smtClean="0">
                <a:sym typeface="Symbol" pitchFamily="18" charset="2"/>
              </a:rPr>
              <a:t>k</a:t>
            </a:r>
            <a:r>
              <a:rPr lang="en-US" altLang="zh-CN" b="1" dirty="0" smtClean="0">
                <a:sym typeface="Symbol" pitchFamily="18" charset="2"/>
              </a:rPr>
              <a:t>, </a:t>
            </a:r>
          </a:p>
          <a:p>
            <a:pPr marL="457200" lvl="1" indent="0" eaLnBrk="1" hangingPunct="1">
              <a:buNone/>
            </a:pPr>
            <a:r>
              <a:rPr lang="en-US" altLang="zh-CN" b="1" dirty="0" err="1" smtClean="0">
                <a:sym typeface="Symbol" pitchFamily="18" charset="2"/>
              </a:rPr>
              <a:t>sC</a:t>
            </a:r>
            <a:r>
              <a:rPr lang="en-US" altLang="zh-CN" b="1" dirty="0" smtClean="0">
                <a:sym typeface="Symbol" pitchFamily="18" charset="2"/>
              </a:rPr>
              <a:t>=Q{#}.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一共</a:t>
            </a:r>
            <a:r>
              <a:rPr lang="en-US" altLang="zh-CN" b="1" dirty="0" smtClean="0">
                <a:sym typeface="Symbol" pitchFamily="18" charset="2"/>
              </a:rPr>
              <a:t>O(n</a:t>
            </a:r>
            <a:r>
              <a:rPr lang="en-US" altLang="zh-CN" b="1" baseline="30000" dirty="0" smtClean="0">
                <a:sym typeface="Symbol" pitchFamily="18" charset="2"/>
              </a:rPr>
              <a:t>2k</a:t>
            </a:r>
            <a:r>
              <a:rPr lang="en-US" altLang="zh-CN" b="1" dirty="0" smtClean="0">
                <a:sym typeface="Symbol" pitchFamily="18" charset="2"/>
              </a:rPr>
              <a:t>)</a:t>
            </a:r>
            <a:r>
              <a:rPr lang="zh-CN" altLang="en-US" b="1" dirty="0" smtClean="0">
                <a:sym typeface="Symbol" pitchFamily="18" charset="2"/>
              </a:rPr>
              <a:t>个变元</a:t>
            </a:r>
          </a:p>
          <a:p>
            <a:pPr marL="0" indent="0" eaLnBrk="1" hangingPunct="1">
              <a:buNone/>
            </a:pPr>
            <a:r>
              <a:rPr lang="en-US" altLang="zh-CN" b="1" dirty="0" err="1" smtClean="0">
                <a:sym typeface="Symbol" pitchFamily="18" charset="2"/>
              </a:rPr>
              <a:t>x</a:t>
            </a:r>
            <a:r>
              <a:rPr lang="en-US" altLang="zh-CN" b="1" baseline="-25000" dirty="0" err="1" smtClean="0">
                <a:sym typeface="Symbol" pitchFamily="18" charset="2"/>
              </a:rPr>
              <a:t>i,j,s</a:t>
            </a:r>
            <a:r>
              <a:rPr lang="en-US" altLang="zh-CN" b="1" dirty="0" smtClean="0">
                <a:sym typeface="Symbol" pitchFamily="18" charset="2"/>
              </a:rPr>
              <a:t>=1</a:t>
            </a:r>
          </a:p>
          <a:p>
            <a:pPr marL="0" indent="0" eaLnBrk="1" hangingPunct="1">
              <a:buNone/>
            </a:pPr>
            <a:r>
              <a:rPr lang="en-US" altLang="zh-CN" b="1" dirty="0" smtClean="0">
                <a:sym typeface="Symbol" pitchFamily="18" charset="2"/>
              </a:rPr>
              <a:t>     </a:t>
            </a:r>
            <a:r>
              <a:rPr lang="zh-CN" altLang="en-US" b="1" dirty="0" smtClean="0">
                <a:sym typeface="Symbol" pitchFamily="18" charset="2"/>
              </a:rPr>
              <a:t>第</a:t>
            </a:r>
            <a:r>
              <a:rPr lang="en-US" altLang="zh-CN" b="1" dirty="0" err="1" smtClean="0">
                <a:sym typeface="Symbol" pitchFamily="18" charset="2"/>
              </a:rPr>
              <a:t>i</a:t>
            </a:r>
            <a:r>
              <a:rPr lang="zh-CN" altLang="en-US" b="1" dirty="0" smtClean="0">
                <a:sym typeface="Symbol" pitchFamily="18" charset="2"/>
              </a:rPr>
              <a:t>行第</a:t>
            </a:r>
            <a:r>
              <a:rPr lang="en-US" altLang="zh-CN" b="1" dirty="0" smtClean="0">
                <a:sym typeface="Symbol" pitchFamily="18" charset="2"/>
              </a:rPr>
              <a:t>j</a:t>
            </a:r>
            <a:r>
              <a:rPr lang="zh-CN" altLang="en-US" b="1" dirty="0" smtClean="0">
                <a:sym typeface="Symbol" pitchFamily="18" charset="2"/>
              </a:rPr>
              <a:t>列单元</a:t>
            </a:r>
            <a:r>
              <a:rPr lang="en-US" altLang="zh-CN" b="1" dirty="0" smtClean="0">
                <a:sym typeface="Symbol" pitchFamily="18" charset="2"/>
              </a:rPr>
              <a:t>cell[</a:t>
            </a:r>
            <a:r>
              <a:rPr lang="en-US" altLang="zh-CN" b="1" dirty="0" err="1" smtClean="0">
                <a:sym typeface="Symbol" pitchFamily="18" charset="2"/>
              </a:rPr>
              <a:t>i,j</a:t>
            </a:r>
            <a:r>
              <a:rPr lang="en-US" altLang="zh-CN" b="1" dirty="0" smtClean="0">
                <a:sym typeface="Symbol" pitchFamily="18" charset="2"/>
              </a:rPr>
              <a:t>]</a:t>
            </a:r>
          </a:p>
          <a:p>
            <a:pPr marL="0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   </a:t>
            </a:r>
            <a:r>
              <a:rPr lang="zh-CN" altLang="en-US" b="1" dirty="0" smtClean="0">
                <a:sym typeface="Symbol" pitchFamily="18" charset="2"/>
              </a:rPr>
              <a:t>包含符号</a:t>
            </a:r>
            <a:r>
              <a:rPr lang="en-US" altLang="zh-CN" b="1" dirty="0" smtClean="0">
                <a:sym typeface="Symbol" pitchFamily="18" charset="2"/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7362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327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5DB629C-C640-41BE-A588-17C47CDAFE32}" type="slidenum">
              <a:rPr lang="zh-CN" altLang="en-US"/>
              <a:pPr eaLnBrk="1" hangingPunct="1"/>
              <a:t>7</a:t>
            </a:fld>
            <a:endParaRPr lang="en-US" altLang="zh-CN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的构造</a:t>
            </a:r>
            <a:endParaRPr lang="zh-CN" altLang="en-US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76400"/>
            <a:ext cx="77724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 = </a:t>
            </a:r>
            <a:r>
              <a:rPr lang="en-US" altLang="zh-CN" b="1" baseline="-25000" dirty="0" smtClean="0">
                <a:sym typeface="Symbol" pitchFamily="18" charset="2"/>
              </a:rPr>
              <a:t>cell</a:t>
            </a:r>
            <a:r>
              <a:rPr lang="en-US" altLang="zh-CN" b="1" dirty="0" smtClean="0">
                <a:sym typeface="Symbol" pitchFamily="18" charset="2"/>
              </a:rPr>
              <a:t>  </a:t>
            </a: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start </a:t>
            </a:r>
            <a:r>
              <a:rPr lang="en-US" altLang="zh-CN" b="1" dirty="0" smtClean="0">
                <a:sym typeface="Symbol" pitchFamily="18" charset="2"/>
              </a:rPr>
              <a:t> </a:t>
            </a: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move </a:t>
            </a:r>
            <a:r>
              <a:rPr lang="en-US" altLang="zh-CN" b="1" dirty="0" smtClean="0">
                <a:sym typeface="Symbol" pitchFamily="18" charset="2"/>
              </a:rPr>
              <a:t> </a:t>
            </a: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accept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cell</a:t>
            </a:r>
            <a:r>
              <a:rPr lang="zh-CN" altLang="en-US" b="1" dirty="0" smtClean="0">
                <a:sym typeface="Symbol" pitchFamily="18" charset="2"/>
              </a:rPr>
              <a:t>: 每个单元恰好包含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    </a:t>
            </a:r>
            <a:r>
              <a:rPr lang="zh-CN" altLang="en-US" b="1" dirty="0" smtClean="0">
                <a:sym typeface="Symbol" pitchFamily="18" charset="2"/>
              </a:rPr>
              <a:t>一个符号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start</a:t>
            </a:r>
            <a:r>
              <a:rPr lang="zh-CN" altLang="en-US" b="1" dirty="0" smtClean="0">
                <a:sym typeface="Symbol" pitchFamily="18" charset="2"/>
              </a:rPr>
              <a:t>: 第1行是初始格局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move</a:t>
            </a:r>
            <a:r>
              <a:rPr lang="zh-CN" altLang="en-US" b="1" dirty="0" smtClean="0">
                <a:sym typeface="Symbol" pitchFamily="18" charset="2"/>
              </a:rPr>
              <a:t>:  下一行都是上一行的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      </a:t>
            </a:r>
            <a:r>
              <a:rPr lang="zh-CN" altLang="en-US" b="1" dirty="0" smtClean="0">
                <a:sym typeface="Symbol" pitchFamily="18" charset="2"/>
              </a:rPr>
              <a:t>合法后续格局</a:t>
            </a:r>
            <a:endParaRPr lang="en-US" altLang="zh-CN" b="1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   </a:t>
            </a:r>
            <a:r>
              <a:rPr lang="zh-CN" altLang="en-US" b="1" dirty="0" smtClean="0">
                <a:sym typeface="Symbol" pitchFamily="18" charset="2"/>
              </a:rPr>
              <a:t>(遵循</a:t>
            </a:r>
            <a:r>
              <a:rPr lang="en-US" altLang="zh-CN" b="1" dirty="0" smtClean="0">
                <a:sym typeface="Symbol" pitchFamily="18" charset="2"/>
              </a:rPr>
              <a:t>N</a:t>
            </a:r>
            <a:r>
              <a:rPr lang="zh-CN" altLang="en-US" b="1" dirty="0" smtClean="0">
                <a:sym typeface="Symbol" pitchFamily="18" charset="2"/>
              </a:rPr>
              <a:t>的转移函数)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accept</a:t>
            </a:r>
            <a:r>
              <a:rPr lang="en-US" altLang="zh-CN" b="1" dirty="0" smtClean="0">
                <a:sym typeface="Symbol" pitchFamily="18" charset="2"/>
              </a:rPr>
              <a:t>: </a:t>
            </a:r>
            <a:r>
              <a:rPr lang="zh-CN" altLang="en-US" b="1" dirty="0" smtClean="0">
                <a:sym typeface="Symbol" pitchFamily="18" charset="2"/>
              </a:rPr>
              <a:t>某一行是接受格局</a:t>
            </a:r>
          </a:p>
        </p:txBody>
      </p:sp>
    </p:spTree>
    <p:extLst>
      <p:ext uri="{BB962C8B-B14F-4D97-AF65-F5344CB8AC3E}">
        <p14:creationId xmlns:p14="http://schemas.microsoft.com/office/powerpoint/2010/main" val="16387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0029964-C203-4628-823D-1A65BA6BE31B}" type="slidenum">
              <a:rPr lang="zh-CN" altLang="en-US"/>
              <a:pPr eaLnBrk="1" hangingPunct="1"/>
              <a:t>8</a:t>
            </a:fld>
            <a:endParaRPr lang="en-US" altLang="zh-CN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</a:t>
            </a:r>
            <a:r>
              <a:rPr lang="en-US" altLang="zh-CN" baseline="-25000" smtClean="0">
                <a:sym typeface="Symbol" pitchFamily="18" charset="2"/>
              </a:rPr>
              <a:t>cell</a:t>
            </a:r>
            <a:r>
              <a:rPr lang="zh-CN" altLang="en-US" smtClean="0"/>
              <a:t>的构造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cell</a:t>
            </a:r>
            <a:r>
              <a:rPr lang="zh-CN" altLang="en-US" b="1" dirty="0" smtClean="0">
                <a:sym typeface="Symbol" pitchFamily="18" charset="2"/>
              </a:rPr>
              <a:t>: 每个单元恰好包含</a:t>
            </a:r>
            <a:endParaRPr lang="en-US" altLang="zh-CN" b="1" dirty="0" smtClean="0">
              <a:sym typeface="Symbol" pitchFamily="18" charset="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   </a:t>
            </a:r>
            <a:r>
              <a:rPr lang="zh-CN" altLang="en-US" b="1" dirty="0" smtClean="0">
                <a:sym typeface="Symbol" pitchFamily="18" charset="2"/>
              </a:rPr>
              <a:t>一个符号</a:t>
            </a:r>
          </a:p>
          <a:p>
            <a:pPr marL="0" indent="0" eaLnBrk="1" hangingPunct="1">
              <a:buNone/>
            </a:pPr>
            <a:r>
              <a:rPr lang="zh-CN" altLang="en-US" sz="2800" b="1" dirty="0" smtClean="0">
                <a:sym typeface="Symbol" pitchFamily="18" charset="2"/>
              </a:rPr>
              <a:t></a:t>
            </a:r>
            <a:r>
              <a:rPr lang="en-US" altLang="zh-CN" sz="2800" b="1" baseline="-25000" dirty="0" smtClean="0">
                <a:sym typeface="Symbol" pitchFamily="18" charset="2"/>
              </a:rPr>
              <a:t>cell</a:t>
            </a:r>
            <a:r>
              <a:rPr lang="en-US" altLang="zh-CN" sz="2800" b="1" dirty="0" smtClean="0">
                <a:sym typeface="Symbol" pitchFamily="18" charset="2"/>
              </a:rPr>
              <a:t>=</a:t>
            </a:r>
            <a:r>
              <a:rPr lang="en-US" altLang="zh-CN" sz="2800" b="1" baseline="-25000" dirty="0" err="1" smtClean="0">
                <a:sym typeface="Symbol" pitchFamily="18" charset="2"/>
              </a:rPr>
              <a:t>i,j</a:t>
            </a:r>
            <a:r>
              <a:rPr lang="en-US" altLang="zh-CN" sz="2800" b="1" dirty="0" smtClean="0">
                <a:sym typeface="Symbol" pitchFamily="18" charset="2"/>
              </a:rPr>
              <a:t>[ (</a:t>
            </a:r>
            <a:r>
              <a:rPr lang="en-US" altLang="zh-CN" sz="2800" b="1" baseline="-25000" dirty="0" err="1" smtClean="0">
                <a:sym typeface="Symbol" pitchFamily="18" charset="2"/>
              </a:rPr>
              <a:t>s</a:t>
            </a:r>
            <a:r>
              <a:rPr lang="en-US" altLang="zh-CN" sz="2800" b="1" dirty="0" err="1" smtClean="0">
                <a:sym typeface="Symbol" pitchFamily="18" charset="2"/>
              </a:rPr>
              <a:t>x</a:t>
            </a:r>
            <a:r>
              <a:rPr lang="en-US" altLang="zh-CN" sz="2800" b="1" baseline="-25000" dirty="0" err="1" smtClean="0">
                <a:sym typeface="Symbol" pitchFamily="18" charset="2"/>
              </a:rPr>
              <a:t>i,j,s</a:t>
            </a:r>
            <a:r>
              <a:rPr lang="en-US" altLang="zh-CN" sz="2800" b="1" dirty="0" smtClean="0">
                <a:sym typeface="Symbol" pitchFamily="18" charset="2"/>
              </a:rPr>
              <a:t>)(</a:t>
            </a:r>
            <a:r>
              <a:rPr lang="en-US" altLang="zh-CN" sz="2800" b="1" baseline="-25000" dirty="0" err="1" smtClean="0">
                <a:sym typeface="Symbol" pitchFamily="18" charset="2"/>
              </a:rPr>
              <a:t>st</a:t>
            </a:r>
            <a:r>
              <a:rPr lang="en-US" altLang="zh-CN" sz="2800" b="1" dirty="0" smtClean="0">
                <a:sym typeface="Symbol" pitchFamily="18" charset="2"/>
              </a:rPr>
              <a:t>(</a:t>
            </a:r>
            <a:r>
              <a:rPr lang="en-US" altLang="zh-CN" sz="2800" b="1" dirty="0" err="1" smtClean="0">
                <a:sym typeface="Symbol" pitchFamily="18" charset="2"/>
              </a:rPr>
              <a:t>x</a:t>
            </a:r>
            <a:r>
              <a:rPr lang="en-US" altLang="zh-CN" sz="2800" b="1" baseline="-25000" dirty="0" err="1" smtClean="0">
                <a:sym typeface="Symbol" pitchFamily="18" charset="2"/>
              </a:rPr>
              <a:t>i,j,s</a:t>
            </a:r>
            <a:r>
              <a:rPr lang="en-US" altLang="zh-CN" sz="2800" b="1" dirty="0" smtClean="0">
                <a:sym typeface="Symbol" pitchFamily="18" charset="2"/>
              </a:rPr>
              <a:t></a:t>
            </a:r>
            <a:r>
              <a:rPr lang="en-US" altLang="zh-CN" sz="2800" b="1" dirty="0" err="1" smtClean="0">
                <a:sym typeface="Symbol" pitchFamily="18" charset="2"/>
              </a:rPr>
              <a:t>x</a:t>
            </a:r>
            <a:r>
              <a:rPr lang="en-US" altLang="zh-CN" sz="2800" b="1" baseline="-25000" dirty="0" err="1" smtClean="0">
                <a:sym typeface="Symbol" pitchFamily="18" charset="2"/>
              </a:rPr>
              <a:t>i,j,t</a:t>
            </a:r>
            <a:r>
              <a:rPr lang="en-US" altLang="zh-CN" sz="2800" b="1" dirty="0" smtClean="0">
                <a:sym typeface="Symbol" pitchFamily="18" charset="2"/>
              </a:rPr>
              <a:t>)) ]</a:t>
            </a:r>
          </a:p>
          <a:p>
            <a:pPr marL="457200" lvl="1" indent="0" eaLnBrk="1" hangingPunct="1">
              <a:buNone/>
            </a:pPr>
            <a:endParaRPr lang="zh-CN" altLang="en-US" b="1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cell</a:t>
            </a:r>
            <a:r>
              <a:rPr lang="zh-CN" altLang="en-US" b="1" dirty="0" smtClean="0">
                <a:sym typeface="Symbol" pitchFamily="18" charset="2"/>
              </a:rPr>
              <a:t>是合取范式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|</a:t>
            </a:r>
            <a:r>
              <a:rPr lang="en-US" altLang="zh-CN" b="1" baseline="-25000" dirty="0" smtClean="0">
                <a:sym typeface="Symbol" pitchFamily="18" charset="2"/>
              </a:rPr>
              <a:t>cell</a:t>
            </a:r>
            <a:r>
              <a:rPr lang="en-US" altLang="zh-CN" b="1" dirty="0" smtClean="0">
                <a:sym typeface="Symbol" pitchFamily="18" charset="2"/>
              </a:rPr>
              <a:t>| = O(</a:t>
            </a:r>
            <a:r>
              <a:rPr lang="en-US" altLang="zh-CN" b="1" dirty="0" err="1" smtClean="0">
                <a:sym typeface="Symbol" pitchFamily="18" charset="2"/>
              </a:rPr>
              <a:t>n</a:t>
            </a:r>
            <a:r>
              <a:rPr lang="en-US" altLang="zh-CN" b="1" baseline="30000" dirty="0" err="1" smtClean="0">
                <a:sym typeface="Symbol" pitchFamily="18" charset="2"/>
              </a:rPr>
              <a:t>k</a:t>
            </a:r>
            <a:r>
              <a:rPr lang="en-US" altLang="zh-CN" b="1" dirty="0" err="1" smtClean="0">
                <a:sym typeface="Symbol" pitchFamily="18" charset="2"/>
              </a:rPr>
              <a:t>n</a:t>
            </a:r>
            <a:r>
              <a:rPr lang="en-US" altLang="zh-CN" b="1" baseline="30000" dirty="0" err="1" smtClean="0">
                <a:sym typeface="Symbol" pitchFamily="18" charset="2"/>
              </a:rPr>
              <a:t>k</a:t>
            </a:r>
            <a:r>
              <a:rPr lang="en-US" altLang="zh-CN" b="1" dirty="0" smtClean="0">
                <a:sym typeface="Symbol" pitchFamily="18" charset="2"/>
              </a:rPr>
              <a:t>(|C|+|C|</a:t>
            </a:r>
            <a:r>
              <a:rPr lang="en-US" altLang="zh-CN" b="1" baseline="30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sym typeface="Symbol" pitchFamily="18" charset="2"/>
              </a:rPr>
              <a:t>))</a:t>
            </a:r>
          </a:p>
          <a:p>
            <a:pPr marL="457200" lvl="1" indent="0" eaLnBrk="1" hangingPunct="1">
              <a:buNone/>
            </a:pPr>
            <a:r>
              <a:rPr lang="en-US" altLang="zh-CN" b="1" dirty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        = O(n</a:t>
            </a:r>
            <a:r>
              <a:rPr lang="en-US" altLang="zh-CN" b="1" baseline="30000" dirty="0" smtClean="0">
                <a:sym typeface="Symbol" pitchFamily="18" charset="2"/>
              </a:rPr>
              <a:t>2k </a:t>
            </a:r>
            <a:r>
              <a:rPr lang="en-US" altLang="zh-CN" b="1" dirty="0" smtClean="0">
                <a:sym typeface="Symbol" pitchFamily="18" charset="2"/>
              </a:rPr>
              <a:t>|C|</a:t>
            </a:r>
            <a:r>
              <a:rPr lang="en-US" altLang="zh-CN" b="1" baseline="30000" dirty="0" smtClean="0">
                <a:sym typeface="Symbol" pitchFamily="18" charset="2"/>
              </a:rPr>
              <a:t>2</a:t>
            </a:r>
            <a:r>
              <a:rPr lang="en-US" altLang="zh-CN" b="1" dirty="0" smtClean="0">
                <a:sym typeface="Symbol" pitchFamily="18" charset="2"/>
              </a:rPr>
              <a:t>). </a:t>
            </a:r>
            <a:endParaRPr lang="zh-CN" altLang="en-US" b="1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66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mtClean="0"/>
              <a:t>《</a:t>
            </a:r>
            <a:r>
              <a:rPr lang="zh-CN" altLang="en-US" smtClean="0"/>
              <a:t>理论计算机科学基础</a:t>
            </a:r>
            <a:r>
              <a:rPr lang="en-US" altLang="zh-CN" smtClean="0"/>
              <a:t>》</a:t>
            </a:r>
            <a:endParaRPr lang="en-US" altLang="zh-CN"/>
          </a:p>
        </p:txBody>
      </p:sp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AEA5BDD-E02D-4A4C-92D5-3CC3C6B9410A}" type="slidenum">
              <a:rPr lang="zh-CN" altLang="en-US"/>
              <a:pPr eaLnBrk="1" hangingPunct="1"/>
              <a:t>9</a:t>
            </a:fld>
            <a:endParaRPr lang="en-US" altLang="zh-CN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ym typeface="Symbol" pitchFamily="18" charset="2"/>
              </a:rPr>
              <a:t></a:t>
            </a:r>
            <a:r>
              <a:rPr lang="en-US" altLang="zh-CN" baseline="-25000" smtClean="0">
                <a:sym typeface="Symbol" pitchFamily="18" charset="2"/>
              </a:rPr>
              <a:t>start</a:t>
            </a:r>
            <a:r>
              <a:rPr lang="zh-CN" altLang="en-US" smtClean="0"/>
              <a:t>的构造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76400"/>
            <a:ext cx="7772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start</a:t>
            </a:r>
            <a:r>
              <a:rPr lang="zh-CN" altLang="en-US" b="1" dirty="0" smtClean="0">
                <a:sym typeface="Symbol" pitchFamily="18" charset="2"/>
              </a:rPr>
              <a:t>: 第1行是初始格局</a:t>
            </a:r>
          </a:p>
          <a:p>
            <a:pPr marL="0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start</a:t>
            </a:r>
            <a:r>
              <a:rPr lang="en-US" altLang="zh-CN" b="1" dirty="0" smtClean="0">
                <a:sym typeface="Symbol" pitchFamily="18" charset="2"/>
              </a:rPr>
              <a:t>=x</a:t>
            </a:r>
            <a:r>
              <a:rPr lang="en-US" altLang="zh-CN" b="1" baseline="-25000" dirty="0" smtClean="0">
                <a:sym typeface="Symbol" pitchFamily="18" charset="2"/>
              </a:rPr>
              <a:t>1,1,# </a:t>
            </a:r>
            <a:r>
              <a:rPr lang="en-US" altLang="zh-CN" b="1" dirty="0" smtClean="0">
                <a:sym typeface="Symbol" pitchFamily="18" charset="2"/>
              </a:rPr>
              <a:t> x</a:t>
            </a:r>
            <a:r>
              <a:rPr lang="en-US" altLang="zh-CN" b="1" baseline="-25000" dirty="0" smtClean="0">
                <a:sym typeface="Symbol" pitchFamily="18" charset="2"/>
              </a:rPr>
              <a:t>1,2,q0 </a:t>
            </a:r>
            <a:r>
              <a:rPr lang="en-US" altLang="zh-CN" b="1" dirty="0" smtClean="0">
                <a:sym typeface="Symbol" pitchFamily="18" charset="2"/>
              </a:rPr>
              <a:t></a:t>
            </a:r>
            <a:r>
              <a:rPr lang="en-US" altLang="zh-CN" b="1" baseline="-25000" dirty="0" smtClean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x</a:t>
            </a:r>
            <a:r>
              <a:rPr lang="en-US" altLang="zh-CN" b="1" baseline="-25000" dirty="0" smtClean="0">
                <a:sym typeface="Symbol" pitchFamily="18" charset="2"/>
              </a:rPr>
              <a:t>1,3,w1 </a:t>
            </a:r>
          </a:p>
          <a:p>
            <a:pPr marL="0" indent="0" eaLnBrk="1" hangingPunct="1">
              <a:buNone/>
            </a:pPr>
            <a:r>
              <a:rPr lang="en-US" altLang="zh-CN" b="1" baseline="-25000" dirty="0">
                <a:sym typeface="Symbol" pitchFamily="18" charset="2"/>
              </a:rPr>
              <a:t> </a:t>
            </a:r>
            <a:r>
              <a:rPr lang="en-US" altLang="zh-CN" b="1" baseline="-25000" dirty="0" smtClean="0">
                <a:sym typeface="Symbol" pitchFamily="18" charset="2"/>
              </a:rPr>
              <a:t>             </a:t>
            </a:r>
            <a:r>
              <a:rPr lang="en-US" altLang="zh-CN" b="1" dirty="0" smtClean="0">
                <a:sym typeface="Symbol" pitchFamily="18" charset="2"/>
              </a:rPr>
              <a:t></a:t>
            </a:r>
            <a:r>
              <a:rPr lang="en-US" altLang="zh-CN" b="1" baseline="-25000" dirty="0" smtClean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x</a:t>
            </a:r>
            <a:r>
              <a:rPr lang="en-US" altLang="zh-CN" b="1" baseline="-25000" dirty="0" smtClean="0">
                <a:sym typeface="Symbol" pitchFamily="18" charset="2"/>
              </a:rPr>
              <a:t>1,4,w2 </a:t>
            </a:r>
            <a:r>
              <a:rPr lang="en-US" altLang="zh-CN" b="1" dirty="0" smtClean="0">
                <a:sym typeface="Symbol" pitchFamily="18" charset="2"/>
              </a:rPr>
              <a:t>…</a:t>
            </a:r>
            <a:r>
              <a:rPr lang="en-US" altLang="zh-CN" b="1" baseline="-25000" dirty="0" smtClean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x</a:t>
            </a:r>
            <a:r>
              <a:rPr lang="en-US" altLang="zh-CN" b="1" baseline="-25000" dirty="0" smtClean="0">
                <a:sym typeface="Symbol" pitchFamily="18" charset="2"/>
              </a:rPr>
              <a:t>1,n+2,wn </a:t>
            </a:r>
          </a:p>
          <a:p>
            <a:pPr marL="0" indent="0" eaLnBrk="1" hangingPunct="1">
              <a:buNone/>
            </a:pPr>
            <a:r>
              <a:rPr lang="en-US" altLang="zh-CN" b="1" baseline="-25000" dirty="0">
                <a:sym typeface="Symbol" pitchFamily="18" charset="2"/>
              </a:rPr>
              <a:t> </a:t>
            </a:r>
            <a:r>
              <a:rPr lang="en-US" altLang="zh-CN" b="1" baseline="-25000" dirty="0" smtClean="0">
                <a:sym typeface="Symbol" pitchFamily="18" charset="2"/>
              </a:rPr>
              <a:t>             </a:t>
            </a:r>
            <a:r>
              <a:rPr lang="en-US" altLang="zh-CN" b="1" dirty="0" smtClean="0">
                <a:sym typeface="Symbol" pitchFamily="18" charset="2"/>
              </a:rPr>
              <a:t></a:t>
            </a:r>
            <a:r>
              <a:rPr lang="en-US" altLang="zh-CN" b="1" baseline="-25000" dirty="0" smtClean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x</a:t>
            </a:r>
            <a:r>
              <a:rPr lang="en-US" altLang="zh-CN" b="1" baseline="-25000" dirty="0" smtClean="0">
                <a:sym typeface="Symbol" pitchFamily="18" charset="2"/>
              </a:rPr>
              <a:t>1,n+3,B </a:t>
            </a:r>
            <a:r>
              <a:rPr lang="en-US" altLang="zh-CN" b="1" dirty="0" smtClean="0">
                <a:sym typeface="Symbol" pitchFamily="18" charset="2"/>
              </a:rPr>
              <a:t></a:t>
            </a:r>
            <a:r>
              <a:rPr lang="en-US" altLang="zh-CN" b="1" baseline="-25000" dirty="0" smtClean="0">
                <a:sym typeface="Symbol" pitchFamily="18" charset="2"/>
              </a:rPr>
              <a:t> … </a:t>
            </a:r>
            <a:r>
              <a:rPr lang="en-US" altLang="zh-CN" b="1" dirty="0" smtClean="0">
                <a:sym typeface="Symbol" pitchFamily="18" charset="2"/>
              </a:rPr>
              <a:t></a:t>
            </a:r>
            <a:r>
              <a:rPr lang="en-US" altLang="zh-CN" b="1" baseline="-25000" dirty="0" smtClean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x</a:t>
            </a:r>
            <a:r>
              <a:rPr lang="en-US" altLang="zh-CN" b="1" baseline="-25000" dirty="0" smtClean="0">
                <a:sym typeface="Symbol" pitchFamily="18" charset="2"/>
              </a:rPr>
              <a:t>1,nk-1,B </a:t>
            </a:r>
          </a:p>
          <a:p>
            <a:pPr marL="0" indent="0" eaLnBrk="1" hangingPunct="1">
              <a:buNone/>
            </a:pPr>
            <a:r>
              <a:rPr lang="en-US" altLang="zh-CN" b="1" baseline="-25000" dirty="0">
                <a:sym typeface="Symbol" pitchFamily="18" charset="2"/>
              </a:rPr>
              <a:t> </a:t>
            </a:r>
            <a:r>
              <a:rPr lang="en-US" altLang="zh-CN" b="1" baseline="-25000" dirty="0" smtClean="0">
                <a:sym typeface="Symbol" pitchFamily="18" charset="2"/>
              </a:rPr>
              <a:t>             </a:t>
            </a:r>
            <a:r>
              <a:rPr lang="en-US" altLang="zh-CN" b="1" dirty="0" smtClean="0">
                <a:sym typeface="Symbol" pitchFamily="18" charset="2"/>
              </a:rPr>
              <a:t></a:t>
            </a:r>
            <a:r>
              <a:rPr lang="en-US" altLang="zh-CN" b="1" baseline="-25000" dirty="0" smtClean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 pitchFamily="18" charset="2"/>
              </a:rPr>
              <a:t>x</a:t>
            </a:r>
            <a:r>
              <a:rPr lang="en-US" altLang="zh-CN" b="1" baseline="-25000" dirty="0" smtClean="0">
                <a:sym typeface="Symbol" pitchFamily="18" charset="2"/>
              </a:rPr>
              <a:t>1, </a:t>
            </a:r>
            <a:r>
              <a:rPr lang="en-US" altLang="zh-CN" b="1" baseline="-25000" dirty="0" err="1" smtClean="0">
                <a:sym typeface="Symbol" pitchFamily="18" charset="2"/>
              </a:rPr>
              <a:t>nk</a:t>
            </a:r>
            <a:r>
              <a:rPr lang="en-US" altLang="zh-CN" b="1" baseline="-25000" dirty="0" smtClean="0">
                <a:sym typeface="Symbol" pitchFamily="18" charset="2"/>
              </a:rPr>
              <a:t>,#</a:t>
            </a:r>
            <a:r>
              <a:rPr lang="en-US" altLang="zh-CN" b="1" dirty="0" smtClean="0">
                <a:sym typeface="Symbol" pitchFamily="18" charset="2"/>
              </a:rPr>
              <a:t>.</a:t>
            </a:r>
            <a:endParaRPr lang="zh-CN" altLang="en-US" b="1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endParaRPr lang="zh-CN" altLang="en-US" b="1" dirty="0" smtClean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</a:t>
            </a:r>
            <a:r>
              <a:rPr lang="en-US" altLang="zh-CN" b="1" baseline="-25000" dirty="0" smtClean="0">
                <a:sym typeface="Symbol" pitchFamily="18" charset="2"/>
              </a:rPr>
              <a:t>start</a:t>
            </a:r>
            <a:r>
              <a:rPr lang="zh-CN" altLang="en-US" b="1" dirty="0" smtClean="0">
                <a:sym typeface="Symbol" pitchFamily="18" charset="2"/>
              </a:rPr>
              <a:t>是合取范式</a:t>
            </a:r>
          </a:p>
          <a:p>
            <a:pPr marL="457200" lvl="1" indent="0" eaLnBrk="1" hangingPunct="1">
              <a:buNone/>
            </a:pPr>
            <a:r>
              <a:rPr lang="zh-CN" altLang="en-US" b="1" dirty="0" smtClean="0">
                <a:sym typeface="Symbol" pitchFamily="18" charset="2"/>
              </a:rPr>
              <a:t>|</a:t>
            </a:r>
            <a:r>
              <a:rPr lang="en-US" altLang="zh-CN" b="1" baseline="-25000" dirty="0" smtClean="0">
                <a:sym typeface="Symbol" pitchFamily="18" charset="2"/>
              </a:rPr>
              <a:t>start</a:t>
            </a:r>
            <a:r>
              <a:rPr lang="en-US" altLang="zh-CN" b="1" dirty="0" smtClean="0">
                <a:sym typeface="Symbol" pitchFamily="18" charset="2"/>
              </a:rPr>
              <a:t>|=O(</a:t>
            </a:r>
            <a:r>
              <a:rPr lang="en-US" altLang="zh-CN" b="1" dirty="0" err="1" smtClean="0">
                <a:sym typeface="Symbol" pitchFamily="18" charset="2"/>
              </a:rPr>
              <a:t>n</a:t>
            </a:r>
            <a:r>
              <a:rPr lang="en-US" altLang="zh-CN" b="1" baseline="30000" dirty="0" err="1" smtClean="0">
                <a:sym typeface="Symbol" pitchFamily="18" charset="2"/>
              </a:rPr>
              <a:t>k</a:t>
            </a:r>
            <a:r>
              <a:rPr lang="en-US" altLang="zh-CN" b="1" dirty="0" smtClean="0">
                <a:sym typeface="Symbol" pitchFamily="18" charset="2"/>
              </a:rPr>
              <a:t>). </a:t>
            </a:r>
            <a:endParaRPr lang="zh-CN" altLang="en-US" b="1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34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1">
      <a:dk1>
        <a:srgbClr val="000054"/>
      </a:dk1>
      <a:lt1>
        <a:srgbClr val="EAEAEA"/>
      </a:lt1>
      <a:dk2>
        <a:srgbClr val="00007A"/>
      </a:dk2>
      <a:lt2>
        <a:srgbClr val="EBD189"/>
      </a:lt2>
      <a:accent1>
        <a:srgbClr val="FCAB40"/>
      </a:accent1>
      <a:accent2>
        <a:srgbClr val="555BAD"/>
      </a:accent2>
      <a:accent3>
        <a:srgbClr val="AAAABE"/>
      </a:accent3>
      <a:accent4>
        <a:srgbClr val="C8C8C8"/>
      </a:accent4>
      <a:accent5>
        <a:srgbClr val="FDD2AF"/>
      </a:accent5>
      <a:accent6>
        <a:srgbClr val="4C529C"/>
      </a:accent6>
      <a:hlink>
        <a:srgbClr val="B97C01"/>
      </a:hlink>
      <a:folHlink>
        <a:srgbClr val="CCFF33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4780</TotalTime>
  <Words>824</Words>
  <Application>Microsoft Office PowerPoint</Application>
  <PresentationFormat>全屏显示(4:3)</PresentationFormat>
  <Paragraphs>239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Wingdings</vt:lpstr>
      <vt:lpstr>Symbol</vt:lpstr>
      <vt:lpstr>Arial</vt:lpstr>
      <vt:lpstr>Arial Narrow</vt:lpstr>
      <vt:lpstr>Times New Roman</vt:lpstr>
      <vt:lpstr>宋体</vt:lpstr>
      <vt:lpstr>Factory</vt:lpstr>
      <vt:lpstr>库克定理</vt:lpstr>
      <vt:lpstr>库克定理</vt:lpstr>
      <vt:lpstr>画面(nknk表格)</vt:lpstr>
      <vt:lpstr>合法窗口</vt:lpstr>
      <vt:lpstr>非法窗口</vt:lpstr>
      <vt:lpstr>的变元</vt:lpstr>
      <vt:lpstr>的构造</vt:lpstr>
      <vt:lpstr>cell的构造</vt:lpstr>
      <vt:lpstr>start的构造</vt:lpstr>
      <vt:lpstr>accept的构造</vt:lpstr>
      <vt:lpstr>move的构造</vt:lpstr>
      <vt:lpstr>move的构造</vt:lpstr>
      <vt:lpstr>move的构造</vt:lpstr>
      <vt:lpstr>复杂性分析</vt:lpstr>
    </vt:vector>
  </TitlesOfParts>
  <Company>PKU CS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Computer Science</dc:title>
  <dc:creator>Liu Tian</dc:creator>
  <cp:lastModifiedBy>Eason Liu</cp:lastModifiedBy>
  <cp:revision>547</cp:revision>
  <cp:lastPrinted>1601-01-01T00:00:00Z</cp:lastPrinted>
  <dcterms:created xsi:type="dcterms:W3CDTF">2000-03-28T21:24:29Z</dcterms:created>
  <dcterms:modified xsi:type="dcterms:W3CDTF">2014-10-30T06:12:41Z</dcterms:modified>
</cp:coreProperties>
</file>