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7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40AA102-437D-4165-A4B9-7EBAF5050ACF}" type="slidenum">
              <a:rPr lang="zh-CN" altLang="en-US">
                <a:latin typeface="Arial Narrow" pitchFamily="34" charset="0"/>
              </a:rPr>
              <a:pPr eaLnBrk="1" hangingPunct="1"/>
              <a:t>2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012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7563B5-9D59-48C8-A5F0-9F57738AC0C7}" type="slidenum">
              <a:rPr lang="zh-CN" altLang="en-US">
                <a:latin typeface="Arial Narrow" pitchFamily="34" charset="0"/>
              </a:rPr>
              <a:pPr eaLnBrk="1" hangingPunct="1"/>
              <a:t>3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420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06E16AC-978D-466F-9112-A5A1F10E3391}" type="slidenum">
              <a:rPr lang="zh-CN" altLang="en-US">
                <a:latin typeface="Arial Narrow" pitchFamily="34" charset="0"/>
              </a:rPr>
              <a:pPr eaLnBrk="1" hangingPunct="1"/>
              <a:t>4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294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89EF2F3-819F-41A2-9AD3-F3E4D8468017}" type="slidenum">
              <a:rPr lang="zh-CN" altLang="en-US">
                <a:latin typeface="Arial Narrow" pitchFamily="34" charset="0"/>
              </a:rPr>
              <a:pPr eaLnBrk="1" hangingPunct="1"/>
              <a:t>5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739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4D0DD0-DBD4-4A52-BF34-0898EC1C8627}" type="slidenum">
              <a:rPr lang="zh-CN" altLang="en-US">
                <a:latin typeface="Arial Narrow" pitchFamily="34" charset="0"/>
              </a:rPr>
              <a:pPr eaLnBrk="1" hangingPunct="1"/>
              <a:t>6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0687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130082-D41E-45E1-B633-5E1BDAE3EFB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500E5-964A-43A6-9CB9-E44E092C8231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BD812-CAE5-4467-AEE6-5818B152484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2F33B-CDB2-441D-93B8-AF265F29588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FD809-2BD9-4B75-B60A-E034BBFAFA1E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193D-DECC-4D34-862A-679878CB8D1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F136-5B06-48FB-B9BC-BA3F355ABDF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053C-475C-493A-B71E-30D0AD2B81F5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7F32-08F6-46AD-8A4E-D446912A097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CE27-58E3-4336-B78F-7D87CFBA675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529D-3362-45B1-9881-C328A2720D0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D685D271-8E91-45F1-825E-D99E66D3A2E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完全与</a:t>
            </a:r>
            <a:r>
              <a:rPr lang="en-US" altLang="zh-CN" dirty="0" smtClean="0"/>
              <a:t>NP</a:t>
            </a:r>
            <a:r>
              <a:rPr lang="zh-CN" altLang="en-US" dirty="0" smtClean="0"/>
              <a:t>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4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68D9AD-47D8-481C-B8D5-DDCB814E960D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NP</a:t>
            </a:r>
            <a:r>
              <a:rPr lang="zh-CN" altLang="en-US" dirty="0" smtClean="0"/>
              <a:t>完全问题的位置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 rot="-3260501">
            <a:off x="1411682" y="2899048"/>
            <a:ext cx="1752600" cy="2514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 rot="3115582">
            <a:off x="2097482" y="2899048"/>
            <a:ext cx="1752600" cy="2514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2097482" y="4270648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2478482" y="449924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P</a:t>
            </a:r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1259282" y="335624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NP</a:t>
            </a:r>
          </a:p>
        </p:txBody>
      </p:sp>
      <p:sp>
        <p:nvSpPr>
          <p:cNvPr id="5131" name="Text Box 9"/>
          <p:cNvSpPr txBox="1">
            <a:spLocks noChangeArrowheads="1"/>
          </p:cNvSpPr>
          <p:nvPr/>
        </p:nvSpPr>
        <p:spPr bwMode="auto">
          <a:xfrm>
            <a:off x="3240482" y="335624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coNP</a:t>
            </a:r>
          </a:p>
        </p:txBody>
      </p:sp>
      <p:sp>
        <p:nvSpPr>
          <p:cNvPr id="5132" name="Text Box 10"/>
          <p:cNvSpPr txBox="1">
            <a:spLocks noChangeArrowheads="1"/>
          </p:cNvSpPr>
          <p:nvPr/>
        </p:nvSpPr>
        <p:spPr bwMode="auto">
          <a:xfrm>
            <a:off x="1945082" y="381344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NP</a:t>
            </a:r>
            <a:r>
              <a:rPr lang="en-US" altLang="zh-CN" sz="2400" b="1">
                <a:latin typeface="Arial Narrow" pitchFamily="34" charset="0"/>
                <a:sym typeface="Symbol" pitchFamily="18" charset="2"/>
              </a:rPr>
              <a:t>coNP</a:t>
            </a:r>
            <a:endParaRPr lang="zh-CN" altLang="en-US" sz="2400" b="1">
              <a:latin typeface="Arial Narrow" pitchFamily="34" charset="0"/>
              <a:sym typeface="Symbol" pitchFamily="18" charset="2"/>
            </a:endParaRPr>
          </a:p>
        </p:txBody>
      </p:sp>
      <p:sp>
        <p:nvSpPr>
          <p:cNvPr id="5133" name="Oval 11"/>
          <p:cNvSpPr>
            <a:spLocks noChangeArrowheads="1"/>
          </p:cNvSpPr>
          <p:nvPr/>
        </p:nvSpPr>
        <p:spPr bwMode="auto">
          <a:xfrm>
            <a:off x="802082" y="2060848"/>
            <a:ext cx="3657600" cy="3124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134" name="Text Box 12"/>
          <p:cNvSpPr txBox="1">
            <a:spLocks noChangeArrowheads="1"/>
          </p:cNvSpPr>
          <p:nvPr/>
        </p:nvSpPr>
        <p:spPr bwMode="auto">
          <a:xfrm>
            <a:off x="2249882" y="213704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EXP</a:t>
            </a:r>
          </a:p>
        </p:txBody>
      </p:sp>
      <p:sp>
        <p:nvSpPr>
          <p:cNvPr id="1116173" name="Oval 13"/>
          <p:cNvSpPr>
            <a:spLocks noChangeArrowheads="1"/>
          </p:cNvSpPr>
          <p:nvPr/>
        </p:nvSpPr>
        <p:spPr bwMode="auto">
          <a:xfrm>
            <a:off x="1640282" y="3203848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71599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92E6E0A-1C07-470D-AA63-2D4BF93D8D5D}" type="slidenum">
              <a:rPr lang="zh-CN" altLang="en-US"/>
              <a:pPr eaLnBrk="1" hangingPunct="1"/>
              <a:t>3</a:t>
            </a:fld>
            <a:endParaRPr lang="en-US" altLang="zh-CN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NP</a:t>
            </a:r>
            <a:r>
              <a:rPr lang="zh-CN" altLang="en-US" smtClean="0"/>
              <a:t>完全, </a:t>
            </a:r>
            <a:r>
              <a:rPr lang="en-US" altLang="zh-CN" smtClean="0"/>
              <a:t>NP</a:t>
            </a:r>
            <a:r>
              <a:rPr lang="zh-CN" altLang="en-US" smtClean="0"/>
              <a:t>难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/>
              <a:t>若</a:t>
            </a:r>
            <a:r>
              <a:rPr lang="en-US" altLang="zh-CN" b="1" dirty="0" smtClean="0"/>
              <a:t>NP</a:t>
            </a:r>
            <a:r>
              <a:rPr lang="zh-CN" altLang="en-US" b="1" dirty="0" smtClean="0"/>
              <a:t>中的每个语言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都</a:t>
            </a: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多项式时间归约到</a:t>
            </a:r>
            <a:r>
              <a:rPr lang="en-US" altLang="zh-CN" b="1" dirty="0" smtClean="0"/>
              <a:t>B, </a:t>
            </a:r>
          </a:p>
          <a:p>
            <a:pPr marL="0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则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是</a:t>
            </a:r>
            <a:r>
              <a:rPr lang="en-US" altLang="zh-CN" b="1" dirty="0" smtClean="0">
                <a:solidFill>
                  <a:schemeClr val="folHlink"/>
                </a:solidFill>
              </a:rPr>
              <a:t>NP</a:t>
            </a:r>
            <a:r>
              <a:rPr lang="zh-CN" altLang="en-US" b="1" dirty="0" smtClean="0">
                <a:solidFill>
                  <a:schemeClr val="folHlink"/>
                </a:solidFill>
              </a:rPr>
              <a:t>难</a:t>
            </a:r>
            <a:r>
              <a:rPr lang="zh-CN" altLang="en-US" b="1" dirty="0" smtClean="0"/>
              <a:t>的</a:t>
            </a:r>
          </a:p>
          <a:p>
            <a:pPr marL="0" indent="0" eaLnBrk="1" hangingPunct="1">
              <a:buNone/>
            </a:pP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zh-CN" altLang="en-US" b="1" dirty="0" smtClean="0"/>
              <a:t>若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NP</a:t>
            </a:r>
            <a:r>
              <a:rPr lang="zh-CN" altLang="en-US" b="1" dirty="0" smtClean="0"/>
              <a:t>难的并且</a:t>
            </a: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en-US" altLang="zh-CN" b="1" dirty="0" smtClean="0"/>
              <a:t>    B</a:t>
            </a:r>
            <a:r>
              <a:rPr lang="zh-CN" altLang="en-US" b="1" dirty="0" smtClean="0"/>
              <a:t>属于</a:t>
            </a:r>
            <a:r>
              <a:rPr lang="en-US" altLang="zh-CN" b="1" dirty="0" smtClean="0"/>
              <a:t>NP,</a:t>
            </a:r>
          </a:p>
          <a:p>
            <a:pPr marL="0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则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是</a:t>
            </a:r>
            <a:r>
              <a:rPr lang="en-US" altLang="zh-CN" b="1" dirty="0" smtClean="0">
                <a:solidFill>
                  <a:schemeClr val="folHlink"/>
                </a:solidFill>
              </a:rPr>
              <a:t>NP</a:t>
            </a:r>
            <a:r>
              <a:rPr lang="zh-CN" altLang="en-US" b="1" dirty="0" smtClean="0">
                <a:solidFill>
                  <a:schemeClr val="folHlink"/>
                </a:solidFill>
              </a:rPr>
              <a:t>完全</a:t>
            </a:r>
            <a:r>
              <a:rPr lang="zh-CN" altLang="en-US" b="1" dirty="0" smtClean="0"/>
              <a:t>的</a:t>
            </a:r>
            <a:endParaRPr lang="en-US" altLang="zh-CN" b="1" dirty="0" smtClean="0"/>
          </a:p>
        </p:txBody>
      </p:sp>
      <p:pic>
        <p:nvPicPr>
          <p:cNvPr id="6" name="Picture 4" descr="C:\Users\think\Pictures\N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94" y="1572766"/>
            <a:ext cx="12001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04048" y="191683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</a:rPr>
              <a:t>NPH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295688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76056" y="245282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NP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67994" y="3805014"/>
            <a:ext cx="1200150" cy="2000250"/>
            <a:chOff x="4667994" y="3805014"/>
            <a:chExt cx="1200150" cy="2000250"/>
          </a:xfrm>
        </p:grpSpPr>
        <p:pic>
          <p:nvPicPr>
            <p:cNvPr id="7" name="Picture 3" descr="C:\Users\think\Pictures\NP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994" y="3805014"/>
              <a:ext cx="120015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004048" y="4149080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FF00"/>
                  </a:solidFill>
                </a:rPr>
                <a:t>NPC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6056" y="522920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P</a:t>
              </a:r>
              <a:endParaRPr lang="zh-CN" alt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685074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NP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4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19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3B82FE8-2990-48E7-801E-B7255A61FBCF}" type="slidenum">
              <a:rPr lang="zh-CN" altLang="en-US"/>
              <a:pPr eaLnBrk="1" hangingPunct="1"/>
              <a:t>4</a:t>
            </a:fld>
            <a:endParaRPr lang="en-US" altLang="zh-CN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性质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定理8.28</a:t>
            </a:r>
            <a:r>
              <a:rPr lang="zh-CN" altLang="en-US" sz="2800" b="1" dirty="0" smtClean="0"/>
              <a:t>: 若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完全的, 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en-US" sz="2800" b="1" dirty="0" smtClean="0"/>
              <a:t>并且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属于</a:t>
            </a:r>
            <a:r>
              <a:rPr lang="en-US" altLang="zh-CN" sz="2800" b="1" dirty="0" smtClean="0"/>
              <a:t>P,</a:t>
            </a:r>
            <a:r>
              <a:rPr lang="zh-CN" altLang="en-US" sz="2800" b="1" dirty="0" smtClean="0"/>
              <a:t>则</a:t>
            </a:r>
            <a:r>
              <a:rPr lang="en-US" altLang="zh-CN" sz="2800" b="1" dirty="0" smtClean="0"/>
              <a:t>NP=P.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定理8.29</a:t>
            </a:r>
            <a:r>
              <a:rPr lang="zh-CN" altLang="en-US" sz="2800" b="1" dirty="0" smtClean="0"/>
              <a:t>: 若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完全的, 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B</a:t>
            </a:r>
            <a:r>
              <a:rPr lang="zh-CN" altLang="en-US" sz="2800" b="1" dirty="0" smtClean="0"/>
              <a:t>多项式时间归约到</a:t>
            </a:r>
            <a:r>
              <a:rPr lang="en-US" altLang="zh-CN" sz="2800" b="1" dirty="0" smtClean="0"/>
              <a:t>C,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C</a:t>
            </a:r>
            <a:r>
              <a:rPr lang="zh-CN" altLang="en-US" sz="2800" b="1" dirty="0" smtClean="0"/>
              <a:t>属于</a:t>
            </a:r>
            <a:r>
              <a:rPr lang="en-US" altLang="zh-CN" sz="2800" b="1" dirty="0" smtClean="0"/>
              <a:t>NP, </a:t>
            </a:r>
            <a:r>
              <a:rPr lang="zh-CN" altLang="en-US" sz="2800" b="1" dirty="0" smtClean="0"/>
              <a:t>则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03648" y="4544144"/>
            <a:ext cx="3200400" cy="1981200"/>
            <a:chOff x="3200400" y="4191000"/>
            <a:chExt cx="3200400" cy="1981200"/>
          </a:xfrm>
        </p:grpSpPr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 rot="-3260501">
              <a:off x="3581400" y="3886200"/>
              <a:ext cx="1752600" cy="2514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2" name="Oval 5"/>
            <p:cNvSpPr>
              <a:spLocks noChangeArrowheads="1"/>
            </p:cNvSpPr>
            <p:nvPr/>
          </p:nvSpPr>
          <p:spPr bwMode="auto">
            <a:xfrm rot="3115582">
              <a:off x="4267200" y="3886200"/>
              <a:ext cx="1752600" cy="2514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3" name="Oval 6"/>
            <p:cNvSpPr>
              <a:spLocks noChangeArrowheads="1"/>
            </p:cNvSpPr>
            <p:nvPr/>
          </p:nvSpPr>
          <p:spPr bwMode="auto">
            <a:xfrm>
              <a:off x="4267200" y="5257800"/>
              <a:ext cx="9906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4" name="Text Box 7"/>
            <p:cNvSpPr txBox="1">
              <a:spLocks noChangeArrowheads="1"/>
            </p:cNvSpPr>
            <p:nvPr/>
          </p:nvSpPr>
          <p:spPr bwMode="auto">
            <a:xfrm>
              <a:off x="4648200" y="548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P</a:t>
              </a:r>
            </a:p>
          </p:txBody>
        </p:sp>
        <p:sp>
          <p:nvSpPr>
            <p:cNvPr id="41995" name="Text Box 8"/>
            <p:cNvSpPr txBox="1">
              <a:spLocks noChangeArrowheads="1"/>
            </p:cNvSpPr>
            <p:nvPr/>
          </p:nvSpPr>
          <p:spPr bwMode="auto">
            <a:xfrm>
              <a:off x="3429000" y="4343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NP</a:t>
              </a:r>
            </a:p>
          </p:txBody>
        </p:sp>
        <p:sp>
          <p:nvSpPr>
            <p:cNvPr id="41996" name="Text Box 9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coNP</a:t>
              </a:r>
            </a:p>
          </p:txBody>
        </p:sp>
        <p:sp>
          <p:nvSpPr>
            <p:cNvPr id="41997" name="Text Box 10"/>
            <p:cNvSpPr txBox="1">
              <a:spLocks noChangeArrowheads="1"/>
            </p:cNvSpPr>
            <p:nvPr/>
          </p:nvSpPr>
          <p:spPr bwMode="auto">
            <a:xfrm>
              <a:off x="4114800" y="4800600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itchFamily="34" charset="0"/>
                </a:rPr>
                <a:t>NP</a:t>
              </a:r>
              <a:r>
                <a:rPr lang="en-US" altLang="zh-CN" sz="2400">
                  <a:latin typeface="Arial Narrow" pitchFamily="34" charset="0"/>
                  <a:sym typeface="Symbol" pitchFamily="18" charset="2"/>
                </a:rPr>
                <a:t>coNP</a:t>
              </a:r>
              <a:endParaRPr lang="zh-CN" altLang="en-US" sz="24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41998" name="Oval 13"/>
            <p:cNvSpPr>
              <a:spLocks noChangeArrowheads="1"/>
            </p:cNvSpPr>
            <p:nvPr/>
          </p:nvSpPr>
          <p:spPr bwMode="auto">
            <a:xfrm>
              <a:off x="3810000" y="4191000"/>
              <a:ext cx="6096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301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B36D1E1-D570-4C86-AA9E-607AD81C36CC}" type="slidenum">
              <a:rPr lang="zh-CN" altLang="en-US"/>
              <a:pPr eaLnBrk="1" hangingPunct="1"/>
              <a:t>5</a:t>
            </a:fld>
            <a:endParaRPr lang="en-US" altLang="zh-CN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推论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792" y="1676400"/>
            <a:ext cx="78486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推论</a:t>
            </a:r>
            <a:r>
              <a:rPr lang="zh-CN" altLang="en-US" b="1" dirty="0" smtClean="0"/>
              <a:t>: </a:t>
            </a:r>
            <a:r>
              <a:rPr lang="en-US" altLang="zh-CN" b="1" dirty="0" err="1" smtClean="0"/>
              <a:t>cnf</a:t>
            </a:r>
            <a:r>
              <a:rPr lang="en-US" altLang="zh-CN" b="1" dirty="0" smtClean="0"/>
              <a:t>-SAT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NP</a:t>
            </a:r>
            <a:r>
              <a:rPr lang="zh-CN" altLang="en-US" b="1" dirty="0" smtClean="0"/>
              <a:t>完全的</a:t>
            </a:r>
          </a:p>
          <a:p>
            <a:pPr marL="0" indent="0" eaLnBrk="1" hangingPunct="1">
              <a:buNone/>
            </a:pPr>
            <a:endParaRPr lang="en-US" altLang="zh-CN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推论</a:t>
            </a:r>
            <a:r>
              <a:rPr lang="zh-CN" altLang="en-US" b="1" dirty="0" smtClean="0"/>
              <a:t>: </a:t>
            </a:r>
            <a:r>
              <a:rPr lang="en-US" altLang="zh-CN" b="1" dirty="0" smtClean="0"/>
              <a:t>SAT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NP</a:t>
            </a:r>
            <a:r>
              <a:rPr lang="zh-CN" altLang="en-US" b="1" dirty="0" smtClean="0"/>
              <a:t>完全的</a:t>
            </a:r>
          </a:p>
          <a:p>
            <a:pPr marL="0" indent="0" eaLnBrk="1" hangingPunct="1">
              <a:buNone/>
            </a:pPr>
            <a:endParaRPr lang="en-US" altLang="zh-CN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推论</a:t>
            </a:r>
            <a:r>
              <a:rPr lang="zh-CN" altLang="en-US" b="1" dirty="0" smtClean="0"/>
              <a:t>: 3</a:t>
            </a:r>
            <a:r>
              <a:rPr lang="en-US" altLang="zh-CN" b="1" dirty="0" smtClean="0"/>
              <a:t>SAT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NP</a:t>
            </a:r>
            <a:r>
              <a:rPr lang="zh-CN" altLang="en-US" b="1" dirty="0" smtClean="0"/>
              <a:t>完全的</a:t>
            </a:r>
          </a:p>
        </p:txBody>
      </p:sp>
    </p:spTree>
    <p:extLst>
      <p:ext uri="{BB962C8B-B14F-4D97-AF65-F5344CB8AC3E}">
        <p14:creationId xmlns:p14="http://schemas.microsoft.com/office/powerpoint/2010/main" val="12629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105A13F-A2EA-4AE5-ACB7-A7F2DD73E14B}" type="slidenum">
              <a:rPr lang="zh-CN" altLang="en-US"/>
              <a:pPr eaLnBrk="1" hangingPunct="1"/>
              <a:t>6</a:t>
            </a:fld>
            <a:endParaRPr lang="en-US" altLang="zh-CN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NP</a:t>
            </a:r>
            <a:r>
              <a:rPr lang="zh-CN" altLang="en-US" smtClean="0"/>
              <a:t>完全性的意义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库克定理</a:t>
            </a:r>
            <a:r>
              <a:rPr lang="zh-CN" altLang="en-US" b="1" dirty="0" smtClean="0"/>
              <a:t>:  </a:t>
            </a:r>
            <a:r>
              <a:rPr lang="en-US" altLang="zh-CN" b="1" dirty="0" smtClean="0"/>
              <a:t>SAT</a:t>
            </a:r>
            <a:r>
              <a:rPr lang="en-US" altLang="zh-CN" b="1" dirty="0" smtClean="0">
                <a:sym typeface="Symbol" pitchFamily="18" charset="2"/>
              </a:rPr>
              <a:t>P  NP=P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又称为 库克-卡普-列文定理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(Cook-Karp-Levin</a:t>
            </a:r>
            <a:r>
              <a:rPr lang="zh-CN" altLang="en-US" b="1" dirty="0" smtClean="0">
                <a:sym typeface="Symbol" pitchFamily="18" charset="2"/>
              </a:rPr>
              <a:t>定理</a:t>
            </a:r>
            <a:r>
              <a:rPr lang="en-US" altLang="zh-CN" b="1" dirty="0" smtClean="0">
                <a:sym typeface="Symbol" pitchFamily="18" charset="2"/>
              </a:rPr>
              <a:t>)</a:t>
            </a:r>
            <a:endParaRPr lang="zh-CN" altLang="en-US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b="1" dirty="0" smtClean="0"/>
              <a:t>意义: </a:t>
            </a:r>
          </a:p>
          <a:p>
            <a:pPr marL="457200" lvl="1" indent="0" eaLnBrk="1" hangingPunct="1">
              <a:buNone/>
            </a:pPr>
            <a:r>
              <a:rPr lang="en-US" altLang="zh-CN" sz="2400" b="1" dirty="0" smtClean="0"/>
              <a:t>SAT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NP</a:t>
            </a:r>
            <a:r>
              <a:rPr lang="zh-CN" altLang="en-US" sz="2400" b="1" dirty="0" smtClean="0"/>
              <a:t>完全的这个事实, </a:t>
            </a:r>
            <a:endParaRPr lang="en-US" altLang="zh-CN" sz="2400" b="1" dirty="0" smtClean="0"/>
          </a:p>
          <a:p>
            <a:pPr marL="457200" lvl="1" indent="0" eaLnBrk="1" hangingPunct="1">
              <a:buNone/>
            </a:pPr>
            <a:r>
              <a:rPr lang="zh-CN" altLang="en-US" sz="2400" b="1" dirty="0" smtClean="0"/>
              <a:t>提供证据说明 </a:t>
            </a:r>
            <a:r>
              <a:rPr lang="en-US" altLang="zh-CN" sz="2400" b="1" dirty="0" smtClean="0"/>
              <a:t>SAT</a:t>
            </a:r>
            <a:r>
              <a:rPr lang="zh-CN" altLang="en-US" sz="2400" b="1" dirty="0" smtClean="0"/>
              <a:t>没有</a:t>
            </a:r>
            <a:endParaRPr lang="en-US" altLang="zh-CN" sz="2400" b="1" dirty="0" smtClean="0"/>
          </a:p>
          <a:p>
            <a:pPr marL="457200" lvl="1" indent="0" eaLnBrk="1" hangingPunct="1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多项式时间算法</a:t>
            </a:r>
          </a:p>
          <a:p>
            <a:pPr marL="457200" lvl="1" indent="0" eaLnBrk="1" hangingPunct="1">
              <a:buNone/>
            </a:pPr>
            <a:r>
              <a:rPr lang="en-US" altLang="zh-CN" sz="2400" b="1" dirty="0" smtClean="0"/>
              <a:t>NP</a:t>
            </a:r>
            <a:r>
              <a:rPr lang="zh-CN" altLang="en-US" sz="2400" b="1" dirty="0" smtClean="0"/>
              <a:t>难或</a:t>
            </a:r>
            <a:r>
              <a:rPr lang="en-US" altLang="zh-CN" sz="2400" b="1" dirty="0" smtClean="0"/>
              <a:t>NP</a:t>
            </a:r>
            <a:r>
              <a:rPr lang="zh-CN" altLang="en-US" sz="2400" b="1" dirty="0" smtClean="0"/>
              <a:t>完全, 可以作为</a:t>
            </a:r>
            <a:endParaRPr lang="en-US" altLang="zh-CN" sz="2400" b="1" dirty="0" smtClean="0"/>
          </a:p>
          <a:p>
            <a:pPr marL="457200" lvl="1" indent="0" eaLnBrk="1" hangingPunct="1">
              <a:buNone/>
            </a:pPr>
            <a:r>
              <a:rPr lang="zh-CN" altLang="en-US" sz="2400" b="1" dirty="0" smtClean="0"/>
              <a:t>没有多项式时间算法的一种证据</a:t>
            </a:r>
          </a:p>
        </p:txBody>
      </p:sp>
    </p:spTree>
    <p:extLst>
      <p:ext uri="{BB962C8B-B14F-4D97-AF65-F5344CB8AC3E}">
        <p14:creationId xmlns:p14="http://schemas.microsoft.com/office/powerpoint/2010/main" val="27063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4780</TotalTime>
  <Words>222</Words>
  <Application>Microsoft Office PowerPoint</Application>
  <PresentationFormat>全屏显示(4:3)</PresentationFormat>
  <Paragraphs>64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Wingdings</vt:lpstr>
      <vt:lpstr>Symbol</vt:lpstr>
      <vt:lpstr>Arial</vt:lpstr>
      <vt:lpstr>Arial Narrow</vt:lpstr>
      <vt:lpstr>Times New Roman</vt:lpstr>
      <vt:lpstr>宋体</vt:lpstr>
      <vt:lpstr>Factory</vt:lpstr>
      <vt:lpstr>NP完全与NP难</vt:lpstr>
      <vt:lpstr>NP完全问题的位置</vt:lpstr>
      <vt:lpstr>NP完全, NP难</vt:lpstr>
      <vt:lpstr>性质</vt:lpstr>
      <vt:lpstr>推论</vt:lpstr>
      <vt:lpstr>NP完全性的意义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547</cp:revision>
  <cp:lastPrinted>1601-01-01T00:00:00Z</cp:lastPrinted>
  <dcterms:created xsi:type="dcterms:W3CDTF">2000-03-28T21:24:29Z</dcterms:created>
  <dcterms:modified xsi:type="dcterms:W3CDTF">2014-10-30T06:13:42Z</dcterms:modified>
</cp:coreProperties>
</file>