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C02F423-2C1C-4A28-BE2C-051B6884084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158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B88B304-2704-449C-8E9D-FA28685257B2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12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281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22542FF-F0C7-448C-BDA8-036664C8974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13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748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771C784-4CF3-4FEF-BEA2-CEF4E68D7CAD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14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6779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ABDF98F-50AF-4AF3-B65D-6781990D205E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15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08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B866672-5A6B-4376-9691-0F374B8BD72F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16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510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53779F9-3444-4164-BC26-E631AB741084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17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1588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7D537F3-4545-4384-86F8-D2DC97149DF8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18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695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94F62E1-FA37-4AE7-A1BF-597534C684F0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19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789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7D66F042-9CE7-4F3C-AD1F-D03F3EE2118E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20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335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309A6F2-30E4-41D6-A191-8DF08E790B09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21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754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447FADB-D3D7-4FD3-8427-568BA2C2C28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321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6ACF101-9035-4BDA-8A2C-3EDB8C55E3B3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22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313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76974C1-3A67-4C8A-BD3D-7B93BFE73E5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23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570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D6A41A7A-BA40-4A54-B5D2-A8BAFD1A7CFA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24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2531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7D5449DF-E5AF-4346-AF99-17A4FF10D02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25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603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6413365-E941-48BD-A566-B8FFD6F2A300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26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2542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B481F34-FC97-4B69-8B37-393174B8FF54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27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5944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75759766-9D76-4791-BA9B-F54A42049F24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28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5097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2AC127D-E0E9-486D-A40B-B9B975BD932A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29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344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8A67E22-6837-49B7-B585-7BF78E7FD74E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4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307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1F1309D3-8871-4EA4-A1C4-E64009B6741F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340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4EB1D72-6142-4470-BF30-4C132F1945C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7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447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A6A03BD-BF72-4696-8D40-D0540B8B6AD7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8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63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0E44E50-5D24-48E7-B72C-C54313B0B767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9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943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ABEA12E-0AF8-45EA-A0F4-BE972196C317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10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7861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A9BF9B9-6154-4DBD-99AC-6150A54E3D79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11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80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8600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PSPACE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7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419197-A36D-4288-8596-60580412BF00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定理9.8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412776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定理9.8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TQBF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完全的.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TQBF</a:t>
            </a:r>
            <a:r>
              <a:rPr lang="zh-CN" altLang="en-US" sz="2800" b="1" dirty="0" smtClean="0"/>
              <a:t>属于</a:t>
            </a:r>
            <a:r>
              <a:rPr lang="en-US" altLang="zh-CN" sz="2800" b="1" dirty="0" smtClean="0"/>
              <a:t>PSPACE(</a:t>
            </a:r>
            <a:r>
              <a:rPr lang="zh-CN" altLang="en-US" sz="2800" b="1" dirty="0" smtClean="0"/>
              <a:t>已证</a:t>
            </a:r>
            <a:r>
              <a:rPr lang="en-US" altLang="zh-CN" sz="2800" b="1" dirty="0" smtClean="0"/>
              <a:t>).</a:t>
            </a:r>
            <a:endParaRPr lang="zh-CN" altLang="en-US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模仿</a:t>
            </a:r>
            <a:r>
              <a:rPr lang="en-US" altLang="zh-CN" b="1" dirty="0" smtClean="0"/>
              <a:t>Cook</a:t>
            </a:r>
            <a:r>
              <a:rPr lang="zh-CN" altLang="en-US" b="1" dirty="0" smtClean="0"/>
              <a:t>定理的证明,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用公式描述画面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sz="2800" b="1" dirty="0" smtClean="0"/>
              <a:t>画面大小为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</a:t>
            </a:r>
            <a:r>
              <a:rPr lang="en-US" altLang="zh-CN" sz="2800" b="1" baseline="30000" dirty="0" err="1" smtClean="0"/>
              <a:t>k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sym typeface="Symbol" pitchFamily="18" charset="2"/>
              </a:rPr>
              <a:t></a:t>
            </a:r>
            <a:r>
              <a:rPr lang="en-US" altLang="zh-CN" sz="2800" b="1" dirty="0" smtClean="0"/>
              <a:t>O(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exp</a:t>
            </a:r>
            <a:r>
              <a:rPr lang="en-US" altLang="zh-CN" sz="2800" b="1" baseline="-25000" dirty="0" smtClean="0">
                <a:solidFill>
                  <a:schemeClr val="folHlink"/>
                </a:solidFill>
              </a:rPr>
              <a:t>2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n</a:t>
            </a:r>
            <a:r>
              <a:rPr lang="en-US" altLang="zh-CN" sz="2800" b="1" baseline="30000" dirty="0" err="1" smtClean="0"/>
              <a:t>k</a:t>
            </a:r>
            <a:r>
              <a:rPr lang="en-US" altLang="zh-CN" sz="2800" b="1" dirty="0" smtClean="0"/>
              <a:t>)), </a:t>
            </a:r>
          </a:p>
          <a:p>
            <a:pPr marL="914400" lvl="2" indent="0" eaLnBrk="1" hangingPunct="1">
              <a:buNone/>
            </a:pPr>
            <a:r>
              <a:rPr lang="zh-CN" altLang="en-US" sz="2800" b="1" dirty="0" smtClean="0"/>
              <a:t>公式太长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模仿</a:t>
            </a:r>
            <a:r>
              <a:rPr lang="en-US" altLang="zh-CN" b="1" dirty="0" err="1" smtClean="0"/>
              <a:t>Savitch</a:t>
            </a:r>
            <a:r>
              <a:rPr lang="zh-CN" altLang="en-US" b="1" dirty="0" smtClean="0"/>
              <a:t>定理的证明,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把画面分成两半</a:t>
            </a:r>
          </a:p>
          <a:p>
            <a:pPr marL="914400" lvl="2" indent="0" eaLnBrk="1" hangingPunct="1">
              <a:buNone/>
            </a:pPr>
            <a:r>
              <a:rPr lang="zh-CN" altLang="en-US" sz="2800" b="1" dirty="0" smtClean="0"/>
              <a:t>利用全称量词, 用公式的同一部分</a:t>
            </a:r>
            <a:endParaRPr lang="en-US" altLang="zh-CN" sz="2800" b="1" dirty="0" smtClean="0"/>
          </a:p>
          <a:p>
            <a:pPr marL="914400" lvl="2" indent="0" eaLnBrk="1" hangingPunct="1">
              <a:buNone/>
            </a:pPr>
            <a:r>
              <a:rPr lang="zh-CN" altLang="en-US" sz="2800" b="1" dirty="0" smtClean="0"/>
              <a:t>来代表每一半,  以缩短公式长度</a:t>
            </a:r>
          </a:p>
        </p:txBody>
      </p:sp>
    </p:spTree>
    <p:extLst>
      <p:ext uri="{BB962C8B-B14F-4D97-AF65-F5344CB8AC3E}">
        <p14:creationId xmlns:p14="http://schemas.microsoft.com/office/powerpoint/2010/main" val="18954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D17F2B-D582-496E-8222-113E1455BA2B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定理9.8证明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288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定理9.8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TQBF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完全的.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: 只需证</a:t>
            </a:r>
            <a:r>
              <a:rPr lang="en-US" altLang="zh-CN" sz="2800" b="1" dirty="0" smtClean="0"/>
              <a:t>TQBF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难的.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  设 </a:t>
            </a:r>
            <a:r>
              <a:rPr lang="en-US" altLang="zh-CN" sz="2800" b="1" dirty="0" err="1" smtClean="0"/>
              <a:t>n</a:t>
            </a:r>
            <a:r>
              <a:rPr lang="en-US" altLang="zh-CN" sz="2800" b="1" baseline="30000" dirty="0" err="1" smtClean="0"/>
              <a:t>k</a:t>
            </a:r>
            <a:r>
              <a:rPr lang="zh-CN" altLang="en-US" sz="2800" b="1" dirty="0" smtClean="0"/>
              <a:t>空间</a:t>
            </a:r>
            <a:r>
              <a:rPr lang="en-US" altLang="zh-CN" sz="2800" b="1" dirty="0" smtClean="0"/>
              <a:t>DTM M</a:t>
            </a:r>
            <a:r>
              <a:rPr lang="zh-CN" altLang="en-US" sz="2800" b="1" dirty="0" smtClean="0"/>
              <a:t>判定语言</a:t>
            </a:r>
            <a:r>
              <a:rPr lang="en-US" altLang="zh-CN" sz="2800" b="1" dirty="0" smtClean="0"/>
              <a:t>A,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则 </a:t>
            </a:r>
            <a:r>
              <a:rPr lang="en-US" altLang="zh-CN" sz="2800" b="1" dirty="0" err="1" smtClean="0"/>
              <a:t>A</a:t>
            </a:r>
            <a:r>
              <a:rPr lang="en-US" altLang="zh-CN" sz="2800" b="1" dirty="0" err="1" smtClean="0">
                <a:sym typeface="Symbol" pitchFamily="18" charset="2"/>
              </a:rPr>
              <a:t></a:t>
            </a:r>
            <a:r>
              <a:rPr lang="en-US" altLang="zh-CN" sz="2800" b="1" baseline="30000" dirty="0" err="1" smtClean="0">
                <a:sym typeface="Symbol" pitchFamily="18" charset="2"/>
              </a:rPr>
              <a:t>p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>
                <a:sym typeface="Symbol" pitchFamily="18" charset="2"/>
              </a:rPr>
              <a:t>TQBF</a:t>
            </a:r>
            <a:r>
              <a:rPr lang="en-US" altLang="zh-CN" sz="2800" b="1" dirty="0" smtClean="0">
                <a:sym typeface="Symbol" pitchFamily="18" charset="2"/>
              </a:rPr>
              <a:t> via f, 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f(w)=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. 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</a:t>
            </a:r>
            <a:r>
              <a:rPr lang="zh-CN" altLang="en-US" sz="2800" b="1" dirty="0" smtClean="0">
                <a:sym typeface="Symbol" pitchFamily="18" charset="2"/>
              </a:rPr>
              <a:t>   =(</a:t>
            </a:r>
            <a:r>
              <a:rPr lang="en-US" altLang="zh-CN" sz="2800" b="1" dirty="0" err="1" smtClean="0">
                <a:sym typeface="Symbol" pitchFamily="18" charset="2"/>
              </a:rPr>
              <a:t>c</a:t>
            </a:r>
            <a:r>
              <a:rPr lang="en-US" altLang="zh-CN" sz="2800" b="1" baseline="-25000" dirty="0" err="1" smtClean="0">
                <a:sym typeface="Symbol" pitchFamily="18" charset="2"/>
              </a:rPr>
              <a:t>start</a:t>
            </a:r>
            <a:r>
              <a:rPr lang="en-US" altLang="zh-CN" sz="2800" b="1" dirty="0" err="1" smtClean="0">
                <a:sym typeface="Symbol" pitchFamily="18" charset="2"/>
              </a:rPr>
              <a:t>,c</a:t>
            </a:r>
            <a:r>
              <a:rPr lang="en-US" altLang="zh-CN" sz="2800" b="1" baseline="-25000" dirty="0" err="1" smtClean="0">
                <a:sym typeface="Symbol" pitchFamily="18" charset="2"/>
              </a:rPr>
              <a:t>accept</a:t>
            </a:r>
            <a:r>
              <a:rPr lang="en-US" altLang="zh-CN" sz="2800" b="1" dirty="0" smtClean="0">
                <a:sym typeface="Symbol" pitchFamily="18" charset="2"/>
              </a:rPr>
              <a:t>, 2</a:t>
            </a:r>
            <a:r>
              <a:rPr lang="en-US" altLang="zh-CN" sz="2800" b="1" baseline="30000" dirty="0" smtClean="0">
                <a:solidFill>
                  <a:schemeClr val="folHlink"/>
                </a:solidFill>
                <a:sym typeface="Symbol" pitchFamily="18" charset="2"/>
              </a:rPr>
              <a:t>d</a:t>
            </a:r>
            <a:r>
              <a:rPr lang="en-US" altLang="zh-CN" sz="2800" b="1" baseline="30000" dirty="0" smtClean="0">
                <a:sym typeface="Symbol" pitchFamily="18" charset="2"/>
              </a:rPr>
              <a:t>f(n)</a:t>
            </a:r>
            <a:r>
              <a:rPr lang="en-US" altLang="zh-CN" sz="2800" b="1" dirty="0" smtClean="0">
                <a:sym typeface="Symbol" pitchFamily="18" charset="2"/>
              </a:rPr>
              <a:t>),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 d</a:t>
            </a:r>
            <a:r>
              <a:rPr lang="zh-CN" altLang="en-US" sz="2800" b="1" dirty="0" smtClean="0">
                <a:sym typeface="Symbol" pitchFamily="18" charset="2"/>
              </a:rPr>
              <a:t>是与</a:t>
            </a: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有关的常数.  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(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,t)</a:t>
            </a:r>
            <a:r>
              <a:rPr lang="zh-CN" altLang="en-US" sz="2800" b="1" dirty="0" smtClean="0">
                <a:sym typeface="Symbol" pitchFamily="18" charset="2"/>
              </a:rPr>
              <a:t>为真  </a:t>
            </a: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w</a:t>
            </a:r>
            <a:r>
              <a:rPr lang="zh-CN" altLang="en-US" sz="2800" b="1" dirty="0" smtClean="0">
                <a:sym typeface="Symbol" pitchFamily="18" charset="2"/>
              </a:rPr>
              <a:t>上能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</a:t>
            </a:r>
            <a:r>
              <a:rPr lang="zh-CN" altLang="en-US" sz="2800" b="1" dirty="0" smtClean="0">
                <a:sym typeface="Symbol" pitchFamily="18" charset="2"/>
              </a:rPr>
              <a:t>从格局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t</a:t>
            </a:r>
            <a:r>
              <a:rPr lang="zh-CN" altLang="en-US" sz="2800" b="1" dirty="0" smtClean="0">
                <a:sym typeface="Symbol" pitchFamily="18" charset="2"/>
              </a:rPr>
              <a:t>步内到达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</a:t>
            </a:r>
            <a:r>
              <a:rPr lang="zh-CN" altLang="en-US" sz="2800" b="1" dirty="0" smtClean="0">
                <a:sym typeface="Symbol" pitchFamily="18" charset="2"/>
              </a:rPr>
              <a:t>下面构造(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,t). </a:t>
            </a:r>
            <a:endParaRPr lang="zh-CN" altLang="en-US" sz="2800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95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C8A41E-DC4D-42DC-9B5A-7B860AF0774A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(</a:t>
            </a:r>
            <a:r>
              <a:rPr lang="en-US" altLang="zh-CN" smtClean="0">
                <a:sym typeface="Symbol" pitchFamily="18" charset="2"/>
              </a:rPr>
              <a:t>c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,c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,1)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556792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(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</a:t>
            </a:r>
            <a:r>
              <a:rPr lang="en-US" altLang="zh-CN" sz="2800" b="1" dirty="0" smtClean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为真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 </a:t>
            </a: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w</a:t>
            </a:r>
            <a:r>
              <a:rPr lang="zh-CN" altLang="en-US" sz="2800" b="1" dirty="0" smtClean="0">
                <a:sym typeface="Symbol" pitchFamily="18" charset="2"/>
              </a:rPr>
              <a:t>上能从格局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</a:p>
          <a:p>
            <a:pPr marL="0" indent="0" eaLnBrk="1" hangingPunct="1">
              <a:buNone/>
            </a:pPr>
            <a:r>
              <a:rPr lang="en-US" altLang="zh-CN" sz="2800" b="1" baseline="-25000" dirty="0">
                <a:sym typeface="Symbol" pitchFamily="18" charset="2"/>
              </a:rPr>
              <a:t> </a:t>
            </a:r>
            <a:r>
              <a:rPr lang="en-US" altLang="zh-CN" sz="2800" b="1" baseline="-25000" dirty="0" smtClean="0">
                <a:sym typeface="Symbol" pitchFamily="18" charset="2"/>
              </a:rPr>
              <a:t>                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zh-CN" altLang="en-US" sz="2800" b="1" dirty="0" smtClean="0">
                <a:sym typeface="Symbol" pitchFamily="18" charset="2"/>
              </a:rPr>
              <a:t>步内到达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endParaRPr lang="zh-CN" altLang="en-US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(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,1)</a:t>
            </a:r>
            <a:r>
              <a:rPr lang="zh-CN" altLang="en-US" sz="2800" b="1" dirty="0" smtClean="0">
                <a:sym typeface="Symbol" pitchFamily="18" charset="2"/>
              </a:rPr>
              <a:t>表示: </a:t>
            </a:r>
            <a:r>
              <a:rPr lang="en-US" altLang="zh-CN" sz="2800" b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=c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或</a:t>
            </a:r>
            <a:endParaRPr lang="en-US" altLang="zh-CN" sz="2800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     </a:t>
            </a:r>
            <a:r>
              <a:rPr lang="zh-CN" altLang="en-US" sz="2800" b="1" dirty="0" smtClean="0"/>
              <a:t>根据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的转移函数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c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在1步内到达</a:t>
            </a:r>
            <a:r>
              <a:rPr lang="en-US" altLang="zh-CN" sz="2800" b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.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(模仿</a:t>
            </a:r>
            <a:r>
              <a:rPr lang="en-US" altLang="zh-CN" sz="2800" b="1" dirty="0" smtClean="0"/>
              <a:t>Cook</a:t>
            </a:r>
            <a:r>
              <a:rPr lang="zh-CN" altLang="en-US" sz="2800" b="1" dirty="0" smtClean="0"/>
              <a:t>定理证明中的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合法窗口的写法.)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9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A9F83B-DC43-4A65-B561-D14E8BB41F1C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(</a:t>
            </a:r>
            <a:r>
              <a:rPr lang="en-US" altLang="zh-CN" smtClean="0">
                <a:sym typeface="Symbol" pitchFamily="18" charset="2"/>
              </a:rPr>
              <a:t>c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,c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,t)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(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,t)</a:t>
            </a:r>
            <a:r>
              <a:rPr lang="zh-CN" altLang="en-US" sz="2800" b="1" dirty="0" smtClean="0">
                <a:sym typeface="Symbol" pitchFamily="18" charset="2"/>
              </a:rPr>
              <a:t>为真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 </a:t>
            </a: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w</a:t>
            </a:r>
            <a:r>
              <a:rPr lang="zh-CN" altLang="en-US" sz="2800" b="1" dirty="0" smtClean="0">
                <a:sym typeface="Symbol" pitchFamily="18" charset="2"/>
              </a:rPr>
              <a:t>上能从格局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</a:p>
          <a:p>
            <a:pPr marL="0" indent="0" eaLnBrk="1" hangingPunct="1">
              <a:buNone/>
            </a:pPr>
            <a:r>
              <a:rPr lang="en-US" altLang="zh-CN" sz="2800" b="1" baseline="-25000" dirty="0">
                <a:sym typeface="Symbol" pitchFamily="18" charset="2"/>
              </a:rPr>
              <a:t> </a:t>
            </a:r>
            <a:r>
              <a:rPr lang="en-US" altLang="zh-CN" sz="2800" b="1" baseline="-25000" dirty="0" smtClean="0">
                <a:sym typeface="Symbol" pitchFamily="18" charset="2"/>
              </a:rPr>
              <a:t>          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t</a:t>
            </a:r>
            <a:r>
              <a:rPr lang="zh-CN" altLang="en-US" sz="2800" b="1" dirty="0" smtClean="0">
                <a:sym typeface="Symbol" pitchFamily="18" charset="2"/>
              </a:rPr>
              <a:t>步内到达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endParaRPr lang="zh-CN" altLang="en-US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>
                <a:sym typeface="Symbol" pitchFamily="18" charset="2"/>
              </a:rPr>
              <a:t>(c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,t) = m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[</a:t>
            </a: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</a:t>
            </a:r>
            <a:r>
              <a:rPr lang="en-US" altLang="zh-CN" sz="2800" b="1" dirty="0" smtClean="0">
                <a:sym typeface="Symbol" pitchFamily="18" charset="2"/>
              </a:rPr>
              <a:t>(c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,m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,t/2)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        </a:t>
            </a: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</a:t>
            </a:r>
            <a:r>
              <a:rPr lang="en-US" altLang="zh-CN" sz="2800" b="1" dirty="0" smtClean="0">
                <a:sym typeface="Symbol" pitchFamily="18" charset="2"/>
              </a:rPr>
              <a:t>(m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,t/2)].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公式长度翻倍,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总长度</a:t>
            </a:r>
            <a:r>
              <a:rPr lang="en-US" altLang="zh-CN" sz="2800" b="1" dirty="0" smtClean="0">
                <a:sym typeface="Symbol" pitchFamily="18" charset="2"/>
              </a:rPr>
              <a:t>O(t), </a:t>
            </a:r>
            <a:r>
              <a:rPr lang="zh-CN" altLang="en-US" sz="2800" b="1" dirty="0" smtClean="0">
                <a:sym typeface="Symbol" pitchFamily="18" charset="2"/>
              </a:rPr>
              <a:t>不可取.</a:t>
            </a:r>
          </a:p>
        </p:txBody>
      </p:sp>
    </p:spTree>
    <p:extLst>
      <p:ext uri="{BB962C8B-B14F-4D97-AF65-F5344CB8AC3E}">
        <p14:creationId xmlns:p14="http://schemas.microsoft.com/office/powerpoint/2010/main" val="39172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10AE53-FD8F-4FE1-B948-4C27D7216395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(</a:t>
            </a:r>
            <a:r>
              <a:rPr lang="en-US" altLang="zh-CN" smtClean="0">
                <a:sym typeface="Symbol" pitchFamily="18" charset="2"/>
              </a:rPr>
              <a:t>c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,c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,t)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84784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(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,t)</a:t>
            </a:r>
            <a:r>
              <a:rPr lang="zh-CN" altLang="en-US" sz="2800" b="1" dirty="0" smtClean="0">
                <a:sym typeface="Symbol" pitchFamily="18" charset="2"/>
              </a:rPr>
              <a:t>为真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 </a:t>
            </a:r>
            <a:r>
              <a:rPr lang="en-US" altLang="zh-CN" sz="2800" b="1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w</a:t>
            </a:r>
            <a:r>
              <a:rPr lang="zh-CN" altLang="en-US" sz="2800" b="1" dirty="0" smtClean="0">
                <a:sym typeface="Symbol" pitchFamily="18" charset="2"/>
              </a:rPr>
              <a:t>上能从格局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</a:p>
          <a:p>
            <a:pPr marL="0" indent="0" eaLnBrk="1" hangingPunct="1">
              <a:buNone/>
            </a:pPr>
            <a:r>
              <a:rPr lang="en-US" altLang="zh-CN" sz="2800" b="1" baseline="-25000" dirty="0">
                <a:sym typeface="Symbol" pitchFamily="18" charset="2"/>
              </a:rPr>
              <a:t> </a:t>
            </a:r>
            <a:r>
              <a:rPr lang="en-US" altLang="zh-CN" sz="2800" b="1" baseline="-25000" dirty="0" smtClean="0">
                <a:sym typeface="Symbol" pitchFamily="18" charset="2"/>
              </a:rPr>
              <a:t>                </a:t>
            </a:r>
            <a:r>
              <a:rPr lang="zh-CN" altLang="en-US" sz="2800" b="1" dirty="0" smtClean="0">
                <a:sym typeface="Symbol" pitchFamily="18" charset="2"/>
              </a:rPr>
              <a:t>在</a:t>
            </a:r>
            <a:r>
              <a:rPr lang="en-US" altLang="zh-CN" sz="2800" b="1" dirty="0" smtClean="0">
                <a:sym typeface="Symbol" pitchFamily="18" charset="2"/>
              </a:rPr>
              <a:t>t</a:t>
            </a:r>
            <a:r>
              <a:rPr lang="zh-CN" altLang="en-US" sz="2800" b="1" dirty="0" smtClean="0">
                <a:sym typeface="Symbol" pitchFamily="18" charset="2"/>
              </a:rPr>
              <a:t>步内到达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en-US" sz="2800" b="1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>
                <a:sym typeface="Symbol" pitchFamily="18" charset="2"/>
              </a:rPr>
              <a:t>(c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,t) =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m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(c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){(c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,m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),(m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)}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       [</a:t>
            </a: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</a:t>
            </a:r>
            <a:r>
              <a:rPr lang="en-US" altLang="zh-CN" sz="2800" b="1" dirty="0" smtClean="0">
                <a:sym typeface="Symbol" pitchFamily="18" charset="2"/>
              </a:rPr>
              <a:t>(c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,t/2)].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400" b="1" dirty="0" smtClean="0">
                <a:sym typeface="Symbol" pitchFamily="18" charset="2"/>
              </a:rPr>
              <a:t>x{</a:t>
            </a:r>
            <a:r>
              <a:rPr lang="en-US" altLang="zh-CN" sz="2400" b="1" dirty="0" err="1" smtClean="0">
                <a:sym typeface="Symbol" pitchFamily="18" charset="2"/>
              </a:rPr>
              <a:t>y,z</a:t>
            </a:r>
            <a:r>
              <a:rPr lang="en-US" altLang="zh-CN" sz="2400" b="1" dirty="0" smtClean="0">
                <a:sym typeface="Symbol" pitchFamily="18" charset="2"/>
              </a:rPr>
              <a:t>}[…] </a:t>
            </a:r>
            <a:r>
              <a:rPr lang="zh-CN" altLang="en-US" sz="2400" b="1" dirty="0" smtClean="0">
                <a:sym typeface="Symbol" pitchFamily="18" charset="2"/>
              </a:rPr>
              <a:t> </a:t>
            </a:r>
            <a:r>
              <a:rPr lang="en-US" altLang="zh-CN" sz="2400" b="1" dirty="0" smtClean="0">
                <a:sym typeface="Symbol" pitchFamily="18" charset="2"/>
              </a:rPr>
              <a:t>x[( x=y  x=z )  …]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公式长度线性增长,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总长度</a:t>
            </a:r>
            <a:r>
              <a:rPr lang="en-US" altLang="zh-CN" sz="2800" b="1" dirty="0" smtClean="0">
                <a:sym typeface="Symbol" pitchFamily="18" charset="2"/>
              </a:rPr>
              <a:t>O(log t), </a:t>
            </a:r>
            <a:r>
              <a:rPr lang="zh-CN" altLang="en-US" sz="2800" b="1" dirty="0" smtClean="0">
                <a:sym typeface="Symbol" pitchFamily="18" charset="2"/>
              </a:rPr>
              <a:t>可取.</a:t>
            </a:r>
          </a:p>
        </p:txBody>
      </p:sp>
    </p:spTree>
    <p:extLst>
      <p:ext uri="{BB962C8B-B14F-4D97-AF65-F5344CB8AC3E}">
        <p14:creationId xmlns:p14="http://schemas.microsoft.com/office/powerpoint/2010/main" val="21386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EF9573-1527-4A0B-808F-10194C1CAB30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定理9.8证明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 smtClean="0"/>
              <a:t>: (续</a:t>
            </a:r>
            <a:r>
              <a:rPr lang="en-US" altLang="zh-CN" b="1" dirty="0" smtClean="0"/>
              <a:t>)</a:t>
            </a:r>
            <a:r>
              <a:rPr lang="en-US" altLang="zh-CN" b="1" dirty="0" smtClean="0">
                <a:sym typeface="Symbol" pitchFamily="18" charset="2"/>
              </a:rPr>
              <a:t>  </a:t>
            </a:r>
            <a:r>
              <a:rPr lang="zh-CN" altLang="en-US" b="1" dirty="0" smtClean="0">
                <a:sym typeface="Symbol" pitchFamily="18" charset="2"/>
              </a:rPr>
              <a:t>选择常数</a:t>
            </a:r>
            <a:r>
              <a:rPr lang="en-US" altLang="zh-CN" b="1" dirty="0" smtClean="0">
                <a:sym typeface="Symbol" pitchFamily="18" charset="2"/>
              </a:rPr>
              <a:t>d,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使得</a:t>
            </a:r>
            <a:r>
              <a:rPr lang="en-US" altLang="zh-CN" b="1" dirty="0" smtClean="0">
                <a:sym typeface="Symbol" pitchFamily="18" charset="2"/>
              </a:rPr>
              <a:t>M</a:t>
            </a:r>
            <a:r>
              <a:rPr lang="zh-CN" altLang="en-US" b="1" dirty="0" smtClean="0">
                <a:sym typeface="Symbol" pitchFamily="18" charset="2"/>
              </a:rPr>
              <a:t>在长度为</a:t>
            </a:r>
            <a:r>
              <a:rPr lang="en-US" altLang="zh-CN" b="1" dirty="0" smtClean="0">
                <a:sym typeface="Symbol" pitchFamily="18" charset="2"/>
              </a:rPr>
              <a:t>n</a:t>
            </a:r>
            <a:r>
              <a:rPr lang="zh-CN" altLang="en-US" b="1" dirty="0" smtClean="0">
                <a:sym typeface="Symbol" pitchFamily="18" charset="2"/>
              </a:rPr>
              <a:t>的输入上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不同格局的总数不超过</a:t>
            </a:r>
            <a:r>
              <a:rPr lang="en-US" altLang="zh-CN" b="1" dirty="0" smtClean="0">
                <a:sym typeface="Symbol" pitchFamily="18" charset="2"/>
              </a:rPr>
              <a:t>2</a:t>
            </a:r>
            <a:r>
              <a:rPr lang="en-US" altLang="zh-CN" b="1" baseline="30000" dirty="0" smtClean="0">
                <a:solidFill>
                  <a:schemeClr val="folHlink"/>
                </a:solidFill>
                <a:sym typeface="Symbol" pitchFamily="18" charset="2"/>
              </a:rPr>
              <a:t>d</a:t>
            </a:r>
            <a:r>
              <a:rPr lang="en-US" altLang="zh-CN" b="1" baseline="30000" dirty="0" smtClean="0">
                <a:sym typeface="Symbol" pitchFamily="18" charset="2"/>
              </a:rPr>
              <a:t>f(n)</a:t>
            </a:r>
            <a:r>
              <a:rPr lang="zh-CN" altLang="en-US" b="1" dirty="0" smtClean="0">
                <a:sym typeface="Symbol" pitchFamily="18" charset="2"/>
              </a:rPr>
              <a:t>,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因为</a:t>
            </a:r>
            <a:r>
              <a:rPr lang="en-US" altLang="zh-CN" b="1" dirty="0" smtClean="0">
                <a:sym typeface="Symbol" pitchFamily="18" charset="2"/>
              </a:rPr>
              <a:t>t=2</a:t>
            </a:r>
            <a:r>
              <a:rPr lang="en-US" altLang="zh-CN" b="1" baseline="30000" dirty="0" smtClean="0">
                <a:solidFill>
                  <a:schemeClr val="folHlink"/>
                </a:solidFill>
                <a:sym typeface="Symbol" pitchFamily="18" charset="2"/>
              </a:rPr>
              <a:t>d</a:t>
            </a:r>
            <a:r>
              <a:rPr lang="en-US" altLang="zh-CN" b="1" baseline="30000" dirty="0" smtClean="0">
                <a:sym typeface="Symbol" pitchFamily="18" charset="2"/>
              </a:rPr>
              <a:t>f(n)</a:t>
            </a:r>
            <a:r>
              <a:rPr lang="en-US" altLang="zh-CN" b="1" dirty="0" smtClean="0">
                <a:sym typeface="Symbol" pitchFamily="18" charset="2"/>
              </a:rPr>
              <a:t>, </a:t>
            </a:r>
            <a:r>
              <a:rPr lang="zh-CN" altLang="en-US" b="1" dirty="0" smtClean="0">
                <a:sym typeface="Symbol" pitchFamily="18" charset="2"/>
              </a:rPr>
              <a:t>递归构造</a:t>
            </a:r>
            <a:r>
              <a:rPr lang="en-US" altLang="zh-CN" b="1" dirty="0" smtClean="0">
                <a:sym typeface="Symbol" pitchFamily="18" charset="2"/>
              </a:rPr>
              <a:t>O(f(n))</a:t>
            </a:r>
            <a:r>
              <a:rPr lang="zh-CN" altLang="en-US" b="1" dirty="0" smtClean="0">
                <a:sym typeface="Symbol" pitchFamily="18" charset="2"/>
              </a:rPr>
              <a:t>次,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每次公式长度增加</a:t>
            </a:r>
            <a:r>
              <a:rPr lang="en-US" altLang="zh-CN" b="1" dirty="0" smtClean="0">
                <a:sym typeface="Symbol" pitchFamily="18" charset="2"/>
              </a:rPr>
              <a:t>O(f(n))</a:t>
            </a:r>
            <a:r>
              <a:rPr lang="zh-CN" altLang="en-US" b="1" dirty="0" smtClean="0">
                <a:sym typeface="Symbol" pitchFamily="18" charset="2"/>
              </a:rPr>
              <a:t>, 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所以公式总长度是</a:t>
            </a:r>
            <a:r>
              <a:rPr lang="en-US" altLang="zh-CN" b="1" dirty="0" smtClean="0">
                <a:sym typeface="Symbol" pitchFamily="18" charset="2"/>
              </a:rPr>
              <a:t>O(f(n)</a:t>
            </a:r>
            <a:r>
              <a:rPr lang="en-US" altLang="zh-CN" b="1" baseline="30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).  </a:t>
            </a:r>
            <a:r>
              <a:rPr lang="zh-CN" altLang="en-US" b="1" dirty="0" smtClean="0">
                <a:sym typeface="Symbol" pitchFamily="18" charset="2"/>
              </a:rPr>
              <a:t>  #</a:t>
            </a:r>
            <a:r>
              <a:rPr lang="en-US" altLang="zh-CN" b="1" dirty="0" smtClean="0"/>
              <a:t> 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8283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F7C304-6982-4F9D-B142-5B1BD8EC00EB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公式博弈</a:t>
            </a:r>
            <a:endParaRPr lang="en-US" altLang="zh-CN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公式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博弈</a:t>
            </a:r>
            <a:endParaRPr lang="en-US" altLang="zh-CN" sz="2800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给定一个带量词布尔公式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>
                <a:sym typeface="Symbol" pitchFamily="18" charset="2"/>
              </a:rPr>
              <a:t>=x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x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… </a:t>
            </a:r>
            <a:r>
              <a:rPr lang="en-US" altLang="zh-CN" sz="2800" b="1" dirty="0" err="1" smtClean="0">
                <a:sym typeface="Symbol" pitchFamily="18" charset="2"/>
              </a:rPr>
              <a:t>Qx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[].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选手</a:t>
            </a:r>
            <a:r>
              <a:rPr lang="en-US" altLang="zh-CN" sz="2800" b="1" dirty="0" smtClean="0">
                <a:sym typeface="Symbol" pitchFamily="18" charset="2"/>
              </a:rPr>
              <a:t>E</a:t>
            </a:r>
            <a:r>
              <a:rPr lang="zh-CN" altLang="en-US" sz="2800" b="1" dirty="0" smtClean="0">
                <a:sym typeface="Symbol" pitchFamily="18" charset="2"/>
              </a:rPr>
              <a:t>和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  <a:r>
              <a:rPr lang="zh-CN" altLang="en-US" sz="2800" b="1" dirty="0" smtClean="0">
                <a:sym typeface="Symbol" pitchFamily="18" charset="2"/>
              </a:rPr>
              <a:t>轮流给</a:t>
            </a:r>
            <a:r>
              <a:rPr lang="en-US" altLang="zh-CN" sz="2800" b="1" dirty="0" smtClean="0">
                <a:sym typeface="Symbol" pitchFamily="18" charset="2"/>
              </a:rPr>
              <a:t></a:t>
            </a:r>
            <a:r>
              <a:rPr lang="zh-CN" altLang="en-US" sz="2800" b="1" dirty="0" smtClean="0">
                <a:sym typeface="Symbol" pitchFamily="18" charset="2"/>
              </a:rPr>
              <a:t>和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zh-CN" altLang="en-US" sz="2800" b="1" dirty="0" smtClean="0">
                <a:sym typeface="Symbol" pitchFamily="18" charset="2"/>
              </a:rPr>
              <a:t>后的变元赋值.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E</a:t>
            </a:r>
            <a:r>
              <a:rPr lang="zh-CN" altLang="en-US" sz="2800" b="1" dirty="0" smtClean="0">
                <a:sym typeface="Symbol" pitchFamily="18" charset="2"/>
              </a:rPr>
              <a:t>想让公式</a:t>
            </a:r>
            <a:r>
              <a:rPr lang="en-US" altLang="zh-CN" sz="2800" b="1" dirty="0" smtClean="0">
                <a:sym typeface="Symbol" pitchFamily="18" charset="2"/>
              </a:rPr>
              <a:t></a:t>
            </a:r>
            <a:r>
              <a:rPr lang="zh-CN" altLang="en-US" sz="2800" b="1" dirty="0" smtClean="0">
                <a:sym typeface="Symbol" pitchFamily="18" charset="2"/>
              </a:rPr>
              <a:t>为真, 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  <a:r>
              <a:rPr lang="zh-CN" altLang="en-US" sz="2800" b="1" dirty="0" smtClean="0">
                <a:sym typeface="Symbol" pitchFamily="18" charset="2"/>
              </a:rPr>
              <a:t>想让公式</a:t>
            </a:r>
            <a:r>
              <a:rPr lang="en-US" altLang="zh-CN" sz="2800" b="1" dirty="0" smtClean="0">
                <a:sym typeface="Symbol" pitchFamily="18" charset="2"/>
              </a:rPr>
              <a:t></a:t>
            </a:r>
            <a:r>
              <a:rPr lang="zh-CN" altLang="en-US" sz="2800" b="1" dirty="0" smtClean="0">
                <a:sym typeface="Symbol" pitchFamily="18" charset="2"/>
              </a:rPr>
              <a:t>为假.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确定哪个选手必胜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endParaRPr lang="en-US" altLang="zh-CN" sz="2800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FORMULA-GAME</a:t>
            </a:r>
            <a:r>
              <a:rPr lang="en-US" altLang="zh-CN" sz="2800" b="1" dirty="0" smtClean="0"/>
              <a:t> = { &lt;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</a:t>
            </a:r>
            <a:r>
              <a:rPr lang="zh-CN" altLang="en-US" sz="2800" b="1" dirty="0" smtClean="0"/>
              <a:t>在关于</a:t>
            </a:r>
            <a:r>
              <a:rPr lang="zh-CN" altLang="en-US" sz="2800" b="1" dirty="0" smtClean="0">
                <a:sym typeface="Symbol" pitchFamily="18" charset="2"/>
              </a:rPr>
              <a:t>的公式</a:t>
            </a:r>
            <a:r>
              <a:rPr lang="zh-CN" altLang="en-US" sz="2800" b="1" dirty="0" smtClean="0"/>
              <a:t>博弈中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                 选手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有必胜策略 }</a:t>
            </a:r>
          </a:p>
        </p:txBody>
      </p:sp>
    </p:spTree>
    <p:extLst>
      <p:ext uri="{BB962C8B-B14F-4D97-AF65-F5344CB8AC3E}">
        <p14:creationId xmlns:p14="http://schemas.microsoft.com/office/powerpoint/2010/main" val="13290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03B433-74E4-444F-83E0-C4C4F393FC1D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例9.9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6288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</a:t>
            </a:r>
            <a:r>
              <a:rPr lang="en-US" altLang="zh-CN" sz="2800" b="1" dirty="0" smtClean="0">
                <a:sym typeface="Symbol" pitchFamily="18" charset="2"/>
              </a:rPr>
              <a:t>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x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[(x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)(x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)(x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)]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=1,x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=0,x</a:t>
            </a:r>
            <a:r>
              <a:rPr lang="en-US" altLang="zh-CN" b="1" baseline="-25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=1,  E</a:t>
            </a:r>
            <a:r>
              <a:rPr lang="zh-CN" altLang="en-US" b="1" dirty="0" smtClean="0">
                <a:sym typeface="Symbol" pitchFamily="18" charset="2"/>
              </a:rPr>
              <a:t>胜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E</a:t>
            </a:r>
            <a:r>
              <a:rPr lang="zh-CN" altLang="en-US" b="1" dirty="0" smtClean="0">
                <a:sym typeface="Symbol" pitchFamily="18" charset="2"/>
              </a:rPr>
              <a:t>的必胜策略: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=1, x</a:t>
            </a:r>
            <a:r>
              <a:rPr lang="en-US" altLang="zh-CN" b="1" baseline="-25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=x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</a:p>
          <a:p>
            <a:pPr marL="0" indent="0" eaLnBrk="1" hangingPunct="1">
              <a:buNone/>
            </a:pPr>
            <a:endParaRPr lang="zh-CN" altLang="en-US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</a:t>
            </a:r>
            <a:r>
              <a:rPr lang="en-US" altLang="zh-CN" sz="2800" b="1" dirty="0" smtClean="0">
                <a:sym typeface="Symbol" pitchFamily="18" charset="2"/>
              </a:rPr>
              <a:t>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x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[(x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)(x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)(x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)]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A</a:t>
            </a:r>
            <a:r>
              <a:rPr lang="zh-CN" altLang="en-US" b="1" dirty="0" smtClean="0">
                <a:sym typeface="Symbol" pitchFamily="18" charset="2"/>
              </a:rPr>
              <a:t>的必胜策略: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=0 </a:t>
            </a:r>
            <a:endParaRPr lang="zh-CN" altLang="en-US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104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E4FB17-9799-41AA-91E2-817ADF83024E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定理9.10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定理9.10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FORMULA-GAME</a:t>
            </a:r>
            <a:r>
              <a:rPr lang="zh-CN" altLang="en-US" sz="2800" b="1" dirty="0" smtClean="0"/>
              <a:t>是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PSPACE</a:t>
            </a:r>
            <a:r>
              <a:rPr lang="zh-CN" altLang="en-US" sz="2800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>
                <a:sym typeface="Symbol" pitchFamily="18" charset="2"/>
              </a:rPr>
              <a:t>FORMULA-GAME = TQBF.   #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163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8A7A6E-0DC0-450E-9825-9BBF3F13CCEF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广义地理学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广义地理学游戏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Peori</a:t>
            </a:r>
            <a:r>
              <a:rPr lang="en-US" altLang="zh-CN" b="1" u="sng" dirty="0" smtClean="0"/>
              <a:t>a</a:t>
            </a:r>
            <a:r>
              <a:rPr lang="en-US" altLang="zh-CN" b="1" dirty="0" smtClean="0"/>
              <a:t>, </a:t>
            </a:r>
            <a:r>
              <a:rPr lang="en-US" altLang="zh-CN" b="1" u="sng" dirty="0" smtClean="0">
                <a:solidFill>
                  <a:srgbClr val="00FFFF"/>
                </a:solidFill>
              </a:rPr>
              <a:t>A</a:t>
            </a:r>
            <a:r>
              <a:rPr lang="en-US" altLang="zh-CN" b="1" dirty="0" smtClean="0">
                <a:solidFill>
                  <a:srgbClr val="00FFFF"/>
                </a:solidFill>
              </a:rPr>
              <a:t>mhers</a:t>
            </a:r>
            <a:r>
              <a:rPr lang="en-US" altLang="zh-CN" b="1" u="sng" dirty="0" smtClean="0">
                <a:solidFill>
                  <a:srgbClr val="00FFFF"/>
                </a:solidFill>
              </a:rPr>
              <a:t>t</a:t>
            </a:r>
            <a:r>
              <a:rPr lang="en-US" altLang="zh-CN" b="1" dirty="0" smtClean="0"/>
              <a:t>, </a:t>
            </a:r>
            <a:r>
              <a:rPr lang="en-US" altLang="zh-CN" b="1" u="sng" dirty="0" smtClean="0"/>
              <a:t>T</a:t>
            </a:r>
            <a:r>
              <a:rPr lang="en-US" altLang="zh-CN" b="1" dirty="0" smtClean="0"/>
              <a:t>ucso</a:t>
            </a:r>
            <a:r>
              <a:rPr lang="en-US" altLang="zh-CN" b="1" u="sng" dirty="0" smtClean="0"/>
              <a:t>n</a:t>
            </a:r>
            <a:r>
              <a:rPr lang="en-US" altLang="zh-CN" b="1" dirty="0" smtClean="0"/>
              <a:t>, </a:t>
            </a:r>
            <a:r>
              <a:rPr lang="en-US" altLang="zh-CN" b="1" u="sng" dirty="0" smtClean="0">
                <a:solidFill>
                  <a:srgbClr val="00FFFF"/>
                </a:solidFill>
              </a:rPr>
              <a:t>N</a:t>
            </a:r>
            <a:r>
              <a:rPr lang="en-US" altLang="zh-CN" b="1" dirty="0" smtClean="0">
                <a:solidFill>
                  <a:srgbClr val="00FFFF"/>
                </a:solidFill>
              </a:rPr>
              <a:t>ashua</a:t>
            </a:r>
            <a:r>
              <a:rPr lang="en-US" altLang="zh-CN" b="1" dirty="0" smtClean="0"/>
              <a:t>, ……</a:t>
            </a:r>
            <a:endParaRPr lang="zh-CN" altLang="en-US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给定有向图</a:t>
            </a:r>
            <a:r>
              <a:rPr lang="en-US" altLang="zh-CN" b="1" dirty="0" smtClean="0"/>
              <a:t>G,</a:t>
            </a:r>
            <a:r>
              <a:rPr lang="zh-CN" altLang="en-US" b="1" dirty="0" smtClean="0"/>
              <a:t>开始顶点</a:t>
            </a:r>
            <a:r>
              <a:rPr lang="en-US" altLang="zh-CN" b="1" dirty="0" smtClean="0"/>
              <a:t>b,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选手轮流选择顶点, 形成简单路径,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不能扩展路径的选手为负,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确定哪个选手有必胜策略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GG</a:t>
            </a:r>
            <a:r>
              <a:rPr lang="en-US" altLang="zh-CN" sz="2800" b="1" dirty="0" smtClean="0"/>
              <a:t>={ &lt;</a:t>
            </a:r>
            <a:r>
              <a:rPr lang="en-US" altLang="zh-CN" sz="2800" b="1" dirty="0" err="1" smtClean="0"/>
              <a:t>G,b</a:t>
            </a:r>
            <a:r>
              <a:rPr lang="en-US" altLang="zh-CN" sz="2800" b="1" dirty="0" smtClean="0"/>
              <a:t>&gt; | </a:t>
            </a:r>
            <a:r>
              <a:rPr lang="zh-CN" altLang="en-US" sz="2800" b="1" dirty="0" smtClean="0"/>
              <a:t>在图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点开始的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广义地理学游戏中选手</a:t>
            </a:r>
            <a:r>
              <a:rPr lang="en-US" altLang="zh-CN" sz="2800" b="1" dirty="0" smtClean="0"/>
              <a:t>I</a:t>
            </a:r>
            <a:r>
              <a:rPr lang="zh-CN" altLang="en-US" sz="2800" b="1" dirty="0" smtClean="0"/>
              <a:t>有必胜策略 }</a:t>
            </a:r>
          </a:p>
        </p:txBody>
      </p:sp>
    </p:spTree>
    <p:extLst>
      <p:ext uri="{BB962C8B-B14F-4D97-AF65-F5344CB8AC3E}">
        <p14:creationId xmlns:p14="http://schemas.microsoft.com/office/powerpoint/2010/main" val="27057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18ABF5-9557-461A-A84F-C76D4F5EA39D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归约方法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25488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两个复杂性类 </a:t>
            </a:r>
            <a:r>
              <a:rPr lang="en-US" altLang="zh-CN" sz="2800" b="1" dirty="0" smtClean="0"/>
              <a:t>A</a:t>
            </a:r>
            <a:r>
              <a:rPr lang="en-US" altLang="zh-CN" sz="2800" b="1" dirty="0" smtClean="0">
                <a:sym typeface="Symbol" pitchFamily="18" charset="2"/>
              </a:rPr>
              <a:t>B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未解决问题:  </a:t>
            </a:r>
            <a:r>
              <a:rPr lang="en-US" altLang="zh-CN" b="1" dirty="0" smtClean="0">
                <a:sym typeface="Symbol" pitchFamily="18" charset="2"/>
              </a:rPr>
              <a:t>A=B ?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定义</a:t>
            </a:r>
            <a:r>
              <a:rPr lang="en-US" altLang="zh-CN" b="1" dirty="0" smtClean="0">
                <a:sym typeface="Symbol" pitchFamily="18" charset="2"/>
              </a:rPr>
              <a:t>A</a:t>
            </a:r>
            <a:r>
              <a:rPr lang="zh-CN" altLang="en-US" b="1" dirty="0" smtClean="0">
                <a:sym typeface="Symbol" pitchFamily="18" charset="2"/>
              </a:rPr>
              <a:t>归约: </a:t>
            </a:r>
            <a:r>
              <a:rPr lang="en-US" altLang="zh-CN" b="1" baseline="30000" dirty="0" smtClean="0">
                <a:sym typeface="Symbol" pitchFamily="18" charset="2"/>
              </a:rPr>
              <a:t>A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zh-CN" altLang="en-US" b="1" dirty="0" smtClean="0">
                <a:sym typeface="Symbol" pitchFamily="18" charset="2"/>
              </a:rPr>
              <a:t> </a:t>
            </a:r>
          </a:p>
          <a:p>
            <a:pPr marL="914400" lvl="2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传递性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A</a:t>
            </a:r>
            <a:r>
              <a:rPr lang="zh-CN" altLang="en-US" sz="2800" b="1" dirty="0" smtClean="0">
                <a:sym typeface="Symbol" pitchFamily="18" charset="2"/>
              </a:rPr>
              <a:t>和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都在</a:t>
            </a:r>
            <a:r>
              <a:rPr lang="en-US" altLang="zh-CN" sz="2800" b="1" baseline="30000" dirty="0" smtClean="0">
                <a:sym typeface="Symbol" pitchFamily="18" charset="2"/>
              </a:rPr>
              <a:t>A</a:t>
            </a:r>
            <a:r>
              <a:rPr lang="en-US" altLang="zh-CN" sz="2800" b="1" baseline="-25000" dirty="0" smtClean="0">
                <a:sym typeface="Symbol" pitchFamily="18" charset="2"/>
              </a:rPr>
              <a:t>m</a:t>
            </a:r>
            <a:r>
              <a:rPr lang="zh-CN" altLang="en-US" sz="2800" b="1" dirty="0" smtClean="0">
                <a:sym typeface="Symbol" pitchFamily="18" charset="2"/>
              </a:rPr>
              <a:t>归约下封闭</a:t>
            </a:r>
            <a:endParaRPr lang="zh-CN" altLang="en-US" sz="2800" b="1" baseline="-25000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证明</a:t>
            </a:r>
            <a:r>
              <a:rPr lang="en-US" altLang="zh-CN" b="1" dirty="0" smtClean="0">
                <a:sym typeface="Symbol" pitchFamily="18" charset="2"/>
              </a:rPr>
              <a:t>B</a:t>
            </a:r>
            <a:r>
              <a:rPr lang="zh-CN" altLang="en-US" b="1" dirty="0" smtClean="0">
                <a:sym typeface="Symbol" pitchFamily="18" charset="2"/>
              </a:rPr>
              <a:t>完全问题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A=B  </a:t>
            </a:r>
            <a:r>
              <a:rPr lang="zh-CN" altLang="en-US" sz="2800" b="1" dirty="0" smtClean="0">
                <a:sym typeface="Symbol" pitchFamily="18" charset="2"/>
              </a:rPr>
              <a:t>某个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完全问题</a:t>
            </a:r>
            <a:r>
              <a:rPr lang="en-US" altLang="zh-CN" sz="2800" b="1" dirty="0" smtClean="0">
                <a:sym typeface="Symbol" pitchFamily="18" charset="2"/>
              </a:rPr>
              <a:t>A 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          </a:t>
            </a:r>
            <a:r>
              <a:rPr lang="zh-CN" altLang="en-US" sz="2800" b="1" dirty="0" smtClean="0">
                <a:sym typeface="Symbol" pitchFamily="18" charset="2"/>
              </a:rPr>
              <a:t>所有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完全问题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AB  </a:t>
            </a:r>
            <a:r>
              <a:rPr lang="zh-CN" altLang="en-US" sz="2800" b="1" dirty="0" smtClean="0">
                <a:sym typeface="Symbol" pitchFamily="18" charset="2"/>
              </a:rPr>
              <a:t>所有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完全问题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5268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D85DB-7095-4D29-97C0-0063777B17A1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广义地理学(例)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选手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有必胜策略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40296" y="3124200"/>
            <a:ext cx="4495800" cy="2286000"/>
            <a:chOff x="2286000" y="3124200"/>
            <a:chExt cx="4495800" cy="2286000"/>
          </a:xfrm>
        </p:grpSpPr>
        <p:sp>
          <p:nvSpPr>
            <p:cNvPr id="24583" name="Oval 4"/>
            <p:cNvSpPr>
              <a:spLocks noChangeArrowheads="1"/>
            </p:cNvSpPr>
            <p:nvPr/>
          </p:nvSpPr>
          <p:spPr bwMode="auto">
            <a:xfrm>
              <a:off x="4724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4" name="Oval 5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5" name="Oval 6"/>
            <p:cNvSpPr>
              <a:spLocks noChangeArrowheads="1"/>
            </p:cNvSpPr>
            <p:nvPr/>
          </p:nvSpPr>
          <p:spPr bwMode="auto">
            <a:xfrm>
              <a:off x="4724400" y="5257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>
              <a:off x="57150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7" name="Oval 8"/>
            <p:cNvSpPr>
              <a:spLocks noChangeArrowheads="1"/>
            </p:cNvSpPr>
            <p:nvPr/>
          </p:nvSpPr>
          <p:spPr bwMode="auto">
            <a:xfrm>
              <a:off x="57150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8" name="Oval 9"/>
            <p:cNvSpPr>
              <a:spLocks noChangeArrowheads="1"/>
            </p:cNvSpPr>
            <p:nvPr/>
          </p:nvSpPr>
          <p:spPr bwMode="auto">
            <a:xfrm>
              <a:off x="662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89" name="Oval 10"/>
            <p:cNvSpPr>
              <a:spLocks noChangeArrowheads="1"/>
            </p:cNvSpPr>
            <p:nvPr/>
          </p:nvSpPr>
          <p:spPr bwMode="auto">
            <a:xfrm>
              <a:off x="37338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0" name="Oval 11"/>
            <p:cNvSpPr>
              <a:spLocks noChangeArrowheads="1"/>
            </p:cNvSpPr>
            <p:nvPr/>
          </p:nvSpPr>
          <p:spPr bwMode="auto">
            <a:xfrm>
              <a:off x="3733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1" name="Oval 12"/>
            <p:cNvSpPr>
              <a:spLocks noChangeArrowheads="1"/>
            </p:cNvSpPr>
            <p:nvPr/>
          </p:nvSpPr>
          <p:spPr bwMode="auto"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22860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V="1">
              <a:off x="29718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 flipV="1">
              <a:off x="3962400" y="3276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V="1">
              <a:off x="49530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 flipV="1">
              <a:off x="58674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>
              <a:off x="38100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>
              <a:off x="4800600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>
              <a:off x="57912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>
              <a:off x="4800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23"/>
            <p:cNvSpPr>
              <a:spLocks noChangeShapeType="1"/>
            </p:cNvSpPr>
            <p:nvPr/>
          </p:nvSpPr>
          <p:spPr bwMode="auto">
            <a:xfrm flipH="1" flipV="1">
              <a:off x="3962400" y="4876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24"/>
            <p:cNvSpPr>
              <a:spLocks noChangeShapeType="1"/>
            </p:cNvSpPr>
            <p:nvPr/>
          </p:nvSpPr>
          <p:spPr bwMode="auto">
            <a:xfrm flipH="1" flipV="1">
              <a:off x="29718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25"/>
            <p:cNvSpPr>
              <a:spLocks noChangeShapeType="1"/>
            </p:cNvSpPr>
            <p:nvPr/>
          </p:nvSpPr>
          <p:spPr bwMode="auto">
            <a:xfrm flipH="1" flipV="1">
              <a:off x="3962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26"/>
            <p:cNvSpPr>
              <a:spLocks noChangeShapeType="1"/>
            </p:cNvSpPr>
            <p:nvPr/>
          </p:nvSpPr>
          <p:spPr bwMode="auto">
            <a:xfrm flipH="1" flipV="1">
              <a:off x="49530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27"/>
            <p:cNvSpPr>
              <a:spLocks noChangeShapeType="1"/>
            </p:cNvSpPr>
            <p:nvPr/>
          </p:nvSpPr>
          <p:spPr bwMode="auto">
            <a:xfrm flipH="1" flipV="1">
              <a:off x="5867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 flipH="1" flipV="1">
              <a:off x="4953000" y="3200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29"/>
            <p:cNvSpPr>
              <a:spLocks noChangeShapeType="1"/>
            </p:cNvSpPr>
            <p:nvPr/>
          </p:nvSpPr>
          <p:spPr bwMode="auto">
            <a:xfrm flipV="1">
              <a:off x="4876800" y="4876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56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A98113-7485-4FCA-A1F9-66057822F9B5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广义地理学(例)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选手</a:t>
            </a:r>
            <a:r>
              <a:rPr lang="en-US" altLang="zh-CN" b="1" dirty="0" smtClean="0">
                <a:solidFill>
                  <a:schemeClr val="folHlink"/>
                </a:solidFill>
              </a:rPr>
              <a:t>I</a:t>
            </a:r>
            <a:r>
              <a:rPr lang="zh-CN" altLang="en-US" b="1" dirty="0" smtClean="0"/>
              <a:t>有必胜策略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3124200"/>
            <a:ext cx="4495800" cy="2286000"/>
            <a:chOff x="2286000" y="3124200"/>
            <a:chExt cx="4495800" cy="2286000"/>
          </a:xfrm>
        </p:grpSpPr>
        <p:sp>
          <p:nvSpPr>
            <p:cNvPr id="25607" name="Oval 4"/>
            <p:cNvSpPr>
              <a:spLocks noChangeArrowheads="1"/>
            </p:cNvSpPr>
            <p:nvPr/>
          </p:nvSpPr>
          <p:spPr bwMode="auto">
            <a:xfrm>
              <a:off x="4724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08" name="Oval 5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09" name="Oval 6"/>
            <p:cNvSpPr>
              <a:spLocks noChangeArrowheads="1"/>
            </p:cNvSpPr>
            <p:nvPr/>
          </p:nvSpPr>
          <p:spPr bwMode="auto">
            <a:xfrm>
              <a:off x="4724400" y="5257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0" name="Oval 7"/>
            <p:cNvSpPr>
              <a:spLocks noChangeArrowheads="1"/>
            </p:cNvSpPr>
            <p:nvPr/>
          </p:nvSpPr>
          <p:spPr bwMode="auto">
            <a:xfrm>
              <a:off x="57150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1" name="Oval 8"/>
            <p:cNvSpPr>
              <a:spLocks noChangeArrowheads="1"/>
            </p:cNvSpPr>
            <p:nvPr/>
          </p:nvSpPr>
          <p:spPr bwMode="auto">
            <a:xfrm>
              <a:off x="57150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2" name="Oval 9"/>
            <p:cNvSpPr>
              <a:spLocks noChangeArrowheads="1"/>
            </p:cNvSpPr>
            <p:nvPr/>
          </p:nvSpPr>
          <p:spPr bwMode="auto">
            <a:xfrm>
              <a:off x="662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3" name="Oval 10"/>
            <p:cNvSpPr>
              <a:spLocks noChangeArrowheads="1"/>
            </p:cNvSpPr>
            <p:nvPr/>
          </p:nvSpPr>
          <p:spPr bwMode="auto">
            <a:xfrm>
              <a:off x="37338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4" name="Oval 11"/>
            <p:cNvSpPr>
              <a:spLocks noChangeArrowheads="1"/>
            </p:cNvSpPr>
            <p:nvPr/>
          </p:nvSpPr>
          <p:spPr bwMode="auto">
            <a:xfrm>
              <a:off x="3733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5" name="Oval 12"/>
            <p:cNvSpPr>
              <a:spLocks noChangeArrowheads="1"/>
            </p:cNvSpPr>
            <p:nvPr/>
          </p:nvSpPr>
          <p:spPr bwMode="auto"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16" name="Line 13"/>
            <p:cNvSpPr>
              <a:spLocks noChangeShapeType="1"/>
            </p:cNvSpPr>
            <p:nvPr/>
          </p:nvSpPr>
          <p:spPr bwMode="auto">
            <a:xfrm>
              <a:off x="22860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Line 14"/>
            <p:cNvSpPr>
              <a:spLocks noChangeShapeType="1"/>
            </p:cNvSpPr>
            <p:nvPr/>
          </p:nvSpPr>
          <p:spPr bwMode="auto">
            <a:xfrm flipV="1">
              <a:off x="29718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 flipV="1">
              <a:off x="3962400" y="3276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 flipV="1">
              <a:off x="49530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762000" cy="4572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Line 18"/>
            <p:cNvSpPr>
              <a:spLocks noChangeShapeType="1"/>
            </p:cNvSpPr>
            <p:nvPr/>
          </p:nvSpPr>
          <p:spPr bwMode="auto">
            <a:xfrm flipV="1">
              <a:off x="5867400" y="4343400"/>
              <a:ext cx="762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19"/>
            <p:cNvSpPr>
              <a:spLocks noChangeShapeType="1"/>
            </p:cNvSpPr>
            <p:nvPr/>
          </p:nvSpPr>
          <p:spPr bwMode="auto">
            <a:xfrm>
              <a:off x="38100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800600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>
              <a:off x="57912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22"/>
            <p:cNvSpPr>
              <a:spLocks noChangeShapeType="1"/>
            </p:cNvSpPr>
            <p:nvPr/>
          </p:nvSpPr>
          <p:spPr bwMode="auto">
            <a:xfrm>
              <a:off x="4800600" y="4343400"/>
              <a:ext cx="0" cy="9144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Line 23"/>
            <p:cNvSpPr>
              <a:spLocks noChangeShapeType="1"/>
            </p:cNvSpPr>
            <p:nvPr/>
          </p:nvSpPr>
          <p:spPr bwMode="auto">
            <a:xfrm flipH="1" flipV="1">
              <a:off x="3962400" y="4876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24"/>
            <p:cNvSpPr>
              <a:spLocks noChangeShapeType="1"/>
            </p:cNvSpPr>
            <p:nvPr/>
          </p:nvSpPr>
          <p:spPr bwMode="auto">
            <a:xfrm flipH="1" flipV="1">
              <a:off x="2971800" y="4343400"/>
              <a:ext cx="762000" cy="457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25"/>
            <p:cNvSpPr>
              <a:spLocks noChangeShapeType="1"/>
            </p:cNvSpPr>
            <p:nvPr/>
          </p:nvSpPr>
          <p:spPr bwMode="auto">
            <a:xfrm flipH="1" flipV="1">
              <a:off x="3962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Line 26"/>
            <p:cNvSpPr>
              <a:spLocks noChangeShapeType="1"/>
            </p:cNvSpPr>
            <p:nvPr/>
          </p:nvSpPr>
          <p:spPr bwMode="auto">
            <a:xfrm flipH="1" flipV="1">
              <a:off x="49530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27"/>
            <p:cNvSpPr>
              <a:spLocks noChangeShapeType="1"/>
            </p:cNvSpPr>
            <p:nvPr/>
          </p:nvSpPr>
          <p:spPr bwMode="auto">
            <a:xfrm flipH="1" flipV="1">
              <a:off x="5867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28"/>
            <p:cNvSpPr>
              <a:spLocks noChangeShapeType="1"/>
            </p:cNvSpPr>
            <p:nvPr/>
          </p:nvSpPr>
          <p:spPr bwMode="auto">
            <a:xfrm flipH="1" flipV="1">
              <a:off x="4953000" y="3200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2" name="Line 29"/>
            <p:cNvSpPr>
              <a:spLocks noChangeShapeType="1"/>
            </p:cNvSpPr>
            <p:nvPr/>
          </p:nvSpPr>
          <p:spPr bwMode="auto">
            <a:xfrm flipV="1">
              <a:off x="4876800" y="4876800"/>
              <a:ext cx="8382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85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2DE55F-013C-4B1B-B47D-2F56ADF5174D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广义地理学(例)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选手</a:t>
            </a:r>
            <a:r>
              <a:rPr lang="en-US" altLang="zh-CN" b="1" dirty="0" smtClean="0"/>
              <a:t>II</a:t>
            </a:r>
            <a:r>
              <a:rPr lang="zh-CN" altLang="en-US" b="1" dirty="0" smtClean="0"/>
              <a:t>有必胜策略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3124200"/>
            <a:ext cx="4495800" cy="2286000"/>
            <a:chOff x="2286000" y="3124200"/>
            <a:chExt cx="4495800" cy="2286000"/>
          </a:xfrm>
        </p:grpSpPr>
        <p:sp>
          <p:nvSpPr>
            <p:cNvPr id="26631" name="Oval 4"/>
            <p:cNvSpPr>
              <a:spLocks noChangeArrowheads="1"/>
            </p:cNvSpPr>
            <p:nvPr/>
          </p:nvSpPr>
          <p:spPr bwMode="auto">
            <a:xfrm>
              <a:off x="4724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2" name="Oval 5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3" name="Oval 6"/>
            <p:cNvSpPr>
              <a:spLocks noChangeArrowheads="1"/>
            </p:cNvSpPr>
            <p:nvPr/>
          </p:nvSpPr>
          <p:spPr bwMode="auto">
            <a:xfrm>
              <a:off x="4724400" y="5257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4" name="Oval 7"/>
            <p:cNvSpPr>
              <a:spLocks noChangeArrowheads="1"/>
            </p:cNvSpPr>
            <p:nvPr/>
          </p:nvSpPr>
          <p:spPr bwMode="auto">
            <a:xfrm>
              <a:off x="57150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5" name="Oval 8"/>
            <p:cNvSpPr>
              <a:spLocks noChangeArrowheads="1"/>
            </p:cNvSpPr>
            <p:nvPr/>
          </p:nvSpPr>
          <p:spPr bwMode="auto">
            <a:xfrm>
              <a:off x="57150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6" name="Oval 9"/>
            <p:cNvSpPr>
              <a:spLocks noChangeArrowheads="1"/>
            </p:cNvSpPr>
            <p:nvPr/>
          </p:nvSpPr>
          <p:spPr bwMode="auto">
            <a:xfrm>
              <a:off x="662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7" name="Oval 10"/>
            <p:cNvSpPr>
              <a:spLocks noChangeArrowheads="1"/>
            </p:cNvSpPr>
            <p:nvPr/>
          </p:nvSpPr>
          <p:spPr bwMode="auto">
            <a:xfrm>
              <a:off x="37338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8" name="Oval 11"/>
            <p:cNvSpPr>
              <a:spLocks noChangeArrowheads="1"/>
            </p:cNvSpPr>
            <p:nvPr/>
          </p:nvSpPr>
          <p:spPr bwMode="auto">
            <a:xfrm>
              <a:off x="3733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39" name="Oval 12"/>
            <p:cNvSpPr>
              <a:spLocks noChangeArrowheads="1"/>
            </p:cNvSpPr>
            <p:nvPr/>
          </p:nvSpPr>
          <p:spPr bwMode="auto"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0" name="Line 13"/>
            <p:cNvSpPr>
              <a:spLocks noChangeShapeType="1"/>
            </p:cNvSpPr>
            <p:nvPr/>
          </p:nvSpPr>
          <p:spPr bwMode="auto">
            <a:xfrm>
              <a:off x="22860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4"/>
            <p:cNvSpPr>
              <a:spLocks noChangeShapeType="1"/>
            </p:cNvSpPr>
            <p:nvPr/>
          </p:nvSpPr>
          <p:spPr bwMode="auto">
            <a:xfrm flipV="1">
              <a:off x="29718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15"/>
            <p:cNvSpPr>
              <a:spLocks noChangeShapeType="1"/>
            </p:cNvSpPr>
            <p:nvPr/>
          </p:nvSpPr>
          <p:spPr bwMode="auto">
            <a:xfrm flipV="1">
              <a:off x="3962400" y="3276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 flipV="1">
              <a:off x="49530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 flipV="1">
              <a:off x="58674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>
              <a:off x="38100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>
              <a:off x="4800600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>
              <a:off x="57912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Line 22"/>
            <p:cNvSpPr>
              <a:spLocks noChangeShapeType="1"/>
            </p:cNvSpPr>
            <p:nvPr/>
          </p:nvSpPr>
          <p:spPr bwMode="auto">
            <a:xfrm>
              <a:off x="4800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0" name="Line 23"/>
            <p:cNvSpPr>
              <a:spLocks noChangeShapeType="1"/>
            </p:cNvSpPr>
            <p:nvPr/>
          </p:nvSpPr>
          <p:spPr bwMode="auto">
            <a:xfrm flipH="1" flipV="1">
              <a:off x="3962400" y="4876800"/>
              <a:ext cx="762000" cy="4572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1" name="Line 24"/>
            <p:cNvSpPr>
              <a:spLocks noChangeShapeType="1"/>
            </p:cNvSpPr>
            <p:nvPr/>
          </p:nvSpPr>
          <p:spPr bwMode="auto">
            <a:xfrm flipH="1" flipV="1">
              <a:off x="29718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Line 25"/>
            <p:cNvSpPr>
              <a:spLocks noChangeShapeType="1"/>
            </p:cNvSpPr>
            <p:nvPr/>
          </p:nvSpPr>
          <p:spPr bwMode="auto">
            <a:xfrm flipH="1" flipV="1">
              <a:off x="3962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 flipH="1" flipV="1">
              <a:off x="49530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27"/>
            <p:cNvSpPr>
              <a:spLocks noChangeShapeType="1"/>
            </p:cNvSpPr>
            <p:nvPr/>
          </p:nvSpPr>
          <p:spPr bwMode="auto">
            <a:xfrm flipH="1" flipV="1">
              <a:off x="5867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5" name="Line 28"/>
            <p:cNvSpPr>
              <a:spLocks noChangeShapeType="1"/>
            </p:cNvSpPr>
            <p:nvPr/>
          </p:nvSpPr>
          <p:spPr bwMode="auto">
            <a:xfrm flipH="1" flipV="1">
              <a:off x="4953000" y="3200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6" name="Line 29"/>
            <p:cNvSpPr>
              <a:spLocks noChangeShapeType="1"/>
            </p:cNvSpPr>
            <p:nvPr/>
          </p:nvSpPr>
          <p:spPr bwMode="auto">
            <a:xfrm flipV="1">
              <a:off x="4876800" y="4876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92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8C27E0-736C-4B67-8765-CE1EE0A3B47E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广义地理学(例)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选手</a:t>
            </a:r>
            <a:r>
              <a:rPr lang="en-US" altLang="zh-CN" b="1" dirty="0" smtClean="0">
                <a:solidFill>
                  <a:srgbClr val="00FFFF"/>
                </a:solidFill>
              </a:rPr>
              <a:t>II</a:t>
            </a:r>
            <a:r>
              <a:rPr lang="zh-CN" altLang="en-US" b="1" dirty="0" smtClean="0"/>
              <a:t>有必胜策略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3124200"/>
            <a:ext cx="4495800" cy="2286000"/>
            <a:chOff x="2286000" y="3124200"/>
            <a:chExt cx="4495800" cy="2286000"/>
          </a:xfrm>
        </p:grpSpPr>
        <p:sp>
          <p:nvSpPr>
            <p:cNvPr id="27655" name="Oval 4"/>
            <p:cNvSpPr>
              <a:spLocks noChangeArrowheads="1"/>
            </p:cNvSpPr>
            <p:nvPr/>
          </p:nvSpPr>
          <p:spPr bwMode="auto">
            <a:xfrm>
              <a:off x="4724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56" name="Oval 5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57" name="Oval 6"/>
            <p:cNvSpPr>
              <a:spLocks noChangeArrowheads="1"/>
            </p:cNvSpPr>
            <p:nvPr/>
          </p:nvSpPr>
          <p:spPr bwMode="auto">
            <a:xfrm>
              <a:off x="4724400" y="5257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58" name="Oval 7"/>
            <p:cNvSpPr>
              <a:spLocks noChangeArrowheads="1"/>
            </p:cNvSpPr>
            <p:nvPr/>
          </p:nvSpPr>
          <p:spPr bwMode="auto">
            <a:xfrm>
              <a:off x="57150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57150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60" name="Oval 9"/>
            <p:cNvSpPr>
              <a:spLocks noChangeArrowheads="1"/>
            </p:cNvSpPr>
            <p:nvPr/>
          </p:nvSpPr>
          <p:spPr bwMode="auto">
            <a:xfrm>
              <a:off x="662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61" name="Oval 10"/>
            <p:cNvSpPr>
              <a:spLocks noChangeArrowheads="1"/>
            </p:cNvSpPr>
            <p:nvPr/>
          </p:nvSpPr>
          <p:spPr bwMode="auto">
            <a:xfrm>
              <a:off x="37338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62" name="Oval 11"/>
            <p:cNvSpPr>
              <a:spLocks noChangeArrowheads="1"/>
            </p:cNvSpPr>
            <p:nvPr/>
          </p:nvSpPr>
          <p:spPr bwMode="auto">
            <a:xfrm>
              <a:off x="3733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63" name="Oval 12"/>
            <p:cNvSpPr>
              <a:spLocks noChangeArrowheads="1"/>
            </p:cNvSpPr>
            <p:nvPr/>
          </p:nvSpPr>
          <p:spPr bwMode="auto"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22860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 flipV="1">
              <a:off x="2971800" y="3810000"/>
              <a:ext cx="762000" cy="457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 flipV="1">
              <a:off x="3962400" y="3276600"/>
              <a:ext cx="762000" cy="4572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 flipV="1">
              <a:off x="4953000" y="38100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 flipV="1">
              <a:off x="58674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38100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4800600" y="3276600"/>
              <a:ext cx="0" cy="9144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5791200" y="3810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>
              <a:off x="4800600" y="4343400"/>
              <a:ext cx="0" cy="9144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 flipH="1" flipV="1">
              <a:off x="3962400" y="4876800"/>
              <a:ext cx="762000" cy="4572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 flipH="1" flipV="1">
              <a:off x="2971800" y="4343400"/>
              <a:ext cx="762000" cy="457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 flipH="1" flipV="1">
              <a:off x="3962400" y="3733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7" name="Line 26"/>
            <p:cNvSpPr>
              <a:spLocks noChangeShapeType="1"/>
            </p:cNvSpPr>
            <p:nvPr/>
          </p:nvSpPr>
          <p:spPr bwMode="auto">
            <a:xfrm flipH="1" flipV="1">
              <a:off x="4953000" y="43434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 flipH="1" flipV="1">
              <a:off x="5867400" y="3733800"/>
              <a:ext cx="762000" cy="4572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 flipH="1" flipV="1">
              <a:off x="4953000" y="3200400"/>
              <a:ext cx="762000" cy="457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 flipV="1">
              <a:off x="4876800" y="4876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37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D15F0E-C1DF-4D53-AFD7-C1AF33F56BD4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定理9.11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定理9.11</a:t>
            </a:r>
            <a:r>
              <a:rPr lang="zh-CN" altLang="en-US" sz="2800" b="1" dirty="0" smtClean="0"/>
              <a:t>: </a:t>
            </a:r>
            <a:r>
              <a:rPr lang="en-US" altLang="zh-CN" sz="2800" b="1" dirty="0" smtClean="0"/>
              <a:t>GG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 smtClean="0"/>
              <a:t>: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GG</a:t>
            </a:r>
            <a:r>
              <a:rPr lang="en-US" altLang="zh-CN" b="1" dirty="0" smtClean="0">
                <a:sym typeface="Symbol" pitchFamily="18" charset="2"/>
              </a:rPr>
              <a:t>PSPACE</a:t>
            </a:r>
            <a:r>
              <a:rPr lang="zh-CN" altLang="en-US" b="1" dirty="0" smtClean="0">
                <a:sym typeface="Symbol" pitchFamily="18" charset="2"/>
              </a:rPr>
              <a:t>：</a:t>
            </a:r>
            <a:r>
              <a:rPr lang="zh-CN" altLang="en-US" b="1" dirty="0" smtClean="0"/>
              <a:t>递归算法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 err="1" smtClean="0">
                <a:sym typeface="Symbol" pitchFamily="18" charset="2"/>
              </a:rPr>
              <a:t>FORMULA-GAME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>
                <a:sym typeface="Symbol" pitchFamily="18" charset="2"/>
              </a:rPr>
              <a:t>GG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8024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A69C03-496C-4B8A-8965-2C4D91CE75AD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定理9.11证明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412776"/>
            <a:ext cx="77724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: (1) </a:t>
            </a:r>
            <a:r>
              <a:rPr lang="en-US" altLang="zh-CN" sz="2800" b="1" dirty="0" smtClean="0"/>
              <a:t>GG</a:t>
            </a:r>
            <a:r>
              <a:rPr lang="en-US" altLang="zh-CN" sz="2800" b="1" dirty="0" smtClean="0">
                <a:sym typeface="Symbol" pitchFamily="18" charset="2"/>
              </a:rPr>
              <a:t>PSPACE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M=“</a:t>
            </a:r>
            <a:r>
              <a:rPr lang="zh-CN" altLang="en-US" sz="2800" b="1" dirty="0" smtClean="0">
                <a:sym typeface="Symbol" pitchFamily="18" charset="2"/>
              </a:rPr>
              <a:t>对输入&lt;</a:t>
            </a:r>
            <a:r>
              <a:rPr lang="en-US" altLang="zh-CN" sz="2800" b="1" dirty="0" err="1" smtClean="0">
                <a:sym typeface="Symbol" pitchFamily="18" charset="2"/>
              </a:rPr>
              <a:t>G,b</a:t>
            </a:r>
            <a:r>
              <a:rPr lang="en-US" altLang="zh-CN" sz="2800" b="1" dirty="0" smtClean="0">
                <a:sym typeface="Symbol" pitchFamily="18" charset="2"/>
              </a:rPr>
              <a:t>&gt;,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G</a:t>
            </a:r>
            <a:r>
              <a:rPr lang="zh-CN" altLang="en-US" sz="2800" b="1" dirty="0" smtClean="0">
                <a:sym typeface="Symbol" pitchFamily="18" charset="2"/>
              </a:rPr>
              <a:t>是有向图,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是顶点: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1) 若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出度为0,则拒绝,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    因为选手</a:t>
            </a:r>
            <a:r>
              <a:rPr lang="en-US" altLang="zh-CN" sz="2800" b="1" dirty="0" smtClean="0">
                <a:sym typeface="Symbol" pitchFamily="18" charset="2"/>
              </a:rPr>
              <a:t>I</a:t>
            </a:r>
            <a:r>
              <a:rPr lang="zh-CN" altLang="en-US" sz="2800" b="1" dirty="0" smtClean="0">
                <a:sym typeface="Symbol" pitchFamily="18" charset="2"/>
              </a:rPr>
              <a:t>立即输.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2) 删除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及其关联的所有边,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</a:t>
            </a:r>
            <a:r>
              <a:rPr lang="zh-CN" altLang="en-US" sz="2800" b="1" dirty="0" smtClean="0">
                <a:sym typeface="Symbol" pitchFamily="18" charset="2"/>
              </a:rPr>
              <a:t>得到一个新图</a:t>
            </a:r>
            <a:r>
              <a:rPr lang="en-US" altLang="zh-CN" sz="2800" b="1" dirty="0" smtClean="0">
                <a:sym typeface="Symbol" pitchFamily="18" charset="2"/>
              </a:rPr>
              <a:t>G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3) </a:t>
            </a:r>
            <a:r>
              <a:rPr lang="zh-CN" altLang="en-US" sz="2800" b="1" dirty="0" smtClean="0">
                <a:sym typeface="Symbol" pitchFamily="18" charset="2"/>
              </a:rPr>
              <a:t>对于</a:t>
            </a:r>
            <a:r>
              <a:rPr lang="en-US" altLang="zh-CN" sz="2800" b="1" dirty="0" smtClean="0">
                <a:sym typeface="Symbol" pitchFamily="18" charset="2"/>
              </a:rPr>
              <a:t>b</a:t>
            </a:r>
            <a:r>
              <a:rPr lang="zh-CN" altLang="en-US" sz="2800" b="1" dirty="0" smtClean="0">
                <a:sym typeface="Symbol" pitchFamily="18" charset="2"/>
              </a:rPr>
              <a:t>原先指向的每个顶点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    b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,b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,…,</a:t>
            </a:r>
            <a:r>
              <a:rPr lang="en-US" altLang="zh-CN" sz="2800" b="1" dirty="0" err="1" smtClean="0">
                <a:sym typeface="Symbol" pitchFamily="18" charset="2"/>
              </a:rPr>
              <a:t>b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, </a:t>
            </a:r>
            <a:r>
              <a:rPr lang="zh-CN" altLang="en-US" sz="2800" b="1" dirty="0" smtClean="0">
                <a:sym typeface="Symbol" pitchFamily="18" charset="2"/>
              </a:rPr>
              <a:t>在&lt;</a:t>
            </a:r>
            <a:r>
              <a:rPr lang="en-US" altLang="zh-CN" sz="2800" b="1" dirty="0" err="1" smtClean="0">
                <a:sym typeface="Symbol" pitchFamily="18" charset="2"/>
              </a:rPr>
              <a:t>G,b</a:t>
            </a:r>
            <a:r>
              <a:rPr lang="en-US" altLang="zh-CN" sz="2800" b="1" baseline="-25000" dirty="0" err="1" smtClean="0">
                <a:sym typeface="Symbol" pitchFamily="18" charset="2"/>
              </a:rPr>
              <a:t>i</a:t>
            </a:r>
            <a:r>
              <a:rPr lang="en-US" altLang="zh-CN" sz="2800" b="1" dirty="0" smtClean="0">
                <a:sym typeface="Symbol" pitchFamily="18" charset="2"/>
              </a:rPr>
              <a:t>&gt;</a:t>
            </a:r>
            <a:r>
              <a:rPr lang="zh-CN" altLang="en-US" sz="2800" b="1" dirty="0" smtClean="0">
                <a:sym typeface="Symbol" pitchFamily="18" charset="2"/>
              </a:rPr>
              <a:t>上递归调用</a:t>
            </a:r>
            <a:r>
              <a:rPr lang="en-US" altLang="zh-CN" sz="2800" b="1" dirty="0" smtClean="0">
                <a:sym typeface="Symbol" pitchFamily="18" charset="2"/>
              </a:rPr>
              <a:t>M.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4) </a:t>
            </a:r>
            <a:r>
              <a:rPr lang="zh-CN" altLang="en-US" sz="2800" b="1" dirty="0" smtClean="0">
                <a:sym typeface="Symbol" pitchFamily="18" charset="2"/>
              </a:rPr>
              <a:t>若所有调用都接受, 则选手</a:t>
            </a:r>
            <a:r>
              <a:rPr lang="en-US" altLang="zh-CN" sz="2800" b="1" dirty="0" smtClean="0">
                <a:sym typeface="Symbol" pitchFamily="18" charset="2"/>
              </a:rPr>
              <a:t>II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   有必胜策略,所以拒绝. 否则接受. ”</a:t>
            </a:r>
          </a:p>
        </p:txBody>
      </p:sp>
    </p:spTree>
    <p:extLst>
      <p:ext uri="{BB962C8B-B14F-4D97-AF65-F5344CB8AC3E}">
        <p14:creationId xmlns:p14="http://schemas.microsoft.com/office/powerpoint/2010/main" val="211143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2F6903-C4BA-4D91-A331-222A55127466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定理9.11证明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676400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: (2) </a:t>
            </a:r>
            <a:r>
              <a:rPr lang="en-US" altLang="zh-CN" sz="2800" b="1" dirty="0" err="1" smtClean="0">
                <a:sym typeface="Symbol" pitchFamily="18" charset="2"/>
              </a:rPr>
              <a:t>FORMULA-GAME</a:t>
            </a:r>
            <a:r>
              <a:rPr lang="en-US" altLang="zh-CN" sz="2800" b="1" baseline="30000" dirty="0" err="1" smtClean="0">
                <a:sym typeface="Symbol" pitchFamily="18" charset="2"/>
              </a:rPr>
              <a:t>p</a:t>
            </a:r>
            <a:r>
              <a:rPr lang="en-US" altLang="zh-CN" sz="2800" b="1" baseline="-25000" dirty="0" err="1" smtClean="0">
                <a:sym typeface="Symbol" pitchFamily="18" charset="2"/>
              </a:rPr>
              <a:t>m</a:t>
            </a:r>
            <a:r>
              <a:rPr lang="en-US" altLang="zh-CN" sz="2800" b="1" dirty="0" err="1" smtClean="0">
                <a:sym typeface="Symbol" pitchFamily="18" charset="2"/>
              </a:rPr>
              <a:t>GG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</a:t>
            </a:r>
            <a:r>
              <a:rPr lang="zh-CN" altLang="en-US" sz="2800" b="1" dirty="0" smtClean="0">
                <a:sym typeface="Symbol" pitchFamily="18" charset="2"/>
              </a:rPr>
              <a:t>把公式=</a:t>
            </a:r>
            <a:r>
              <a:rPr lang="en-US" altLang="zh-CN" sz="2800" b="1" dirty="0" smtClean="0">
                <a:sym typeface="Symbol" pitchFamily="18" charset="2"/>
              </a:rPr>
              <a:t>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x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…</a:t>
            </a:r>
            <a:r>
              <a:rPr lang="en-US" altLang="zh-CN" sz="2800" b="1" dirty="0" err="1" smtClean="0">
                <a:sym typeface="Symbol" pitchFamily="18" charset="2"/>
              </a:rPr>
              <a:t>x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[]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</a:t>
            </a:r>
            <a:r>
              <a:rPr lang="zh-CN" altLang="en-US" sz="2800" b="1" dirty="0" smtClean="0">
                <a:sym typeface="Symbol" pitchFamily="18" charset="2"/>
              </a:rPr>
              <a:t>映射为&lt;</a:t>
            </a:r>
            <a:r>
              <a:rPr lang="en-US" altLang="zh-CN" sz="2800" b="1" dirty="0" err="1" smtClean="0">
                <a:sym typeface="Symbol" pitchFamily="18" charset="2"/>
              </a:rPr>
              <a:t>G,b</a:t>
            </a:r>
            <a:r>
              <a:rPr lang="en-US" altLang="zh-CN" sz="2800" b="1" dirty="0" smtClean="0">
                <a:sym typeface="Symbol" pitchFamily="18" charset="2"/>
              </a:rPr>
              <a:t>&gt;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假设以开头,以结尾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(否则增加“哑变量”)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假设</a:t>
            </a:r>
            <a:r>
              <a:rPr lang="en-US" altLang="zh-CN" sz="2800" b="1" dirty="0" smtClean="0">
                <a:sym typeface="Symbol" pitchFamily="18" charset="2"/>
              </a:rPr>
              <a:t></a:t>
            </a:r>
            <a:r>
              <a:rPr lang="zh-CN" altLang="en-US" sz="2800" b="1" dirty="0" smtClean="0">
                <a:sym typeface="Symbol" pitchFamily="18" charset="2"/>
              </a:rPr>
              <a:t>是合取范式(问题9.13)</a:t>
            </a:r>
          </a:p>
        </p:txBody>
      </p:sp>
    </p:spTree>
    <p:extLst>
      <p:ext uri="{BB962C8B-B14F-4D97-AF65-F5344CB8AC3E}">
        <p14:creationId xmlns:p14="http://schemas.microsoft.com/office/powerpoint/2010/main" val="372021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879D0D-D71C-4F5F-8870-49EBC485E51D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定理9.11(例)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</a:t>
            </a:r>
            <a:r>
              <a:rPr lang="en-US" altLang="zh-CN" sz="2800" b="1" dirty="0" smtClean="0">
                <a:sym typeface="Symbol" pitchFamily="18" charset="2"/>
              </a:rPr>
              <a:t>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x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[(x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)(x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)]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2133600"/>
            <a:ext cx="6019800" cy="4229100"/>
            <a:chOff x="1905000" y="2133600"/>
            <a:chExt cx="6019800" cy="4229100"/>
          </a:xfrm>
        </p:grpSpPr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2971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22860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36576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4" name="Line 30"/>
            <p:cNvSpPr>
              <a:spLocks noChangeShapeType="1"/>
            </p:cNvSpPr>
            <p:nvPr/>
          </p:nvSpPr>
          <p:spPr bwMode="auto">
            <a:xfrm>
              <a:off x="3048000" y="2133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5" name="Text Box 31"/>
            <p:cNvSpPr txBox="1">
              <a:spLocks noChangeArrowheads="1"/>
            </p:cNvSpPr>
            <p:nvPr/>
          </p:nvSpPr>
          <p:spPr bwMode="auto">
            <a:xfrm>
              <a:off x="1905000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1756" name="Text Box 32"/>
            <p:cNvSpPr txBox="1">
              <a:spLocks noChangeArrowheads="1"/>
            </p:cNvSpPr>
            <p:nvPr/>
          </p:nvSpPr>
          <p:spPr bwMode="auto">
            <a:xfrm>
              <a:off x="1905000" y="3962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757" name="Text Box 33"/>
            <p:cNvSpPr txBox="1"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1758" name="Oval 34"/>
            <p:cNvSpPr>
              <a:spLocks noChangeArrowheads="1"/>
            </p:cNvSpPr>
            <p:nvPr/>
          </p:nvSpPr>
          <p:spPr bwMode="auto">
            <a:xfrm>
              <a:off x="5105400" y="2743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9" name="Oval 35"/>
            <p:cNvSpPr>
              <a:spLocks noChangeArrowheads="1"/>
            </p:cNvSpPr>
            <p:nvPr/>
          </p:nvSpPr>
          <p:spPr bwMode="auto">
            <a:xfrm>
              <a:off x="5105400" y="3200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0" name="Oval 36"/>
            <p:cNvSpPr>
              <a:spLocks noChangeArrowheads="1"/>
            </p:cNvSpPr>
            <p:nvPr/>
          </p:nvSpPr>
          <p:spPr bwMode="auto">
            <a:xfrm>
              <a:off x="51054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1" name="Oval 41"/>
            <p:cNvSpPr>
              <a:spLocks noChangeArrowheads="1"/>
            </p:cNvSpPr>
            <p:nvPr/>
          </p:nvSpPr>
          <p:spPr bwMode="auto">
            <a:xfrm>
              <a:off x="2971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2" name="Line 42"/>
            <p:cNvSpPr>
              <a:spLocks noChangeShapeType="1"/>
            </p:cNvSpPr>
            <p:nvPr/>
          </p:nvSpPr>
          <p:spPr bwMode="auto">
            <a:xfrm>
              <a:off x="3124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3" name="Line 43"/>
            <p:cNvSpPr>
              <a:spLocks noChangeShapeType="1"/>
            </p:cNvSpPr>
            <p:nvPr/>
          </p:nvSpPr>
          <p:spPr bwMode="auto">
            <a:xfrm>
              <a:off x="2438400" y="3048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4" name="Line 44"/>
            <p:cNvSpPr>
              <a:spLocks noChangeShapeType="1"/>
            </p:cNvSpPr>
            <p:nvPr/>
          </p:nvSpPr>
          <p:spPr bwMode="auto">
            <a:xfrm flipH="1">
              <a:off x="2438400" y="25908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5" name="Line 45"/>
            <p:cNvSpPr>
              <a:spLocks noChangeShapeType="1"/>
            </p:cNvSpPr>
            <p:nvPr/>
          </p:nvSpPr>
          <p:spPr bwMode="auto">
            <a:xfrm flipH="1">
              <a:off x="3124200" y="3048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6" name="Oval 46"/>
            <p:cNvSpPr>
              <a:spLocks noChangeArrowheads="1"/>
            </p:cNvSpPr>
            <p:nvPr/>
          </p:nvSpPr>
          <p:spPr bwMode="auto">
            <a:xfrm>
              <a:off x="29718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7" name="Oval 47"/>
            <p:cNvSpPr>
              <a:spLocks noChangeArrowheads="1"/>
            </p:cNvSpPr>
            <p:nvPr/>
          </p:nvSpPr>
          <p:spPr bwMode="auto">
            <a:xfrm>
              <a:off x="2286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8" name="Oval 48"/>
            <p:cNvSpPr>
              <a:spLocks noChangeArrowheads="1"/>
            </p:cNvSpPr>
            <p:nvPr/>
          </p:nvSpPr>
          <p:spPr bwMode="auto"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9" name="Oval 49"/>
            <p:cNvSpPr>
              <a:spLocks noChangeArrowheads="1"/>
            </p:cNvSpPr>
            <p:nvPr/>
          </p:nvSpPr>
          <p:spPr bwMode="auto">
            <a:xfrm>
              <a:off x="2971800" y="3810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0" name="Line 50"/>
            <p:cNvSpPr>
              <a:spLocks noChangeShapeType="1"/>
            </p:cNvSpPr>
            <p:nvPr/>
          </p:nvSpPr>
          <p:spPr bwMode="auto">
            <a:xfrm>
              <a:off x="3124200" y="39624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51"/>
            <p:cNvSpPr>
              <a:spLocks noChangeShapeType="1"/>
            </p:cNvSpPr>
            <p:nvPr/>
          </p:nvSpPr>
          <p:spPr bwMode="auto">
            <a:xfrm>
              <a:off x="2438400" y="43434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52"/>
            <p:cNvSpPr>
              <a:spLocks noChangeShapeType="1"/>
            </p:cNvSpPr>
            <p:nvPr/>
          </p:nvSpPr>
          <p:spPr bwMode="auto">
            <a:xfrm flipH="1">
              <a:off x="2438400" y="38862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53"/>
            <p:cNvSpPr>
              <a:spLocks noChangeShapeType="1"/>
            </p:cNvSpPr>
            <p:nvPr/>
          </p:nvSpPr>
          <p:spPr bwMode="auto">
            <a:xfrm flipH="1">
              <a:off x="3124200" y="43434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Oval 54"/>
            <p:cNvSpPr>
              <a:spLocks noChangeArrowheads="1"/>
            </p:cNvSpPr>
            <p:nvPr/>
          </p:nvSpPr>
          <p:spPr bwMode="auto">
            <a:xfrm>
              <a:off x="2971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5" name="Oval 55"/>
            <p:cNvSpPr>
              <a:spLocks noChangeArrowheads="1"/>
            </p:cNvSpPr>
            <p:nvPr/>
          </p:nvSpPr>
          <p:spPr bwMode="auto">
            <a:xfrm>
              <a:off x="2286000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6" name="Oval 56"/>
            <p:cNvSpPr>
              <a:spLocks noChangeArrowheads="1"/>
            </p:cNvSpPr>
            <p:nvPr/>
          </p:nvSpPr>
          <p:spPr bwMode="auto">
            <a:xfrm>
              <a:off x="3657600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7" name="Oval 57"/>
            <p:cNvSpPr>
              <a:spLocks noChangeArrowheads="1"/>
            </p:cNvSpPr>
            <p:nvPr/>
          </p:nvSpPr>
          <p:spPr bwMode="auto">
            <a:xfrm>
              <a:off x="29718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8" name="Line 58"/>
            <p:cNvSpPr>
              <a:spLocks noChangeShapeType="1"/>
            </p:cNvSpPr>
            <p:nvPr/>
          </p:nvSpPr>
          <p:spPr bwMode="auto">
            <a:xfrm>
              <a:off x="3124200" y="52578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9" name="Line 59"/>
            <p:cNvSpPr>
              <a:spLocks noChangeShapeType="1"/>
            </p:cNvSpPr>
            <p:nvPr/>
          </p:nvSpPr>
          <p:spPr bwMode="auto">
            <a:xfrm>
              <a:off x="2438400" y="56388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Line 60"/>
            <p:cNvSpPr>
              <a:spLocks noChangeShapeType="1"/>
            </p:cNvSpPr>
            <p:nvPr/>
          </p:nvSpPr>
          <p:spPr bwMode="auto">
            <a:xfrm flipH="1">
              <a:off x="2438400" y="51816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1" name="Line 61"/>
            <p:cNvSpPr>
              <a:spLocks noChangeShapeType="1"/>
            </p:cNvSpPr>
            <p:nvPr/>
          </p:nvSpPr>
          <p:spPr bwMode="auto">
            <a:xfrm flipH="1">
              <a:off x="3124200" y="56388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Line 62"/>
            <p:cNvSpPr>
              <a:spLocks noChangeShapeType="1"/>
            </p:cNvSpPr>
            <p:nvPr/>
          </p:nvSpPr>
          <p:spPr bwMode="auto">
            <a:xfrm>
              <a:off x="3048000" y="3429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3" name="Line 63"/>
            <p:cNvSpPr>
              <a:spLocks noChangeShapeType="1"/>
            </p:cNvSpPr>
            <p:nvPr/>
          </p:nvSpPr>
          <p:spPr bwMode="auto">
            <a:xfrm>
              <a:off x="3048000" y="4724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4" name="Text Box 64"/>
            <p:cNvSpPr txBox="1">
              <a:spLocks noChangeArrowheads="1"/>
            </p:cNvSpPr>
            <p:nvPr/>
          </p:nvSpPr>
          <p:spPr bwMode="auto">
            <a:xfrm>
              <a:off x="2743200" y="2209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b</a:t>
              </a:r>
            </a:p>
          </p:txBody>
        </p:sp>
        <p:sp>
          <p:nvSpPr>
            <p:cNvPr id="31785" name="Text Box 65"/>
            <p:cNvSpPr txBox="1">
              <a:spLocks noChangeArrowheads="1"/>
            </p:cNvSpPr>
            <p:nvPr/>
          </p:nvSpPr>
          <p:spPr bwMode="auto">
            <a:xfrm>
              <a:off x="7543800" y="4038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c</a:t>
              </a:r>
            </a:p>
          </p:txBody>
        </p:sp>
        <p:sp>
          <p:nvSpPr>
            <p:cNvPr id="31786" name="Text Box 66"/>
            <p:cNvSpPr txBox="1">
              <a:spLocks noChangeArrowheads="1"/>
            </p:cNvSpPr>
            <p:nvPr/>
          </p:nvSpPr>
          <p:spPr bwMode="auto">
            <a:xfrm>
              <a:off x="48006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1787" name="Text Box 67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1788" name="Text Box 68"/>
            <p:cNvSpPr txBox="1">
              <a:spLocks noChangeArrowheads="1"/>
            </p:cNvSpPr>
            <p:nvPr/>
          </p:nvSpPr>
          <p:spPr bwMode="auto">
            <a:xfrm>
              <a:off x="4572000" y="3048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789" name="Oval 69"/>
            <p:cNvSpPr>
              <a:spLocks noChangeArrowheads="1"/>
            </p:cNvSpPr>
            <p:nvPr/>
          </p:nvSpPr>
          <p:spPr bwMode="auto">
            <a:xfrm>
              <a:off x="5105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90" name="Oval 70"/>
            <p:cNvSpPr>
              <a:spLocks noChangeArrowheads="1"/>
            </p:cNvSpPr>
            <p:nvPr/>
          </p:nvSpPr>
          <p:spPr bwMode="auto">
            <a:xfrm>
              <a:off x="5105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91" name="Oval 71"/>
            <p:cNvSpPr>
              <a:spLocks noChangeArrowheads="1"/>
            </p:cNvSpPr>
            <p:nvPr/>
          </p:nvSpPr>
          <p:spPr bwMode="auto">
            <a:xfrm>
              <a:off x="5105400" y="556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92" name="Text Box 72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1793" name="Text Box 73"/>
            <p:cNvSpPr txBox="1">
              <a:spLocks noChangeArrowheads="1"/>
            </p:cNvSpPr>
            <p:nvPr/>
          </p:nvSpPr>
          <p:spPr bwMode="auto">
            <a:xfrm>
              <a:off x="4572000" y="54102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1794" name="Text Box 74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795" name="Oval 75"/>
            <p:cNvSpPr>
              <a:spLocks noChangeArrowheads="1"/>
            </p:cNvSpPr>
            <p:nvPr/>
          </p:nvSpPr>
          <p:spPr bwMode="auto"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96" name="Oval 76"/>
            <p:cNvSpPr>
              <a:spLocks noChangeArrowheads="1"/>
            </p:cNvSpPr>
            <p:nvPr/>
          </p:nvSpPr>
          <p:spPr bwMode="auto">
            <a:xfrm>
              <a:off x="6248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97" name="Oval 77"/>
            <p:cNvSpPr>
              <a:spLocks noChangeArrowheads="1"/>
            </p:cNvSpPr>
            <p:nvPr/>
          </p:nvSpPr>
          <p:spPr bwMode="auto">
            <a:xfrm>
              <a:off x="6248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98" name="Text Box 78"/>
            <p:cNvSpPr txBox="1">
              <a:spLocks noChangeArrowheads="1"/>
            </p:cNvSpPr>
            <p:nvPr/>
          </p:nvSpPr>
          <p:spPr bwMode="auto">
            <a:xfrm>
              <a:off x="6172200" y="2819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c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1799" name="Text Box 79"/>
            <p:cNvSpPr txBox="1">
              <a:spLocks noChangeArrowheads="1"/>
            </p:cNvSpPr>
            <p:nvPr/>
          </p:nvSpPr>
          <p:spPr bwMode="auto">
            <a:xfrm>
              <a:off x="61722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c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800" name="Line 80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1" name="Line 81"/>
            <p:cNvSpPr>
              <a:spLocks noChangeShapeType="1"/>
            </p:cNvSpPr>
            <p:nvPr/>
          </p:nvSpPr>
          <p:spPr bwMode="auto">
            <a:xfrm flipH="1">
              <a:off x="6400800" y="4343400"/>
              <a:ext cx="1066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2" name="Line 82"/>
            <p:cNvSpPr>
              <a:spLocks noChangeShapeType="1"/>
            </p:cNvSpPr>
            <p:nvPr/>
          </p:nvSpPr>
          <p:spPr bwMode="auto">
            <a:xfrm flipH="1" flipV="1">
              <a:off x="5257800" y="28194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3" name="Line 83"/>
            <p:cNvSpPr>
              <a:spLocks noChangeShapeType="1"/>
            </p:cNvSpPr>
            <p:nvPr/>
          </p:nvSpPr>
          <p:spPr bwMode="auto">
            <a:xfrm flipH="1">
              <a:off x="5257800" y="34290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4" name="Line 84"/>
            <p:cNvSpPr>
              <a:spLocks noChangeShapeType="1"/>
            </p:cNvSpPr>
            <p:nvPr/>
          </p:nvSpPr>
          <p:spPr bwMode="auto">
            <a:xfrm flipH="1" flipV="1">
              <a:off x="5257800" y="3276600"/>
              <a:ext cx="1066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5" name="Line 85"/>
            <p:cNvSpPr>
              <a:spLocks noChangeShapeType="1"/>
            </p:cNvSpPr>
            <p:nvPr/>
          </p:nvSpPr>
          <p:spPr bwMode="auto">
            <a:xfrm flipH="1" flipV="1">
              <a:off x="5257800" y="48006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6" name="Line 86"/>
            <p:cNvSpPr>
              <a:spLocks noChangeShapeType="1"/>
            </p:cNvSpPr>
            <p:nvPr/>
          </p:nvSpPr>
          <p:spPr bwMode="auto">
            <a:xfrm flipH="1" flipV="1">
              <a:off x="5257800" y="5181600"/>
              <a:ext cx="990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7" name="Line 87"/>
            <p:cNvSpPr>
              <a:spLocks noChangeShapeType="1"/>
            </p:cNvSpPr>
            <p:nvPr/>
          </p:nvSpPr>
          <p:spPr bwMode="auto">
            <a:xfrm flipH="1">
              <a:off x="5334000" y="53340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8" name="Line 91"/>
            <p:cNvSpPr>
              <a:spLocks noChangeShapeType="1"/>
            </p:cNvSpPr>
            <p:nvPr/>
          </p:nvSpPr>
          <p:spPr bwMode="auto">
            <a:xfrm flipH="1" flipV="1">
              <a:off x="3810000" y="3048000"/>
              <a:ext cx="13716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9" name="Line 92"/>
            <p:cNvSpPr>
              <a:spLocks noChangeShapeType="1"/>
            </p:cNvSpPr>
            <p:nvPr/>
          </p:nvSpPr>
          <p:spPr bwMode="auto">
            <a:xfrm flipH="1">
              <a:off x="3810000" y="3276600"/>
              <a:ext cx="1295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0" name="Line 93"/>
            <p:cNvSpPr>
              <a:spLocks noChangeShapeType="1"/>
            </p:cNvSpPr>
            <p:nvPr/>
          </p:nvSpPr>
          <p:spPr bwMode="auto">
            <a:xfrm flipH="1" flipV="1">
              <a:off x="3810000" y="4343400"/>
              <a:ext cx="1295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1" name="Line 94"/>
            <p:cNvSpPr>
              <a:spLocks noChangeShapeType="1"/>
            </p:cNvSpPr>
            <p:nvPr/>
          </p:nvSpPr>
          <p:spPr bwMode="auto">
            <a:xfrm flipH="1" flipV="1">
              <a:off x="3810000" y="5562600"/>
              <a:ext cx="1295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2" name="Freeform 95"/>
            <p:cNvSpPr>
              <a:spLocks/>
            </p:cNvSpPr>
            <p:nvPr/>
          </p:nvSpPr>
          <p:spPr bwMode="auto">
            <a:xfrm>
              <a:off x="2438400" y="3810000"/>
              <a:ext cx="2667000" cy="1816100"/>
            </a:xfrm>
            <a:custGeom>
              <a:avLst/>
              <a:gdLst>
                <a:gd name="T0" fmla="*/ 2147483647 w 1680"/>
                <a:gd name="T1" fmla="*/ 0 h 1144"/>
                <a:gd name="T2" fmla="*/ 2147483647 w 1680"/>
                <a:gd name="T3" fmla="*/ 1451610000 h 1144"/>
                <a:gd name="T4" fmla="*/ 1088707500 w 1680"/>
                <a:gd name="T5" fmla="*/ 2147483647 h 1144"/>
                <a:gd name="T6" fmla="*/ 0 w 1680"/>
                <a:gd name="T7" fmla="*/ 2147483647 h 1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0" h="1144">
                  <a:moveTo>
                    <a:pt x="1680" y="0"/>
                  </a:moveTo>
                  <a:cubicBezTo>
                    <a:pt x="1472" y="200"/>
                    <a:pt x="1264" y="400"/>
                    <a:pt x="1056" y="576"/>
                  </a:cubicBezTo>
                  <a:cubicBezTo>
                    <a:pt x="848" y="752"/>
                    <a:pt x="608" y="968"/>
                    <a:pt x="432" y="1056"/>
                  </a:cubicBezTo>
                  <a:cubicBezTo>
                    <a:pt x="256" y="1144"/>
                    <a:pt x="128" y="1124"/>
                    <a:pt x="0" y="11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3" name="Freeform 96"/>
            <p:cNvSpPr>
              <a:spLocks/>
            </p:cNvSpPr>
            <p:nvPr/>
          </p:nvSpPr>
          <p:spPr bwMode="auto">
            <a:xfrm>
              <a:off x="2438400" y="2565400"/>
              <a:ext cx="2743200" cy="482600"/>
            </a:xfrm>
            <a:custGeom>
              <a:avLst/>
              <a:gdLst>
                <a:gd name="T0" fmla="*/ 0 w 1632"/>
                <a:gd name="T1" fmla="*/ 612498287 h 312"/>
                <a:gd name="T2" fmla="*/ 542469481 w 1632"/>
                <a:gd name="T3" fmla="*/ 727343165 h 312"/>
                <a:gd name="T4" fmla="*/ 1220557593 w 1632"/>
                <a:gd name="T5" fmla="*/ 497654954 h 312"/>
                <a:gd name="T6" fmla="*/ 2147483647 w 1632"/>
                <a:gd name="T7" fmla="*/ 38281626 h 312"/>
                <a:gd name="T8" fmla="*/ 2147483647 w 1632"/>
                <a:gd name="T9" fmla="*/ 26796829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2" h="312">
                  <a:moveTo>
                    <a:pt x="0" y="256"/>
                  </a:moveTo>
                  <a:cubicBezTo>
                    <a:pt x="60" y="284"/>
                    <a:pt x="120" y="312"/>
                    <a:pt x="192" y="304"/>
                  </a:cubicBezTo>
                  <a:cubicBezTo>
                    <a:pt x="264" y="296"/>
                    <a:pt x="328" y="256"/>
                    <a:pt x="432" y="208"/>
                  </a:cubicBezTo>
                  <a:cubicBezTo>
                    <a:pt x="536" y="160"/>
                    <a:pt x="616" y="32"/>
                    <a:pt x="816" y="16"/>
                  </a:cubicBezTo>
                  <a:cubicBezTo>
                    <a:pt x="1016" y="0"/>
                    <a:pt x="1324" y="56"/>
                    <a:pt x="1632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4" name="Freeform 98"/>
            <p:cNvSpPr>
              <a:spLocks/>
            </p:cNvSpPr>
            <p:nvPr/>
          </p:nvSpPr>
          <p:spPr bwMode="auto">
            <a:xfrm>
              <a:off x="3022600" y="4419600"/>
              <a:ext cx="4445000" cy="1943100"/>
            </a:xfrm>
            <a:custGeom>
              <a:avLst/>
              <a:gdLst>
                <a:gd name="T0" fmla="*/ 2147483647 w 2800"/>
                <a:gd name="T1" fmla="*/ 0 h 1224"/>
                <a:gd name="T2" fmla="*/ 2147483647 w 2800"/>
                <a:gd name="T3" fmla="*/ 1935480000 h 1224"/>
                <a:gd name="T4" fmla="*/ 2147483647 w 2800"/>
                <a:gd name="T5" fmla="*/ 2147483647 h 1224"/>
                <a:gd name="T6" fmla="*/ 645160000 w 2800"/>
                <a:gd name="T7" fmla="*/ 2147483647 h 1224"/>
                <a:gd name="T8" fmla="*/ 40322500 w 2800"/>
                <a:gd name="T9" fmla="*/ 2147483647 h 1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0" h="1224">
                  <a:moveTo>
                    <a:pt x="2800" y="0"/>
                  </a:moveTo>
                  <a:cubicBezTo>
                    <a:pt x="2760" y="288"/>
                    <a:pt x="2720" y="576"/>
                    <a:pt x="2512" y="768"/>
                  </a:cubicBezTo>
                  <a:cubicBezTo>
                    <a:pt x="2304" y="960"/>
                    <a:pt x="1928" y="1080"/>
                    <a:pt x="1552" y="1152"/>
                  </a:cubicBezTo>
                  <a:cubicBezTo>
                    <a:pt x="1176" y="1224"/>
                    <a:pt x="512" y="1224"/>
                    <a:pt x="256" y="1200"/>
                  </a:cubicBezTo>
                  <a:cubicBezTo>
                    <a:pt x="0" y="1176"/>
                    <a:pt x="8" y="1092"/>
                    <a:pt x="16" y="10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928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B703D-2E29-4628-A42F-B782A70F9D57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定理9.11(例)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54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</a:t>
            </a:r>
            <a:r>
              <a:rPr lang="en-US" altLang="zh-CN" sz="2800" b="1" dirty="0" smtClean="0">
                <a:sym typeface="Symbol" pitchFamily="18" charset="2"/>
              </a:rPr>
              <a:t>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x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x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[(x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)(x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)]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2133600"/>
            <a:ext cx="6019800" cy="4229100"/>
            <a:chOff x="1905000" y="2133600"/>
            <a:chExt cx="6019800" cy="4229100"/>
          </a:xfrm>
        </p:grpSpPr>
        <p:sp>
          <p:nvSpPr>
            <p:cNvPr id="32775" name="Oval 4"/>
            <p:cNvSpPr>
              <a:spLocks noChangeArrowheads="1"/>
            </p:cNvSpPr>
            <p:nvPr/>
          </p:nvSpPr>
          <p:spPr bwMode="auto">
            <a:xfrm>
              <a:off x="29718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76" name="Oval 5"/>
            <p:cNvSpPr>
              <a:spLocks noChangeArrowheads="1"/>
            </p:cNvSpPr>
            <p:nvPr/>
          </p:nvSpPr>
          <p:spPr bwMode="auto">
            <a:xfrm>
              <a:off x="22860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77" name="Oval 6"/>
            <p:cNvSpPr>
              <a:spLocks noChangeArrowheads="1"/>
            </p:cNvSpPr>
            <p:nvPr/>
          </p:nvSpPr>
          <p:spPr bwMode="auto">
            <a:xfrm>
              <a:off x="3657600" y="2895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78" name="Line 7"/>
            <p:cNvSpPr>
              <a:spLocks noChangeShapeType="1"/>
            </p:cNvSpPr>
            <p:nvPr/>
          </p:nvSpPr>
          <p:spPr bwMode="auto">
            <a:xfrm>
              <a:off x="3048000" y="2133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Text Box 8"/>
            <p:cNvSpPr txBox="1">
              <a:spLocks noChangeArrowheads="1"/>
            </p:cNvSpPr>
            <p:nvPr/>
          </p:nvSpPr>
          <p:spPr bwMode="auto">
            <a:xfrm>
              <a:off x="1905000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1905000" y="3962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2782" name="Oval 11"/>
            <p:cNvSpPr>
              <a:spLocks noChangeArrowheads="1"/>
            </p:cNvSpPr>
            <p:nvPr/>
          </p:nvSpPr>
          <p:spPr bwMode="auto">
            <a:xfrm>
              <a:off x="5105400" y="2743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83" name="Oval 12"/>
            <p:cNvSpPr>
              <a:spLocks noChangeArrowheads="1"/>
            </p:cNvSpPr>
            <p:nvPr/>
          </p:nvSpPr>
          <p:spPr bwMode="auto">
            <a:xfrm>
              <a:off x="5105400" y="3200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84" name="Oval 13"/>
            <p:cNvSpPr>
              <a:spLocks noChangeArrowheads="1"/>
            </p:cNvSpPr>
            <p:nvPr/>
          </p:nvSpPr>
          <p:spPr bwMode="auto">
            <a:xfrm>
              <a:off x="5105400" y="3657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85" name="Oval 14"/>
            <p:cNvSpPr>
              <a:spLocks noChangeArrowheads="1"/>
            </p:cNvSpPr>
            <p:nvPr/>
          </p:nvSpPr>
          <p:spPr bwMode="auto">
            <a:xfrm>
              <a:off x="2971800" y="2514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86" name="Line 15"/>
            <p:cNvSpPr>
              <a:spLocks noChangeShapeType="1"/>
            </p:cNvSpPr>
            <p:nvPr/>
          </p:nvSpPr>
          <p:spPr bwMode="auto">
            <a:xfrm>
              <a:off x="3124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16"/>
            <p:cNvSpPr>
              <a:spLocks noChangeShapeType="1"/>
            </p:cNvSpPr>
            <p:nvPr/>
          </p:nvSpPr>
          <p:spPr bwMode="auto">
            <a:xfrm>
              <a:off x="2438400" y="3048000"/>
              <a:ext cx="533400" cy="3048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 flipH="1">
              <a:off x="2438400" y="2590800"/>
              <a:ext cx="533400" cy="304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Line 18"/>
            <p:cNvSpPr>
              <a:spLocks noChangeShapeType="1"/>
            </p:cNvSpPr>
            <p:nvPr/>
          </p:nvSpPr>
          <p:spPr bwMode="auto">
            <a:xfrm flipH="1">
              <a:off x="3124200" y="3048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Oval 19"/>
            <p:cNvSpPr>
              <a:spLocks noChangeArrowheads="1"/>
            </p:cNvSpPr>
            <p:nvPr/>
          </p:nvSpPr>
          <p:spPr bwMode="auto">
            <a:xfrm>
              <a:off x="29718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1" name="Oval 20"/>
            <p:cNvSpPr>
              <a:spLocks noChangeArrowheads="1"/>
            </p:cNvSpPr>
            <p:nvPr/>
          </p:nvSpPr>
          <p:spPr bwMode="auto">
            <a:xfrm>
              <a:off x="22860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Oval 21"/>
            <p:cNvSpPr>
              <a:spLocks noChangeArrowheads="1"/>
            </p:cNvSpPr>
            <p:nvPr/>
          </p:nvSpPr>
          <p:spPr bwMode="auto"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3" name="Oval 22"/>
            <p:cNvSpPr>
              <a:spLocks noChangeArrowheads="1"/>
            </p:cNvSpPr>
            <p:nvPr/>
          </p:nvSpPr>
          <p:spPr bwMode="auto">
            <a:xfrm>
              <a:off x="2971800" y="3810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4" name="Line 23"/>
            <p:cNvSpPr>
              <a:spLocks noChangeShapeType="1"/>
            </p:cNvSpPr>
            <p:nvPr/>
          </p:nvSpPr>
          <p:spPr bwMode="auto">
            <a:xfrm>
              <a:off x="3124200" y="3962400"/>
              <a:ext cx="533400" cy="3048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24"/>
            <p:cNvSpPr>
              <a:spLocks noChangeShapeType="1"/>
            </p:cNvSpPr>
            <p:nvPr/>
          </p:nvSpPr>
          <p:spPr bwMode="auto">
            <a:xfrm>
              <a:off x="2438400" y="43434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 flipH="1">
              <a:off x="2438400" y="38862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 flipH="1">
              <a:off x="3124200" y="4343400"/>
              <a:ext cx="533400" cy="304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Oval 27"/>
            <p:cNvSpPr>
              <a:spLocks noChangeArrowheads="1"/>
            </p:cNvSpPr>
            <p:nvPr/>
          </p:nvSpPr>
          <p:spPr bwMode="auto">
            <a:xfrm>
              <a:off x="2971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799" name="Oval 28"/>
            <p:cNvSpPr>
              <a:spLocks noChangeArrowheads="1"/>
            </p:cNvSpPr>
            <p:nvPr/>
          </p:nvSpPr>
          <p:spPr bwMode="auto">
            <a:xfrm>
              <a:off x="2286000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00" name="Oval 29"/>
            <p:cNvSpPr>
              <a:spLocks noChangeArrowheads="1"/>
            </p:cNvSpPr>
            <p:nvPr/>
          </p:nvSpPr>
          <p:spPr bwMode="auto">
            <a:xfrm>
              <a:off x="3657600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01" name="Oval 30"/>
            <p:cNvSpPr>
              <a:spLocks noChangeArrowheads="1"/>
            </p:cNvSpPr>
            <p:nvPr/>
          </p:nvSpPr>
          <p:spPr bwMode="auto">
            <a:xfrm>
              <a:off x="29718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02" name="Line 31"/>
            <p:cNvSpPr>
              <a:spLocks noChangeShapeType="1"/>
            </p:cNvSpPr>
            <p:nvPr/>
          </p:nvSpPr>
          <p:spPr bwMode="auto">
            <a:xfrm>
              <a:off x="3124200" y="52578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32"/>
            <p:cNvSpPr>
              <a:spLocks noChangeShapeType="1"/>
            </p:cNvSpPr>
            <p:nvPr/>
          </p:nvSpPr>
          <p:spPr bwMode="auto">
            <a:xfrm>
              <a:off x="2438400" y="5638800"/>
              <a:ext cx="533400" cy="3048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4" name="Line 33"/>
            <p:cNvSpPr>
              <a:spLocks noChangeShapeType="1"/>
            </p:cNvSpPr>
            <p:nvPr/>
          </p:nvSpPr>
          <p:spPr bwMode="auto">
            <a:xfrm flipH="1">
              <a:off x="2438400" y="5181600"/>
              <a:ext cx="533400" cy="304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34"/>
            <p:cNvSpPr>
              <a:spLocks noChangeShapeType="1"/>
            </p:cNvSpPr>
            <p:nvPr/>
          </p:nvSpPr>
          <p:spPr bwMode="auto">
            <a:xfrm flipH="1">
              <a:off x="3124200" y="56388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Line 35"/>
            <p:cNvSpPr>
              <a:spLocks noChangeShapeType="1"/>
            </p:cNvSpPr>
            <p:nvPr/>
          </p:nvSpPr>
          <p:spPr bwMode="auto">
            <a:xfrm>
              <a:off x="3048000" y="3429000"/>
              <a:ext cx="0" cy="3810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36"/>
            <p:cNvSpPr>
              <a:spLocks noChangeShapeType="1"/>
            </p:cNvSpPr>
            <p:nvPr/>
          </p:nvSpPr>
          <p:spPr bwMode="auto">
            <a:xfrm>
              <a:off x="3048000" y="4724400"/>
              <a:ext cx="0" cy="3810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Text Box 37"/>
            <p:cNvSpPr txBox="1">
              <a:spLocks noChangeArrowheads="1"/>
            </p:cNvSpPr>
            <p:nvPr/>
          </p:nvSpPr>
          <p:spPr bwMode="auto">
            <a:xfrm>
              <a:off x="2743200" y="2209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b</a:t>
              </a:r>
            </a:p>
          </p:txBody>
        </p:sp>
        <p:sp>
          <p:nvSpPr>
            <p:cNvPr id="32809" name="Text Box 38"/>
            <p:cNvSpPr txBox="1">
              <a:spLocks noChangeArrowheads="1"/>
            </p:cNvSpPr>
            <p:nvPr/>
          </p:nvSpPr>
          <p:spPr bwMode="auto">
            <a:xfrm>
              <a:off x="7543800" y="4038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c</a:t>
              </a:r>
            </a:p>
          </p:txBody>
        </p:sp>
        <p:sp>
          <p:nvSpPr>
            <p:cNvPr id="32810" name="Text Box 39"/>
            <p:cNvSpPr txBox="1">
              <a:spLocks noChangeArrowheads="1"/>
            </p:cNvSpPr>
            <p:nvPr/>
          </p:nvSpPr>
          <p:spPr bwMode="auto">
            <a:xfrm>
              <a:off x="48006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2811" name="Text Box 40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2812" name="Text Box 41"/>
            <p:cNvSpPr txBox="1">
              <a:spLocks noChangeArrowheads="1"/>
            </p:cNvSpPr>
            <p:nvPr/>
          </p:nvSpPr>
          <p:spPr bwMode="auto">
            <a:xfrm>
              <a:off x="4572000" y="3048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2813" name="Oval 42"/>
            <p:cNvSpPr>
              <a:spLocks noChangeArrowheads="1"/>
            </p:cNvSpPr>
            <p:nvPr/>
          </p:nvSpPr>
          <p:spPr bwMode="auto">
            <a:xfrm>
              <a:off x="5105400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4" name="Oval 43"/>
            <p:cNvSpPr>
              <a:spLocks noChangeArrowheads="1"/>
            </p:cNvSpPr>
            <p:nvPr/>
          </p:nvSpPr>
          <p:spPr bwMode="auto">
            <a:xfrm>
              <a:off x="5105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5" name="Oval 44"/>
            <p:cNvSpPr>
              <a:spLocks noChangeArrowheads="1"/>
            </p:cNvSpPr>
            <p:nvPr/>
          </p:nvSpPr>
          <p:spPr bwMode="auto">
            <a:xfrm>
              <a:off x="5105400" y="556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6" name="Text Box 45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2817" name="Text Box 46"/>
            <p:cNvSpPr txBox="1">
              <a:spLocks noChangeArrowheads="1"/>
            </p:cNvSpPr>
            <p:nvPr/>
          </p:nvSpPr>
          <p:spPr bwMode="auto">
            <a:xfrm>
              <a:off x="4572000" y="54102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2818" name="Text Box 47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  <a:sym typeface="Symbol" pitchFamily="18" charset="2"/>
                </a:rPr>
                <a:t></a:t>
              </a:r>
              <a:r>
                <a:rPr lang="en-US" altLang="zh-CN" sz="2400">
                  <a:latin typeface="Arial Narrow" pitchFamily="34" charset="0"/>
                </a:rPr>
                <a:t>x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2819" name="Oval 48"/>
            <p:cNvSpPr>
              <a:spLocks noChangeArrowheads="1"/>
            </p:cNvSpPr>
            <p:nvPr/>
          </p:nvSpPr>
          <p:spPr bwMode="auto"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20" name="Oval 49"/>
            <p:cNvSpPr>
              <a:spLocks noChangeArrowheads="1"/>
            </p:cNvSpPr>
            <p:nvPr/>
          </p:nvSpPr>
          <p:spPr bwMode="auto">
            <a:xfrm>
              <a:off x="6248400" y="3276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21" name="Oval 50"/>
            <p:cNvSpPr>
              <a:spLocks noChangeArrowheads="1"/>
            </p:cNvSpPr>
            <p:nvPr/>
          </p:nvSpPr>
          <p:spPr bwMode="auto">
            <a:xfrm>
              <a:off x="6248400" y="5181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6172200" y="2819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c</a:t>
              </a:r>
              <a:r>
                <a:rPr lang="en-US" altLang="zh-CN" sz="2400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61722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 Narrow" pitchFamily="34" charset="0"/>
                </a:rPr>
                <a:t>c</a:t>
              </a:r>
              <a:r>
                <a:rPr lang="en-US" altLang="zh-CN" sz="2400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2824" name="Line 53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990600" cy="8382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5" name="Line 54"/>
            <p:cNvSpPr>
              <a:spLocks noChangeShapeType="1"/>
            </p:cNvSpPr>
            <p:nvPr/>
          </p:nvSpPr>
          <p:spPr bwMode="auto">
            <a:xfrm flipH="1">
              <a:off x="6400800" y="4343400"/>
              <a:ext cx="1066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 flipH="1" flipV="1">
              <a:off x="5257800" y="2819400"/>
              <a:ext cx="990600" cy="5334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7" name="Line 56"/>
            <p:cNvSpPr>
              <a:spLocks noChangeShapeType="1"/>
            </p:cNvSpPr>
            <p:nvPr/>
          </p:nvSpPr>
          <p:spPr bwMode="auto">
            <a:xfrm flipH="1">
              <a:off x="5257800" y="34290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8" name="Line 57"/>
            <p:cNvSpPr>
              <a:spLocks noChangeShapeType="1"/>
            </p:cNvSpPr>
            <p:nvPr/>
          </p:nvSpPr>
          <p:spPr bwMode="auto">
            <a:xfrm flipH="1" flipV="1">
              <a:off x="5257800" y="3276600"/>
              <a:ext cx="1066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9" name="Line 58"/>
            <p:cNvSpPr>
              <a:spLocks noChangeShapeType="1"/>
            </p:cNvSpPr>
            <p:nvPr/>
          </p:nvSpPr>
          <p:spPr bwMode="auto">
            <a:xfrm flipH="1" flipV="1">
              <a:off x="5257800" y="48006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0" name="Line 59"/>
            <p:cNvSpPr>
              <a:spLocks noChangeShapeType="1"/>
            </p:cNvSpPr>
            <p:nvPr/>
          </p:nvSpPr>
          <p:spPr bwMode="auto">
            <a:xfrm flipH="1" flipV="1">
              <a:off x="5257800" y="5181600"/>
              <a:ext cx="990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1" name="Line 60"/>
            <p:cNvSpPr>
              <a:spLocks noChangeShapeType="1"/>
            </p:cNvSpPr>
            <p:nvPr/>
          </p:nvSpPr>
          <p:spPr bwMode="auto">
            <a:xfrm flipH="1">
              <a:off x="5334000" y="53340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2" name="Line 61"/>
            <p:cNvSpPr>
              <a:spLocks noChangeShapeType="1"/>
            </p:cNvSpPr>
            <p:nvPr/>
          </p:nvSpPr>
          <p:spPr bwMode="auto">
            <a:xfrm flipH="1" flipV="1">
              <a:off x="3810000" y="3048000"/>
              <a:ext cx="13716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3" name="Line 62"/>
            <p:cNvSpPr>
              <a:spLocks noChangeShapeType="1"/>
            </p:cNvSpPr>
            <p:nvPr/>
          </p:nvSpPr>
          <p:spPr bwMode="auto">
            <a:xfrm flipH="1">
              <a:off x="3810000" y="3276600"/>
              <a:ext cx="1295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4" name="Line 63"/>
            <p:cNvSpPr>
              <a:spLocks noChangeShapeType="1"/>
            </p:cNvSpPr>
            <p:nvPr/>
          </p:nvSpPr>
          <p:spPr bwMode="auto">
            <a:xfrm flipH="1" flipV="1">
              <a:off x="3810000" y="4343400"/>
              <a:ext cx="1295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5" name="Line 64"/>
            <p:cNvSpPr>
              <a:spLocks noChangeShapeType="1"/>
            </p:cNvSpPr>
            <p:nvPr/>
          </p:nvSpPr>
          <p:spPr bwMode="auto">
            <a:xfrm flipH="1" flipV="1">
              <a:off x="3810000" y="5562600"/>
              <a:ext cx="1295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6" name="Freeform 65"/>
            <p:cNvSpPr>
              <a:spLocks/>
            </p:cNvSpPr>
            <p:nvPr/>
          </p:nvSpPr>
          <p:spPr bwMode="auto">
            <a:xfrm>
              <a:off x="2438400" y="3810000"/>
              <a:ext cx="2667000" cy="1816100"/>
            </a:xfrm>
            <a:custGeom>
              <a:avLst/>
              <a:gdLst>
                <a:gd name="T0" fmla="*/ 2147483647 w 1680"/>
                <a:gd name="T1" fmla="*/ 0 h 1144"/>
                <a:gd name="T2" fmla="*/ 2147483647 w 1680"/>
                <a:gd name="T3" fmla="*/ 1451610000 h 1144"/>
                <a:gd name="T4" fmla="*/ 1088707500 w 1680"/>
                <a:gd name="T5" fmla="*/ 2147483647 h 1144"/>
                <a:gd name="T6" fmla="*/ 0 w 1680"/>
                <a:gd name="T7" fmla="*/ 2147483647 h 1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80" h="1144">
                  <a:moveTo>
                    <a:pt x="1680" y="0"/>
                  </a:moveTo>
                  <a:cubicBezTo>
                    <a:pt x="1472" y="200"/>
                    <a:pt x="1264" y="400"/>
                    <a:pt x="1056" y="576"/>
                  </a:cubicBezTo>
                  <a:cubicBezTo>
                    <a:pt x="848" y="752"/>
                    <a:pt x="608" y="968"/>
                    <a:pt x="432" y="1056"/>
                  </a:cubicBezTo>
                  <a:cubicBezTo>
                    <a:pt x="256" y="1144"/>
                    <a:pt x="128" y="1124"/>
                    <a:pt x="0" y="11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7" name="Freeform 66"/>
            <p:cNvSpPr>
              <a:spLocks/>
            </p:cNvSpPr>
            <p:nvPr/>
          </p:nvSpPr>
          <p:spPr bwMode="auto">
            <a:xfrm>
              <a:off x="2438400" y="2565400"/>
              <a:ext cx="2743200" cy="482600"/>
            </a:xfrm>
            <a:custGeom>
              <a:avLst/>
              <a:gdLst>
                <a:gd name="T0" fmla="*/ 0 w 1632"/>
                <a:gd name="T1" fmla="*/ 612498287 h 312"/>
                <a:gd name="T2" fmla="*/ 542469481 w 1632"/>
                <a:gd name="T3" fmla="*/ 727343165 h 312"/>
                <a:gd name="T4" fmla="*/ 1220557593 w 1632"/>
                <a:gd name="T5" fmla="*/ 497654954 h 312"/>
                <a:gd name="T6" fmla="*/ 2147483647 w 1632"/>
                <a:gd name="T7" fmla="*/ 38281626 h 312"/>
                <a:gd name="T8" fmla="*/ 2147483647 w 1632"/>
                <a:gd name="T9" fmla="*/ 26796829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2" h="312">
                  <a:moveTo>
                    <a:pt x="0" y="256"/>
                  </a:moveTo>
                  <a:cubicBezTo>
                    <a:pt x="60" y="284"/>
                    <a:pt x="120" y="312"/>
                    <a:pt x="192" y="304"/>
                  </a:cubicBezTo>
                  <a:cubicBezTo>
                    <a:pt x="264" y="296"/>
                    <a:pt x="328" y="256"/>
                    <a:pt x="432" y="208"/>
                  </a:cubicBezTo>
                  <a:cubicBezTo>
                    <a:pt x="536" y="160"/>
                    <a:pt x="616" y="32"/>
                    <a:pt x="816" y="16"/>
                  </a:cubicBezTo>
                  <a:cubicBezTo>
                    <a:pt x="1016" y="0"/>
                    <a:pt x="1324" y="56"/>
                    <a:pt x="1632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8" name="Freeform 67"/>
            <p:cNvSpPr>
              <a:spLocks/>
            </p:cNvSpPr>
            <p:nvPr/>
          </p:nvSpPr>
          <p:spPr bwMode="auto">
            <a:xfrm>
              <a:off x="3022600" y="4419600"/>
              <a:ext cx="4445000" cy="1943100"/>
            </a:xfrm>
            <a:custGeom>
              <a:avLst/>
              <a:gdLst>
                <a:gd name="T0" fmla="*/ 2147483647 w 2800"/>
                <a:gd name="T1" fmla="*/ 0 h 1224"/>
                <a:gd name="T2" fmla="*/ 2147483647 w 2800"/>
                <a:gd name="T3" fmla="*/ 1935480000 h 1224"/>
                <a:gd name="T4" fmla="*/ 2147483647 w 2800"/>
                <a:gd name="T5" fmla="*/ 2147483647 h 1224"/>
                <a:gd name="T6" fmla="*/ 645160000 w 2800"/>
                <a:gd name="T7" fmla="*/ 2147483647 h 1224"/>
                <a:gd name="T8" fmla="*/ 40322500 w 2800"/>
                <a:gd name="T9" fmla="*/ 2147483647 h 1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0" h="1224">
                  <a:moveTo>
                    <a:pt x="2800" y="0"/>
                  </a:moveTo>
                  <a:cubicBezTo>
                    <a:pt x="2760" y="288"/>
                    <a:pt x="2720" y="576"/>
                    <a:pt x="2512" y="768"/>
                  </a:cubicBezTo>
                  <a:cubicBezTo>
                    <a:pt x="2304" y="960"/>
                    <a:pt x="1928" y="1080"/>
                    <a:pt x="1552" y="1152"/>
                  </a:cubicBezTo>
                  <a:cubicBezTo>
                    <a:pt x="1176" y="1224"/>
                    <a:pt x="512" y="1224"/>
                    <a:pt x="256" y="1200"/>
                  </a:cubicBezTo>
                  <a:cubicBezTo>
                    <a:pt x="0" y="1176"/>
                    <a:pt x="8" y="1092"/>
                    <a:pt x="16" y="1008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877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4E4BEC-DB99-426D-84C9-52733F048330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推广的棋类游戏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国际象棋,跳棋,围棋,……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推广到</a:t>
            </a:r>
            <a:r>
              <a:rPr lang="en-US" altLang="zh-CN" b="1" dirty="0" err="1" smtClean="0"/>
              <a:t>n</a:t>
            </a:r>
            <a:r>
              <a:rPr lang="en-US" altLang="zh-CN" b="1" dirty="0" err="1" smtClean="0">
                <a:sym typeface="Symbol" pitchFamily="18" charset="2"/>
              </a:rPr>
              <a:t>n</a:t>
            </a:r>
            <a:r>
              <a:rPr lang="zh-CN" altLang="en-US" b="1" dirty="0" smtClean="0">
                <a:sym typeface="Symbol" pitchFamily="18" charset="2"/>
              </a:rPr>
              <a:t>棋盘</a:t>
            </a:r>
            <a:endParaRPr lang="zh-CN" altLang="en-US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推广的细节各不相同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都可以给出一种推广是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PSPACE</a:t>
            </a:r>
            <a:r>
              <a:rPr lang="zh-CN" altLang="en-US" sz="2800" b="1" dirty="0" smtClean="0"/>
              <a:t>难的</a:t>
            </a:r>
          </a:p>
        </p:txBody>
      </p:sp>
    </p:spTree>
    <p:extLst>
      <p:ext uri="{BB962C8B-B14F-4D97-AF65-F5344CB8AC3E}">
        <p14:creationId xmlns:p14="http://schemas.microsoft.com/office/powerpoint/2010/main" val="968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A96F83-39E4-47FB-A601-478C0867BE4E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复杂性类, 完全问题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12912"/>
            <a:ext cx="77724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一个复杂性类中完全问题越多,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</a:t>
            </a:r>
            <a:r>
              <a:rPr lang="zh-CN" altLang="en-US" sz="2800" b="1" dirty="0" smtClean="0">
                <a:sym typeface="Symbol" pitchFamily="18" charset="2"/>
              </a:rPr>
              <a:t>这个复杂性类就越重要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一个问题只有被证明是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</a:t>
            </a:r>
            <a:r>
              <a:rPr lang="zh-CN" altLang="en-US" sz="2800" b="1" dirty="0" smtClean="0">
                <a:sym typeface="Symbol" pitchFamily="18" charset="2"/>
              </a:rPr>
              <a:t>某个复杂性类的完全问题,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</a:t>
            </a:r>
            <a:r>
              <a:rPr lang="zh-CN" altLang="en-US" sz="2800" b="1" dirty="0" smtClean="0">
                <a:sym typeface="Symbol" pitchFamily="18" charset="2"/>
              </a:rPr>
              <a:t>这个问题才算是被恰当地分类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复杂性类 = 计算模型 + 资源限制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完全问题 = 复杂性类 + 归约 + 问题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例外: 图同构问题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GI = { &lt;G,H&gt; | </a:t>
            </a:r>
            <a:r>
              <a:rPr lang="zh-CN" altLang="en-US" b="1" dirty="0" smtClean="0"/>
              <a:t>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同构 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NAUTY</a:t>
            </a:r>
            <a:r>
              <a:rPr lang="zh-CN" altLang="en-US" b="1" dirty="0" smtClean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4681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4E0742-52A9-4B71-A682-CAB6DCB78C2B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分离与塌方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分离</a:t>
            </a:r>
            <a:endParaRPr lang="en-US" altLang="zh-CN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证明两个复杂性类不等或不包含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证明 </a:t>
            </a:r>
            <a:r>
              <a:rPr lang="en-US" altLang="zh-CN" b="1" dirty="0" smtClean="0"/>
              <a:t>A</a:t>
            </a:r>
            <a:r>
              <a:rPr lang="en-US" altLang="zh-CN" b="1" dirty="0" smtClean="0">
                <a:sym typeface="Symbol" pitchFamily="18" charset="2"/>
              </a:rPr>
              <a:t>B </a:t>
            </a:r>
            <a:r>
              <a:rPr lang="zh-CN" altLang="en-US" b="1" dirty="0" smtClean="0">
                <a:sym typeface="Symbol" pitchFamily="18" charset="2"/>
              </a:rPr>
              <a:t>或 </a:t>
            </a:r>
            <a:r>
              <a:rPr lang="en-US" altLang="zh-CN" b="1" dirty="0" smtClean="0">
                <a:sym typeface="Symbol" pitchFamily="18" charset="2"/>
              </a:rPr>
              <a:t>A</a:t>
            </a:r>
            <a:r>
              <a:rPr lang="en-US" altLang="zh-CN" b="1" u="sng" dirty="0" smtClean="0">
                <a:sym typeface="Symbol" pitchFamily="18" charset="2"/>
              </a:rPr>
              <a:t></a:t>
            </a:r>
            <a:r>
              <a:rPr lang="en-US" altLang="zh-CN" b="1" dirty="0" smtClean="0">
                <a:sym typeface="Symbol" pitchFamily="18" charset="2"/>
              </a:rPr>
              <a:t>B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ym typeface="Symbol" pitchFamily="18" charset="2"/>
              </a:rPr>
              <a:t>借助于对角化或“下界”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ym typeface="Symbol" pitchFamily="18" charset="2"/>
              </a:rPr>
              <a:t>例如 </a:t>
            </a:r>
            <a:r>
              <a:rPr lang="en-US" altLang="zh-CN" b="1" dirty="0" smtClean="0">
                <a:sym typeface="Symbol" pitchFamily="18" charset="2"/>
              </a:rPr>
              <a:t>P</a:t>
            </a:r>
            <a:r>
              <a:rPr lang="en-US" altLang="zh-CN" b="1" dirty="0" smtClean="0">
                <a:sym typeface="Symbol"/>
              </a:rPr>
              <a:t>EXP</a:t>
            </a:r>
            <a:endParaRPr lang="zh-CN" altLang="en-US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塌方</a:t>
            </a:r>
            <a:endParaRPr lang="en-US" altLang="zh-CN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证明两个复杂性类相等或包含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证明 </a:t>
            </a:r>
            <a:r>
              <a:rPr lang="en-US" altLang="zh-CN" b="1" dirty="0" smtClean="0"/>
              <a:t>A=</a:t>
            </a:r>
            <a:r>
              <a:rPr lang="en-US" altLang="zh-CN" b="1" dirty="0" smtClean="0">
                <a:sym typeface="Symbol" pitchFamily="18" charset="2"/>
              </a:rPr>
              <a:t>B </a:t>
            </a:r>
            <a:r>
              <a:rPr lang="zh-CN" altLang="en-US" b="1" dirty="0" smtClean="0">
                <a:sym typeface="Symbol" pitchFamily="18" charset="2"/>
              </a:rPr>
              <a:t>或 </a:t>
            </a:r>
            <a:r>
              <a:rPr lang="en-US" altLang="zh-CN" b="1" dirty="0" smtClean="0">
                <a:sym typeface="Symbol" pitchFamily="18" charset="2"/>
              </a:rPr>
              <a:t>AB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ym typeface="Symbol" pitchFamily="18" charset="2"/>
              </a:rPr>
              <a:t>借助于“模拟”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ym typeface="Symbol" pitchFamily="18" charset="2"/>
              </a:rPr>
              <a:t>例如 </a:t>
            </a:r>
            <a:r>
              <a:rPr lang="en-US" altLang="zh-CN" b="1" dirty="0" smtClean="0">
                <a:sym typeface="Symbol" pitchFamily="18" charset="2"/>
              </a:rPr>
              <a:t>NL=</a:t>
            </a:r>
            <a:r>
              <a:rPr lang="en-US" altLang="zh-CN" b="1" dirty="0" err="1" smtClean="0">
                <a:sym typeface="Symbol" pitchFamily="18" charset="2"/>
              </a:rPr>
              <a:t>coNL</a:t>
            </a:r>
            <a:endParaRPr lang="en-US" altLang="zh-CN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49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D51F21-4920-4206-B5FC-6D777FFF229C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上界与下界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上界</a:t>
            </a:r>
            <a:endParaRPr lang="en-US" altLang="zh-CN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完成一个任务, 有多少资源就足够了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f=O(g), g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的上界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A</a:t>
            </a:r>
            <a:r>
              <a:rPr lang="en-US" altLang="zh-CN" b="1" dirty="0" smtClean="0">
                <a:sym typeface="Symbol" pitchFamily="18" charset="2"/>
              </a:rPr>
              <a:t>BC, C</a:t>
            </a:r>
            <a:r>
              <a:rPr lang="zh-CN" altLang="en-US" b="1" dirty="0" smtClean="0">
                <a:sym typeface="Symbol" pitchFamily="18" charset="2"/>
              </a:rPr>
              <a:t>是</a:t>
            </a:r>
            <a:r>
              <a:rPr lang="en-US" altLang="zh-CN" b="1" dirty="0" smtClean="0">
                <a:sym typeface="Symbol" pitchFamily="18" charset="2"/>
              </a:rPr>
              <a:t>B</a:t>
            </a:r>
            <a:r>
              <a:rPr lang="zh-CN" altLang="en-US" b="1" dirty="0" smtClean="0">
                <a:sym typeface="Symbol" pitchFamily="18" charset="2"/>
              </a:rPr>
              <a:t>的上界</a:t>
            </a:r>
            <a:endParaRPr lang="zh-CN" altLang="en-US" b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下界</a:t>
            </a:r>
            <a:endParaRPr lang="en-US" altLang="zh-CN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完成一个任务, 不能少于多少资源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f=</a:t>
            </a:r>
            <a:r>
              <a:rPr lang="en-US" altLang="zh-CN" b="1" dirty="0" smtClean="0">
                <a:sym typeface="Symbol" pitchFamily="18" charset="2"/>
              </a:rPr>
              <a:t></a:t>
            </a:r>
            <a:r>
              <a:rPr lang="en-US" altLang="zh-CN" b="1" dirty="0" smtClean="0"/>
              <a:t>(g), g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的下界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ym typeface="Symbol" pitchFamily="18" charset="2"/>
              </a:rPr>
              <a:t>ABC, A</a:t>
            </a:r>
            <a:r>
              <a:rPr lang="zh-CN" altLang="en-US" b="1" dirty="0" smtClean="0">
                <a:sym typeface="Symbol" pitchFamily="18" charset="2"/>
              </a:rPr>
              <a:t>是</a:t>
            </a:r>
            <a:r>
              <a:rPr lang="en-US" altLang="zh-CN" b="1" dirty="0" smtClean="0">
                <a:sym typeface="Symbol" pitchFamily="18" charset="2"/>
              </a:rPr>
              <a:t>B</a:t>
            </a:r>
            <a:r>
              <a:rPr lang="zh-CN" altLang="en-US" b="1" dirty="0" smtClean="0">
                <a:sym typeface="Symbol" pitchFamily="18" charset="2"/>
              </a:rPr>
              <a:t>的下界</a:t>
            </a:r>
          </a:p>
        </p:txBody>
      </p:sp>
    </p:spTree>
    <p:extLst>
      <p:ext uri="{BB962C8B-B14F-4D97-AF65-F5344CB8AC3E}">
        <p14:creationId xmlns:p14="http://schemas.microsoft.com/office/powerpoint/2010/main" val="2861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常见的完全问题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764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P=?NP      </a:t>
            </a:r>
            <a:r>
              <a:rPr lang="en-US" altLang="zh-CN" b="1" dirty="0" err="1" smtClean="0"/>
              <a:t>NP</a:t>
            </a:r>
            <a:r>
              <a:rPr lang="zh-CN" altLang="en-US" b="1" dirty="0" smtClean="0"/>
              <a:t>完全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P=</a:t>
            </a:r>
            <a:r>
              <a:rPr lang="en-US" altLang="zh-CN" b="1" dirty="0"/>
              <a:t>?</a:t>
            </a:r>
            <a:r>
              <a:rPr lang="en-US" altLang="zh-CN" b="1" dirty="0" smtClean="0"/>
              <a:t>PSPACE    </a:t>
            </a:r>
            <a:r>
              <a:rPr lang="en-US" altLang="zh-CN" b="1" dirty="0" err="1" smtClean="0"/>
              <a:t>PSPACE</a:t>
            </a:r>
            <a:r>
              <a:rPr lang="zh-CN" altLang="en-US" b="1" dirty="0" smtClean="0"/>
              <a:t>完全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L=</a:t>
            </a:r>
            <a:r>
              <a:rPr lang="en-US" altLang="zh-CN" b="1" dirty="0"/>
              <a:t>?</a:t>
            </a:r>
            <a:r>
              <a:rPr lang="en-US" altLang="zh-CN" b="1" dirty="0" smtClean="0"/>
              <a:t>NL      </a:t>
            </a:r>
            <a:r>
              <a:rPr lang="en-US" altLang="zh-CN" b="1" dirty="0" err="1" smtClean="0"/>
              <a:t>NL</a:t>
            </a:r>
            <a:r>
              <a:rPr lang="zh-CN" altLang="en-US" b="1" dirty="0" smtClean="0"/>
              <a:t>完全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L=?P        </a:t>
            </a:r>
            <a:r>
              <a:rPr lang="en-US" altLang="zh-CN" b="1" dirty="0" err="1" smtClean="0"/>
              <a:t>P</a:t>
            </a:r>
            <a:r>
              <a:rPr lang="zh-CN" altLang="en-US" b="1" dirty="0"/>
              <a:t>完全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A940A-6B8A-4A8E-BBC3-A712D394672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67D077-A958-4F7A-8FE6-645C5C2B5075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PSPACE</a:t>
            </a:r>
            <a:r>
              <a:rPr lang="zh-CN" altLang="en-US" smtClean="0"/>
              <a:t>完全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288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中每个语言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都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多项式时间归约到语言</a:t>
            </a:r>
            <a:r>
              <a:rPr lang="en-US" altLang="zh-CN" sz="2800" b="1" dirty="0" smtClean="0"/>
              <a:t>B,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PSPACE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难的</a:t>
            </a:r>
            <a:r>
              <a:rPr lang="zh-CN" altLang="en-US" sz="2800" b="1" dirty="0" smtClean="0"/>
              <a:t>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难的并且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B</a:t>
            </a:r>
            <a:r>
              <a:rPr lang="zh-CN" altLang="en-US" sz="2800" b="1" dirty="0" smtClean="0"/>
              <a:t>属于</a:t>
            </a:r>
            <a:r>
              <a:rPr lang="en-US" altLang="zh-CN" sz="2800" b="1" dirty="0" smtClean="0"/>
              <a:t>PSPACE,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PSPACE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完全的</a:t>
            </a:r>
            <a:r>
              <a:rPr lang="zh-CN" altLang="en-US" sz="2800" b="1" dirty="0" smtClean="0"/>
              <a:t>.</a:t>
            </a:r>
          </a:p>
          <a:p>
            <a:pPr marL="0" indent="0" eaLnBrk="1" hangingPunct="1">
              <a:buNone/>
            </a:pPr>
            <a:endParaRPr lang="zh-CN" altLang="en-US" sz="2800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</a:t>
            </a:r>
            <a:r>
              <a:rPr lang="zh-CN" altLang="en-US" sz="2800" b="1" dirty="0" smtClean="0"/>
              <a:t>: 若</a:t>
            </a:r>
            <a:r>
              <a:rPr lang="en-US" altLang="zh-CN" sz="2800" b="1" dirty="0" smtClean="0"/>
              <a:t>PSPACE</a:t>
            </a:r>
            <a:r>
              <a:rPr lang="zh-CN" altLang="en-US" sz="2800" b="1" dirty="0" smtClean="0"/>
              <a:t>完全语言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属于</a:t>
            </a:r>
            <a:r>
              <a:rPr lang="en-US" altLang="zh-CN" sz="2800" b="1" dirty="0" smtClean="0"/>
              <a:t>P,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P= PSPACE.  </a:t>
            </a: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658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1483AC-F368-40CA-B6D4-EA187158EBBB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带量词布尔公式</a:t>
            </a:r>
            <a:endParaRPr lang="en-US" altLang="zh-CN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带量词布尔公式(</a:t>
            </a:r>
            <a:r>
              <a:rPr lang="en-US" altLang="zh-CN" b="1" dirty="0" err="1" smtClean="0"/>
              <a:t>qbf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=</a:t>
            </a:r>
            <a:r>
              <a:rPr lang="en-US" altLang="zh-CN" b="1" dirty="0" err="1" smtClean="0">
                <a:sym typeface="Symbol" pitchFamily="18" charset="2"/>
              </a:rPr>
              <a:t>xy</a:t>
            </a:r>
            <a:r>
              <a:rPr lang="en-US" altLang="zh-CN" b="1" dirty="0" smtClean="0">
                <a:sym typeface="Symbol" pitchFamily="18" charset="2"/>
              </a:rPr>
              <a:t>[(</a:t>
            </a:r>
            <a:r>
              <a:rPr lang="en-US" altLang="zh-CN" b="1" dirty="0" err="1" smtClean="0">
                <a:sym typeface="Symbol" pitchFamily="18" charset="2"/>
              </a:rPr>
              <a:t>xy</a:t>
            </a:r>
            <a:r>
              <a:rPr lang="en-US" altLang="zh-CN" b="1" dirty="0" smtClean="0">
                <a:sym typeface="Symbol" pitchFamily="18" charset="2"/>
              </a:rPr>
              <a:t>)(xy)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z</a:t>
            </a:r>
            <a:r>
              <a:rPr lang="en-US" altLang="zh-CN" b="1" dirty="0" smtClean="0">
                <a:sym typeface="Symbol" pitchFamily="18" charset="2"/>
              </a:rPr>
              <a:t>]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z</a:t>
            </a:r>
            <a:r>
              <a:rPr lang="zh-CN" altLang="en-US" b="1" dirty="0" smtClean="0">
                <a:sym typeface="Symbol" pitchFamily="18" charset="2"/>
              </a:rPr>
              <a:t>是自由变元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前束范式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全</a:t>
            </a:r>
            <a:r>
              <a:rPr lang="zh-CN" altLang="en-US" b="1" dirty="0" smtClean="0"/>
              <a:t>带量词布尔公式(</a:t>
            </a:r>
            <a:r>
              <a:rPr lang="en-US" altLang="zh-CN" b="1" dirty="0" err="1" smtClean="0">
                <a:sym typeface="Symbol" pitchFamily="18" charset="2"/>
              </a:rPr>
              <a:t>tqbf</a:t>
            </a:r>
            <a:r>
              <a:rPr lang="en-US" altLang="zh-CN" b="1" dirty="0" smtClean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=</a:t>
            </a:r>
            <a:r>
              <a:rPr lang="en-US" altLang="zh-CN" b="1" dirty="0" err="1" smtClean="0">
                <a:sym typeface="Symbol" pitchFamily="18" charset="2"/>
              </a:rPr>
              <a:t>xy</a:t>
            </a:r>
            <a:r>
              <a:rPr lang="en-US" altLang="zh-CN" b="1" dirty="0" smtClean="0">
                <a:sym typeface="Symbol" pitchFamily="18" charset="2"/>
              </a:rPr>
              <a:t>[(</a:t>
            </a:r>
            <a:r>
              <a:rPr lang="en-US" altLang="zh-CN" b="1" dirty="0" err="1" smtClean="0">
                <a:sym typeface="Symbol" pitchFamily="18" charset="2"/>
              </a:rPr>
              <a:t>xy</a:t>
            </a:r>
            <a:r>
              <a:rPr lang="en-US" altLang="zh-CN" b="1" dirty="0" smtClean="0">
                <a:sym typeface="Symbol" pitchFamily="18" charset="2"/>
              </a:rPr>
              <a:t>)(xy)]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无自由变元</a:t>
            </a:r>
            <a:endParaRPr lang="en-US" altLang="zh-CN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03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6FE7D9-AE29-4EBB-A975-01B999052DC4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全带量词布尔公式问题</a:t>
            </a:r>
            <a:endParaRPr lang="en-US" altLang="zh-CN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sym typeface="Symbol" pitchFamily="18" charset="2"/>
              </a:rPr>
              <a:t>全</a:t>
            </a:r>
            <a:r>
              <a:rPr lang="zh-CN" altLang="en-US" b="1" dirty="0" smtClean="0">
                <a:solidFill>
                  <a:schemeClr val="folHlink"/>
                </a:solidFill>
              </a:rPr>
              <a:t>带量词布尔公问题</a:t>
            </a:r>
            <a:endParaRPr lang="en-US" altLang="zh-CN" b="1" dirty="0" smtClean="0">
              <a:solidFill>
                <a:schemeClr val="folHlink"/>
              </a:solidFill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给定一个全带量词布尔公式, 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确定这个公式在论域{0,1}上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    的真假</a:t>
            </a:r>
          </a:p>
          <a:p>
            <a:pPr marL="0" indent="0" eaLnBrk="1" hangingPunct="1">
              <a:buNone/>
            </a:pP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TQBF</a:t>
            </a:r>
            <a:r>
              <a:rPr lang="en-US" altLang="zh-CN" b="1" dirty="0" smtClean="0">
                <a:sym typeface="Symbol" pitchFamily="18" charset="2"/>
              </a:rPr>
              <a:t> = { &lt;</a:t>
            </a: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dirty="0" smtClean="0">
                <a:sym typeface="Symbol" pitchFamily="18" charset="2"/>
              </a:rPr>
              <a:t>&gt; | </a:t>
            </a:r>
            <a:r>
              <a:rPr lang="zh-CN" altLang="en-US" b="1" dirty="0" smtClean="0">
                <a:sym typeface="Symbol" pitchFamily="18" charset="2"/>
              </a:rPr>
              <a:t>是真的</a:t>
            </a:r>
            <a:r>
              <a:rPr lang="en-US" altLang="zh-CN" b="1" dirty="0" err="1" smtClean="0">
                <a:sym typeface="Symbol" pitchFamily="18" charset="2"/>
              </a:rPr>
              <a:t>tqbf</a:t>
            </a:r>
            <a:r>
              <a:rPr lang="en-US" altLang="zh-CN" b="1" dirty="0" smtClean="0">
                <a:sym typeface="Symbol" pitchFamily="18" charset="2"/>
              </a:rPr>
              <a:t> }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一般书上叫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QBF</a:t>
            </a:r>
            <a:r>
              <a:rPr lang="en-US" altLang="zh-CN" b="1" dirty="0" smtClean="0">
                <a:sym typeface="Symbol" pitchFamily="18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有的书上叫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QSAT</a:t>
            </a:r>
          </a:p>
        </p:txBody>
      </p:sp>
    </p:spTree>
    <p:extLst>
      <p:ext uri="{BB962C8B-B14F-4D97-AF65-F5344CB8AC3E}">
        <p14:creationId xmlns:p14="http://schemas.microsoft.com/office/powerpoint/2010/main" val="41373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1608</Words>
  <Application>Microsoft Office PowerPoint</Application>
  <PresentationFormat>全屏显示(4:3)</PresentationFormat>
  <Paragraphs>319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PSPACE完全问题</vt:lpstr>
      <vt:lpstr>归约方法</vt:lpstr>
      <vt:lpstr>复杂性类, 完全问题</vt:lpstr>
      <vt:lpstr>分离与塌方</vt:lpstr>
      <vt:lpstr>上界与下界</vt:lpstr>
      <vt:lpstr>常见的完全问题</vt:lpstr>
      <vt:lpstr>PSPACE完全</vt:lpstr>
      <vt:lpstr>带量词布尔公式</vt:lpstr>
      <vt:lpstr>全带量词布尔公式问题</vt:lpstr>
      <vt:lpstr>定理9.8</vt:lpstr>
      <vt:lpstr>定理9.8证明</vt:lpstr>
      <vt:lpstr>(c1,c2,1)的构造</vt:lpstr>
      <vt:lpstr>(c1,c2,t)的构造</vt:lpstr>
      <vt:lpstr>(c1,c2,t)的构造</vt:lpstr>
      <vt:lpstr>定理9.8证明</vt:lpstr>
      <vt:lpstr>公式博弈</vt:lpstr>
      <vt:lpstr>例9.9</vt:lpstr>
      <vt:lpstr>定理9.10</vt:lpstr>
      <vt:lpstr>广义地理学</vt:lpstr>
      <vt:lpstr>广义地理学(例)</vt:lpstr>
      <vt:lpstr>广义地理学(例)</vt:lpstr>
      <vt:lpstr>广义地理学(例)</vt:lpstr>
      <vt:lpstr>广义地理学(例)</vt:lpstr>
      <vt:lpstr>定理9.11</vt:lpstr>
      <vt:lpstr>定理9.11证明</vt:lpstr>
      <vt:lpstr>定理9.11证明</vt:lpstr>
      <vt:lpstr>定理9.11(例)</vt:lpstr>
      <vt:lpstr>定理9.11(例)</vt:lpstr>
      <vt:lpstr>推广的棋类游戏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2014-10-30T06:16:13Z</dcterms:modified>
</cp:coreProperties>
</file>