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888" r:id="rId3"/>
    <p:sldId id="877" r:id="rId4"/>
    <p:sldId id="878" r:id="rId5"/>
    <p:sldId id="879" r:id="rId6"/>
    <p:sldId id="880" r:id="rId7"/>
    <p:sldId id="881" r:id="rId8"/>
    <p:sldId id="882" r:id="rId9"/>
    <p:sldId id="889" r:id="rId10"/>
    <p:sldId id="890" r:id="rId11"/>
    <p:sldId id="883" r:id="rId12"/>
    <p:sldId id="884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>
      <p:cViewPr varScale="1">
        <p:scale>
          <a:sx n="82" d="100"/>
          <a:sy n="82" d="100"/>
        </p:scale>
        <p:origin x="557" y="7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3017C-2E51-4FBD-9377-9004897E86E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87BCB-276F-4025-86C8-8A3191A9D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52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387BCB-276F-4025-86C8-8A3191A9DFF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749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AACF0-E56C-41F1-BB17-AC7F22E79498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0320"/>
            <a:ext cx="12191999" cy="4876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6490714"/>
            <a:ext cx="1781556" cy="313944"/>
          </a:xfrm>
          <a:prstGeom prst="rect">
            <a:avLst/>
          </a:prstGeom>
        </p:spPr>
      </p:pic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F02A2-2F65-4449-9A64-A725AFD00D37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6A2-569A-3E05-2A2B-6DA5ECD4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E12D6-FFE3-A127-35DA-0EF89CF2E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E4DC-81CE-EFAF-B70D-1E34005C80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708937-4750-4C0F-A561-051F956E9E23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BFF55-1A4F-0278-AF1B-42BB9563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1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0320"/>
            <a:ext cx="12191999" cy="4876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6490714"/>
            <a:ext cx="1781556" cy="313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4032" y="1068451"/>
            <a:ext cx="5221605" cy="478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E1C4-FAD8-443D-98E2-76DB3D2142DD}" type="datetime1">
              <a:rPr lang="en-US" smtClean="0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70320"/>
            <a:ext cx="12191999" cy="4876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2" y="6490714"/>
            <a:ext cx="1781556" cy="313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E634-053E-47F0-8D5A-FBB44775495D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FBE6-C0BA-4512-A92E-4D84F35E1DF1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8650" y="138811"/>
            <a:ext cx="588518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A3123E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4408"/>
            <a:ext cx="10358120" cy="419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08937-4750-4C0F-A561-051F956E9E23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875" y="0"/>
            <a:ext cx="12160250" cy="6858000"/>
            <a:chOff x="14015" y="0"/>
            <a:chExt cx="12160250" cy="6858000"/>
          </a:xfrm>
        </p:grpSpPr>
        <p:sp>
          <p:nvSpPr>
            <p:cNvPr id="3" name="object 3"/>
            <p:cNvSpPr/>
            <p:nvPr/>
          </p:nvSpPr>
          <p:spPr>
            <a:xfrm>
              <a:off x="14015" y="0"/>
              <a:ext cx="12160250" cy="6858000"/>
            </a:xfrm>
            <a:custGeom>
              <a:avLst/>
              <a:gdLst/>
              <a:ahLst/>
              <a:cxnLst/>
              <a:rect l="l" t="t" r="r" b="b"/>
              <a:pathLst>
                <a:path w="12160250" h="6858000">
                  <a:moveTo>
                    <a:pt x="12159996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59996" y="6858000"/>
                  </a:lnTo>
                  <a:lnTo>
                    <a:pt x="12159996" y="0"/>
                  </a:lnTo>
                  <a:close/>
                </a:path>
              </a:pathLst>
            </a:custGeom>
            <a:solidFill>
              <a:srgbClr val="B8114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646" y="3336066"/>
              <a:ext cx="3442716" cy="11049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875" y="553253"/>
            <a:ext cx="1188008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 Estate Market Prediction Using Apache Spark’s Distributed Framework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22C21-5B6C-61CD-2701-BCD559608593}"/>
              </a:ext>
            </a:extLst>
          </p:cNvPr>
          <p:cNvSpPr txBox="1"/>
          <p:nvPr/>
        </p:nvSpPr>
        <p:spPr>
          <a:xfrm>
            <a:off x="6019800" y="5071761"/>
            <a:ext cx="5778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By- Dr. Manju Venugopalan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 Debanjan Shil</a:t>
            </a:r>
          </a:p>
          <a:p>
            <a:pPr algn="r"/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Science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BL.SC.P2DSC24032</a:t>
            </a:r>
            <a:endParaRPr lang="en-US" sz="1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4AD47C4-30E3-2EBB-7F68-C55BC6E1F2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E7534-4696-E7E0-18E0-409B5CC849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20E52-BFAF-5738-487C-64042F1E5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908"/>
            <a:ext cx="9426601" cy="6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2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F64D8-306E-E08F-0FDE-1127D4D2EF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37789-A4F2-9BC2-B17D-1A34DF644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"/>
            <a:ext cx="10439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5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6690A-E49E-4913-B2F9-9C9D26AA89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B24C3-CBC9-7A5F-ADB4-11174F562E2C}"/>
              </a:ext>
            </a:extLst>
          </p:cNvPr>
          <p:cNvSpPr txBox="1"/>
          <p:nvPr/>
        </p:nvSpPr>
        <p:spPr>
          <a:xfrm>
            <a:off x="76200" y="137160"/>
            <a:ext cx="12039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Reference</a:t>
            </a:r>
          </a:p>
          <a:p>
            <a:r>
              <a:rPr lang="en-IN" dirty="0"/>
              <a:t>[1] X. Meng, J. Bradley, B. Yavuz, E. Sparks, S. Venkataraman, D. </a:t>
            </a:r>
            <a:r>
              <a:rPr lang="en-IN" dirty="0" err="1"/>
              <a:t>Liu,J</a:t>
            </a:r>
            <a:r>
              <a:rPr lang="en-IN" dirty="0"/>
              <a:t>. Freeman, D. Tsai, M. </a:t>
            </a:r>
            <a:r>
              <a:rPr lang="en-IN" dirty="0" err="1"/>
              <a:t>Amde</a:t>
            </a:r>
            <a:r>
              <a:rPr lang="en-IN" dirty="0"/>
              <a:t>, S. Owen, et al., “Mllib: Machine learning </a:t>
            </a:r>
            <a:r>
              <a:rPr lang="en-US" dirty="0"/>
              <a:t>in </a:t>
            </a:r>
            <a:r>
              <a:rPr lang="en-US" dirty="0" err="1"/>
              <a:t>apache</a:t>
            </a:r>
            <a:r>
              <a:rPr lang="en-US" dirty="0"/>
              <a:t> spark,” Journal of Machine Learning Research, vol. 17, no. 34,pp. 1–7, 2016.</a:t>
            </a:r>
          </a:p>
          <a:p>
            <a:endParaRPr lang="en-US" dirty="0"/>
          </a:p>
          <a:p>
            <a:r>
              <a:rPr lang="en-IN" dirty="0"/>
              <a:t>[2] H. S. Munawar, S. Qayyum, F. Ullah, and S. </a:t>
            </a:r>
            <a:r>
              <a:rPr lang="en-IN" dirty="0" err="1"/>
              <a:t>Sepasgozar</a:t>
            </a:r>
            <a:r>
              <a:rPr lang="en-IN" dirty="0"/>
              <a:t>, “Big </a:t>
            </a:r>
            <a:r>
              <a:rPr lang="en-IN" dirty="0" err="1"/>
              <a:t>dataand</a:t>
            </a:r>
            <a:r>
              <a:rPr lang="en-IN" dirty="0"/>
              <a:t> its applications in smart real estate and the disaster </a:t>
            </a:r>
            <a:r>
              <a:rPr lang="en-IN" dirty="0" err="1"/>
              <a:t>managementlife</a:t>
            </a:r>
            <a:r>
              <a:rPr lang="en-IN" dirty="0"/>
              <a:t> cycle: A systematic analysis,” Big Data and Cognitive </a:t>
            </a:r>
            <a:r>
              <a:rPr lang="en-IN" dirty="0" err="1"/>
              <a:t>Computing,vol</a:t>
            </a:r>
            <a:r>
              <a:rPr lang="en-IN" dirty="0"/>
              <a:t>. 4, no. 2, p. 4, 2020.</a:t>
            </a:r>
          </a:p>
          <a:p>
            <a:endParaRPr lang="en-IN" dirty="0"/>
          </a:p>
          <a:p>
            <a:r>
              <a:rPr lang="en-IN" dirty="0"/>
              <a:t>[3] J. Boehm, K. Liu, and C. Alis, “Sideloading–ingestion of large </a:t>
            </a:r>
            <a:r>
              <a:rPr lang="en-IN" dirty="0" err="1"/>
              <a:t>pointclouds</a:t>
            </a:r>
            <a:r>
              <a:rPr lang="en-IN" dirty="0"/>
              <a:t> into the </a:t>
            </a:r>
            <a:r>
              <a:rPr lang="en-IN" dirty="0" err="1"/>
              <a:t>apache</a:t>
            </a:r>
            <a:r>
              <a:rPr lang="en-IN" dirty="0"/>
              <a:t> spark big data engine,” The International </a:t>
            </a:r>
            <a:r>
              <a:rPr lang="en-IN" dirty="0" err="1"/>
              <a:t>Archivesof</a:t>
            </a:r>
            <a:r>
              <a:rPr lang="en-IN" dirty="0"/>
              <a:t> the Photogrammetry, Remote Sensing and Spatial Information Sci-</a:t>
            </a:r>
            <a:r>
              <a:rPr lang="en-IN" dirty="0" err="1"/>
              <a:t>ences</a:t>
            </a:r>
            <a:r>
              <a:rPr lang="en-IN" dirty="0"/>
              <a:t>, vol. 41, pp. 343–348, 2016.</a:t>
            </a:r>
          </a:p>
          <a:p>
            <a:endParaRPr lang="en-IN" dirty="0"/>
          </a:p>
          <a:p>
            <a:r>
              <a:rPr lang="en-IN" dirty="0"/>
              <a:t>[4] M. </a:t>
            </a:r>
            <a:r>
              <a:rPr lang="en-IN" dirty="0" err="1"/>
              <a:t>Assefi</a:t>
            </a:r>
            <a:r>
              <a:rPr lang="en-IN" dirty="0"/>
              <a:t>, E. </a:t>
            </a:r>
            <a:r>
              <a:rPr lang="en-IN" dirty="0" err="1"/>
              <a:t>Behravesh</a:t>
            </a:r>
            <a:r>
              <a:rPr lang="en-IN" dirty="0"/>
              <a:t>, G. Liu, and A. P. </a:t>
            </a:r>
            <a:r>
              <a:rPr lang="en-IN" dirty="0" err="1"/>
              <a:t>Tafti</a:t>
            </a:r>
            <a:r>
              <a:rPr lang="en-IN" dirty="0"/>
              <a:t>, “Big data </a:t>
            </a:r>
            <a:r>
              <a:rPr lang="en-IN" dirty="0" err="1"/>
              <a:t>machinelearning</a:t>
            </a:r>
            <a:r>
              <a:rPr lang="en-IN" dirty="0"/>
              <a:t> using </a:t>
            </a:r>
            <a:r>
              <a:rPr lang="en-IN" dirty="0" err="1"/>
              <a:t>apache</a:t>
            </a:r>
            <a:r>
              <a:rPr lang="en-IN" dirty="0"/>
              <a:t> spark </a:t>
            </a:r>
            <a:r>
              <a:rPr lang="en-IN" dirty="0" err="1"/>
              <a:t>mllib</a:t>
            </a:r>
            <a:r>
              <a:rPr lang="en-IN" dirty="0"/>
              <a:t>,” in 2017 </a:t>
            </a:r>
            <a:r>
              <a:rPr lang="en-IN" dirty="0" err="1"/>
              <a:t>ieee</a:t>
            </a:r>
            <a:r>
              <a:rPr lang="en-IN" dirty="0"/>
              <a:t> international </a:t>
            </a:r>
            <a:r>
              <a:rPr lang="en-IN" dirty="0" err="1"/>
              <a:t>conferenceon</a:t>
            </a:r>
            <a:r>
              <a:rPr lang="en-IN" dirty="0"/>
              <a:t> big data (big data), pp. 3492–3498, IEEE, 2017.</a:t>
            </a:r>
          </a:p>
          <a:p>
            <a:endParaRPr lang="en-IN" dirty="0"/>
          </a:p>
          <a:p>
            <a:r>
              <a:rPr lang="en-IN" dirty="0"/>
              <a:t>[5] S. </a:t>
            </a:r>
            <a:r>
              <a:rPr lang="en-IN" dirty="0" err="1"/>
              <a:t>Harifi</a:t>
            </a:r>
            <a:r>
              <a:rPr lang="en-IN" dirty="0"/>
              <a:t>, E. </a:t>
            </a:r>
            <a:r>
              <a:rPr lang="en-IN" dirty="0" err="1"/>
              <a:t>Byagowi</a:t>
            </a:r>
            <a:r>
              <a:rPr lang="en-IN" dirty="0"/>
              <a:t>, and M. </a:t>
            </a:r>
            <a:r>
              <a:rPr lang="en-IN" dirty="0" err="1"/>
              <a:t>Khalilian</a:t>
            </a:r>
            <a:r>
              <a:rPr lang="en-IN" dirty="0"/>
              <a:t>, “Comparative study of </a:t>
            </a:r>
            <a:r>
              <a:rPr lang="en-IN" dirty="0" err="1"/>
              <a:t>apachespark</a:t>
            </a:r>
            <a:r>
              <a:rPr lang="en-IN" dirty="0"/>
              <a:t> </a:t>
            </a:r>
            <a:r>
              <a:rPr lang="en-IN" dirty="0" err="1"/>
              <a:t>mllib</a:t>
            </a:r>
            <a:r>
              <a:rPr lang="en-IN" dirty="0"/>
              <a:t> clustering algorithms,” in Data Mining and Big Data: </a:t>
            </a:r>
            <a:r>
              <a:rPr lang="en-IN" dirty="0" err="1"/>
              <a:t>SecondInternational</a:t>
            </a:r>
            <a:r>
              <a:rPr lang="en-IN" dirty="0"/>
              <a:t> Conference, DMBD 2017, Fukuoka, Japan, July 27–August1, 2017, Proceedings 2, pp. 61–73, Springer, 2017.</a:t>
            </a:r>
          </a:p>
          <a:p>
            <a:endParaRPr lang="en-IN" dirty="0"/>
          </a:p>
          <a:p>
            <a:r>
              <a:rPr lang="en-IN" dirty="0"/>
              <a:t>[6] G. Lansley, M. de Smith, M. Goodchild, and P. Longley, “Big data </a:t>
            </a:r>
            <a:r>
              <a:rPr lang="en-IN" dirty="0" err="1"/>
              <a:t>andgeospatial</a:t>
            </a:r>
            <a:r>
              <a:rPr lang="en-IN" dirty="0"/>
              <a:t> analysis,” </a:t>
            </a:r>
            <a:r>
              <a:rPr lang="en-IN" dirty="0" err="1"/>
              <a:t>arXiv</a:t>
            </a:r>
            <a:r>
              <a:rPr lang="en-IN" dirty="0"/>
              <a:t> preprint arXiv:1902.06672, 2019.</a:t>
            </a:r>
          </a:p>
          <a:p>
            <a:endParaRPr lang="en-IN" dirty="0"/>
          </a:p>
          <a:p>
            <a:r>
              <a:rPr lang="en-IN" dirty="0"/>
              <a:t>[7] H. Karau and R. Warren, High performance Spark: best practices </a:t>
            </a:r>
            <a:r>
              <a:rPr lang="en-IN" dirty="0" err="1"/>
              <a:t>forscaling</a:t>
            </a:r>
            <a:r>
              <a:rPr lang="en-IN" dirty="0"/>
              <a:t> and optimizing Apache Spark. ” O’Reilly Media, Inc.”, 2017.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43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0E60F-A54F-40F5-017F-AF358994D4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23DCD-1B3C-80DB-02F7-12FACE84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44283"/>
            <a:ext cx="9296400" cy="53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0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002200-92D1-BCB2-95EB-3426A0DE34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921E15-ECA1-33D7-646E-A5EE4BA914E1}"/>
              </a:ext>
            </a:extLst>
          </p:cNvPr>
          <p:cNvSpPr/>
          <p:nvPr/>
        </p:nvSpPr>
        <p:spPr>
          <a:xfrm>
            <a:off x="152400" y="137160"/>
            <a:ext cx="11887200" cy="6035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                    Regression in Spark 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   Builds and trains regression models with Spark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    Utilizes Apache Spark libraries: Spark Mllib or Spark ML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    Scalable and distributed ML library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    Integrates with the Spak ecosystem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4049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B380AE-2681-DA02-A532-D29F945584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49B90-F087-8ECC-C024-7DC6F4DA0F95}"/>
              </a:ext>
            </a:extLst>
          </p:cNvPr>
          <p:cNvSpPr/>
          <p:nvPr/>
        </p:nvSpPr>
        <p:spPr>
          <a:xfrm>
            <a:off x="161731" y="137160"/>
            <a:ext cx="11887200" cy="609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Regression Algorithm :-</a:t>
            </a:r>
          </a:p>
          <a:p>
            <a:pPr algn="ctr"/>
            <a:r>
              <a:rPr lang="en-US" sz="4000" dirty="0"/>
              <a:t>Linear Regression</a:t>
            </a:r>
          </a:p>
          <a:p>
            <a:pPr algn="ctr"/>
            <a:r>
              <a:rPr lang="en-US" sz="4000" dirty="0"/>
              <a:t>Decision Tree Regression</a:t>
            </a:r>
          </a:p>
          <a:p>
            <a:pPr algn="ctr"/>
            <a:r>
              <a:rPr lang="en-US" sz="4000" dirty="0"/>
              <a:t>Random Forest Regression</a:t>
            </a:r>
          </a:p>
          <a:p>
            <a:pPr algn="ctr"/>
            <a:r>
              <a:rPr lang="en-US" sz="4000" dirty="0"/>
              <a:t>Gradient –Boosted Tree Regression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1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FD2A9-3F94-EC09-75E1-C2749E0CA2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828AFB-6023-9BA5-BE54-1C6E7FFA3BB3}"/>
              </a:ext>
            </a:extLst>
          </p:cNvPr>
          <p:cNvSpPr/>
          <p:nvPr/>
        </p:nvSpPr>
        <p:spPr>
          <a:xfrm>
            <a:off x="228600" y="228600"/>
            <a:ext cx="11811000" cy="5943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Memory Configuration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Compute Configuration</a:t>
            </a:r>
          </a:p>
          <a:p>
            <a:pPr algn="ctr"/>
            <a:endParaRPr lang="en-IN" b="1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128C0-A535-11BB-5473-EAD63A6C6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83989"/>
              </p:ext>
            </p:extLst>
          </p:nvPr>
        </p:nvGraphicFramePr>
        <p:xfrm>
          <a:off x="609600" y="838200"/>
          <a:ext cx="109728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3039419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75221006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707177495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r>
                        <a:rPr lang="en-IN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649084"/>
                  </a:ext>
                </a:extLst>
              </a:tr>
              <a:tr h="616744">
                <a:tc>
                  <a:txBody>
                    <a:bodyPr/>
                    <a:lstStyle/>
                    <a:p>
                      <a:r>
                        <a:rPr lang="en-IN" dirty="0" err="1"/>
                        <a:t>spark.driver.memory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Allocate 8GB RAM to the driver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838723"/>
                  </a:ext>
                </a:extLst>
              </a:tr>
              <a:tr h="616744">
                <a:tc>
                  <a:txBody>
                    <a:bodyPr/>
                    <a:lstStyle/>
                    <a:p>
                      <a:r>
                        <a:rPr lang="en-IN" dirty="0" err="1"/>
                        <a:t>spark.executor.memory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Allocate 8GB RAM to each executor process (simulated in local mode)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186078"/>
                  </a:ext>
                </a:extLst>
              </a:tr>
              <a:tr h="616744">
                <a:tc>
                  <a:txBody>
                    <a:bodyPr/>
                    <a:lstStyle/>
                    <a:p>
                      <a:r>
                        <a:rPr lang="en-IN"/>
                        <a:t>spark.driver.memoryOverhead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Reserve 2GB for non-JVM memory in driver (Python processes,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031523"/>
                  </a:ext>
                </a:extLst>
              </a:tr>
              <a:tr h="616744">
                <a:tc>
                  <a:txBody>
                    <a:bodyPr/>
                    <a:lstStyle/>
                    <a:p>
                      <a:r>
                        <a:rPr lang="en-IN"/>
                        <a:t>spark.driver.maxResultSize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 results collected to driver to 2GB to prevent OOM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2421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E008F5-357D-8AE0-F595-E68BBF08C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06281"/>
              </p:ext>
            </p:extLst>
          </p:nvPr>
        </p:nvGraphicFramePr>
        <p:xfrm>
          <a:off x="685800" y="4373879"/>
          <a:ext cx="10896600" cy="1645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32200">
                  <a:extLst>
                    <a:ext uri="{9D8B030D-6E8A-4147-A177-3AD203B41FA5}">
                      <a16:colId xmlns:a16="http://schemas.microsoft.com/office/drawing/2014/main" val="3797971049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2977495267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3684341930"/>
                    </a:ext>
                  </a:extLst>
                </a:gridCol>
              </a:tblGrid>
              <a:tr h="321733">
                <a:tc>
                  <a:txBody>
                    <a:bodyPr/>
                    <a:lstStyle/>
                    <a:p>
                      <a:r>
                        <a:rPr lang="en-IN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735026"/>
                  </a:ext>
                </a:extLst>
              </a:tr>
              <a:tr h="563033">
                <a:tc>
                  <a:txBody>
                    <a:bodyPr/>
                    <a:lstStyle/>
                    <a:p>
                      <a:r>
                        <a:rPr lang="en-IN"/>
                        <a:t>spark.executor.cores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Allocate 4 CPU cores to each executor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6088"/>
                  </a:ext>
                </a:extLst>
              </a:tr>
              <a:tr h="563033">
                <a:tc>
                  <a:txBody>
                    <a:bodyPr/>
                    <a:lstStyle/>
                    <a:p>
                      <a:r>
                        <a:rPr lang="en-IN"/>
                        <a:t>spark.sql.shuffle.partitions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10 partitions for operations requiring data redistribution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37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61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2F2373-4DD7-1875-ED3F-BDEA6C9673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80278C-D88B-D43F-D94F-B94FF8298A0A}"/>
              </a:ext>
            </a:extLst>
          </p:cNvPr>
          <p:cNvSpPr/>
          <p:nvPr/>
        </p:nvSpPr>
        <p:spPr>
          <a:xfrm>
            <a:off x="190500" y="137160"/>
            <a:ext cx="11811000" cy="6019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Network &amp; Timing Configuration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E54B5-4052-38B8-79E6-3B70D9F12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68661"/>
              </p:ext>
            </p:extLst>
          </p:nvPr>
        </p:nvGraphicFramePr>
        <p:xfrm>
          <a:off x="533400" y="685801"/>
          <a:ext cx="11049000" cy="16459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1678487952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4259529963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4276122044"/>
                    </a:ext>
                  </a:extLst>
                </a:gridCol>
              </a:tblGrid>
              <a:tr h="338666">
                <a:tc>
                  <a:txBody>
                    <a:bodyPr/>
                    <a:lstStyle/>
                    <a:p>
                      <a:r>
                        <a:rPr lang="en-IN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017320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IN"/>
                        <a:t>spark.network.timeout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1200s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 timeout for all network interactions to 1200 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687027"/>
                  </a:ext>
                </a:extLst>
              </a:tr>
              <a:tr h="592666">
                <a:tc>
                  <a:txBody>
                    <a:bodyPr/>
                    <a:lstStyle/>
                    <a:p>
                      <a:r>
                        <a:rPr lang="en-IN"/>
                        <a:t>spark.executor.heartbeatInterval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interval for executor heartbeats to driver to 120 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3530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992C46-4DA2-04C7-D769-BD2B73AFECB4}"/>
              </a:ext>
            </a:extLst>
          </p:cNvPr>
          <p:cNvSpPr txBox="1"/>
          <p:nvPr/>
        </p:nvSpPr>
        <p:spPr>
          <a:xfrm>
            <a:off x="3048778" y="2857738"/>
            <a:ext cx="6019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Serialization &amp; Data Transfer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A4D680-5BE8-5D10-6A54-9CDC7133B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17497"/>
              </p:ext>
            </p:extLst>
          </p:nvPr>
        </p:nvGraphicFramePr>
        <p:xfrm>
          <a:off x="381000" y="3429000"/>
          <a:ext cx="11277600" cy="177933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01805496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3279008839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585238662"/>
                    </a:ext>
                  </a:extLst>
                </a:gridCol>
              </a:tblGrid>
              <a:tr h="317246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401487"/>
                  </a:ext>
                </a:extLst>
              </a:tr>
              <a:tr h="555180">
                <a:tc>
                  <a:txBody>
                    <a:bodyPr/>
                    <a:lstStyle/>
                    <a:p>
                      <a:r>
                        <a:rPr lang="en-IN"/>
                        <a:t>spark.serializer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org.apache.spark.serializer.KryoSerializer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Kryo serializer for more efficient object serialization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605655"/>
                  </a:ext>
                </a:extLst>
              </a:tr>
              <a:tr h="773494">
                <a:tc>
                  <a:txBody>
                    <a:bodyPr/>
                    <a:lstStyle/>
                    <a:p>
                      <a:r>
                        <a:rPr lang="en-IN" dirty="0" err="1"/>
                        <a:t>spark.sql.execution.arrow.pyspark.enabled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Apache Arrow for conversion between Spark and pandas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25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A4BB80-EA48-D195-AB26-8871029B2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9564F-9C53-3A1F-6328-367C54766EE6}"/>
              </a:ext>
            </a:extLst>
          </p:cNvPr>
          <p:cNvSpPr/>
          <p:nvPr/>
        </p:nvSpPr>
        <p:spPr>
          <a:xfrm>
            <a:off x="228600" y="152400"/>
            <a:ext cx="11811000" cy="5867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sz="2000" b="1" dirty="0"/>
              <a:t>Node Structure</a:t>
            </a:r>
          </a:p>
          <a:p>
            <a:pPr algn="ctr">
              <a:buNone/>
            </a:pPr>
            <a:endParaRPr lang="en-IN" b="1" dirty="0"/>
          </a:p>
          <a:p>
            <a:pPr>
              <a:buNone/>
            </a:pPr>
            <a:r>
              <a:rPr lang="en-IN" sz="2000" dirty="0"/>
              <a:t>The configuration establishes: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Physical Nodes</a:t>
            </a:r>
            <a:r>
              <a:rPr lang="en-IN" sz="2000" dirty="0"/>
              <a:t>: 1 (local machine)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Logical Components</a:t>
            </a:r>
            <a:r>
              <a:rPr lang="en-IN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1 driver process (8GB + 2GB overhead)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1 executor process with 4 cores (8GB)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Total Resources</a:t>
            </a:r>
            <a:r>
              <a:rPr lang="en-IN" sz="2000" dirty="0"/>
              <a:t>: 4 cores, ~18GB memory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ctr">
              <a:buNone/>
            </a:pPr>
            <a:r>
              <a:rPr lang="en-US" sz="2000" b="1" dirty="0"/>
              <a:t>Key Observations</a:t>
            </a:r>
          </a:p>
          <a:p>
            <a:pPr algn="ctr">
              <a:buNone/>
            </a:pP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Development-Oriented</a:t>
            </a:r>
            <a:r>
              <a:rPr lang="en-US" sz="2000" dirty="0"/>
              <a:t>: This is a local mode configuration for development and testing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Single-Machine Deployment</a:t>
            </a:r>
            <a:r>
              <a:rPr lang="en-US" sz="2000" dirty="0"/>
              <a:t>: All processes run on one machine, simulating a small cluster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Medium Resource Allocation</a:t>
            </a:r>
            <a:r>
              <a:rPr lang="en-US" sz="2000" dirty="0"/>
              <a:t>: Sufficient for processing the 100,000 Property synthetic dataset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Optimized Serialization</a:t>
            </a:r>
            <a:r>
              <a:rPr lang="en-US" sz="2000" dirty="0"/>
              <a:t>: Uses </a:t>
            </a:r>
            <a:r>
              <a:rPr lang="en-US" sz="2000" dirty="0" err="1"/>
              <a:t>Kryo</a:t>
            </a:r>
            <a:r>
              <a:rPr lang="en-US" sz="2000" dirty="0"/>
              <a:t> for better performance with complex objects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Extended Timeouts</a:t>
            </a:r>
            <a:r>
              <a:rPr lang="en-US" sz="2000" dirty="0"/>
              <a:t>: Network timeouts are set high to accommodate long-running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15922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645E9-1BDA-B89F-2449-13FFE6A96A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0192A-6A51-176F-1A00-6D4C04B26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424" y="76200"/>
            <a:ext cx="8357152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E81F94-A60D-F3A9-6498-E7BCACA72B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D5B1E-26FC-D138-D908-993063881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7160"/>
            <a:ext cx="7772400" cy="62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6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24380</TotalTime>
  <Words>761</Words>
  <Application>Microsoft Office PowerPoint</Application>
  <PresentationFormat>Widescreen</PresentationFormat>
  <Paragraphs>138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Georgia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Debanjan Shil</cp:lastModifiedBy>
  <cp:revision>300</cp:revision>
  <dcterms:created xsi:type="dcterms:W3CDTF">2022-06-15T08:50:22Z</dcterms:created>
  <dcterms:modified xsi:type="dcterms:W3CDTF">2025-05-12T08:15:53Z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2022-06-15T00:00:00Z</vt:filetime>
  </property>
</Properties>
</file>