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02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10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509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45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96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617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70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1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367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12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78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4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40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06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20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00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2DE1-1620-4179-9C03-266AFE6E2494}" type="datetimeFigureOut">
              <a:rPr lang="tr-TR" smtClean="0"/>
              <a:t>11.06.2025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13AE0D-AA84-4F3E-A90E-51AA2FFC484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52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B57AE9-E76B-94B9-8903-CC6F215D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4" y="351408"/>
            <a:ext cx="9144000" cy="1842528"/>
          </a:xfrm>
        </p:spPr>
        <p:txBody>
          <a:bodyPr>
            <a:normAutofit/>
          </a:bodyPr>
          <a:lstStyle/>
          <a:p>
            <a:pPr algn="l"/>
            <a:r>
              <a:rPr lang="en-US" noProof="0" dirty="0"/>
              <a:t>CAR PRICE PREDICTION SYSTEM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BC0D1B-6F0B-23C7-5D87-D886A0E07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75435" y="2262561"/>
            <a:ext cx="9144000" cy="1018521"/>
          </a:xfrm>
        </p:spPr>
        <p:txBody>
          <a:bodyPr>
            <a:normAutofit/>
          </a:bodyPr>
          <a:lstStyle/>
          <a:p>
            <a:r>
              <a:rPr lang="en-US" sz="4000" noProof="0" dirty="0"/>
              <a:t>CSE4062</a:t>
            </a:r>
            <a:r>
              <a:rPr lang="tr-TR" sz="4000" noProof="0" dirty="0"/>
              <a:t> – TERM PROJECT</a:t>
            </a:r>
            <a:endParaRPr lang="en-US" sz="4000" noProof="0" dirty="0"/>
          </a:p>
          <a:p>
            <a:endParaRPr lang="en-US" noProof="0" dirty="0"/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2D617B05-49F7-3103-8A70-4E2020871BE9}"/>
              </a:ext>
            </a:extLst>
          </p:cNvPr>
          <p:cNvSpPr txBox="1">
            <a:spLocks/>
          </p:cNvSpPr>
          <p:nvPr/>
        </p:nvSpPr>
        <p:spPr>
          <a:xfrm>
            <a:off x="1362635" y="2262561"/>
            <a:ext cx="9144000" cy="233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D2038D79-7774-D0F0-BE48-6638CB0F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70486"/>
              </p:ext>
            </p:extLst>
          </p:nvPr>
        </p:nvGraphicFramePr>
        <p:xfrm>
          <a:off x="1233176" y="3096127"/>
          <a:ext cx="806225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259">
                  <a:extLst>
                    <a:ext uri="{9D8B030D-6E8A-4147-A177-3AD203B41FA5}">
                      <a16:colId xmlns:a16="http://schemas.microsoft.com/office/drawing/2014/main" val="24155725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7593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54718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3844271"/>
                    </a:ext>
                  </a:extLst>
                </a:gridCol>
              </a:tblGrid>
              <a:tr h="323788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Student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Department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4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Doğukan </a:t>
                      </a:r>
                      <a:r>
                        <a:rPr lang="en-US" noProof="0" dirty="0" err="1"/>
                        <a:t>Onmaz</a:t>
                      </a:r>
                      <a:r>
                        <a:rPr lang="en-US" noProof="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150120071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68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Muhammed Furkan Kahyaoğlu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150420058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53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Niyazi Ozan Ateş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150121991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0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Özlem Demirtaş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150320006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08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Şükrü</a:t>
                      </a:r>
                      <a:r>
                        <a:rPr lang="en-US" noProof="0" dirty="0"/>
                        <a:t> Can Mayda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150120031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54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30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8F29-7E60-B1EF-77AA-7FAA230B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15" y="304800"/>
            <a:ext cx="8596668" cy="1320800"/>
          </a:xfrm>
        </p:spPr>
        <p:txBody>
          <a:bodyPr/>
          <a:lstStyle/>
          <a:p>
            <a:r>
              <a:rPr lang="en-US" dirty="0"/>
              <a:t>Association Rule Mining (ARM) - Key Findings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BC494F-E036-EDBA-B842-D70B08FD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57" y="1625600"/>
            <a:ext cx="10515600" cy="2118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u="sng" dirty="0" err="1"/>
              <a:t>Key</a:t>
            </a:r>
            <a:r>
              <a:rPr lang="tr-TR" u="sng" dirty="0"/>
              <a:t> Rules</a:t>
            </a:r>
            <a:r>
              <a:rPr lang="tr-TR" dirty="0"/>
              <a:t>: </a:t>
            </a:r>
          </a:p>
          <a:p>
            <a:r>
              <a:rPr lang="tr-TR" dirty="0"/>
              <a:t>Manual </a:t>
            </a:r>
            <a:r>
              <a:rPr lang="tr-TR" dirty="0" err="1"/>
              <a:t>Transmission</a:t>
            </a:r>
            <a:r>
              <a:rPr lang="tr-TR" dirty="0"/>
              <a:t> → Petrol Engine (</a:t>
            </a:r>
            <a:r>
              <a:rPr lang="tr-TR" dirty="0" err="1"/>
              <a:t>Confidence</a:t>
            </a:r>
            <a:r>
              <a:rPr lang="tr-TR" dirty="0"/>
              <a:t>: 69%)</a:t>
            </a:r>
          </a:p>
          <a:p>
            <a:r>
              <a:rPr lang="tr-TR" dirty="0" err="1"/>
              <a:t>Mid-Low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→ Manual </a:t>
            </a:r>
            <a:r>
              <a:rPr lang="tr-TR" dirty="0" err="1"/>
              <a:t>Transmission</a:t>
            </a:r>
            <a:r>
              <a:rPr lang="tr-TR" dirty="0"/>
              <a:t> (</a:t>
            </a:r>
            <a:r>
              <a:rPr lang="tr-TR" dirty="0" err="1"/>
              <a:t>Confidence</a:t>
            </a:r>
            <a:r>
              <a:rPr lang="tr-TR" dirty="0"/>
              <a:t>: 64%)</a:t>
            </a:r>
          </a:p>
          <a:p>
            <a:r>
              <a:rPr lang="tr-TR" dirty="0"/>
              <a:t>Volkswagen Golf → Petrol Engine (Lift: 9.44, </a:t>
            </a:r>
            <a:r>
              <a:rPr lang="tr-TR" dirty="0" err="1"/>
              <a:t>Confidence</a:t>
            </a:r>
            <a:r>
              <a:rPr lang="tr-TR" dirty="0"/>
              <a:t>: 68%)</a:t>
            </a:r>
          </a:p>
          <a:p>
            <a:r>
              <a:rPr lang="tr-TR" dirty="0" err="1"/>
              <a:t>Electric</a:t>
            </a:r>
            <a:r>
              <a:rPr lang="tr-TR" dirty="0"/>
              <a:t>/</a:t>
            </a:r>
            <a:r>
              <a:rPr lang="tr-TR" dirty="0" err="1"/>
              <a:t>Hybrid</a:t>
            </a:r>
            <a:r>
              <a:rPr lang="tr-TR" dirty="0"/>
              <a:t> Car → </a:t>
            </a:r>
            <a:r>
              <a:rPr lang="tr-TR" dirty="0" err="1"/>
              <a:t>Automatic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r>
              <a:rPr lang="tr-TR" dirty="0"/>
              <a:t> (High </a:t>
            </a:r>
            <a:r>
              <a:rPr lang="tr-TR" dirty="0" err="1"/>
              <a:t>Confidence</a:t>
            </a:r>
            <a:r>
              <a:rPr lang="tr-TR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4C0BEF-C89B-E4F0-6191-4686C591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2" b="1"/>
          <a:stretch>
            <a:fillRect/>
          </a:stretch>
        </p:blipFill>
        <p:spPr>
          <a:xfrm>
            <a:off x="549515" y="3840620"/>
            <a:ext cx="10155616" cy="24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6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4A2A-AD3F-EEB5-9920-E19B7127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  <a:r>
              <a:rPr lang="en-US" dirty="0"/>
              <a:t> </a:t>
            </a:r>
            <a:endParaRPr lang="tr-TR" dirty="0"/>
          </a:p>
        </p:txBody>
      </p:sp>
      <p:pic>
        <p:nvPicPr>
          <p:cNvPr id="5" name="Content Placeholder 4" descr="A table of information&#10;&#10;AI-generated content may be incorrect.">
            <a:extLst>
              <a:ext uri="{FF2B5EF4-FFF2-40B4-BE49-F238E27FC236}">
                <a16:creationId xmlns:a16="http://schemas.microsoft.com/office/drawing/2014/main" id="{6488B702-F31A-8A38-7964-65CC3C47B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" b="1"/>
          <a:stretch>
            <a:fillRect/>
          </a:stretch>
        </p:blipFill>
        <p:spPr>
          <a:xfrm>
            <a:off x="4975668" y="422786"/>
            <a:ext cx="6706565" cy="6251453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F4E82F-75EC-20E9-042F-B06098DF851E}"/>
              </a:ext>
            </a:extLst>
          </p:cNvPr>
          <p:cNvSpPr txBox="1">
            <a:spLocks/>
          </p:cNvSpPr>
          <p:nvPr/>
        </p:nvSpPr>
        <p:spPr>
          <a:xfrm>
            <a:off x="509767" y="2321118"/>
            <a:ext cx="4416929" cy="1320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Importance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evaluated</a:t>
            </a:r>
            <a:r>
              <a:rPr lang="tr-TR" sz="2000" dirty="0"/>
              <a:t> </a:t>
            </a:r>
            <a:r>
              <a:rPr lang="tr-TR" sz="2000" dirty="0" err="1"/>
              <a:t>within</a:t>
            </a:r>
            <a:r>
              <a:rPr lang="tr-TR" sz="2000" dirty="0"/>
              <a:t>:</a:t>
            </a:r>
          </a:p>
          <a:p>
            <a:r>
              <a:rPr lang="tr-TR" sz="2000" dirty="0" err="1"/>
              <a:t>Mutual</a:t>
            </a:r>
            <a:r>
              <a:rPr lang="tr-TR" sz="2000" dirty="0"/>
              <a:t> Information</a:t>
            </a:r>
          </a:p>
          <a:p>
            <a:r>
              <a:rPr lang="tr-TR" sz="2000" dirty="0" err="1"/>
              <a:t>Lasso</a:t>
            </a:r>
            <a:r>
              <a:rPr lang="tr-TR" sz="2000" dirty="0"/>
              <a:t> </a:t>
            </a:r>
            <a:r>
              <a:rPr lang="tr-TR" sz="2000" dirty="0" err="1"/>
              <a:t>Regression</a:t>
            </a:r>
            <a:endParaRPr lang="tr-TR" sz="2000" dirty="0"/>
          </a:p>
          <a:p>
            <a:r>
              <a:rPr lang="tr-TR" sz="2000" dirty="0" err="1"/>
              <a:t>Infromation</a:t>
            </a:r>
            <a:r>
              <a:rPr lang="tr-TR" sz="2000" dirty="0"/>
              <a:t> </a:t>
            </a:r>
            <a:r>
              <a:rPr lang="tr-TR" sz="2000" dirty="0" err="1"/>
              <a:t>Gain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9986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E23E-D5A0-CDC4-D264-92C45F80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45786" cy="1320800"/>
          </a:xfrm>
        </p:spPr>
        <p:txBody>
          <a:bodyPr/>
          <a:lstStyle/>
          <a:p>
            <a:r>
              <a:rPr lang="tr-TR" b="1" dirty="0" err="1"/>
              <a:t>Regression</a:t>
            </a:r>
            <a:r>
              <a:rPr lang="tr-TR" b="1" dirty="0"/>
              <a:t> </a:t>
            </a:r>
            <a:r>
              <a:rPr lang="tr-TR" b="1" dirty="0" err="1"/>
              <a:t>Experiments</a:t>
            </a:r>
            <a:endParaRPr lang="tr-TR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A7FE1C-0DE6-7B59-967B-58C094CA3920}"/>
              </a:ext>
            </a:extLst>
          </p:cNvPr>
          <p:cNvSpPr txBox="1">
            <a:spLocks/>
          </p:cNvSpPr>
          <p:nvPr/>
        </p:nvSpPr>
        <p:spPr>
          <a:xfrm>
            <a:off x="346481" y="1472033"/>
            <a:ext cx="9810241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build</a:t>
            </a:r>
            <a:r>
              <a:rPr lang="tr-TR" sz="2000" dirty="0"/>
              <a:t> an </a:t>
            </a:r>
            <a:r>
              <a:rPr lang="tr-TR" sz="2000" dirty="0" err="1"/>
              <a:t>effective</a:t>
            </a:r>
            <a:r>
              <a:rPr lang="tr-TR" sz="2000" dirty="0"/>
              <a:t> </a:t>
            </a:r>
            <a:r>
              <a:rPr lang="tr-TR" sz="2000" dirty="0" err="1"/>
              <a:t>regression</a:t>
            </a:r>
            <a:r>
              <a:rPr lang="tr-TR" sz="2000" dirty="0"/>
              <a:t> model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predicting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price_in_euro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employed</a:t>
            </a:r>
            <a:r>
              <a:rPr lang="tr-TR" sz="2000" dirty="0"/>
              <a:t> </a:t>
            </a:r>
            <a:r>
              <a:rPr lang="tr-TR" sz="2000" dirty="0" err="1"/>
              <a:t>Artificial</a:t>
            </a:r>
            <a:r>
              <a:rPr lang="tr-TR" sz="2000" dirty="0"/>
              <a:t> </a:t>
            </a:r>
            <a:r>
              <a:rPr lang="tr-TR" sz="2000" dirty="0" err="1"/>
              <a:t>Neural</a:t>
            </a:r>
            <a:r>
              <a:rPr lang="tr-TR" sz="2000" dirty="0"/>
              <a:t> Network (ANN) &amp; </a:t>
            </a:r>
            <a:r>
              <a:rPr lang="tr-TR" sz="2000" dirty="0" err="1"/>
              <a:t>Support</a:t>
            </a:r>
            <a:r>
              <a:rPr lang="tr-TR" sz="2000" dirty="0"/>
              <a:t> </a:t>
            </a:r>
            <a:r>
              <a:rPr lang="tr-TR" sz="2000" dirty="0" err="1"/>
              <a:t>Vector</a:t>
            </a:r>
            <a:r>
              <a:rPr lang="tr-TR" sz="2000" dirty="0"/>
              <a:t> </a:t>
            </a:r>
            <a:r>
              <a:rPr lang="tr-TR" sz="2000" dirty="0" err="1"/>
              <a:t>Regression</a:t>
            </a:r>
            <a:r>
              <a:rPr lang="tr-TR" sz="2000" dirty="0"/>
              <a:t> (SVR). </a:t>
            </a:r>
            <a:r>
              <a:rPr lang="tr-TR" sz="2000" dirty="0" err="1"/>
              <a:t>Logrithmic</a:t>
            </a:r>
            <a:r>
              <a:rPr lang="tr-TR" sz="2000" dirty="0"/>
              <a:t> </a:t>
            </a:r>
            <a:r>
              <a:rPr lang="tr-TR" sz="2000" dirty="0" err="1"/>
              <a:t>Transformation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Dataset</a:t>
            </a:r>
            <a:r>
              <a:rPr lang="tr-TR" sz="2000" dirty="0"/>
              <a:t> </a:t>
            </a:r>
            <a:r>
              <a:rPr lang="tr-TR" sz="2000" dirty="0" err="1"/>
              <a:t>Sampling</a:t>
            </a:r>
            <a:r>
              <a:rPr lang="tr-TR" sz="2000" dirty="0"/>
              <a:t> </a:t>
            </a:r>
            <a:r>
              <a:rPr lang="tr-TR" sz="2000" dirty="0" err="1"/>
              <a:t>methods</a:t>
            </a:r>
            <a:r>
              <a:rPr lang="tr-TR" sz="2000" dirty="0"/>
              <a:t> </a:t>
            </a:r>
            <a:r>
              <a:rPr lang="tr-TR" sz="2000" dirty="0" err="1"/>
              <a:t>applied</a:t>
            </a:r>
            <a:r>
              <a:rPr lang="tr-TR" sz="2000" dirty="0"/>
              <a:t> on </a:t>
            </a:r>
            <a:r>
              <a:rPr lang="tr-TR" sz="2000" dirty="0" err="1"/>
              <a:t>preprocessing</a:t>
            </a:r>
            <a:r>
              <a:rPr lang="tr-TR" sz="200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679AD2-68F6-79EA-A506-C704822A26DA}"/>
              </a:ext>
            </a:extLst>
          </p:cNvPr>
          <p:cNvSpPr txBox="1">
            <a:spLocks/>
          </p:cNvSpPr>
          <p:nvPr/>
        </p:nvSpPr>
        <p:spPr>
          <a:xfrm>
            <a:off x="231917" y="2792833"/>
            <a:ext cx="1433598" cy="636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/>
              <a:t>ANN</a:t>
            </a:r>
          </a:p>
        </p:txBody>
      </p:sp>
      <p:pic>
        <p:nvPicPr>
          <p:cNvPr id="8" name="Picture 7" descr="A table with numbers and a few black text&#10;&#10;AI-generated content may be incorrect.">
            <a:extLst>
              <a:ext uri="{FF2B5EF4-FFF2-40B4-BE49-F238E27FC236}">
                <a16:creationId xmlns:a16="http://schemas.microsoft.com/office/drawing/2014/main" id="{F7A87FB7-CC55-67DC-6678-2D3F85E75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7" y="3429000"/>
            <a:ext cx="5349704" cy="26291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110F1-9620-37BB-B411-6825EC368045}"/>
              </a:ext>
            </a:extLst>
          </p:cNvPr>
          <p:cNvSpPr txBox="1">
            <a:spLocks/>
          </p:cNvSpPr>
          <p:nvPr/>
        </p:nvSpPr>
        <p:spPr>
          <a:xfrm>
            <a:off x="6096000" y="2792833"/>
            <a:ext cx="4482495" cy="109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/>
              <a:t>SVR</a:t>
            </a:r>
          </a:p>
        </p:txBody>
      </p:sp>
      <p:pic>
        <p:nvPicPr>
          <p:cNvPr id="11" name="Picture 10" descr="A table with numbers and a few black text&#10;&#10;AI-generated content may be incorrect.">
            <a:extLst>
              <a:ext uri="{FF2B5EF4-FFF2-40B4-BE49-F238E27FC236}">
                <a16:creationId xmlns:a16="http://schemas.microsoft.com/office/drawing/2014/main" id="{39190327-2DC1-FA16-0D17-DE885267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51862"/>
            <a:ext cx="5303980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2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BC5E-C32B-7408-14AD-21D423A1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125"/>
            <a:ext cx="8596668" cy="698256"/>
          </a:xfrm>
        </p:spPr>
        <p:txBody>
          <a:bodyPr/>
          <a:lstStyle/>
          <a:p>
            <a:r>
              <a:rPr lang="en-US" b="1" dirty="0"/>
              <a:t>Comparison of ANN </a:t>
            </a:r>
            <a:r>
              <a:rPr lang="tr-TR" b="1" dirty="0"/>
              <a:t>&amp;</a:t>
            </a:r>
            <a:r>
              <a:rPr lang="en-US" b="1" dirty="0"/>
              <a:t> SVR Models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5E8A-438D-1F79-DCC0-202D16B8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62" y="1261641"/>
            <a:ext cx="8596668" cy="1268411"/>
          </a:xfrm>
        </p:spPr>
        <p:txBody>
          <a:bodyPr/>
          <a:lstStyle/>
          <a:p>
            <a:r>
              <a:rPr lang="tr-TR" dirty="0"/>
              <a:t>A</a:t>
            </a:r>
            <a:r>
              <a:rPr lang="en-US" dirty="0"/>
              <a:t> sample of 20,000 instances was used to reduce training time. Both models were evaluated using 10-fold cross-validation, and their performance metrics—MAE, MSE, MAPE, and R²—were compared.</a:t>
            </a:r>
            <a:endParaRPr lang="tr-TR" dirty="0"/>
          </a:p>
        </p:txBody>
      </p:sp>
      <p:pic>
        <p:nvPicPr>
          <p:cNvPr id="5" name="Picture 4" descr="A table with numbers and a few percentages&#10;&#10;AI-generated content may be incorrect.">
            <a:extLst>
              <a:ext uri="{FF2B5EF4-FFF2-40B4-BE49-F238E27FC236}">
                <a16:creationId xmlns:a16="http://schemas.microsoft.com/office/drawing/2014/main" id="{568AABF6-2AF9-F9E4-0DB6-2F167F6C9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2" y="2205273"/>
            <a:ext cx="5248176" cy="19558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7F892C-B0B9-D899-EC22-22BF2B5EB1B5}"/>
              </a:ext>
            </a:extLst>
          </p:cNvPr>
          <p:cNvSpPr txBox="1">
            <a:spLocks/>
          </p:cNvSpPr>
          <p:nvPr/>
        </p:nvSpPr>
        <p:spPr>
          <a:xfrm>
            <a:off x="350762" y="4391302"/>
            <a:ext cx="7528318" cy="195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Statistical </a:t>
            </a:r>
            <a:r>
              <a:rPr lang="tr-TR" dirty="0" err="1"/>
              <a:t>Significance</a:t>
            </a:r>
            <a:r>
              <a:rPr lang="tr-TR" dirty="0"/>
              <a:t> Test: </a:t>
            </a:r>
            <a:r>
              <a:rPr lang="en-US" dirty="0"/>
              <a:t>A paired t-test was conducted on the MAE values across the 10 folds to determine if the performance difference between ANN and SVR is statistically significant. </a:t>
            </a:r>
            <a:endParaRPr lang="tr-TR" dirty="0"/>
          </a:p>
        </p:txBody>
      </p:sp>
      <p:pic>
        <p:nvPicPr>
          <p:cNvPr id="8" name="Picture 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BFD223BB-5696-BEA0-8773-A3BB9D970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69222"/>
            <a:ext cx="2521758" cy="9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3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FC1-773C-F07F-FE41-FF834AE4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Classification</a:t>
            </a:r>
            <a:r>
              <a:rPr lang="tr-TR" b="1" dirty="0"/>
              <a:t> </a:t>
            </a:r>
            <a:r>
              <a:rPr lang="tr-TR" b="1" dirty="0" err="1"/>
              <a:t>Experiments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1BB4-C6CE-B8B2-85C7-B6A20427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272"/>
            <a:ext cx="8596668" cy="1554424"/>
          </a:xfrm>
        </p:spPr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preprocessing</a:t>
            </a:r>
            <a:r>
              <a:rPr lang="tr-TR" dirty="0"/>
              <a:t>,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objectes</a:t>
            </a:r>
            <a:r>
              <a:rPr lang="tr-TR" dirty="0"/>
              <a:t>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NaN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filled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median</a:t>
            </a:r>
            <a:r>
              <a:rPr lang="tr-TR" dirty="0"/>
              <a:t>.</a:t>
            </a:r>
          </a:p>
          <a:p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Binning</a:t>
            </a:r>
            <a:r>
              <a:rPr lang="tr-TR" dirty="0"/>
              <a:t>, </a:t>
            </a:r>
            <a:r>
              <a:rPr lang="tr-TR" dirty="0" err="1"/>
              <a:t>Mileage</a:t>
            </a:r>
            <a:r>
              <a:rPr lang="tr-TR" dirty="0"/>
              <a:t> </a:t>
            </a:r>
            <a:r>
              <a:rPr lang="tr-TR" dirty="0" err="1"/>
              <a:t>Binning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Year</a:t>
            </a:r>
            <a:r>
              <a:rPr lang="tr-TR" dirty="0"/>
              <a:t> </a:t>
            </a:r>
            <a:r>
              <a:rPr lang="tr-TR" dirty="0" err="1"/>
              <a:t>Binning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A00BA6-24B6-3DEB-F056-57EB565A7761}"/>
              </a:ext>
            </a:extLst>
          </p:cNvPr>
          <p:cNvSpPr txBox="1">
            <a:spLocks/>
          </p:cNvSpPr>
          <p:nvPr/>
        </p:nvSpPr>
        <p:spPr>
          <a:xfrm>
            <a:off x="677334" y="1353248"/>
            <a:ext cx="4327285" cy="510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800" b="1" dirty="0" err="1"/>
              <a:t>Preprocessing</a:t>
            </a:r>
            <a:endParaRPr lang="tr-TR" sz="1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B3308-65E0-403F-2BFB-D6FB0F9396A8}"/>
              </a:ext>
            </a:extLst>
          </p:cNvPr>
          <p:cNvSpPr txBox="1">
            <a:spLocks/>
          </p:cNvSpPr>
          <p:nvPr/>
        </p:nvSpPr>
        <p:spPr>
          <a:xfrm>
            <a:off x="677334" y="3372338"/>
            <a:ext cx="5053995" cy="555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Feature Selection Using Multiple Methods </a:t>
            </a:r>
            <a:endParaRPr lang="tr-TR" sz="1800" b="1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5BFD13C-68BF-B41C-E5ED-E7CF59E3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1" y="3927719"/>
            <a:ext cx="5364945" cy="24005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F9CF0F-D95A-10B2-3B5F-64892989CE7E}"/>
              </a:ext>
            </a:extLst>
          </p:cNvPr>
          <p:cNvSpPr txBox="1">
            <a:spLocks/>
          </p:cNvSpPr>
          <p:nvPr/>
        </p:nvSpPr>
        <p:spPr>
          <a:xfrm>
            <a:off x="6387493" y="4150389"/>
            <a:ext cx="4128107" cy="155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Mutual</a:t>
            </a:r>
            <a:r>
              <a:rPr lang="tr-TR" dirty="0"/>
              <a:t> Information</a:t>
            </a:r>
          </a:p>
          <a:p>
            <a:r>
              <a:rPr lang="tr-TR" dirty="0"/>
              <a:t>ANOVA F-</a:t>
            </a:r>
            <a:r>
              <a:rPr lang="tr-TR" dirty="0" err="1"/>
              <a:t>value</a:t>
            </a:r>
            <a:endParaRPr lang="tr-TR" dirty="0"/>
          </a:p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Importance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233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198707-AC39-5A3A-3451-CDC97F4596E6}"/>
              </a:ext>
            </a:extLst>
          </p:cNvPr>
          <p:cNvSpPr txBox="1">
            <a:spLocks/>
          </p:cNvSpPr>
          <p:nvPr/>
        </p:nvSpPr>
        <p:spPr>
          <a:xfrm>
            <a:off x="1526420" y="97964"/>
            <a:ext cx="2392438" cy="498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800" b="1" dirty="0" err="1"/>
              <a:t>Mutual</a:t>
            </a:r>
            <a:r>
              <a:rPr lang="tr-TR" sz="1800" b="1" dirty="0"/>
              <a:t> Information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E5F29A-3D69-A2B9-3709-BD643516F28C}"/>
              </a:ext>
            </a:extLst>
          </p:cNvPr>
          <p:cNvSpPr txBox="1">
            <a:spLocks/>
          </p:cNvSpPr>
          <p:nvPr/>
        </p:nvSpPr>
        <p:spPr>
          <a:xfrm>
            <a:off x="963412" y="4440753"/>
            <a:ext cx="2767340" cy="5533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800" b="1" dirty="0" err="1"/>
              <a:t>Random</a:t>
            </a:r>
            <a:r>
              <a:rPr lang="tr-TR" sz="1800" b="1" dirty="0"/>
              <a:t> </a:t>
            </a:r>
            <a:r>
              <a:rPr lang="tr-TR" sz="1800" b="1" dirty="0" err="1"/>
              <a:t>Forest</a:t>
            </a:r>
            <a:r>
              <a:rPr lang="tr-TR" sz="1800" b="1" dirty="0"/>
              <a:t> </a:t>
            </a:r>
            <a:r>
              <a:rPr lang="tr-TR" sz="1800" b="1" dirty="0" err="1"/>
              <a:t>Feature</a:t>
            </a:r>
            <a:r>
              <a:rPr lang="tr-TR" sz="1800" b="1" dirty="0"/>
              <a:t> </a:t>
            </a:r>
            <a:r>
              <a:rPr lang="tr-TR" sz="1800" b="1" dirty="0" err="1"/>
              <a:t>Importance</a:t>
            </a:r>
            <a:endParaRPr lang="tr-TR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CF2DA-5720-B1C0-9924-3D957E404DD3}"/>
              </a:ext>
            </a:extLst>
          </p:cNvPr>
          <p:cNvSpPr txBox="1">
            <a:spLocks/>
          </p:cNvSpPr>
          <p:nvPr/>
        </p:nvSpPr>
        <p:spPr>
          <a:xfrm>
            <a:off x="7328606" y="130621"/>
            <a:ext cx="1889076" cy="498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800" b="1" dirty="0"/>
              <a:t>ANOVA F-</a:t>
            </a:r>
            <a:r>
              <a:rPr lang="tr-TR" sz="1800" b="1" dirty="0" err="1"/>
              <a:t>value</a:t>
            </a:r>
            <a:endParaRPr lang="tr-TR" sz="1800" b="1" dirty="0"/>
          </a:p>
        </p:txBody>
      </p:sp>
      <p:pic>
        <p:nvPicPr>
          <p:cNvPr id="8" name="Picture 7" descr="A black screen with numbers and a mileage&#10;&#10;AI-generated content may be incorrect.">
            <a:extLst>
              <a:ext uri="{FF2B5EF4-FFF2-40B4-BE49-F238E27FC236}">
                <a16:creationId xmlns:a16="http://schemas.microsoft.com/office/drawing/2014/main" id="{5AEE799C-FD6D-85D6-5C1E-DA1EA7F1A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2" y="596082"/>
            <a:ext cx="5075360" cy="2865368"/>
          </a:xfrm>
          <a:prstGeom prst="rect">
            <a:avLst/>
          </a:prstGeom>
        </p:spPr>
      </p:pic>
      <p:pic>
        <p:nvPicPr>
          <p:cNvPr id="10" name="Picture 9" descr="A black board with white text&#10;&#10;AI-generated content may be incorrect.">
            <a:extLst>
              <a:ext uri="{FF2B5EF4-FFF2-40B4-BE49-F238E27FC236}">
                <a16:creationId xmlns:a16="http://schemas.microsoft.com/office/drawing/2014/main" id="{C740991C-8769-C561-423E-BA1BA025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48" y="573220"/>
            <a:ext cx="3833192" cy="2888230"/>
          </a:xfrm>
          <a:prstGeom prst="rect">
            <a:avLst/>
          </a:prstGeom>
        </p:spPr>
      </p:pic>
      <p:pic>
        <p:nvPicPr>
          <p:cNvPr id="12" name="Picture 11" descr="A black and white table with numbers and mileage&#10;&#10;AI-generated content may be incorrect.">
            <a:extLst>
              <a:ext uri="{FF2B5EF4-FFF2-40B4-BE49-F238E27FC236}">
                <a16:creationId xmlns:a16="http://schemas.microsoft.com/office/drawing/2014/main" id="{D51721BC-3F18-98FC-E8C8-F387E403D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13" y="3696531"/>
            <a:ext cx="5006774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4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678A-C3ED-9694-B352-FBBC753A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91" y="544061"/>
            <a:ext cx="8596668" cy="827539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Within</a:t>
            </a:r>
            <a:r>
              <a:rPr lang="tr-TR" dirty="0"/>
              <a:t> 3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3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subsets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9 </a:t>
            </a:r>
            <a:r>
              <a:rPr lang="tr-TR" dirty="0" err="1"/>
              <a:t>experiments</a:t>
            </a:r>
            <a:r>
              <a:rPr lang="tr-TR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A2FA9E-CC47-7706-0529-98E88D20158D}"/>
              </a:ext>
            </a:extLst>
          </p:cNvPr>
          <p:cNvSpPr txBox="1">
            <a:spLocks/>
          </p:cNvSpPr>
          <p:nvPr/>
        </p:nvSpPr>
        <p:spPr>
          <a:xfrm>
            <a:off x="856949" y="963383"/>
            <a:ext cx="3519109" cy="1252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800" b="1" dirty="0" err="1"/>
              <a:t>Naive</a:t>
            </a:r>
            <a:r>
              <a:rPr lang="tr-TR" sz="1800" b="1" dirty="0"/>
              <a:t> </a:t>
            </a:r>
            <a:r>
              <a:rPr lang="tr-TR" sz="1800" b="1" dirty="0" err="1"/>
              <a:t>Bayes</a:t>
            </a:r>
            <a:endParaRPr lang="tr-TR" sz="1800" b="1" dirty="0"/>
          </a:p>
          <a:p>
            <a:r>
              <a:rPr lang="tr-TR" sz="1800" b="1" dirty="0"/>
              <a:t>K-</a:t>
            </a:r>
            <a:r>
              <a:rPr lang="tr-TR" sz="1800" b="1" dirty="0" err="1"/>
              <a:t>Nearest</a:t>
            </a:r>
            <a:r>
              <a:rPr lang="tr-TR" sz="1800" b="1" dirty="0"/>
              <a:t> </a:t>
            </a:r>
            <a:r>
              <a:rPr lang="tr-TR" sz="1800" b="1" dirty="0" err="1"/>
              <a:t>Neighbors</a:t>
            </a:r>
            <a:r>
              <a:rPr lang="tr-TR" sz="1800" b="1" dirty="0"/>
              <a:t> (k=5)</a:t>
            </a:r>
          </a:p>
          <a:p>
            <a:r>
              <a:rPr lang="tr-TR" sz="1800" b="1" dirty="0" err="1"/>
              <a:t>Random</a:t>
            </a:r>
            <a:r>
              <a:rPr lang="tr-TR" sz="1800" b="1" dirty="0"/>
              <a:t> </a:t>
            </a:r>
            <a:r>
              <a:rPr lang="tr-TR" sz="1800" b="1" dirty="0" err="1"/>
              <a:t>Forest</a:t>
            </a:r>
            <a:endParaRPr lang="tr-TR" sz="1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17DD39-652B-C870-96C8-EAF58317E08A}"/>
              </a:ext>
            </a:extLst>
          </p:cNvPr>
          <p:cNvSpPr txBox="1">
            <a:spLocks/>
          </p:cNvSpPr>
          <p:nvPr/>
        </p:nvSpPr>
        <p:spPr>
          <a:xfrm>
            <a:off x="4894025" y="963383"/>
            <a:ext cx="3519109" cy="1252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800" b="1" dirty="0" err="1"/>
              <a:t>All</a:t>
            </a:r>
            <a:r>
              <a:rPr lang="tr-TR" sz="1800" b="1" dirty="0"/>
              <a:t> </a:t>
            </a:r>
            <a:r>
              <a:rPr lang="tr-TR" sz="1800" b="1" dirty="0" err="1"/>
              <a:t>Features</a:t>
            </a:r>
            <a:endParaRPr lang="tr-TR" sz="1800" b="1" dirty="0"/>
          </a:p>
          <a:p>
            <a:r>
              <a:rPr lang="tr-TR" sz="1800" b="1" dirty="0"/>
              <a:t>Top 5 MI </a:t>
            </a:r>
            <a:r>
              <a:rPr lang="tr-TR" sz="1800" b="1" dirty="0" err="1"/>
              <a:t>Features</a:t>
            </a:r>
            <a:endParaRPr lang="tr-TR" sz="1800" b="1" dirty="0"/>
          </a:p>
          <a:p>
            <a:r>
              <a:rPr lang="tr-TR" sz="1800" b="1" dirty="0"/>
              <a:t>Top 8 MI </a:t>
            </a:r>
            <a:r>
              <a:rPr lang="tr-TR" sz="1800" b="1" dirty="0" err="1"/>
              <a:t>Features</a:t>
            </a:r>
            <a:endParaRPr lang="tr-TR" sz="1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368DF6-DA17-B55F-B009-9E500A291117}"/>
              </a:ext>
            </a:extLst>
          </p:cNvPr>
          <p:cNvSpPr txBox="1">
            <a:spLocks/>
          </p:cNvSpPr>
          <p:nvPr/>
        </p:nvSpPr>
        <p:spPr>
          <a:xfrm>
            <a:off x="595691" y="2003191"/>
            <a:ext cx="8466666" cy="205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metrics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computed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fold</a:t>
            </a:r>
            <a:r>
              <a:rPr lang="tr-TR" dirty="0"/>
              <a:t>:</a:t>
            </a:r>
          </a:p>
          <a:p>
            <a:r>
              <a:rPr lang="tr-TR" dirty="0" err="1"/>
              <a:t>Accuracy</a:t>
            </a:r>
            <a:r>
              <a:rPr lang="tr-TR" dirty="0"/>
              <a:t>, F1 </a:t>
            </a:r>
            <a:r>
              <a:rPr lang="tr-TR" dirty="0" err="1"/>
              <a:t>Score</a:t>
            </a:r>
            <a:r>
              <a:rPr lang="tr-TR" dirty="0"/>
              <a:t> (Macro), F1 </a:t>
            </a:r>
            <a:r>
              <a:rPr lang="tr-TR" dirty="0" err="1"/>
              <a:t>Score</a:t>
            </a:r>
            <a:r>
              <a:rPr lang="tr-TR" dirty="0"/>
              <a:t> (Micro), AUC (</a:t>
            </a:r>
            <a:r>
              <a:rPr lang="tr-TR" dirty="0" err="1"/>
              <a:t>Area</a:t>
            </a:r>
            <a:r>
              <a:rPr lang="tr-TR" dirty="0"/>
              <a:t> Under </a:t>
            </a:r>
            <a:r>
              <a:rPr lang="tr-TR" dirty="0" err="1"/>
              <a:t>Curve</a:t>
            </a:r>
            <a:r>
              <a:rPr lang="tr-TR" dirty="0"/>
              <a:t>)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BCE6DB-BA68-B3C3-D05A-FB36B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9"/>
          <a:stretch>
            <a:fillRect/>
          </a:stretch>
        </p:blipFill>
        <p:spPr>
          <a:xfrm>
            <a:off x="0" y="3243481"/>
            <a:ext cx="4376058" cy="3070458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32A088-7D19-1CCE-0CB7-9E52698AE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r="12424"/>
          <a:stretch>
            <a:fillRect/>
          </a:stretch>
        </p:blipFill>
        <p:spPr>
          <a:xfrm>
            <a:off x="4501351" y="3075466"/>
            <a:ext cx="3519245" cy="3238473"/>
          </a:xfrm>
          <a:prstGeom prst="rect">
            <a:avLst/>
          </a:prstGeom>
        </p:spPr>
      </p:pic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AD3AAF6-8C05-BE41-3313-E132DBA02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3"/>
          <a:stretch>
            <a:fillRect/>
          </a:stretch>
        </p:blipFill>
        <p:spPr>
          <a:xfrm>
            <a:off x="8145889" y="3585743"/>
            <a:ext cx="3962401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3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8A1F-5566-7506-ECAE-43B280FC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4623"/>
            <a:ext cx="3110895" cy="664029"/>
          </a:xfrm>
        </p:spPr>
        <p:txBody>
          <a:bodyPr/>
          <a:lstStyle/>
          <a:p>
            <a:r>
              <a:rPr lang="tr-TR" b="1" dirty="0"/>
              <a:t>ROC </a:t>
            </a:r>
            <a:r>
              <a:rPr lang="tr-TR" b="1" dirty="0" err="1"/>
              <a:t>Curves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274D-CAEA-FEF9-0AD7-1C9297459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77" y="1360489"/>
            <a:ext cx="4302880" cy="50128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goal is to show how well each model can distinguish between classes across all categories, not just the most frequent ones. </a:t>
            </a:r>
            <a:endParaRPr lang="tr-TR" dirty="0"/>
          </a:p>
          <a:p>
            <a:r>
              <a:rPr lang="en-US" dirty="0"/>
              <a:t>Only one-fold (the first split) from the cross-validation is used to ensure a fair and consistent comparison.</a:t>
            </a:r>
            <a:endParaRPr lang="tr-TR" dirty="0"/>
          </a:p>
          <a:p>
            <a:r>
              <a:rPr lang="en-US" dirty="0"/>
              <a:t>The target labels are binarized using the one-vs-rest approach for multi-class ROC analysis. This means for each class, it's treated as the positive class while the rest are negative.</a:t>
            </a:r>
            <a:endParaRPr lang="tr-TR" dirty="0"/>
          </a:p>
          <a:p>
            <a:r>
              <a:rPr lang="en-US" dirty="0"/>
              <a:t>The predicted probabilities from each model are used to calculate: o False Positive Rate (FPR) o True Positive Rate (TPR) for each class individually.</a:t>
            </a:r>
            <a:endParaRPr lang="tr-TR" dirty="0"/>
          </a:p>
          <a:p>
            <a:r>
              <a:rPr lang="en-US" dirty="0"/>
              <a:t>Then, the macro-average ROC curve is computed by averaging the TPR values across all classes for each unique FPR value.</a:t>
            </a:r>
            <a:endParaRPr lang="tr-TR" dirty="0"/>
          </a:p>
          <a:p>
            <a:r>
              <a:rPr lang="en-US" dirty="0"/>
              <a:t>The macro AUC (Area Under the Curve) is also calculated to represent the overall discriminative ability of the model.</a:t>
            </a:r>
            <a:endParaRPr lang="tr-TR" dirty="0"/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B2DC4596-009B-9850-0371-DCAF8BDE5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14" y="171167"/>
            <a:ext cx="6073666" cy="6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4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7175-F2D1-E0A4-E7DC-47339A12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5638"/>
            <a:ext cx="4515152" cy="762000"/>
          </a:xfrm>
        </p:spPr>
        <p:txBody>
          <a:bodyPr/>
          <a:lstStyle/>
          <a:p>
            <a:r>
              <a:rPr lang="tr-TR" b="1" dirty="0" err="1"/>
              <a:t>Confusion</a:t>
            </a:r>
            <a:r>
              <a:rPr lang="tr-TR" b="1" dirty="0"/>
              <a:t> </a:t>
            </a:r>
            <a:r>
              <a:rPr lang="tr-TR" b="1" dirty="0" err="1"/>
              <a:t>Matrices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E8D2-43F1-9C58-AF64-60886F91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05" y="1374313"/>
            <a:ext cx="4645780" cy="3880773"/>
          </a:xfrm>
        </p:spPr>
        <p:txBody>
          <a:bodyPr/>
          <a:lstStyle/>
          <a:p>
            <a:r>
              <a:rPr lang="en-US" dirty="0"/>
              <a:t>For each model (Naive Bayes, k-NN, Random Forest), the best feature subset is used (based on earlier feature selection).</a:t>
            </a:r>
            <a:endParaRPr lang="tr-TR" dirty="0"/>
          </a:p>
          <a:p>
            <a:r>
              <a:rPr lang="en-US" dirty="0"/>
              <a:t>The model is trained on the selected features and then tested on a consistent test set.</a:t>
            </a:r>
            <a:endParaRPr lang="tr-TR" dirty="0"/>
          </a:p>
          <a:p>
            <a:r>
              <a:rPr lang="en-US" dirty="0"/>
              <a:t>The confusion matrix is computed by comparing the predicted labels to the true labels.</a:t>
            </a:r>
            <a:endParaRPr lang="tr-TR" dirty="0"/>
          </a:p>
          <a:p>
            <a:r>
              <a:rPr lang="en-US" dirty="0"/>
              <a:t>A heatmap is used to visualize this matrix clearly.</a:t>
            </a:r>
            <a:endParaRPr lang="tr-TR" dirty="0"/>
          </a:p>
        </p:txBody>
      </p:sp>
      <p:pic>
        <p:nvPicPr>
          <p:cNvPr id="5" name="Picture 4" descr="A group of blue squares with white text&#10;&#10;AI-generated content may be incorrect.">
            <a:extLst>
              <a:ext uri="{FF2B5EF4-FFF2-40B4-BE49-F238E27FC236}">
                <a16:creationId xmlns:a16="http://schemas.microsoft.com/office/drawing/2014/main" id="{D15D481E-116D-DE79-1FE1-59C4632F9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86" y="370089"/>
            <a:ext cx="5906012" cy="4069433"/>
          </a:xfrm>
          <a:prstGeom prst="rect">
            <a:avLst/>
          </a:prstGeom>
        </p:spPr>
      </p:pic>
      <p:pic>
        <p:nvPicPr>
          <p:cNvPr id="7" name="Picture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F50ABE26-5C39-C817-EDAA-AD82023E2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90" y="4370698"/>
            <a:ext cx="5867908" cy="21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5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5B91-C144-5EE7-F936-432DE534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76" y="411145"/>
            <a:ext cx="7895167" cy="810986"/>
          </a:xfrm>
        </p:spPr>
        <p:txBody>
          <a:bodyPr>
            <a:normAutofit/>
          </a:bodyPr>
          <a:lstStyle/>
          <a:p>
            <a:r>
              <a:rPr lang="tr-TR" b="1" dirty="0"/>
              <a:t>Statistical </a:t>
            </a:r>
            <a:r>
              <a:rPr lang="tr-TR" b="1" dirty="0" err="1"/>
              <a:t>Significance</a:t>
            </a:r>
            <a:r>
              <a:rPr lang="tr-TR" b="1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AA55-FD55-D518-CD9D-F81B6845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76" y="1917351"/>
            <a:ext cx="5298924" cy="3023298"/>
          </a:xfrm>
        </p:spPr>
        <p:txBody>
          <a:bodyPr>
            <a:normAutofit/>
          </a:bodyPr>
          <a:lstStyle/>
          <a:p>
            <a:r>
              <a:rPr lang="en-US" dirty="0"/>
              <a:t>Here the goal is to see if the top 2 models (based on F1-macro score) are truly different in performance, or if their performance differences are just due to random chance in cross-validation folds.</a:t>
            </a:r>
            <a:endParaRPr lang="tr-TR" dirty="0"/>
          </a:p>
          <a:p>
            <a:r>
              <a:rPr lang="tr-TR" dirty="0"/>
              <a:t>I</a:t>
            </a:r>
            <a:r>
              <a:rPr lang="en-US" dirty="0"/>
              <a:t>n most cases, Random Forest’s improvements were significant. These findings suggest that ensemble-based methods like Random Forest provide robust and reliable classification for categorical predictions in this domain</a:t>
            </a:r>
            <a:r>
              <a:rPr lang="tr-TR" dirty="0"/>
              <a:t>.</a:t>
            </a:r>
          </a:p>
        </p:txBody>
      </p:sp>
      <p:pic>
        <p:nvPicPr>
          <p:cNvPr id="7" name="Picture 6" descr="A screenshot of a test&#10;&#10;AI-generated content may be incorrect.">
            <a:extLst>
              <a:ext uri="{FF2B5EF4-FFF2-40B4-BE49-F238E27FC236}">
                <a16:creationId xmlns:a16="http://schemas.microsoft.com/office/drawing/2014/main" id="{22D71417-4533-C2E5-F90B-4F0352A9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2131"/>
            <a:ext cx="2860929" cy="51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2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2FA87B-853B-B6F0-D602-95FEBBBF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DATASET </a:t>
            </a:r>
            <a:r>
              <a:rPr lang="tr-TR" b="1"/>
              <a:t> OVERVIEW</a:t>
            </a:r>
            <a:endParaRPr lang="en-US" b="1" noProof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4BA5F0-0B4B-6E02-B934-1454D943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7131"/>
            <a:ext cx="8596668" cy="3880773"/>
          </a:xfrm>
        </p:spPr>
        <p:txBody>
          <a:bodyPr/>
          <a:lstStyle/>
          <a:p>
            <a:r>
              <a:rPr lang="tr-TR" sz="2000" noProof="0" dirty="0" err="1"/>
              <a:t>Vehicles</a:t>
            </a:r>
            <a:r>
              <a:rPr lang="tr-TR" sz="2000" noProof="0" dirty="0"/>
              <a:t> </a:t>
            </a:r>
            <a:r>
              <a:rPr lang="tr-TR" sz="2000" noProof="0" dirty="0" err="1"/>
              <a:t>Manufactured</a:t>
            </a:r>
            <a:r>
              <a:rPr lang="tr-TR" sz="2000" noProof="0" dirty="0"/>
              <a:t> in 1995-2023</a:t>
            </a:r>
          </a:p>
          <a:p>
            <a:r>
              <a:rPr lang="en-US" sz="2000" noProof="0" dirty="0"/>
              <a:t>251,078 Instances</a:t>
            </a:r>
          </a:p>
          <a:p>
            <a:r>
              <a:rPr lang="en-US" sz="2000" noProof="0" dirty="0"/>
              <a:t>14 Attributes</a:t>
            </a:r>
            <a:r>
              <a:rPr lang="tr-TR" sz="2000" noProof="0" dirty="0"/>
              <a:t> </a:t>
            </a:r>
          </a:p>
          <a:p>
            <a:pPr lvl="1"/>
            <a:r>
              <a:rPr lang="tr-TR" sz="2000" dirty="0"/>
              <a:t>5 Nominal</a:t>
            </a:r>
          </a:p>
          <a:p>
            <a:pPr lvl="1"/>
            <a:r>
              <a:rPr lang="tr-TR" sz="2000" noProof="0" dirty="0"/>
              <a:t>3 </a:t>
            </a:r>
            <a:r>
              <a:rPr lang="tr-TR" sz="2000" noProof="0" dirty="0" err="1"/>
              <a:t>Text</a:t>
            </a:r>
            <a:endParaRPr lang="tr-TR" sz="2000" noProof="0" dirty="0"/>
          </a:p>
          <a:p>
            <a:pPr lvl="1"/>
            <a:r>
              <a:rPr lang="tr-TR" sz="2000" dirty="0"/>
              <a:t>5 </a:t>
            </a:r>
            <a:r>
              <a:rPr lang="tr-TR" sz="2000" dirty="0" err="1"/>
              <a:t>Numeric</a:t>
            </a:r>
            <a:endParaRPr lang="tr-TR" sz="2000" dirty="0"/>
          </a:p>
          <a:p>
            <a:pPr lvl="1"/>
            <a:r>
              <a:rPr lang="tr-TR" sz="2000" noProof="0" dirty="0"/>
              <a:t>1</a:t>
            </a:r>
            <a:r>
              <a:rPr lang="tr-TR" sz="2000" dirty="0"/>
              <a:t> </a:t>
            </a:r>
            <a:r>
              <a:rPr lang="tr-TR" sz="2000" dirty="0" err="1"/>
              <a:t>Date</a:t>
            </a:r>
            <a:endParaRPr lang="tr-TR" sz="2000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4" name="Resim 3" descr="metin, ekran görüntüsü, diyagram, paralel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0BD5682-3BF0-2027-21D6-C5C4DE95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075" y="870571"/>
            <a:ext cx="5531976" cy="496252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2A12E2E-9315-95B0-C253-E25284ADDB5A}"/>
              </a:ext>
            </a:extLst>
          </p:cNvPr>
          <p:cNvSpPr txBox="1"/>
          <p:nvPr/>
        </p:nvSpPr>
        <p:spPr>
          <a:xfrm>
            <a:off x="6912570" y="5834116"/>
            <a:ext cx="3653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err="1"/>
              <a:t>Samples</a:t>
            </a:r>
            <a:r>
              <a:rPr lang="tr-TR"/>
              <a:t> </a:t>
            </a:r>
            <a:r>
              <a:rPr lang="tr-TR" err="1"/>
              <a:t>From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94671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74B0-129A-3B63-E25D-AD1D6DD8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1" y="3000067"/>
            <a:ext cx="7011494" cy="857865"/>
          </a:xfrm>
        </p:spPr>
        <p:txBody>
          <a:bodyPr>
            <a:noAutofit/>
          </a:bodyPr>
          <a:lstStyle/>
          <a:p>
            <a:r>
              <a:rPr lang="tr-TR" sz="4800" dirty="0"/>
              <a:t>THANKS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186093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17E2-582E-5B80-A6A5-FFB6827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FEATURE TYPES &amp; EXAMPLES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0FB88-E8FE-D929-DD46-511B9504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Nominal:</a:t>
            </a:r>
            <a:r>
              <a:rPr lang="tr-TR" dirty="0"/>
              <a:t> </a:t>
            </a:r>
            <a:r>
              <a:rPr lang="tr-TR" dirty="0" err="1"/>
              <a:t>brand</a:t>
            </a:r>
            <a:r>
              <a:rPr lang="tr-TR" dirty="0"/>
              <a:t>, model, </a:t>
            </a:r>
            <a:r>
              <a:rPr lang="tr-TR" dirty="0" err="1"/>
              <a:t>color</a:t>
            </a:r>
            <a:r>
              <a:rPr lang="tr-TR" dirty="0"/>
              <a:t>, </a:t>
            </a:r>
            <a:r>
              <a:rPr lang="tr-TR" dirty="0" err="1"/>
              <a:t>fuel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, </a:t>
            </a:r>
            <a:r>
              <a:rPr lang="tr-TR" dirty="0" err="1"/>
              <a:t>transmission</a:t>
            </a:r>
            <a:endParaRPr lang="tr-TR" dirty="0"/>
          </a:p>
          <a:p>
            <a:r>
              <a:rPr lang="tr-TR" b="1" dirty="0" err="1"/>
              <a:t>Text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description</a:t>
            </a:r>
            <a:r>
              <a:rPr lang="tr-TR" dirty="0"/>
              <a:t>, </a:t>
            </a:r>
            <a:r>
              <a:rPr lang="tr-TR" dirty="0" err="1"/>
              <a:t>fuel</a:t>
            </a:r>
            <a:r>
              <a:rPr lang="tr-TR" dirty="0"/>
              <a:t> </a:t>
            </a:r>
            <a:r>
              <a:rPr lang="tr-TR" dirty="0" err="1"/>
              <a:t>consumption</a:t>
            </a:r>
            <a:r>
              <a:rPr lang="tr-TR" dirty="0"/>
              <a:t>, </a:t>
            </a:r>
            <a:r>
              <a:rPr lang="tr-TR" dirty="0" err="1"/>
              <a:t>emissions</a:t>
            </a:r>
            <a:endParaRPr lang="tr-TR" dirty="0"/>
          </a:p>
          <a:p>
            <a:r>
              <a:rPr lang="en-US" b="1" dirty="0"/>
              <a:t>Numeric:</a:t>
            </a:r>
            <a:r>
              <a:rPr lang="en-US" dirty="0"/>
              <a:t> price, mileage, engine power (kW, PS)</a:t>
            </a:r>
            <a:endParaRPr lang="tr-TR" dirty="0"/>
          </a:p>
          <a:p>
            <a:r>
              <a:rPr lang="tr-TR" b="1" dirty="0" err="1"/>
              <a:t>Date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/>
              <a:t>registration_date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920A-4996-3B0A-7977-4708429C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WHY THIS DATASET?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94C4-8BA2-2A8A-D6CF-9FDF4C10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Real-</a:t>
            </a:r>
            <a:r>
              <a:rPr lang="tr-TR" dirty="0" err="1"/>
              <a:t>world</a:t>
            </a:r>
            <a:r>
              <a:rPr lang="tr-TR" dirty="0"/>
              <a:t> </a:t>
            </a:r>
            <a:r>
              <a:rPr lang="tr-TR" dirty="0" err="1"/>
              <a:t>relevance</a:t>
            </a:r>
            <a:endParaRPr lang="tr-TR" dirty="0"/>
          </a:p>
          <a:p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&amp; </a:t>
            </a:r>
            <a:r>
              <a:rPr lang="tr-TR" dirty="0" err="1"/>
              <a:t>classification</a:t>
            </a:r>
            <a:endParaRPr lang="tr-TR" dirty="0"/>
          </a:p>
          <a:p>
            <a:r>
              <a:rPr lang="en-US" dirty="0"/>
              <a:t>Cross-domain value (CS</a:t>
            </a:r>
            <a:r>
              <a:rPr lang="tr-TR" dirty="0"/>
              <a:t>E</a:t>
            </a:r>
            <a:r>
              <a:rPr lang="en-US" dirty="0"/>
              <a:t>, ME, IE)</a:t>
            </a:r>
            <a:endParaRPr lang="tr-TR" dirty="0"/>
          </a:p>
          <a:p>
            <a:r>
              <a:rPr lang="en-US" dirty="0"/>
              <a:t>High-quality source (Kaggle, 9.41 usability score)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Project </a:t>
            </a:r>
            <a:r>
              <a:rPr lang="tr-TR" dirty="0" err="1"/>
              <a:t>Goals</a:t>
            </a:r>
            <a:r>
              <a:rPr lang="tr-TR" dirty="0"/>
              <a:t>: P</a:t>
            </a:r>
            <a:r>
              <a:rPr lang="en-US" dirty="0"/>
              <a:t>rice prediction, feature analysis, market insights</a:t>
            </a:r>
          </a:p>
        </p:txBody>
      </p:sp>
    </p:spTree>
    <p:extLst>
      <p:ext uri="{BB962C8B-B14F-4D97-AF65-F5344CB8AC3E}">
        <p14:creationId xmlns:p14="http://schemas.microsoft.com/office/powerpoint/2010/main" val="19466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FEE1-E5B7-59B5-CE4E-E52487CF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DATA PREPROCESSING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2CE71-9B2F-1831-D7CB-43DE5248B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287" y="1385878"/>
            <a:ext cx="4285750" cy="40797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03AEA0-B583-228F-2011-F161A71E839D}"/>
              </a:ext>
            </a:extLst>
          </p:cNvPr>
          <p:cNvSpPr txBox="1"/>
          <p:nvPr/>
        </p:nvSpPr>
        <p:spPr>
          <a:xfrm>
            <a:off x="5339851" y="5596739"/>
            <a:ext cx="364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Types</a:t>
            </a:r>
            <a:r>
              <a:rPr lang="tr-TR" sz="2400" dirty="0"/>
              <a:t> </a:t>
            </a:r>
            <a:r>
              <a:rPr lang="tr-TR" sz="2400" dirty="0" err="1"/>
              <a:t>Before</a:t>
            </a:r>
            <a:r>
              <a:rPr lang="tr-TR" sz="2400" dirty="0"/>
              <a:t> </a:t>
            </a:r>
            <a:r>
              <a:rPr lang="tr-TR" sz="2400" dirty="0" err="1"/>
              <a:t>Preprocessing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B976-7A80-74EB-0C16-A5AF1AFD9DCD}"/>
              </a:ext>
            </a:extLst>
          </p:cNvPr>
          <p:cNvSpPr txBox="1">
            <a:spLocks/>
          </p:cNvSpPr>
          <p:nvPr/>
        </p:nvSpPr>
        <p:spPr>
          <a:xfrm>
            <a:off x="942805" y="2765329"/>
            <a:ext cx="4285750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/>
              <a:t>Initial</a:t>
            </a:r>
            <a:r>
              <a:rPr lang="tr-TR" sz="2000" dirty="0"/>
              <a:t> </a:t>
            </a:r>
            <a:r>
              <a:rPr lang="tr-TR" sz="2000" dirty="0" err="1"/>
              <a:t>type</a:t>
            </a:r>
            <a:r>
              <a:rPr lang="tr-TR" sz="2000" dirty="0"/>
              <a:t> </a:t>
            </a:r>
            <a:r>
              <a:rPr lang="tr-TR" sz="2000" dirty="0" err="1"/>
              <a:t>check</a:t>
            </a:r>
            <a:endParaRPr lang="tr-TR" sz="2000" dirty="0"/>
          </a:p>
          <a:p>
            <a:r>
              <a:rPr lang="tr-TR" sz="2000" dirty="0" err="1"/>
              <a:t>Dropping</a:t>
            </a:r>
            <a:r>
              <a:rPr lang="tr-TR" sz="2000" dirty="0"/>
              <a:t> </a:t>
            </a:r>
            <a:r>
              <a:rPr lang="tr-TR" sz="2000" dirty="0" err="1"/>
              <a:t>irrelevant</a:t>
            </a:r>
            <a:r>
              <a:rPr lang="tr-TR" sz="2000" dirty="0"/>
              <a:t> </a:t>
            </a:r>
            <a:r>
              <a:rPr lang="tr-TR" sz="2000" dirty="0" err="1"/>
              <a:t>columns</a:t>
            </a:r>
            <a:endParaRPr lang="tr-TR" sz="2000" dirty="0"/>
          </a:p>
          <a:p>
            <a:r>
              <a:rPr lang="tr-TR" sz="2000" dirty="0"/>
              <a:t>Handling </a:t>
            </a:r>
            <a:r>
              <a:rPr lang="tr-TR" sz="2000" dirty="0" err="1"/>
              <a:t>missing</a:t>
            </a:r>
            <a:r>
              <a:rPr lang="tr-TR" sz="2000" dirty="0"/>
              <a:t> </a:t>
            </a:r>
            <a:r>
              <a:rPr lang="tr-TR" sz="2000" dirty="0" err="1"/>
              <a:t>values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1781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6CA8-5437-9126-84DD-13AD84E4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0" y="255636"/>
            <a:ext cx="9626872" cy="660400"/>
          </a:xfrm>
        </p:spPr>
        <p:txBody>
          <a:bodyPr/>
          <a:lstStyle/>
          <a:p>
            <a:r>
              <a:rPr lang="tr-TR" b="1" dirty="0"/>
              <a:t>Handling </a:t>
            </a:r>
            <a:r>
              <a:rPr lang="tr-TR" b="1" dirty="0" err="1"/>
              <a:t>Missing</a:t>
            </a:r>
            <a:r>
              <a:rPr lang="tr-TR" b="1" dirty="0"/>
              <a:t> </a:t>
            </a:r>
            <a:r>
              <a:rPr lang="tr-TR" b="1" dirty="0" err="1"/>
              <a:t>Values</a:t>
            </a:r>
            <a:r>
              <a:rPr lang="tr-TR" b="1" dirty="0"/>
              <a:t> &amp; </a:t>
            </a:r>
            <a:r>
              <a:rPr lang="tr-TR" b="1" dirty="0" err="1"/>
              <a:t>Normalization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B03C-D452-3302-F91D-E375641F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86" y="1032761"/>
            <a:ext cx="4231105" cy="1414788"/>
          </a:xfrm>
        </p:spPr>
        <p:txBody>
          <a:bodyPr>
            <a:normAutofit/>
          </a:bodyPr>
          <a:lstStyle/>
          <a:p>
            <a:r>
              <a:rPr lang="en-US" sz="2000" dirty="0"/>
              <a:t>Filling</a:t>
            </a:r>
            <a:r>
              <a:rPr lang="tr-TR" sz="2000" dirty="0"/>
              <a:t>;</a:t>
            </a:r>
          </a:p>
          <a:p>
            <a:pPr lvl="1"/>
            <a:r>
              <a:rPr lang="tr-TR" sz="1800" dirty="0"/>
              <a:t>C</a:t>
            </a:r>
            <a:r>
              <a:rPr lang="en-US" sz="1800" dirty="0" err="1"/>
              <a:t>ategorical</a:t>
            </a:r>
            <a:r>
              <a:rPr lang="en-US" sz="1800" dirty="0"/>
              <a:t> with 'unknown’</a:t>
            </a:r>
            <a:endParaRPr lang="tr-TR" sz="1800" dirty="0"/>
          </a:p>
          <a:p>
            <a:pPr lvl="1"/>
            <a:r>
              <a:rPr lang="tr-TR" sz="1800" dirty="0"/>
              <a:t>N</a:t>
            </a:r>
            <a:r>
              <a:rPr lang="en-US" sz="1800" dirty="0" err="1"/>
              <a:t>umerical</a:t>
            </a:r>
            <a:r>
              <a:rPr lang="en-US" sz="1800" dirty="0"/>
              <a:t> with mean</a:t>
            </a:r>
            <a:endParaRPr lang="tr-T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A9971-116B-5BB8-94FE-338A28C9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83" y="2723590"/>
            <a:ext cx="3543795" cy="3172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7A709-C035-99C3-2844-C34614035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91" y="2723590"/>
            <a:ext cx="3313467" cy="3172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0DC09-6C7A-E1D4-C0AC-A5CBE6D27823}"/>
              </a:ext>
            </a:extLst>
          </p:cNvPr>
          <p:cNvSpPr txBox="1"/>
          <p:nvPr/>
        </p:nvSpPr>
        <p:spPr>
          <a:xfrm>
            <a:off x="844806" y="6001982"/>
            <a:ext cx="386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Values After Column Dropping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716E1-D200-C46C-6CF2-9CBFBF161967}"/>
              </a:ext>
            </a:extLst>
          </p:cNvPr>
          <p:cNvSpPr txBox="1"/>
          <p:nvPr/>
        </p:nvSpPr>
        <p:spPr>
          <a:xfrm>
            <a:off x="4787754" y="6001982"/>
            <a:ext cx="348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Values After Normalization &amp; Imputation</a:t>
            </a:r>
          </a:p>
        </p:txBody>
      </p:sp>
    </p:spTree>
    <p:extLst>
      <p:ext uri="{BB962C8B-B14F-4D97-AF65-F5344CB8AC3E}">
        <p14:creationId xmlns:p14="http://schemas.microsoft.com/office/powerpoint/2010/main" val="245340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ABE2-B21A-E46E-0D90-E6215FC8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66" y="265330"/>
            <a:ext cx="8596668" cy="1320800"/>
          </a:xfrm>
        </p:spPr>
        <p:txBody>
          <a:bodyPr/>
          <a:lstStyle/>
          <a:p>
            <a:r>
              <a:rPr lang="tr-TR" b="1" dirty="0" err="1"/>
              <a:t>Key</a:t>
            </a:r>
            <a:r>
              <a:rPr lang="tr-TR" b="1" dirty="0"/>
              <a:t> Data </a:t>
            </a:r>
            <a:r>
              <a:rPr lang="tr-TR" b="1" dirty="0" err="1"/>
              <a:t>Distributions</a:t>
            </a:r>
            <a:r>
              <a:rPr lang="tr-TR" b="1" dirty="0"/>
              <a:t> &amp; </a:t>
            </a:r>
            <a:r>
              <a:rPr lang="tr-TR" b="1" dirty="0" err="1"/>
              <a:t>Correlations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99537-D799-7F9F-9AC0-7960558E5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475" y="870604"/>
            <a:ext cx="3815966" cy="27765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4A1DF-057B-6FED-27BC-299FE207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4" r="6236" b="1507"/>
          <a:stretch>
            <a:fillRect/>
          </a:stretch>
        </p:blipFill>
        <p:spPr>
          <a:xfrm>
            <a:off x="379253" y="2694760"/>
            <a:ext cx="4467374" cy="4073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FBF49-9464-D963-557B-A05C6EDDC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72" y="3647146"/>
            <a:ext cx="3828705" cy="2776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A175E1-056F-DB62-E194-3F5D0C6C4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441" y="2126305"/>
            <a:ext cx="3108306" cy="26053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C49C-D4D4-B706-5226-CC6015FF7920}"/>
              </a:ext>
            </a:extLst>
          </p:cNvPr>
          <p:cNvSpPr txBox="1">
            <a:spLocks/>
          </p:cNvSpPr>
          <p:nvPr/>
        </p:nvSpPr>
        <p:spPr>
          <a:xfrm>
            <a:off x="602725" y="1195817"/>
            <a:ext cx="4285750" cy="1320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/>
              <a:t>Price</a:t>
            </a:r>
            <a:r>
              <a:rPr lang="tr-TR" sz="2000" dirty="0"/>
              <a:t> </a:t>
            </a:r>
            <a:r>
              <a:rPr lang="tr-TR" sz="2000" dirty="0" err="1"/>
              <a:t>concentration</a:t>
            </a:r>
            <a:endParaRPr lang="tr-TR" sz="2000" dirty="0"/>
          </a:p>
          <a:p>
            <a:r>
              <a:rPr lang="tr-TR" sz="2000" dirty="0" err="1"/>
              <a:t>Mileage</a:t>
            </a:r>
            <a:r>
              <a:rPr lang="tr-TR" sz="2000" dirty="0"/>
              <a:t> vs. </a:t>
            </a:r>
            <a:r>
              <a:rPr lang="tr-TR" sz="2000" dirty="0" err="1"/>
              <a:t>Price</a:t>
            </a:r>
            <a:r>
              <a:rPr lang="tr-TR" sz="2000" dirty="0"/>
              <a:t>: </a:t>
            </a:r>
            <a:r>
              <a:rPr lang="tr-TR" sz="2000" dirty="0" err="1"/>
              <a:t>Negative</a:t>
            </a:r>
            <a:endParaRPr lang="tr-TR" sz="2000" dirty="0"/>
          </a:p>
          <a:p>
            <a:r>
              <a:rPr lang="tr-TR" sz="2000" dirty="0" err="1"/>
              <a:t>Numerical</a:t>
            </a:r>
            <a:r>
              <a:rPr lang="tr-TR" sz="2000" dirty="0"/>
              <a:t> </a:t>
            </a:r>
            <a:r>
              <a:rPr lang="tr-TR" sz="2000" dirty="0" err="1"/>
              <a:t>feature</a:t>
            </a:r>
            <a:r>
              <a:rPr lang="tr-TR" sz="2000" dirty="0"/>
              <a:t> </a:t>
            </a:r>
            <a:r>
              <a:rPr lang="tr-TR" sz="2000" dirty="0" err="1"/>
              <a:t>correlations</a:t>
            </a:r>
            <a:endParaRPr lang="tr-TR" sz="2000" dirty="0"/>
          </a:p>
          <a:p>
            <a:r>
              <a:rPr lang="tr-TR" sz="2000" dirty="0"/>
              <a:t>Presence of </a:t>
            </a:r>
            <a:r>
              <a:rPr lang="tr-TR" sz="2000" dirty="0" err="1"/>
              <a:t>outliers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0735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8A76-849E-4A12-0C6A-3C26B8A0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50" y="215550"/>
            <a:ext cx="8596668" cy="1320800"/>
          </a:xfrm>
        </p:spPr>
        <p:txBody>
          <a:bodyPr/>
          <a:lstStyle/>
          <a:p>
            <a:r>
              <a:rPr lang="tr-TR" b="1" dirty="0"/>
              <a:t>Clustering Analysis: K-</a:t>
            </a:r>
            <a:r>
              <a:rPr lang="tr-TR" b="1" dirty="0" err="1"/>
              <a:t>Means</a:t>
            </a:r>
            <a:r>
              <a:rPr lang="tr-TR" b="1" dirty="0"/>
              <a:t> &amp; </a:t>
            </a:r>
            <a:r>
              <a:rPr lang="tr-TR" b="1" dirty="0" err="1"/>
              <a:t>Hierarchical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E0283-1EF7-5397-90CB-62B4B1F7F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850" y="3258159"/>
            <a:ext cx="5293768" cy="28905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3C279-929C-20ED-330C-F2339A6E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117" y="1968481"/>
            <a:ext cx="5715819" cy="4172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F52D-BE60-A98D-D622-BBD639EB1431}"/>
              </a:ext>
            </a:extLst>
          </p:cNvPr>
          <p:cNvSpPr txBox="1">
            <a:spLocks/>
          </p:cNvSpPr>
          <p:nvPr/>
        </p:nvSpPr>
        <p:spPr>
          <a:xfrm>
            <a:off x="839866" y="1536350"/>
            <a:ext cx="4422416" cy="1521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Z-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Normalization</a:t>
            </a:r>
            <a:endParaRPr lang="tr-TR" dirty="0"/>
          </a:p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optimal ‘k’</a:t>
            </a:r>
          </a:p>
          <a:p>
            <a:r>
              <a:rPr lang="tr-TR" dirty="0" err="1"/>
              <a:t>Dendrogram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relationships</a:t>
            </a:r>
            <a:endParaRPr lang="tr-TR" dirty="0"/>
          </a:p>
          <a:p>
            <a:r>
              <a:rPr lang="tr-TR" dirty="0" err="1"/>
              <a:t>Sampled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efficiency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980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F45-8B12-81A5-5BE1-D7B99308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4" y="462119"/>
            <a:ext cx="8596668" cy="807881"/>
          </a:xfrm>
        </p:spPr>
        <p:txBody>
          <a:bodyPr/>
          <a:lstStyle/>
          <a:p>
            <a:r>
              <a:rPr lang="tr-TR" b="1" dirty="0"/>
              <a:t>DBSCAN Clustering &amp; </a:t>
            </a:r>
            <a:r>
              <a:rPr lang="tr-TR" b="1" dirty="0" err="1"/>
              <a:t>Interpretations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BFA596-628D-2B17-18E2-C253F8D9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605" y="2461041"/>
            <a:ext cx="5558118" cy="344074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0230BBF-84E1-CD91-50FF-22629D38E6BB}"/>
              </a:ext>
            </a:extLst>
          </p:cNvPr>
          <p:cNvGrpSpPr/>
          <p:nvPr/>
        </p:nvGrpSpPr>
        <p:grpSpPr>
          <a:xfrm>
            <a:off x="308627" y="2497260"/>
            <a:ext cx="5558118" cy="3464859"/>
            <a:chOff x="1169894" y="2321858"/>
            <a:chExt cx="5933533" cy="34923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D54AED-80CD-AF09-5681-60E8A25AA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9167"/>
            <a:stretch>
              <a:fillRect/>
            </a:stretch>
          </p:blipFill>
          <p:spPr>
            <a:xfrm>
              <a:off x="1169894" y="2321858"/>
              <a:ext cx="5933533" cy="329901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3AFCE-B46F-EEEC-B8B6-91B7A03F97C8}"/>
                </a:ext>
              </a:extLst>
            </p:cNvPr>
            <p:cNvSpPr txBox="1"/>
            <p:nvPr/>
          </p:nvSpPr>
          <p:spPr>
            <a:xfrm>
              <a:off x="3612776" y="5549153"/>
              <a:ext cx="1255059" cy="265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 err="1"/>
                <a:t>Price</a:t>
              </a:r>
              <a:r>
                <a:rPr lang="tr-TR" sz="900" dirty="0"/>
                <a:t> (£)</a:t>
              </a:r>
              <a:endParaRPr lang="en-US" sz="9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5C5BEF-B57C-783B-CF7E-36FCB202E4C6}"/>
              </a:ext>
            </a:extLst>
          </p:cNvPr>
          <p:cNvSpPr txBox="1"/>
          <p:nvPr/>
        </p:nvSpPr>
        <p:spPr>
          <a:xfrm>
            <a:off x="7723108" y="5962119"/>
            <a:ext cx="310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and Median Values per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4585-BCE6-BE31-E017-9A0E38EEED6B}"/>
              </a:ext>
            </a:extLst>
          </p:cNvPr>
          <p:cNvSpPr txBox="1">
            <a:spLocks/>
          </p:cNvSpPr>
          <p:nvPr/>
        </p:nvSpPr>
        <p:spPr>
          <a:xfrm>
            <a:off x="944811" y="1176459"/>
            <a:ext cx="626223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/>
              <a:t>Algorithm</a:t>
            </a:r>
            <a:r>
              <a:rPr lang="tr-TR" sz="2000" dirty="0"/>
              <a:t> </a:t>
            </a:r>
            <a:r>
              <a:rPr lang="tr-TR" sz="2000" dirty="0" err="1"/>
              <a:t>parameters</a:t>
            </a:r>
            <a:r>
              <a:rPr lang="tr-TR" sz="2000" dirty="0"/>
              <a:t> (</a:t>
            </a:r>
            <a:r>
              <a:rPr lang="tr-TR" sz="2000" dirty="0" err="1"/>
              <a:t>eps</a:t>
            </a:r>
            <a:r>
              <a:rPr lang="tr-TR" sz="2000" dirty="0"/>
              <a:t>=1.0, </a:t>
            </a:r>
            <a:r>
              <a:rPr lang="tr-TR" sz="2000" dirty="0" err="1"/>
              <a:t>min_samples</a:t>
            </a:r>
            <a:r>
              <a:rPr lang="tr-TR" sz="2000" dirty="0"/>
              <a:t>=5)</a:t>
            </a:r>
          </a:p>
          <a:p>
            <a:r>
              <a:rPr lang="tr-TR" sz="2000" dirty="0"/>
              <a:t>7 </a:t>
            </a:r>
            <a:r>
              <a:rPr lang="tr-TR" sz="2000" dirty="0" err="1"/>
              <a:t>clusters</a:t>
            </a:r>
            <a:r>
              <a:rPr lang="tr-TR" sz="2000" dirty="0"/>
              <a:t> + </a:t>
            </a:r>
            <a:r>
              <a:rPr lang="tr-TR" sz="2000" dirty="0" err="1"/>
              <a:t>noise</a:t>
            </a:r>
            <a:endParaRPr lang="tr-TR" sz="2000" dirty="0"/>
          </a:p>
          <a:p>
            <a:r>
              <a:rPr lang="tr-TR" sz="2000" dirty="0"/>
              <a:t>Cluster </a:t>
            </a:r>
            <a:r>
              <a:rPr lang="tr-TR" sz="2000" dirty="0" err="1"/>
              <a:t>characteristics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714982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868</Words>
  <Application>Microsoft Office PowerPoint</Application>
  <PresentationFormat>Geniş ekran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CAR PRICE PREDICTION SYSTEM</vt:lpstr>
      <vt:lpstr>DATASET  OVERVIEW</vt:lpstr>
      <vt:lpstr>FEATURE TYPES &amp; EXAMPLES</vt:lpstr>
      <vt:lpstr>WHY THIS DATASET?</vt:lpstr>
      <vt:lpstr>DATA PREPROCESSING</vt:lpstr>
      <vt:lpstr>Handling Missing Values &amp; Normalization</vt:lpstr>
      <vt:lpstr>Key Data Distributions &amp; Correlations</vt:lpstr>
      <vt:lpstr>Clustering Analysis: K-Means &amp; Hierarchical</vt:lpstr>
      <vt:lpstr>DBSCAN Clustering &amp; Interpretations</vt:lpstr>
      <vt:lpstr>Association Rule Mining (ARM) - Key Findings</vt:lpstr>
      <vt:lpstr>Feature Selection </vt:lpstr>
      <vt:lpstr>Regression Experiments</vt:lpstr>
      <vt:lpstr>Comparison of ANN &amp; SVR Models</vt:lpstr>
      <vt:lpstr>Classification Experiments</vt:lpstr>
      <vt:lpstr>PowerPoint Sunusu</vt:lpstr>
      <vt:lpstr>PowerPoint Sunusu</vt:lpstr>
      <vt:lpstr>ROC Curves</vt:lpstr>
      <vt:lpstr>Confusion Matrices</vt:lpstr>
      <vt:lpstr>Statistical Significance Analysis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Furkan Kahyaoğlu</dc:creator>
  <cp:lastModifiedBy>Muhammed Furkan Kahyaoğlu</cp:lastModifiedBy>
  <cp:revision>32</cp:revision>
  <dcterms:created xsi:type="dcterms:W3CDTF">2025-05-30T16:39:48Z</dcterms:created>
  <dcterms:modified xsi:type="dcterms:W3CDTF">2025-06-11T09:59:29Z</dcterms:modified>
</cp:coreProperties>
</file>