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5" r:id="rId4"/>
    <p:sldId id="274" r:id="rId5"/>
    <p:sldId id="273" r:id="rId6"/>
    <p:sldId id="276" r:id="rId7"/>
    <p:sldId id="277" r:id="rId8"/>
    <p:sldId id="278" r:id="rId9"/>
    <p:sldId id="279" r:id="rId10"/>
    <p:sldId id="280" r:id="rId11"/>
    <p:sldId id="281" r:id="rId12"/>
    <p:sldId id="282" r:id="rId13"/>
    <p:sldId id="284" r:id="rId14"/>
    <p:sldId id="283" r:id="rId15"/>
    <p:sldId id="285" r:id="rId16"/>
    <p:sldId id="286" r:id="rId17"/>
    <p:sldId id="287"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AD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20" d="100"/>
          <a:sy n="120" d="100"/>
        </p:scale>
        <p:origin x="1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D9A2B562-AD10-4C4F-B49B-9C805B3D7A7C}" type="datetimeFigureOut">
              <a:rPr lang="tr-TR" smtClean="0"/>
              <a:t>7.09.2023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3836557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D9A2B562-AD10-4C4F-B49B-9C805B3D7A7C}" type="datetimeFigureOut">
              <a:rPr lang="tr-TR" smtClean="0"/>
              <a:t>7.09.2023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244387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D9A2B562-AD10-4C4F-B49B-9C805B3D7A7C}" type="datetimeFigureOut">
              <a:rPr lang="tr-TR" smtClean="0"/>
              <a:t>7.09.2023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325776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D9A2B562-AD10-4C4F-B49B-9C805B3D7A7C}" type="datetimeFigureOut">
              <a:rPr lang="tr-TR" smtClean="0"/>
              <a:t>7.09.2023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231163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D9A2B562-AD10-4C4F-B49B-9C805B3D7A7C}" type="datetimeFigureOut">
              <a:rPr lang="tr-TR" smtClean="0"/>
              <a:t>7.09.2023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277148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D9A2B562-AD10-4C4F-B49B-9C805B3D7A7C}" type="datetimeFigureOut">
              <a:rPr lang="tr-TR" smtClean="0"/>
              <a:t>7.09.2023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826305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D9A2B562-AD10-4C4F-B49B-9C805B3D7A7C}" type="datetimeFigureOut">
              <a:rPr lang="tr-TR" smtClean="0"/>
              <a:t>7.09.2023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46439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D9A2B562-AD10-4C4F-B49B-9C805B3D7A7C}" type="datetimeFigureOut">
              <a:rPr lang="tr-TR" smtClean="0"/>
              <a:t>7.09.2023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357069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D9A2B562-AD10-4C4F-B49B-9C805B3D7A7C}" type="datetimeFigureOut">
              <a:rPr lang="tr-TR" smtClean="0"/>
              <a:t>7.09.2023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22241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D9A2B562-AD10-4C4F-B49B-9C805B3D7A7C}" type="datetimeFigureOut">
              <a:rPr lang="tr-TR" smtClean="0"/>
              <a:t>7.09.2023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58469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D9A2B562-AD10-4C4F-B49B-9C805B3D7A7C}" type="datetimeFigureOut">
              <a:rPr lang="tr-TR" smtClean="0"/>
              <a:t>7.09.2023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33699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A2B562-AD10-4C4F-B49B-9C805B3D7A7C}" type="datetimeFigureOut">
              <a:rPr lang="tr-TR" smtClean="0"/>
              <a:t>7.09.2023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53F80-C90B-4C40-AD92-CAE29610FA4B}" type="slidenum">
              <a:rPr lang="tr-TR" smtClean="0"/>
              <a:t>‹#›</a:t>
            </a:fld>
            <a:endParaRPr lang="tr-TR"/>
          </a:p>
        </p:txBody>
      </p:sp>
    </p:spTree>
    <p:extLst>
      <p:ext uri="{BB962C8B-B14F-4D97-AF65-F5344CB8AC3E}">
        <p14:creationId xmlns:p14="http://schemas.microsoft.com/office/powerpoint/2010/main" val="1304875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datasets/mlg-ulb/creditcardfraud?sort=votes" TargetMode="External"/><Relationship Id="rId7" Type="http://schemas.openxmlformats.org/officeDocument/2006/relationships/hyperlink" Target="https://www.geeksforgeeks.org/"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stackoverflow.com/" TargetMode="External"/><Relationship Id="rId5" Type="http://schemas.openxmlformats.org/officeDocument/2006/relationships/hyperlink" Target="https://chat.openai.com/" TargetMode="External"/><Relationship Id="rId4" Type="http://schemas.openxmlformats.org/officeDocument/2006/relationships/hyperlink" Target="https://www.kaggle.com/code/janiobachmann/credit-fraud-dealing-with-imbalanced-datasets/notebook"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Metin kutusu 7"/>
          <p:cNvSpPr txBox="1"/>
          <p:nvPr/>
        </p:nvSpPr>
        <p:spPr>
          <a:xfrm>
            <a:off x="6408751" y="1456363"/>
            <a:ext cx="5231957" cy="1477328"/>
          </a:xfrm>
          <a:prstGeom prst="rect">
            <a:avLst/>
          </a:prstGeom>
          <a:noFill/>
        </p:spPr>
        <p:txBody>
          <a:bodyPr wrap="square" rtlCol="0">
            <a:spAutoFit/>
          </a:bodyPr>
          <a:lstStyle/>
          <a:p>
            <a:pPr algn="r"/>
            <a:r>
              <a:rPr lang="tr-TR" sz="3000" dirty="0">
                <a:solidFill>
                  <a:schemeClr val="accent1">
                    <a:lumMod val="75000"/>
                  </a:schemeClr>
                </a:solidFill>
                <a:latin typeface="Segoe UI" panose="020B0502040204020203" pitchFamily="34" charset="0"/>
                <a:ea typeface="Segoe UI Historic" panose="020B0502040204020203" pitchFamily="34" charset="0"/>
                <a:cs typeface="Segoe UI" panose="020B0502040204020203" pitchFamily="34" charset="0"/>
              </a:rPr>
              <a:t>Kredi Kartlarındaki Sahtekarlığı Algılama Sistemi</a:t>
            </a:r>
          </a:p>
          <a:p>
            <a:pPr algn="ctr"/>
            <a:endParaRPr lang="tr-TR" sz="3000" b="1" dirty="0">
              <a:latin typeface="Segoe UI Light" panose="020B0502040204020203" pitchFamily="34" charset="0"/>
              <a:ea typeface="Segoe UI Historic" panose="020B0502040204020203" pitchFamily="34" charset="0"/>
              <a:cs typeface="Segoe UI Light" panose="020B0502040204020203" pitchFamily="34" charset="0"/>
            </a:endParaRPr>
          </a:p>
        </p:txBody>
      </p:sp>
      <p:sp>
        <p:nvSpPr>
          <p:cNvPr id="6" name="Metin kutusu 5"/>
          <p:cNvSpPr txBox="1"/>
          <p:nvPr/>
        </p:nvSpPr>
        <p:spPr>
          <a:xfrm>
            <a:off x="8353595" y="5819533"/>
            <a:ext cx="3028393" cy="553998"/>
          </a:xfrm>
          <a:prstGeom prst="rect">
            <a:avLst/>
          </a:prstGeom>
          <a:noFill/>
        </p:spPr>
        <p:txBody>
          <a:bodyPr wrap="none" rtlCol="0">
            <a:spAutoFit/>
          </a:bodyPr>
          <a:lstStyle/>
          <a:p>
            <a:pPr algn="r"/>
            <a:r>
              <a:rPr lang="tr-TR" sz="3000" b="1" dirty="0">
                <a:solidFill>
                  <a:schemeClr val="accent1">
                    <a:lumMod val="50000"/>
                  </a:schemeClr>
                </a:solidFill>
                <a:latin typeface="Segoe UI Light" panose="020B0502040204020203" pitchFamily="34" charset="0"/>
                <a:ea typeface="Segoe UI Historic" panose="020B0502040204020203" pitchFamily="34" charset="0"/>
                <a:cs typeface="Segoe UI Light" panose="020B0502040204020203" pitchFamily="34" charset="0"/>
              </a:rPr>
              <a:t>Şükrü Can Mayda</a:t>
            </a:r>
          </a:p>
        </p:txBody>
      </p:sp>
    </p:spTree>
    <p:extLst>
      <p:ext uri="{BB962C8B-B14F-4D97-AF65-F5344CB8AC3E}">
        <p14:creationId xmlns:p14="http://schemas.microsoft.com/office/powerpoint/2010/main" val="2744345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Metin kutusu 1">
            <a:extLst>
              <a:ext uri="{FF2B5EF4-FFF2-40B4-BE49-F238E27FC236}">
                <a16:creationId xmlns:a16="http://schemas.microsoft.com/office/drawing/2014/main" id="{3CF2BCA8-5F5A-FF4A-4C2C-B7304BF016F8}"/>
              </a:ext>
            </a:extLst>
          </p:cNvPr>
          <p:cNvSpPr txBox="1"/>
          <p:nvPr/>
        </p:nvSpPr>
        <p:spPr>
          <a:xfrm>
            <a:off x="3196166" y="588397"/>
            <a:ext cx="5799665" cy="707886"/>
          </a:xfrm>
          <a:prstGeom prst="rect">
            <a:avLst/>
          </a:prstGeom>
          <a:noFill/>
        </p:spPr>
        <p:txBody>
          <a:bodyPr wrap="none" rtlCol="0">
            <a:spAutoFit/>
          </a:bodyPr>
          <a:lstStyle/>
          <a:p>
            <a:r>
              <a:rPr lang="tr-TR" sz="4000" dirty="0">
                <a:solidFill>
                  <a:schemeClr val="tx2">
                    <a:lumMod val="75000"/>
                  </a:schemeClr>
                </a:solidFill>
              </a:rPr>
              <a:t>Model Seçimi ve Uygulama</a:t>
            </a:r>
            <a:endParaRPr lang="en-US" sz="4000" dirty="0">
              <a:solidFill>
                <a:schemeClr val="tx2">
                  <a:lumMod val="75000"/>
                </a:schemeClr>
              </a:solidFill>
            </a:endParaRPr>
          </a:p>
        </p:txBody>
      </p:sp>
      <p:pic>
        <p:nvPicPr>
          <p:cNvPr id="5" name="Resim 4">
            <a:extLst>
              <a:ext uri="{FF2B5EF4-FFF2-40B4-BE49-F238E27FC236}">
                <a16:creationId xmlns:a16="http://schemas.microsoft.com/office/drawing/2014/main" id="{6F720FF1-401A-BD39-5582-27B3B539F5C8}"/>
              </a:ext>
            </a:extLst>
          </p:cNvPr>
          <p:cNvPicPr>
            <a:picLocks noChangeAspect="1"/>
          </p:cNvPicPr>
          <p:nvPr/>
        </p:nvPicPr>
        <p:blipFill>
          <a:blip r:embed="rId3"/>
          <a:stretch>
            <a:fillRect/>
          </a:stretch>
        </p:blipFill>
        <p:spPr>
          <a:xfrm>
            <a:off x="880332" y="2786301"/>
            <a:ext cx="10431331" cy="3686689"/>
          </a:xfrm>
          <a:prstGeom prst="rect">
            <a:avLst/>
          </a:prstGeom>
        </p:spPr>
      </p:pic>
      <p:sp>
        <p:nvSpPr>
          <p:cNvPr id="6" name="Metin kutusu 5">
            <a:extLst>
              <a:ext uri="{FF2B5EF4-FFF2-40B4-BE49-F238E27FC236}">
                <a16:creationId xmlns:a16="http://schemas.microsoft.com/office/drawing/2014/main" id="{813BA626-47A4-3766-6CD5-ED9E504A041B}"/>
              </a:ext>
            </a:extLst>
          </p:cNvPr>
          <p:cNvSpPr txBox="1"/>
          <p:nvPr/>
        </p:nvSpPr>
        <p:spPr>
          <a:xfrm>
            <a:off x="4101284" y="1641182"/>
            <a:ext cx="3989425" cy="400110"/>
          </a:xfrm>
          <a:prstGeom prst="rect">
            <a:avLst/>
          </a:prstGeom>
          <a:noFill/>
        </p:spPr>
        <p:txBody>
          <a:bodyPr wrap="none" rtlCol="0">
            <a:spAutoFit/>
          </a:bodyPr>
          <a:lstStyle/>
          <a:p>
            <a:r>
              <a:rPr lang="tr-TR" sz="2000" dirty="0"/>
              <a:t>Ekstrem değerler çıkarıldıktan sonra:</a:t>
            </a:r>
            <a:endParaRPr lang="en-US" sz="2000" dirty="0"/>
          </a:p>
        </p:txBody>
      </p:sp>
    </p:spTree>
    <p:extLst>
      <p:ext uri="{BB962C8B-B14F-4D97-AF65-F5344CB8AC3E}">
        <p14:creationId xmlns:p14="http://schemas.microsoft.com/office/powerpoint/2010/main" val="4018208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Metin kutusu 1">
            <a:extLst>
              <a:ext uri="{FF2B5EF4-FFF2-40B4-BE49-F238E27FC236}">
                <a16:creationId xmlns:a16="http://schemas.microsoft.com/office/drawing/2014/main" id="{5EB8CA2F-1DE1-192C-2DD6-B38101E58E72}"/>
              </a:ext>
            </a:extLst>
          </p:cNvPr>
          <p:cNvSpPr txBox="1"/>
          <p:nvPr/>
        </p:nvSpPr>
        <p:spPr>
          <a:xfrm>
            <a:off x="3196166" y="588397"/>
            <a:ext cx="5799665" cy="707886"/>
          </a:xfrm>
          <a:prstGeom prst="rect">
            <a:avLst/>
          </a:prstGeom>
          <a:noFill/>
        </p:spPr>
        <p:txBody>
          <a:bodyPr wrap="none" rtlCol="0">
            <a:spAutoFit/>
          </a:bodyPr>
          <a:lstStyle/>
          <a:p>
            <a:r>
              <a:rPr lang="tr-TR" sz="4000" dirty="0">
                <a:solidFill>
                  <a:schemeClr val="tx2">
                    <a:lumMod val="75000"/>
                  </a:schemeClr>
                </a:solidFill>
              </a:rPr>
              <a:t>Model Seçimi ve Uygulama</a:t>
            </a:r>
            <a:endParaRPr lang="en-US" sz="4000" dirty="0">
              <a:solidFill>
                <a:schemeClr val="tx2">
                  <a:lumMod val="75000"/>
                </a:schemeClr>
              </a:solidFill>
            </a:endParaRPr>
          </a:p>
        </p:txBody>
      </p:sp>
      <p:pic>
        <p:nvPicPr>
          <p:cNvPr id="7" name="Resim 6">
            <a:extLst>
              <a:ext uri="{FF2B5EF4-FFF2-40B4-BE49-F238E27FC236}">
                <a16:creationId xmlns:a16="http://schemas.microsoft.com/office/drawing/2014/main" id="{5ECEF597-E11F-E7B8-E749-BCE5D0C488DB}"/>
              </a:ext>
            </a:extLst>
          </p:cNvPr>
          <p:cNvPicPr>
            <a:picLocks noChangeAspect="1"/>
          </p:cNvPicPr>
          <p:nvPr/>
        </p:nvPicPr>
        <p:blipFill>
          <a:blip r:embed="rId3"/>
          <a:stretch>
            <a:fillRect/>
          </a:stretch>
        </p:blipFill>
        <p:spPr>
          <a:xfrm>
            <a:off x="2576460" y="1463261"/>
            <a:ext cx="9536027" cy="4114968"/>
          </a:xfrm>
          <a:prstGeom prst="rect">
            <a:avLst/>
          </a:prstGeom>
        </p:spPr>
      </p:pic>
      <p:sp>
        <p:nvSpPr>
          <p:cNvPr id="8" name="Metin kutusu 7">
            <a:extLst>
              <a:ext uri="{FF2B5EF4-FFF2-40B4-BE49-F238E27FC236}">
                <a16:creationId xmlns:a16="http://schemas.microsoft.com/office/drawing/2014/main" id="{FA951AF0-2758-5910-0034-7302B2168C90}"/>
              </a:ext>
            </a:extLst>
          </p:cNvPr>
          <p:cNvSpPr txBox="1"/>
          <p:nvPr/>
        </p:nvSpPr>
        <p:spPr>
          <a:xfrm>
            <a:off x="334192" y="2504050"/>
            <a:ext cx="2615742" cy="923330"/>
          </a:xfrm>
          <a:prstGeom prst="rect">
            <a:avLst/>
          </a:prstGeom>
          <a:noFill/>
        </p:spPr>
        <p:txBody>
          <a:bodyPr wrap="square" rtlCol="0">
            <a:spAutoFit/>
          </a:bodyPr>
          <a:lstStyle/>
          <a:p>
            <a:r>
              <a:rPr lang="tr-TR" dirty="0"/>
              <a:t>Boyut azaltma işlemlerinin farklı metotlar ile uygulanması </a:t>
            </a:r>
            <a:endParaRPr lang="en-US" dirty="0"/>
          </a:p>
        </p:txBody>
      </p:sp>
      <p:sp>
        <p:nvSpPr>
          <p:cNvPr id="9" name="Metin kutusu 8">
            <a:extLst>
              <a:ext uri="{FF2B5EF4-FFF2-40B4-BE49-F238E27FC236}">
                <a16:creationId xmlns:a16="http://schemas.microsoft.com/office/drawing/2014/main" id="{8C6D175F-A4F0-1C51-FDAB-C06BFFF23B25}"/>
              </a:ext>
            </a:extLst>
          </p:cNvPr>
          <p:cNvSpPr txBox="1"/>
          <p:nvPr/>
        </p:nvSpPr>
        <p:spPr>
          <a:xfrm>
            <a:off x="334192" y="4707151"/>
            <a:ext cx="2742964" cy="1200329"/>
          </a:xfrm>
          <a:prstGeom prst="rect">
            <a:avLst/>
          </a:prstGeom>
          <a:noFill/>
        </p:spPr>
        <p:txBody>
          <a:bodyPr wrap="square" rtlCol="0">
            <a:spAutoFit/>
          </a:bodyPr>
          <a:lstStyle/>
          <a:p>
            <a:r>
              <a:rPr lang="tr-TR" dirty="0"/>
              <a:t>Görüldüğü üzere T-SNE metodu diğerlerinden çok daha yavaş çalışmakta ve verimliliği düşürmektedir.</a:t>
            </a:r>
            <a:endParaRPr lang="en-US" dirty="0"/>
          </a:p>
        </p:txBody>
      </p:sp>
    </p:spTree>
    <p:extLst>
      <p:ext uri="{BB962C8B-B14F-4D97-AF65-F5344CB8AC3E}">
        <p14:creationId xmlns:p14="http://schemas.microsoft.com/office/powerpoint/2010/main" val="1851098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2636"/>
            <a:ext cx="12191999" cy="6858000"/>
          </a:xfrm>
          <a:prstGeom prst="rect">
            <a:avLst/>
          </a:prstGeom>
        </p:spPr>
      </p:pic>
      <p:sp>
        <p:nvSpPr>
          <p:cNvPr id="2" name="Metin kutusu 1">
            <a:extLst>
              <a:ext uri="{FF2B5EF4-FFF2-40B4-BE49-F238E27FC236}">
                <a16:creationId xmlns:a16="http://schemas.microsoft.com/office/drawing/2014/main" id="{0E7F6A8D-A8B9-42C6-991A-FC2078B9A379}"/>
              </a:ext>
            </a:extLst>
          </p:cNvPr>
          <p:cNvSpPr txBox="1"/>
          <p:nvPr/>
        </p:nvSpPr>
        <p:spPr>
          <a:xfrm>
            <a:off x="3196166" y="588397"/>
            <a:ext cx="5799665" cy="707886"/>
          </a:xfrm>
          <a:prstGeom prst="rect">
            <a:avLst/>
          </a:prstGeom>
          <a:noFill/>
        </p:spPr>
        <p:txBody>
          <a:bodyPr wrap="none" rtlCol="0">
            <a:spAutoFit/>
          </a:bodyPr>
          <a:lstStyle/>
          <a:p>
            <a:r>
              <a:rPr lang="tr-TR" sz="4000" dirty="0">
                <a:solidFill>
                  <a:schemeClr val="tx2">
                    <a:lumMod val="75000"/>
                  </a:schemeClr>
                </a:solidFill>
              </a:rPr>
              <a:t>Model Seçimi ve Uygulama</a:t>
            </a:r>
            <a:endParaRPr lang="en-US" sz="4000" dirty="0">
              <a:solidFill>
                <a:schemeClr val="tx2">
                  <a:lumMod val="75000"/>
                </a:schemeClr>
              </a:solidFill>
            </a:endParaRPr>
          </a:p>
        </p:txBody>
      </p:sp>
      <p:pic>
        <p:nvPicPr>
          <p:cNvPr id="5" name="Resim 4">
            <a:extLst>
              <a:ext uri="{FF2B5EF4-FFF2-40B4-BE49-F238E27FC236}">
                <a16:creationId xmlns:a16="http://schemas.microsoft.com/office/drawing/2014/main" id="{AECF09B0-4DE0-9F5C-6F04-773824A1E8AF}"/>
              </a:ext>
            </a:extLst>
          </p:cNvPr>
          <p:cNvPicPr>
            <a:picLocks noChangeAspect="1"/>
          </p:cNvPicPr>
          <p:nvPr/>
        </p:nvPicPr>
        <p:blipFill>
          <a:blip r:embed="rId3"/>
          <a:stretch>
            <a:fillRect/>
          </a:stretch>
        </p:blipFill>
        <p:spPr>
          <a:xfrm>
            <a:off x="823174" y="2974008"/>
            <a:ext cx="10545647" cy="3134162"/>
          </a:xfrm>
          <a:prstGeom prst="rect">
            <a:avLst/>
          </a:prstGeom>
        </p:spPr>
      </p:pic>
      <p:sp>
        <p:nvSpPr>
          <p:cNvPr id="6" name="Metin kutusu 5">
            <a:extLst>
              <a:ext uri="{FF2B5EF4-FFF2-40B4-BE49-F238E27FC236}">
                <a16:creationId xmlns:a16="http://schemas.microsoft.com/office/drawing/2014/main" id="{4B173F06-5874-FDC4-62D3-ED2C9A2A2F54}"/>
              </a:ext>
            </a:extLst>
          </p:cNvPr>
          <p:cNvSpPr txBox="1"/>
          <p:nvPr/>
        </p:nvSpPr>
        <p:spPr>
          <a:xfrm>
            <a:off x="3262488" y="1738928"/>
            <a:ext cx="5667017" cy="707886"/>
          </a:xfrm>
          <a:prstGeom prst="rect">
            <a:avLst/>
          </a:prstGeom>
          <a:noFill/>
        </p:spPr>
        <p:txBody>
          <a:bodyPr wrap="square" rtlCol="0">
            <a:spAutoFit/>
          </a:bodyPr>
          <a:lstStyle/>
          <a:p>
            <a:r>
              <a:rPr lang="tr-TR" sz="2000" dirty="0"/>
              <a:t>Buradaki amaç </a:t>
            </a:r>
            <a:r>
              <a:rPr lang="tr-TR" sz="2000" dirty="0" err="1"/>
              <a:t>fraud</a:t>
            </a:r>
            <a:r>
              <a:rPr lang="tr-TR" sz="2000" dirty="0"/>
              <a:t> ve </a:t>
            </a:r>
            <a:r>
              <a:rPr lang="tr-TR" sz="2000" dirty="0" err="1"/>
              <a:t>non-fraud</a:t>
            </a:r>
            <a:r>
              <a:rPr lang="tr-TR" sz="2000" dirty="0"/>
              <a:t> durumları birbirinden mümkün olduğunca ayırmaya çalışmaktır.</a:t>
            </a:r>
            <a:endParaRPr lang="en-US" sz="2000" dirty="0"/>
          </a:p>
        </p:txBody>
      </p:sp>
    </p:spTree>
    <p:extLst>
      <p:ext uri="{BB962C8B-B14F-4D97-AF65-F5344CB8AC3E}">
        <p14:creationId xmlns:p14="http://schemas.microsoft.com/office/powerpoint/2010/main" val="1246833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Metin kutusu 1">
            <a:extLst>
              <a:ext uri="{FF2B5EF4-FFF2-40B4-BE49-F238E27FC236}">
                <a16:creationId xmlns:a16="http://schemas.microsoft.com/office/drawing/2014/main" id="{92A8D507-F44B-F31C-ED66-99C4A7922F45}"/>
              </a:ext>
            </a:extLst>
          </p:cNvPr>
          <p:cNvSpPr txBox="1"/>
          <p:nvPr/>
        </p:nvSpPr>
        <p:spPr>
          <a:xfrm>
            <a:off x="3196166" y="588397"/>
            <a:ext cx="5799665" cy="707886"/>
          </a:xfrm>
          <a:prstGeom prst="rect">
            <a:avLst/>
          </a:prstGeom>
          <a:noFill/>
        </p:spPr>
        <p:txBody>
          <a:bodyPr wrap="none" rtlCol="0">
            <a:spAutoFit/>
          </a:bodyPr>
          <a:lstStyle/>
          <a:p>
            <a:r>
              <a:rPr lang="tr-TR" sz="4000" dirty="0">
                <a:solidFill>
                  <a:schemeClr val="tx2">
                    <a:lumMod val="75000"/>
                  </a:schemeClr>
                </a:solidFill>
              </a:rPr>
              <a:t>Model Seçimi ve Uygulama</a:t>
            </a:r>
            <a:endParaRPr lang="en-US" sz="4000" dirty="0">
              <a:solidFill>
                <a:schemeClr val="tx2">
                  <a:lumMod val="75000"/>
                </a:schemeClr>
              </a:solidFill>
            </a:endParaRPr>
          </a:p>
        </p:txBody>
      </p:sp>
      <p:pic>
        <p:nvPicPr>
          <p:cNvPr id="5" name="Resim 4">
            <a:extLst>
              <a:ext uri="{FF2B5EF4-FFF2-40B4-BE49-F238E27FC236}">
                <a16:creationId xmlns:a16="http://schemas.microsoft.com/office/drawing/2014/main" id="{B5C47E7F-2C8B-3E34-6C51-5301A65C6E97}"/>
              </a:ext>
            </a:extLst>
          </p:cNvPr>
          <p:cNvPicPr>
            <a:picLocks noChangeAspect="1"/>
          </p:cNvPicPr>
          <p:nvPr/>
        </p:nvPicPr>
        <p:blipFill>
          <a:blip r:embed="rId3"/>
          <a:stretch>
            <a:fillRect/>
          </a:stretch>
        </p:blipFill>
        <p:spPr>
          <a:xfrm>
            <a:off x="3556813" y="1360595"/>
            <a:ext cx="8425804" cy="5037165"/>
          </a:xfrm>
          <a:prstGeom prst="rect">
            <a:avLst/>
          </a:prstGeom>
        </p:spPr>
      </p:pic>
      <p:sp>
        <p:nvSpPr>
          <p:cNvPr id="6" name="Metin kutusu 5">
            <a:extLst>
              <a:ext uri="{FF2B5EF4-FFF2-40B4-BE49-F238E27FC236}">
                <a16:creationId xmlns:a16="http://schemas.microsoft.com/office/drawing/2014/main" id="{A86D4E2C-0F73-86C0-7CED-661F683F5F76}"/>
              </a:ext>
            </a:extLst>
          </p:cNvPr>
          <p:cNvSpPr txBox="1"/>
          <p:nvPr/>
        </p:nvSpPr>
        <p:spPr>
          <a:xfrm>
            <a:off x="620149" y="2828835"/>
            <a:ext cx="2316515" cy="1200329"/>
          </a:xfrm>
          <a:prstGeom prst="rect">
            <a:avLst/>
          </a:prstGeom>
          <a:noFill/>
        </p:spPr>
        <p:txBody>
          <a:bodyPr wrap="square" rtlCol="0">
            <a:spAutoFit/>
          </a:bodyPr>
          <a:lstStyle/>
          <a:p>
            <a:r>
              <a:rPr lang="tr-TR" dirty="0" err="1"/>
              <a:t>GridSearch</a:t>
            </a:r>
            <a:r>
              <a:rPr lang="tr-TR" dirty="0"/>
              <a:t> Algoritması kullanarak metotlar için en iyi parametreleri bulma</a:t>
            </a:r>
            <a:endParaRPr lang="en-US" dirty="0"/>
          </a:p>
        </p:txBody>
      </p:sp>
    </p:spTree>
    <p:extLst>
      <p:ext uri="{BB962C8B-B14F-4D97-AF65-F5344CB8AC3E}">
        <p14:creationId xmlns:p14="http://schemas.microsoft.com/office/powerpoint/2010/main" val="1484319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4" name="Metin kutusu 3">
            <a:extLst>
              <a:ext uri="{FF2B5EF4-FFF2-40B4-BE49-F238E27FC236}">
                <a16:creationId xmlns:a16="http://schemas.microsoft.com/office/drawing/2014/main" id="{6C154829-0834-BF55-55E5-AB6B8E0A261E}"/>
              </a:ext>
            </a:extLst>
          </p:cNvPr>
          <p:cNvSpPr txBox="1"/>
          <p:nvPr/>
        </p:nvSpPr>
        <p:spPr>
          <a:xfrm>
            <a:off x="3196166" y="588397"/>
            <a:ext cx="5799665" cy="707886"/>
          </a:xfrm>
          <a:prstGeom prst="rect">
            <a:avLst/>
          </a:prstGeom>
          <a:noFill/>
        </p:spPr>
        <p:txBody>
          <a:bodyPr wrap="none" rtlCol="0">
            <a:spAutoFit/>
          </a:bodyPr>
          <a:lstStyle/>
          <a:p>
            <a:r>
              <a:rPr lang="tr-TR" sz="4000" dirty="0">
                <a:solidFill>
                  <a:schemeClr val="tx2">
                    <a:lumMod val="75000"/>
                  </a:schemeClr>
                </a:solidFill>
              </a:rPr>
              <a:t>Model Seçimi ve Uygulama</a:t>
            </a:r>
            <a:endParaRPr lang="en-US" sz="4000" dirty="0">
              <a:solidFill>
                <a:schemeClr val="tx2">
                  <a:lumMod val="75000"/>
                </a:schemeClr>
              </a:solidFill>
            </a:endParaRPr>
          </a:p>
        </p:txBody>
      </p:sp>
      <p:pic>
        <p:nvPicPr>
          <p:cNvPr id="8" name="Resim 7">
            <a:extLst>
              <a:ext uri="{FF2B5EF4-FFF2-40B4-BE49-F238E27FC236}">
                <a16:creationId xmlns:a16="http://schemas.microsoft.com/office/drawing/2014/main" id="{CCF953E4-0251-0516-D3FC-680C14798755}"/>
              </a:ext>
            </a:extLst>
          </p:cNvPr>
          <p:cNvPicPr>
            <a:picLocks noChangeAspect="1"/>
          </p:cNvPicPr>
          <p:nvPr/>
        </p:nvPicPr>
        <p:blipFill>
          <a:blip r:embed="rId3"/>
          <a:stretch>
            <a:fillRect/>
          </a:stretch>
        </p:blipFill>
        <p:spPr>
          <a:xfrm>
            <a:off x="374640" y="1296283"/>
            <a:ext cx="5461618" cy="2576163"/>
          </a:xfrm>
          <a:prstGeom prst="rect">
            <a:avLst/>
          </a:prstGeom>
        </p:spPr>
      </p:pic>
      <p:pic>
        <p:nvPicPr>
          <p:cNvPr id="12" name="Resim 11">
            <a:extLst>
              <a:ext uri="{FF2B5EF4-FFF2-40B4-BE49-F238E27FC236}">
                <a16:creationId xmlns:a16="http://schemas.microsoft.com/office/drawing/2014/main" id="{3084DD06-D10D-D1BB-5529-874DD779D9D1}"/>
              </a:ext>
            </a:extLst>
          </p:cNvPr>
          <p:cNvPicPr>
            <a:picLocks noChangeAspect="1"/>
          </p:cNvPicPr>
          <p:nvPr/>
        </p:nvPicPr>
        <p:blipFill>
          <a:blip r:embed="rId4"/>
          <a:stretch>
            <a:fillRect/>
          </a:stretch>
        </p:blipFill>
        <p:spPr>
          <a:xfrm>
            <a:off x="374640" y="4001966"/>
            <a:ext cx="5563829" cy="2333526"/>
          </a:xfrm>
          <a:prstGeom prst="rect">
            <a:avLst/>
          </a:prstGeom>
        </p:spPr>
      </p:pic>
      <p:sp>
        <p:nvSpPr>
          <p:cNvPr id="14" name="Metin kutusu 13">
            <a:extLst>
              <a:ext uri="{FF2B5EF4-FFF2-40B4-BE49-F238E27FC236}">
                <a16:creationId xmlns:a16="http://schemas.microsoft.com/office/drawing/2014/main" id="{A6D3A88B-18C0-2A90-393E-F10F8474ED1D}"/>
              </a:ext>
            </a:extLst>
          </p:cNvPr>
          <p:cNvSpPr txBox="1"/>
          <p:nvPr/>
        </p:nvSpPr>
        <p:spPr>
          <a:xfrm>
            <a:off x="7027883" y="2876812"/>
            <a:ext cx="3935895" cy="1200329"/>
          </a:xfrm>
          <a:prstGeom prst="rect">
            <a:avLst/>
          </a:prstGeom>
          <a:noFill/>
        </p:spPr>
        <p:txBody>
          <a:bodyPr wrap="square" rtlCol="0">
            <a:spAutoFit/>
          </a:bodyPr>
          <a:lstStyle/>
          <a:p>
            <a:r>
              <a:rPr lang="tr-TR" dirty="0"/>
              <a:t>Çapraz doğrulama değerinin 5 ve 7 olarak uygulandığında değişen doğruluk oranları (çok küçük de olsa önemli değişiklikler yaratabilir)</a:t>
            </a:r>
            <a:endParaRPr lang="en-US" dirty="0"/>
          </a:p>
        </p:txBody>
      </p:sp>
    </p:spTree>
    <p:extLst>
      <p:ext uri="{BB962C8B-B14F-4D97-AF65-F5344CB8AC3E}">
        <p14:creationId xmlns:p14="http://schemas.microsoft.com/office/powerpoint/2010/main" val="844607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Metin kutusu 1">
            <a:extLst>
              <a:ext uri="{FF2B5EF4-FFF2-40B4-BE49-F238E27FC236}">
                <a16:creationId xmlns:a16="http://schemas.microsoft.com/office/drawing/2014/main" id="{820982A2-59CB-BEFF-F4FF-7611939E540E}"/>
              </a:ext>
            </a:extLst>
          </p:cNvPr>
          <p:cNvSpPr txBox="1"/>
          <p:nvPr/>
        </p:nvSpPr>
        <p:spPr>
          <a:xfrm>
            <a:off x="3024292" y="587915"/>
            <a:ext cx="6143413" cy="707886"/>
          </a:xfrm>
          <a:prstGeom prst="rect">
            <a:avLst/>
          </a:prstGeom>
          <a:noFill/>
        </p:spPr>
        <p:txBody>
          <a:bodyPr wrap="none" rtlCol="0">
            <a:spAutoFit/>
          </a:bodyPr>
          <a:lstStyle/>
          <a:p>
            <a:r>
              <a:rPr lang="tr-TR" sz="4000" dirty="0">
                <a:solidFill>
                  <a:schemeClr val="tx2">
                    <a:lumMod val="75000"/>
                  </a:schemeClr>
                </a:solidFill>
              </a:rPr>
              <a:t>Performans Değerlendirmesi</a:t>
            </a:r>
            <a:endParaRPr lang="en-US" sz="4000" dirty="0">
              <a:solidFill>
                <a:schemeClr val="tx2">
                  <a:lumMod val="75000"/>
                </a:schemeClr>
              </a:solidFill>
            </a:endParaRPr>
          </a:p>
        </p:txBody>
      </p:sp>
      <p:pic>
        <p:nvPicPr>
          <p:cNvPr id="5" name="Resim 4">
            <a:extLst>
              <a:ext uri="{FF2B5EF4-FFF2-40B4-BE49-F238E27FC236}">
                <a16:creationId xmlns:a16="http://schemas.microsoft.com/office/drawing/2014/main" id="{8061D919-B4E6-8BD4-AD1D-EE4F929B8AB9}"/>
              </a:ext>
            </a:extLst>
          </p:cNvPr>
          <p:cNvPicPr>
            <a:picLocks noChangeAspect="1"/>
          </p:cNvPicPr>
          <p:nvPr/>
        </p:nvPicPr>
        <p:blipFill>
          <a:blip r:embed="rId3"/>
          <a:stretch>
            <a:fillRect/>
          </a:stretch>
        </p:blipFill>
        <p:spPr>
          <a:xfrm>
            <a:off x="318207" y="1403034"/>
            <a:ext cx="7291191" cy="4993790"/>
          </a:xfrm>
          <a:prstGeom prst="rect">
            <a:avLst/>
          </a:prstGeom>
        </p:spPr>
      </p:pic>
      <p:sp>
        <p:nvSpPr>
          <p:cNvPr id="6" name="Metin kutusu 5">
            <a:extLst>
              <a:ext uri="{FF2B5EF4-FFF2-40B4-BE49-F238E27FC236}">
                <a16:creationId xmlns:a16="http://schemas.microsoft.com/office/drawing/2014/main" id="{E055AD60-FE4E-89B8-0234-CA2D145F8B27}"/>
              </a:ext>
            </a:extLst>
          </p:cNvPr>
          <p:cNvSpPr txBox="1"/>
          <p:nvPr/>
        </p:nvSpPr>
        <p:spPr>
          <a:xfrm>
            <a:off x="8759685" y="1727208"/>
            <a:ext cx="2282024" cy="1384995"/>
          </a:xfrm>
          <a:prstGeom prst="rect">
            <a:avLst/>
          </a:prstGeom>
          <a:noFill/>
        </p:spPr>
        <p:txBody>
          <a:bodyPr wrap="square" rtlCol="0">
            <a:spAutoFit/>
          </a:bodyPr>
          <a:lstStyle/>
          <a:p>
            <a:r>
              <a:rPr lang="tr-TR" sz="2800" dirty="0"/>
              <a:t>Modellerin öğrenme grafikleri…</a:t>
            </a:r>
            <a:endParaRPr lang="en-US" sz="2800" dirty="0"/>
          </a:p>
        </p:txBody>
      </p:sp>
      <p:sp>
        <p:nvSpPr>
          <p:cNvPr id="7" name="Metin kutusu 6">
            <a:extLst>
              <a:ext uri="{FF2B5EF4-FFF2-40B4-BE49-F238E27FC236}">
                <a16:creationId xmlns:a16="http://schemas.microsoft.com/office/drawing/2014/main" id="{0400E271-5AE4-FF76-B559-E1AA98A74352}"/>
              </a:ext>
            </a:extLst>
          </p:cNvPr>
          <p:cNvSpPr txBox="1"/>
          <p:nvPr/>
        </p:nvSpPr>
        <p:spPr>
          <a:xfrm>
            <a:off x="8580781" y="4384937"/>
            <a:ext cx="2639833" cy="1200329"/>
          </a:xfrm>
          <a:prstGeom prst="rect">
            <a:avLst/>
          </a:prstGeom>
          <a:noFill/>
        </p:spPr>
        <p:txBody>
          <a:bodyPr wrap="square" rtlCol="0">
            <a:spAutoFit/>
          </a:bodyPr>
          <a:lstStyle/>
          <a:p>
            <a:r>
              <a:rPr lang="tr-TR" dirty="0"/>
              <a:t>Bu grafiklere göre en iyi öğrenme modelleri öncelikle SVC ve ardından </a:t>
            </a:r>
            <a:r>
              <a:rPr lang="tr-TR" dirty="0" err="1"/>
              <a:t>Logistic</a:t>
            </a:r>
            <a:r>
              <a:rPr lang="tr-TR" dirty="0"/>
              <a:t> </a:t>
            </a:r>
            <a:r>
              <a:rPr lang="tr-TR" dirty="0" err="1"/>
              <a:t>Regression</a:t>
            </a:r>
            <a:endParaRPr lang="en-US" dirty="0"/>
          </a:p>
        </p:txBody>
      </p:sp>
    </p:spTree>
    <p:extLst>
      <p:ext uri="{BB962C8B-B14F-4D97-AF65-F5344CB8AC3E}">
        <p14:creationId xmlns:p14="http://schemas.microsoft.com/office/powerpoint/2010/main" val="166241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Metin kutusu 1">
            <a:extLst>
              <a:ext uri="{FF2B5EF4-FFF2-40B4-BE49-F238E27FC236}">
                <a16:creationId xmlns:a16="http://schemas.microsoft.com/office/drawing/2014/main" id="{AE5A1FD6-153C-C201-2569-8BF683EE5CE1}"/>
              </a:ext>
            </a:extLst>
          </p:cNvPr>
          <p:cNvSpPr txBox="1"/>
          <p:nvPr/>
        </p:nvSpPr>
        <p:spPr>
          <a:xfrm>
            <a:off x="5371104" y="453224"/>
            <a:ext cx="1449789" cy="707886"/>
          </a:xfrm>
          <a:prstGeom prst="rect">
            <a:avLst/>
          </a:prstGeom>
          <a:noFill/>
        </p:spPr>
        <p:txBody>
          <a:bodyPr wrap="square" rtlCol="0">
            <a:spAutoFit/>
          </a:bodyPr>
          <a:lstStyle/>
          <a:p>
            <a:r>
              <a:rPr lang="tr-TR" sz="4000" dirty="0">
                <a:solidFill>
                  <a:schemeClr val="accent1">
                    <a:lumMod val="50000"/>
                  </a:schemeClr>
                </a:solidFill>
              </a:rPr>
              <a:t>Sonuç</a:t>
            </a:r>
            <a:endParaRPr lang="en-US" sz="4000" dirty="0">
              <a:solidFill>
                <a:schemeClr val="accent1">
                  <a:lumMod val="50000"/>
                </a:schemeClr>
              </a:solidFill>
            </a:endParaRPr>
          </a:p>
        </p:txBody>
      </p:sp>
      <p:pic>
        <p:nvPicPr>
          <p:cNvPr id="8" name="Resim 7">
            <a:extLst>
              <a:ext uri="{FF2B5EF4-FFF2-40B4-BE49-F238E27FC236}">
                <a16:creationId xmlns:a16="http://schemas.microsoft.com/office/drawing/2014/main" id="{6E313755-9DD1-EBC7-BA80-3CC6C1463F95}"/>
              </a:ext>
            </a:extLst>
          </p:cNvPr>
          <p:cNvPicPr>
            <a:picLocks noChangeAspect="1"/>
          </p:cNvPicPr>
          <p:nvPr/>
        </p:nvPicPr>
        <p:blipFill>
          <a:blip r:embed="rId3"/>
          <a:stretch>
            <a:fillRect/>
          </a:stretch>
        </p:blipFill>
        <p:spPr>
          <a:xfrm>
            <a:off x="1792753" y="4271319"/>
            <a:ext cx="8834432" cy="1920874"/>
          </a:xfrm>
          <a:prstGeom prst="rect">
            <a:avLst/>
          </a:prstGeom>
        </p:spPr>
      </p:pic>
      <p:sp>
        <p:nvSpPr>
          <p:cNvPr id="9" name="Metin kutusu 8">
            <a:extLst>
              <a:ext uri="{FF2B5EF4-FFF2-40B4-BE49-F238E27FC236}">
                <a16:creationId xmlns:a16="http://schemas.microsoft.com/office/drawing/2014/main" id="{4F07BA0E-A986-D22D-1780-E7B21B78BC69}"/>
              </a:ext>
            </a:extLst>
          </p:cNvPr>
          <p:cNvSpPr txBox="1"/>
          <p:nvPr/>
        </p:nvSpPr>
        <p:spPr>
          <a:xfrm>
            <a:off x="1900362" y="1875480"/>
            <a:ext cx="7959256" cy="2031325"/>
          </a:xfrm>
          <a:prstGeom prst="rect">
            <a:avLst/>
          </a:prstGeom>
          <a:noFill/>
        </p:spPr>
        <p:txBody>
          <a:bodyPr wrap="square" rtlCol="0">
            <a:spAutoFit/>
          </a:bodyPr>
          <a:lstStyle/>
          <a:p>
            <a:pPr marL="285750" indent="-285750">
              <a:buFont typeface="Arial" panose="020B0604020202020204" pitchFamily="34" charset="0"/>
              <a:buChar char="•"/>
            </a:pPr>
            <a:r>
              <a:rPr lang="tr-TR" dirty="0"/>
              <a:t>Sonuç olarak en iyi performansı 0.98 doğruluk oranıyla </a:t>
            </a:r>
            <a:r>
              <a:rPr lang="tr-TR" dirty="0" err="1"/>
              <a:t>Support</a:t>
            </a:r>
            <a:r>
              <a:rPr lang="tr-TR" dirty="0"/>
              <a:t> </a:t>
            </a:r>
            <a:r>
              <a:rPr lang="tr-TR" dirty="0" err="1"/>
              <a:t>Vector</a:t>
            </a:r>
            <a:r>
              <a:rPr lang="tr-TR" dirty="0"/>
              <a:t> </a:t>
            </a:r>
            <a:r>
              <a:rPr lang="tr-TR" dirty="0" err="1"/>
              <a:t>Classifier</a:t>
            </a:r>
            <a:r>
              <a:rPr lang="tr-TR" dirty="0"/>
              <a:t> modeli verdi.</a:t>
            </a:r>
          </a:p>
          <a:p>
            <a:pPr marL="285750" indent="-285750">
              <a:buFont typeface="Arial" panose="020B0604020202020204" pitchFamily="34" charset="0"/>
              <a:buChar char="•"/>
            </a:pPr>
            <a:r>
              <a:rPr lang="tr-TR" dirty="0"/>
              <a:t>Bu modele çok yakın diğer sonuç ise 0.97 ile </a:t>
            </a:r>
            <a:r>
              <a:rPr lang="tr-TR" dirty="0" err="1"/>
              <a:t>Logistic</a:t>
            </a:r>
            <a:r>
              <a:rPr lang="tr-TR" dirty="0"/>
              <a:t> </a:t>
            </a:r>
            <a:r>
              <a:rPr lang="tr-TR" dirty="0" err="1"/>
              <a:t>Regression</a:t>
            </a:r>
            <a:r>
              <a:rPr lang="tr-TR" dirty="0"/>
              <a:t> oldu.</a:t>
            </a:r>
          </a:p>
          <a:p>
            <a:pPr marL="285750" indent="-285750">
              <a:buFont typeface="Arial" panose="020B0604020202020204" pitchFamily="34" charset="0"/>
              <a:buChar char="•"/>
            </a:pPr>
            <a:r>
              <a:rPr lang="tr-TR" dirty="0"/>
              <a:t>Makine öğrenmesinde en verimli olabilecek dört model de denendi ancak henüz keşfedilmemiş modellerden veya yüzlerce halihazırda bulunan modellerden herhangi biri bu modellerden daha başarılı olabilir. En popüler yaklaşımlar arasından sonuç böyleydi.</a:t>
            </a:r>
            <a:endParaRPr lang="en-US" dirty="0"/>
          </a:p>
        </p:txBody>
      </p:sp>
    </p:spTree>
    <p:extLst>
      <p:ext uri="{BB962C8B-B14F-4D97-AF65-F5344CB8AC3E}">
        <p14:creationId xmlns:p14="http://schemas.microsoft.com/office/powerpoint/2010/main" val="3520120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Metin kutusu 1">
            <a:extLst>
              <a:ext uri="{FF2B5EF4-FFF2-40B4-BE49-F238E27FC236}">
                <a16:creationId xmlns:a16="http://schemas.microsoft.com/office/drawing/2014/main" id="{5637607F-8DB6-B786-D74F-800C5C8BA4F1}"/>
              </a:ext>
            </a:extLst>
          </p:cNvPr>
          <p:cNvSpPr txBox="1"/>
          <p:nvPr/>
        </p:nvSpPr>
        <p:spPr>
          <a:xfrm>
            <a:off x="5054378" y="596348"/>
            <a:ext cx="2083242" cy="707886"/>
          </a:xfrm>
          <a:prstGeom prst="rect">
            <a:avLst/>
          </a:prstGeom>
          <a:noFill/>
        </p:spPr>
        <p:txBody>
          <a:bodyPr wrap="square" rtlCol="0">
            <a:spAutoFit/>
          </a:bodyPr>
          <a:lstStyle/>
          <a:p>
            <a:r>
              <a:rPr lang="tr-TR" sz="4000" dirty="0">
                <a:solidFill>
                  <a:schemeClr val="accent1">
                    <a:lumMod val="40000"/>
                    <a:lumOff val="60000"/>
                  </a:schemeClr>
                </a:solidFill>
              </a:rPr>
              <a:t>Kaynakça</a:t>
            </a:r>
            <a:endParaRPr lang="en-US" sz="4000" dirty="0">
              <a:solidFill>
                <a:schemeClr val="accent1">
                  <a:lumMod val="40000"/>
                  <a:lumOff val="60000"/>
                </a:schemeClr>
              </a:solidFill>
            </a:endParaRPr>
          </a:p>
        </p:txBody>
      </p:sp>
      <p:sp>
        <p:nvSpPr>
          <p:cNvPr id="4" name="Metin kutusu 3">
            <a:extLst>
              <a:ext uri="{FF2B5EF4-FFF2-40B4-BE49-F238E27FC236}">
                <a16:creationId xmlns:a16="http://schemas.microsoft.com/office/drawing/2014/main" id="{E34D48F0-ED4D-A7C5-3BC6-699BDA2AA718}"/>
              </a:ext>
            </a:extLst>
          </p:cNvPr>
          <p:cNvSpPr txBox="1"/>
          <p:nvPr/>
        </p:nvSpPr>
        <p:spPr>
          <a:xfrm>
            <a:off x="2312204" y="2401294"/>
            <a:ext cx="7567590" cy="2585323"/>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3"/>
              </a:rPr>
              <a:t>https://www.kaggle.com/datasets/mlg-ulb/creditcardfraud</a:t>
            </a:r>
            <a:br>
              <a:rPr lang="tr-TR" dirty="0"/>
            </a:br>
            <a:r>
              <a:rPr lang="tr-TR" dirty="0"/>
              <a:t>(Problemin veri setleri, ne içerdiği ve ne hakkında olduğu)</a:t>
            </a:r>
          </a:p>
          <a:p>
            <a:pPr marL="285750" indent="-285750">
              <a:buFont typeface="Arial" panose="020B0604020202020204" pitchFamily="34" charset="0"/>
              <a:buChar char="•"/>
            </a:pPr>
            <a:r>
              <a:rPr lang="en-US" dirty="0">
                <a:hlinkClick r:id="rId4"/>
              </a:rPr>
              <a:t>https://www.kaggle.com/code/janiobachmann/credit-fraud-dealing-with-imbalanced-datasets/notebook</a:t>
            </a:r>
            <a:r>
              <a:rPr lang="tr-TR" dirty="0"/>
              <a:t> </a:t>
            </a:r>
            <a:br>
              <a:rPr lang="tr-TR" dirty="0"/>
            </a:br>
            <a:r>
              <a:rPr lang="tr-TR" dirty="0"/>
              <a:t>(Aynı problemle uğraşmış bir yazılımcının not defteri)</a:t>
            </a:r>
          </a:p>
          <a:p>
            <a:pPr marL="285750" indent="-285750">
              <a:buFont typeface="Arial" panose="020B0604020202020204" pitchFamily="34" charset="0"/>
              <a:buChar char="•"/>
            </a:pPr>
            <a:r>
              <a:rPr lang="en-US" dirty="0">
                <a:hlinkClick r:id="rId5"/>
              </a:rPr>
              <a:t>https://chat.openai.com/</a:t>
            </a:r>
            <a:r>
              <a:rPr lang="tr-TR" dirty="0"/>
              <a:t> (Konuları anlamakta kullandığım Chat-GPT)</a:t>
            </a:r>
          </a:p>
          <a:p>
            <a:pPr marL="285750" indent="-285750">
              <a:buFont typeface="Arial" panose="020B0604020202020204" pitchFamily="34" charset="0"/>
              <a:buChar char="•"/>
            </a:pPr>
            <a:r>
              <a:rPr lang="en-US" dirty="0">
                <a:hlinkClick r:id="rId6"/>
              </a:rPr>
              <a:t>https://stackoverflow.com/</a:t>
            </a:r>
            <a:r>
              <a:rPr lang="tr-TR" dirty="0"/>
              <a:t> (Kod hataları için danıştığım site)</a:t>
            </a:r>
          </a:p>
          <a:p>
            <a:pPr marL="285750" indent="-285750">
              <a:buFont typeface="Arial" panose="020B0604020202020204" pitchFamily="34" charset="0"/>
              <a:buChar char="•"/>
            </a:pPr>
            <a:r>
              <a:rPr lang="en-US" dirty="0">
                <a:hlinkClick r:id="rId7"/>
              </a:rPr>
              <a:t>https://www.geeksforgeeks.org/</a:t>
            </a:r>
            <a:r>
              <a:rPr lang="tr-TR" dirty="0"/>
              <a:t> (Kod hataları için danıştığım site)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66189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952"/>
            <a:ext cx="12191999" cy="6858000"/>
          </a:xfrm>
          <a:prstGeom prst="rect">
            <a:avLst/>
          </a:prstGeom>
        </p:spPr>
      </p:pic>
      <p:sp>
        <p:nvSpPr>
          <p:cNvPr id="2" name="Metin kutusu 1">
            <a:extLst>
              <a:ext uri="{FF2B5EF4-FFF2-40B4-BE49-F238E27FC236}">
                <a16:creationId xmlns:a16="http://schemas.microsoft.com/office/drawing/2014/main" id="{C60F3E4F-2AEC-EB17-D55C-2BA42660FD36}"/>
              </a:ext>
            </a:extLst>
          </p:cNvPr>
          <p:cNvSpPr txBox="1"/>
          <p:nvPr/>
        </p:nvSpPr>
        <p:spPr>
          <a:xfrm>
            <a:off x="3332920" y="652007"/>
            <a:ext cx="5526157" cy="707886"/>
          </a:xfrm>
          <a:prstGeom prst="rect">
            <a:avLst/>
          </a:prstGeom>
          <a:noFill/>
        </p:spPr>
        <p:txBody>
          <a:bodyPr wrap="square" rtlCol="0">
            <a:spAutoFit/>
          </a:bodyPr>
          <a:lstStyle/>
          <a:p>
            <a:r>
              <a:rPr lang="tr-TR" sz="4000" dirty="0">
                <a:solidFill>
                  <a:schemeClr val="tx2">
                    <a:lumMod val="75000"/>
                  </a:schemeClr>
                </a:solidFill>
              </a:rPr>
              <a:t>Problem Tanımı ve Amacı</a:t>
            </a:r>
            <a:endParaRPr lang="en-US" sz="4000" dirty="0">
              <a:solidFill>
                <a:schemeClr val="tx2">
                  <a:lumMod val="75000"/>
                </a:schemeClr>
              </a:solidFill>
            </a:endParaRPr>
          </a:p>
        </p:txBody>
      </p:sp>
      <p:sp>
        <p:nvSpPr>
          <p:cNvPr id="5" name="Metin kutusu 4">
            <a:extLst>
              <a:ext uri="{FF2B5EF4-FFF2-40B4-BE49-F238E27FC236}">
                <a16:creationId xmlns:a16="http://schemas.microsoft.com/office/drawing/2014/main" id="{E1922698-0BA1-D70B-FAFB-98C8C6B94527}"/>
              </a:ext>
            </a:extLst>
          </p:cNvPr>
          <p:cNvSpPr txBox="1"/>
          <p:nvPr/>
        </p:nvSpPr>
        <p:spPr>
          <a:xfrm>
            <a:off x="1722781" y="2297663"/>
            <a:ext cx="8746434" cy="2246769"/>
          </a:xfrm>
          <a:prstGeom prst="rect">
            <a:avLst/>
          </a:prstGeom>
          <a:noFill/>
        </p:spPr>
        <p:txBody>
          <a:bodyPr wrap="square" rtlCol="0">
            <a:spAutoFit/>
          </a:bodyPr>
          <a:lstStyle/>
          <a:p>
            <a:pPr marL="285750" indent="-285750">
              <a:buFont typeface="Arial" panose="020B0604020202020204" pitchFamily="34" charset="0"/>
              <a:buChar char="•"/>
            </a:pPr>
            <a:r>
              <a:rPr lang="tr-TR" sz="2000" dirty="0"/>
              <a:t>Ele alınan problem günümüzde neredeyse herkesin kullandığı ve günümüz şartlarında çok gerekli olan kredi kartları ve kredi kartlarının sahtekarlığı.</a:t>
            </a:r>
          </a:p>
          <a:p>
            <a:pPr marL="285750" indent="-285750">
              <a:buFont typeface="Arial" panose="020B0604020202020204" pitchFamily="34" charset="0"/>
              <a:buChar char="•"/>
            </a:pPr>
            <a:r>
              <a:rPr lang="tr-TR" sz="2000" dirty="0"/>
              <a:t>Bu projedeki amaç ise belirtilen durumun önüne geçmek için kredi kartları numaralarını girmeye gerek kalmadan, kredi kartı numarasının sahte olup olmadığını anlayan bir makine öğrenmesi modeli oluşturmak.</a:t>
            </a:r>
          </a:p>
          <a:p>
            <a:pPr marL="285750" indent="-285750">
              <a:buFont typeface="Arial" panose="020B0604020202020204" pitchFamily="34" charset="0"/>
              <a:buChar char="•"/>
            </a:pPr>
            <a:r>
              <a:rPr lang="tr-TR" sz="2000" dirty="0"/>
              <a:t>Hem bankalar ve şirketler hem de toplum güvenilirliği açısından elzem olarak görülen bu sorun belirli ölçüde çözüme ulaşmak zorundadır.</a:t>
            </a:r>
          </a:p>
        </p:txBody>
      </p:sp>
    </p:spTree>
    <p:extLst>
      <p:ext uri="{BB962C8B-B14F-4D97-AF65-F5344CB8AC3E}">
        <p14:creationId xmlns:p14="http://schemas.microsoft.com/office/powerpoint/2010/main" val="2866936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Metin kutusu 1">
            <a:extLst>
              <a:ext uri="{FF2B5EF4-FFF2-40B4-BE49-F238E27FC236}">
                <a16:creationId xmlns:a16="http://schemas.microsoft.com/office/drawing/2014/main" id="{C04860EE-CCA7-253F-F023-A1F2E2DD987A}"/>
              </a:ext>
            </a:extLst>
          </p:cNvPr>
          <p:cNvSpPr txBox="1"/>
          <p:nvPr/>
        </p:nvSpPr>
        <p:spPr>
          <a:xfrm>
            <a:off x="3258908" y="739471"/>
            <a:ext cx="5674182" cy="707886"/>
          </a:xfrm>
          <a:prstGeom prst="rect">
            <a:avLst/>
          </a:prstGeom>
          <a:noFill/>
        </p:spPr>
        <p:txBody>
          <a:bodyPr wrap="none" rtlCol="0">
            <a:spAutoFit/>
          </a:bodyPr>
          <a:lstStyle/>
          <a:p>
            <a:r>
              <a:rPr lang="tr-TR" sz="4000" dirty="0">
                <a:solidFill>
                  <a:schemeClr val="tx2">
                    <a:lumMod val="75000"/>
                  </a:schemeClr>
                </a:solidFill>
              </a:rPr>
              <a:t>Veri Toplama ve Hazırlama</a:t>
            </a:r>
            <a:endParaRPr lang="en-US" sz="4000" dirty="0">
              <a:solidFill>
                <a:schemeClr val="tx2">
                  <a:lumMod val="75000"/>
                </a:schemeClr>
              </a:solidFill>
            </a:endParaRPr>
          </a:p>
        </p:txBody>
      </p:sp>
      <p:sp>
        <p:nvSpPr>
          <p:cNvPr id="4" name="Metin kutusu 3">
            <a:extLst>
              <a:ext uri="{FF2B5EF4-FFF2-40B4-BE49-F238E27FC236}">
                <a16:creationId xmlns:a16="http://schemas.microsoft.com/office/drawing/2014/main" id="{96433816-FD86-729B-DA0C-F89EC7C8B2E6}"/>
              </a:ext>
            </a:extLst>
          </p:cNvPr>
          <p:cNvSpPr txBox="1"/>
          <p:nvPr/>
        </p:nvSpPr>
        <p:spPr>
          <a:xfrm>
            <a:off x="1331842" y="2613392"/>
            <a:ext cx="9528314" cy="1631216"/>
          </a:xfrm>
          <a:prstGeom prst="rect">
            <a:avLst/>
          </a:prstGeom>
          <a:noFill/>
        </p:spPr>
        <p:txBody>
          <a:bodyPr wrap="square" rtlCol="0">
            <a:spAutoFit/>
          </a:bodyPr>
          <a:lstStyle/>
          <a:p>
            <a:pPr marL="285750" indent="-285750">
              <a:buFont typeface="Arial" panose="020B0604020202020204" pitchFamily="34" charset="0"/>
              <a:buChar char="•"/>
            </a:pPr>
            <a:r>
              <a:rPr lang="tr-TR" sz="2000" dirty="0"/>
              <a:t>Veri toplanırken veri tabanı özelinde dünyanın önde gelen sitelerinden </a:t>
            </a:r>
            <a:r>
              <a:rPr lang="tr-TR" sz="2000" dirty="0" err="1"/>
              <a:t>Kaggle</a:t>
            </a:r>
            <a:r>
              <a:rPr lang="tr-TR" sz="2000" dirty="0"/>
              <a:t> kullanıldı.</a:t>
            </a:r>
          </a:p>
          <a:p>
            <a:pPr marL="285750" indent="-285750">
              <a:buFont typeface="Arial" panose="020B0604020202020204" pitchFamily="34" charset="0"/>
              <a:buChar char="•"/>
            </a:pPr>
            <a:r>
              <a:rPr lang="tr-TR" sz="2000" dirty="0"/>
              <a:t>Verimizde toplam 284.000 bileşen bulunmaktadır. ( 31 farklı değişken ile birlikte )</a:t>
            </a:r>
          </a:p>
          <a:p>
            <a:pPr marL="285750" indent="-285750">
              <a:buFont typeface="Arial" panose="020B0604020202020204" pitchFamily="34" charset="0"/>
              <a:buChar char="•"/>
            </a:pPr>
            <a:r>
              <a:rPr lang="tr-TR" sz="2000" dirty="0"/>
              <a:t>Verinin en önemli kısmı V1- …. -V28 kısımlarını içeren bölümdü. Kredi kartlarının numaraları açık bir şekilde verilemeyeceğinden dolayı şifreli bir şekilde 28 parçaya ayrılmış durumdadır.</a:t>
            </a:r>
          </a:p>
        </p:txBody>
      </p:sp>
    </p:spTree>
    <p:extLst>
      <p:ext uri="{BB962C8B-B14F-4D97-AF65-F5344CB8AC3E}">
        <p14:creationId xmlns:p14="http://schemas.microsoft.com/office/powerpoint/2010/main" val="178702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Metin kutusu 1">
            <a:extLst>
              <a:ext uri="{FF2B5EF4-FFF2-40B4-BE49-F238E27FC236}">
                <a16:creationId xmlns:a16="http://schemas.microsoft.com/office/drawing/2014/main" id="{30A35012-2D3D-EEA9-7165-E017A0A70D92}"/>
              </a:ext>
            </a:extLst>
          </p:cNvPr>
          <p:cNvSpPr txBox="1"/>
          <p:nvPr/>
        </p:nvSpPr>
        <p:spPr>
          <a:xfrm>
            <a:off x="3196166" y="588397"/>
            <a:ext cx="5799665" cy="707886"/>
          </a:xfrm>
          <a:prstGeom prst="rect">
            <a:avLst/>
          </a:prstGeom>
          <a:noFill/>
        </p:spPr>
        <p:txBody>
          <a:bodyPr wrap="none" rtlCol="0">
            <a:spAutoFit/>
          </a:bodyPr>
          <a:lstStyle/>
          <a:p>
            <a:r>
              <a:rPr lang="tr-TR" sz="4000" dirty="0">
                <a:solidFill>
                  <a:schemeClr val="tx2">
                    <a:lumMod val="75000"/>
                  </a:schemeClr>
                </a:solidFill>
              </a:rPr>
              <a:t>Model Seçimi ve Uygulama</a:t>
            </a:r>
            <a:endParaRPr lang="en-US" sz="4000" dirty="0">
              <a:solidFill>
                <a:schemeClr val="tx2">
                  <a:lumMod val="75000"/>
                </a:schemeClr>
              </a:solidFill>
            </a:endParaRPr>
          </a:p>
        </p:txBody>
      </p:sp>
      <p:sp>
        <p:nvSpPr>
          <p:cNvPr id="4" name="Metin kutusu 3">
            <a:extLst>
              <a:ext uri="{FF2B5EF4-FFF2-40B4-BE49-F238E27FC236}">
                <a16:creationId xmlns:a16="http://schemas.microsoft.com/office/drawing/2014/main" id="{F3F101A5-4EDA-7D32-45BC-7FD73DD408CB}"/>
              </a:ext>
            </a:extLst>
          </p:cNvPr>
          <p:cNvSpPr txBox="1"/>
          <p:nvPr/>
        </p:nvSpPr>
        <p:spPr>
          <a:xfrm>
            <a:off x="2679590" y="2064171"/>
            <a:ext cx="7195931" cy="1477328"/>
          </a:xfrm>
          <a:prstGeom prst="rect">
            <a:avLst/>
          </a:prstGeom>
          <a:noFill/>
        </p:spPr>
        <p:txBody>
          <a:bodyPr wrap="square" rtlCol="0">
            <a:spAutoFit/>
          </a:bodyPr>
          <a:lstStyle/>
          <a:p>
            <a:pPr marL="285750" indent="-285750">
              <a:buFont typeface="Arial" panose="020B0604020202020204" pitchFamily="34" charset="0"/>
              <a:buChar char="•"/>
            </a:pPr>
            <a:r>
              <a:rPr lang="tr-TR" b="1" dirty="0" err="1"/>
              <a:t>Overfitting</a:t>
            </a:r>
            <a:r>
              <a:rPr lang="tr-TR" b="1" dirty="0"/>
              <a:t>: </a:t>
            </a:r>
            <a:r>
              <a:rPr lang="tr-TR" dirty="0"/>
              <a:t>Bir modelin eğitim verilerine aşırı uyum sağladığı durumu ifade eder ve genelleme yeteneğini kaybeder. Bu, bir modelin eğitim verilerini mükemmel bir şekilde öğrenmesine rağmen yeni ve görünmeyen verilere kötü bir şekilde uyarlanmasına yol açar. Bunun önüne geçmek için uygulanması gereken çeşitli modeller vardır.</a:t>
            </a:r>
            <a:endParaRPr lang="en-US" dirty="0"/>
          </a:p>
        </p:txBody>
      </p:sp>
      <p:pic>
        <p:nvPicPr>
          <p:cNvPr id="6" name="Resim 5">
            <a:extLst>
              <a:ext uri="{FF2B5EF4-FFF2-40B4-BE49-F238E27FC236}">
                <a16:creationId xmlns:a16="http://schemas.microsoft.com/office/drawing/2014/main" id="{49D9B0E8-CD3D-0902-C9F7-D3BFD82C5212}"/>
              </a:ext>
            </a:extLst>
          </p:cNvPr>
          <p:cNvPicPr>
            <a:picLocks noChangeAspect="1"/>
          </p:cNvPicPr>
          <p:nvPr/>
        </p:nvPicPr>
        <p:blipFill>
          <a:blip r:embed="rId3"/>
          <a:stretch>
            <a:fillRect/>
          </a:stretch>
        </p:blipFill>
        <p:spPr>
          <a:xfrm>
            <a:off x="689220" y="4424497"/>
            <a:ext cx="9880970" cy="1375187"/>
          </a:xfrm>
          <a:prstGeom prst="rect">
            <a:avLst/>
          </a:prstGeom>
        </p:spPr>
      </p:pic>
    </p:spTree>
    <p:extLst>
      <p:ext uri="{BB962C8B-B14F-4D97-AF65-F5344CB8AC3E}">
        <p14:creationId xmlns:p14="http://schemas.microsoft.com/office/powerpoint/2010/main" val="3789758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Metin kutusu 4">
            <a:extLst>
              <a:ext uri="{FF2B5EF4-FFF2-40B4-BE49-F238E27FC236}">
                <a16:creationId xmlns:a16="http://schemas.microsoft.com/office/drawing/2014/main" id="{A2855F41-1AA9-B831-554A-5C3014DFF14F}"/>
              </a:ext>
            </a:extLst>
          </p:cNvPr>
          <p:cNvSpPr txBox="1"/>
          <p:nvPr/>
        </p:nvSpPr>
        <p:spPr>
          <a:xfrm>
            <a:off x="3196166" y="588397"/>
            <a:ext cx="5799665" cy="707886"/>
          </a:xfrm>
          <a:prstGeom prst="rect">
            <a:avLst/>
          </a:prstGeom>
          <a:noFill/>
        </p:spPr>
        <p:txBody>
          <a:bodyPr wrap="none" rtlCol="0">
            <a:spAutoFit/>
          </a:bodyPr>
          <a:lstStyle/>
          <a:p>
            <a:r>
              <a:rPr lang="tr-TR" sz="4000" dirty="0">
                <a:solidFill>
                  <a:schemeClr val="tx2">
                    <a:lumMod val="75000"/>
                  </a:schemeClr>
                </a:solidFill>
              </a:rPr>
              <a:t>Model Seçimi ve Uygulama</a:t>
            </a:r>
            <a:endParaRPr lang="en-US" sz="4000" dirty="0">
              <a:solidFill>
                <a:schemeClr val="tx2">
                  <a:lumMod val="75000"/>
                </a:schemeClr>
              </a:solidFill>
            </a:endParaRPr>
          </a:p>
        </p:txBody>
      </p:sp>
      <p:pic>
        <p:nvPicPr>
          <p:cNvPr id="7" name="Resim 6">
            <a:extLst>
              <a:ext uri="{FF2B5EF4-FFF2-40B4-BE49-F238E27FC236}">
                <a16:creationId xmlns:a16="http://schemas.microsoft.com/office/drawing/2014/main" id="{6322FE8E-170F-0158-7C9F-DB68A781D9AB}"/>
              </a:ext>
            </a:extLst>
          </p:cNvPr>
          <p:cNvPicPr>
            <a:picLocks noChangeAspect="1"/>
          </p:cNvPicPr>
          <p:nvPr/>
        </p:nvPicPr>
        <p:blipFill>
          <a:blip r:embed="rId3"/>
          <a:stretch>
            <a:fillRect/>
          </a:stretch>
        </p:blipFill>
        <p:spPr>
          <a:xfrm>
            <a:off x="5128591" y="1351943"/>
            <a:ext cx="6949440" cy="4651963"/>
          </a:xfrm>
          <a:prstGeom prst="rect">
            <a:avLst/>
          </a:prstGeom>
        </p:spPr>
      </p:pic>
      <p:sp>
        <p:nvSpPr>
          <p:cNvPr id="8" name="Metin kutusu 7">
            <a:extLst>
              <a:ext uri="{FF2B5EF4-FFF2-40B4-BE49-F238E27FC236}">
                <a16:creationId xmlns:a16="http://schemas.microsoft.com/office/drawing/2014/main" id="{C42A4B11-F215-D718-2717-AA8480A5F228}"/>
              </a:ext>
            </a:extLst>
          </p:cNvPr>
          <p:cNvSpPr txBox="1"/>
          <p:nvPr/>
        </p:nvSpPr>
        <p:spPr>
          <a:xfrm>
            <a:off x="1057523" y="2828835"/>
            <a:ext cx="3689405" cy="1200329"/>
          </a:xfrm>
          <a:prstGeom prst="rect">
            <a:avLst/>
          </a:prstGeom>
          <a:noFill/>
        </p:spPr>
        <p:txBody>
          <a:bodyPr wrap="square" rtlCol="0">
            <a:spAutoFit/>
          </a:bodyPr>
          <a:lstStyle/>
          <a:p>
            <a:r>
              <a:rPr lang="tr-TR" dirty="0" err="1"/>
              <a:t>sklearn</a:t>
            </a:r>
            <a:r>
              <a:rPr lang="tr-TR" dirty="0"/>
              <a:t> kütüphanesini kullanarak veri setini alt sınıflara bölme işlemi ve bunun üzerinden daha az veriyle daha tutarlı şekilde ilerleme aşaması</a:t>
            </a:r>
          </a:p>
        </p:txBody>
      </p:sp>
    </p:spTree>
    <p:extLst>
      <p:ext uri="{BB962C8B-B14F-4D97-AF65-F5344CB8AC3E}">
        <p14:creationId xmlns:p14="http://schemas.microsoft.com/office/powerpoint/2010/main" val="1520215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Metin kutusu 4">
            <a:extLst>
              <a:ext uri="{FF2B5EF4-FFF2-40B4-BE49-F238E27FC236}">
                <a16:creationId xmlns:a16="http://schemas.microsoft.com/office/drawing/2014/main" id="{B08B80AA-93D6-D99D-2DAF-8C118D781BF1}"/>
              </a:ext>
            </a:extLst>
          </p:cNvPr>
          <p:cNvSpPr txBox="1"/>
          <p:nvPr/>
        </p:nvSpPr>
        <p:spPr>
          <a:xfrm>
            <a:off x="3196166" y="588397"/>
            <a:ext cx="5799665" cy="707886"/>
          </a:xfrm>
          <a:prstGeom prst="rect">
            <a:avLst/>
          </a:prstGeom>
          <a:noFill/>
        </p:spPr>
        <p:txBody>
          <a:bodyPr wrap="none" rtlCol="0">
            <a:spAutoFit/>
          </a:bodyPr>
          <a:lstStyle/>
          <a:p>
            <a:r>
              <a:rPr lang="tr-TR" sz="4000" dirty="0">
                <a:solidFill>
                  <a:schemeClr val="tx2">
                    <a:lumMod val="75000"/>
                  </a:schemeClr>
                </a:solidFill>
              </a:rPr>
              <a:t>Model Seçimi ve Uygulama</a:t>
            </a:r>
            <a:endParaRPr lang="en-US" sz="4000" dirty="0">
              <a:solidFill>
                <a:schemeClr val="tx2">
                  <a:lumMod val="75000"/>
                </a:schemeClr>
              </a:solidFill>
            </a:endParaRPr>
          </a:p>
        </p:txBody>
      </p:sp>
      <p:sp>
        <p:nvSpPr>
          <p:cNvPr id="8" name="Metin kutusu 7">
            <a:extLst>
              <a:ext uri="{FF2B5EF4-FFF2-40B4-BE49-F238E27FC236}">
                <a16:creationId xmlns:a16="http://schemas.microsoft.com/office/drawing/2014/main" id="{06F0FB1E-F553-E39E-D4A3-F99C43E97B81}"/>
              </a:ext>
            </a:extLst>
          </p:cNvPr>
          <p:cNvSpPr txBox="1"/>
          <p:nvPr/>
        </p:nvSpPr>
        <p:spPr>
          <a:xfrm>
            <a:off x="914401" y="1386332"/>
            <a:ext cx="3203498" cy="1477328"/>
          </a:xfrm>
          <a:prstGeom prst="rect">
            <a:avLst/>
          </a:prstGeom>
          <a:noFill/>
        </p:spPr>
        <p:txBody>
          <a:bodyPr wrap="square" rtlCol="0">
            <a:spAutoFit/>
          </a:bodyPr>
          <a:lstStyle/>
          <a:p>
            <a:r>
              <a:rPr lang="tr-TR" dirty="0"/>
              <a:t>Veri seti, toplam ‘</a:t>
            </a:r>
            <a:r>
              <a:rPr lang="tr-TR" dirty="0" err="1"/>
              <a:t>fraud</a:t>
            </a:r>
            <a:r>
              <a:rPr lang="tr-TR" dirty="0"/>
              <a:t>’ sayısıyla denk gelecek şekilde eşit dağılması için 492 tane ‘</a:t>
            </a:r>
            <a:r>
              <a:rPr lang="tr-TR" dirty="0" err="1"/>
              <a:t>non-fraud</a:t>
            </a:r>
            <a:r>
              <a:rPr lang="tr-TR" dirty="0"/>
              <a:t>’ durumla birleştirilir ve işleme devam edilir</a:t>
            </a:r>
            <a:endParaRPr lang="en-US" dirty="0"/>
          </a:p>
        </p:txBody>
      </p:sp>
      <p:pic>
        <p:nvPicPr>
          <p:cNvPr id="10" name="Resim 9">
            <a:extLst>
              <a:ext uri="{FF2B5EF4-FFF2-40B4-BE49-F238E27FC236}">
                <a16:creationId xmlns:a16="http://schemas.microsoft.com/office/drawing/2014/main" id="{F0766A31-8CB2-29D1-06CE-1414FB834C60}"/>
              </a:ext>
            </a:extLst>
          </p:cNvPr>
          <p:cNvPicPr>
            <a:picLocks noChangeAspect="1"/>
          </p:cNvPicPr>
          <p:nvPr/>
        </p:nvPicPr>
        <p:blipFill>
          <a:blip r:embed="rId3"/>
          <a:stretch>
            <a:fillRect/>
          </a:stretch>
        </p:blipFill>
        <p:spPr>
          <a:xfrm>
            <a:off x="341361" y="2863660"/>
            <a:ext cx="4127271" cy="3866440"/>
          </a:xfrm>
          <a:prstGeom prst="rect">
            <a:avLst/>
          </a:prstGeom>
        </p:spPr>
      </p:pic>
      <p:pic>
        <p:nvPicPr>
          <p:cNvPr id="15" name="Resim 14">
            <a:extLst>
              <a:ext uri="{FF2B5EF4-FFF2-40B4-BE49-F238E27FC236}">
                <a16:creationId xmlns:a16="http://schemas.microsoft.com/office/drawing/2014/main" id="{32FE7A5A-A3BF-A477-882F-D35DF25D7588}"/>
              </a:ext>
            </a:extLst>
          </p:cNvPr>
          <p:cNvPicPr>
            <a:picLocks noChangeAspect="1"/>
          </p:cNvPicPr>
          <p:nvPr/>
        </p:nvPicPr>
        <p:blipFill>
          <a:blip r:embed="rId4"/>
          <a:stretch>
            <a:fillRect/>
          </a:stretch>
        </p:blipFill>
        <p:spPr>
          <a:xfrm>
            <a:off x="4468632" y="1296283"/>
            <a:ext cx="7450373" cy="2863660"/>
          </a:xfrm>
          <a:prstGeom prst="rect">
            <a:avLst/>
          </a:prstGeom>
        </p:spPr>
      </p:pic>
      <p:pic>
        <p:nvPicPr>
          <p:cNvPr id="17" name="Resim 16">
            <a:extLst>
              <a:ext uri="{FF2B5EF4-FFF2-40B4-BE49-F238E27FC236}">
                <a16:creationId xmlns:a16="http://schemas.microsoft.com/office/drawing/2014/main" id="{FCD194EA-306A-42B0-F49D-5814CD06E93F}"/>
              </a:ext>
            </a:extLst>
          </p:cNvPr>
          <p:cNvPicPr>
            <a:picLocks noChangeAspect="1"/>
          </p:cNvPicPr>
          <p:nvPr/>
        </p:nvPicPr>
        <p:blipFill>
          <a:blip r:embed="rId5"/>
          <a:stretch>
            <a:fillRect/>
          </a:stretch>
        </p:blipFill>
        <p:spPr>
          <a:xfrm>
            <a:off x="4200523" y="4351494"/>
            <a:ext cx="7766189" cy="1381933"/>
          </a:xfrm>
          <a:prstGeom prst="rect">
            <a:avLst/>
          </a:prstGeom>
        </p:spPr>
      </p:pic>
    </p:spTree>
    <p:extLst>
      <p:ext uri="{BB962C8B-B14F-4D97-AF65-F5344CB8AC3E}">
        <p14:creationId xmlns:p14="http://schemas.microsoft.com/office/powerpoint/2010/main" val="11605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Metin kutusu 1">
            <a:extLst>
              <a:ext uri="{FF2B5EF4-FFF2-40B4-BE49-F238E27FC236}">
                <a16:creationId xmlns:a16="http://schemas.microsoft.com/office/drawing/2014/main" id="{0F2C66CF-6B38-9C60-316E-05CD1E210C38}"/>
              </a:ext>
            </a:extLst>
          </p:cNvPr>
          <p:cNvSpPr txBox="1"/>
          <p:nvPr/>
        </p:nvSpPr>
        <p:spPr>
          <a:xfrm>
            <a:off x="3196166" y="588397"/>
            <a:ext cx="5799665" cy="707886"/>
          </a:xfrm>
          <a:prstGeom prst="rect">
            <a:avLst/>
          </a:prstGeom>
          <a:noFill/>
        </p:spPr>
        <p:txBody>
          <a:bodyPr wrap="none" rtlCol="0">
            <a:spAutoFit/>
          </a:bodyPr>
          <a:lstStyle/>
          <a:p>
            <a:r>
              <a:rPr lang="tr-TR" sz="4000" dirty="0">
                <a:solidFill>
                  <a:schemeClr val="tx2">
                    <a:lumMod val="75000"/>
                  </a:schemeClr>
                </a:solidFill>
              </a:rPr>
              <a:t>Model Seçimi ve Uygulama</a:t>
            </a:r>
            <a:endParaRPr lang="en-US" sz="4000" dirty="0">
              <a:solidFill>
                <a:schemeClr val="tx2">
                  <a:lumMod val="75000"/>
                </a:schemeClr>
              </a:solidFill>
            </a:endParaRPr>
          </a:p>
        </p:txBody>
      </p:sp>
      <p:pic>
        <p:nvPicPr>
          <p:cNvPr id="5" name="Resim 4">
            <a:extLst>
              <a:ext uri="{FF2B5EF4-FFF2-40B4-BE49-F238E27FC236}">
                <a16:creationId xmlns:a16="http://schemas.microsoft.com/office/drawing/2014/main" id="{DF33868C-EC0A-43AF-11ED-E112391C621A}"/>
              </a:ext>
            </a:extLst>
          </p:cNvPr>
          <p:cNvPicPr>
            <a:picLocks noChangeAspect="1"/>
          </p:cNvPicPr>
          <p:nvPr/>
        </p:nvPicPr>
        <p:blipFill>
          <a:blip r:embed="rId3"/>
          <a:stretch>
            <a:fillRect/>
          </a:stretch>
        </p:blipFill>
        <p:spPr>
          <a:xfrm>
            <a:off x="3016947" y="1296283"/>
            <a:ext cx="9175052" cy="4973320"/>
          </a:xfrm>
          <a:prstGeom prst="rect">
            <a:avLst/>
          </a:prstGeom>
        </p:spPr>
      </p:pic>
      <p:sp>
        <p:nvSpPr>
          <p:cNvPr id="6" name="Metin kutusu 5">
            <a:extLst>
              <a:ext uri="{FF2B5EF4-FFF2-40B4-BE49-F238E27FC236}">
                <a16:creationId xmlns:a16="http://schemas.microsoft.com/office/drawing/2014/main" id="{29FFF6C3-2CB5-D94B-2C69-202E592C679D}"/>
              </a:ext>
            </a:extLst>
          </p:cNvPr>
          <p:cNvSpPr txBox="1"/>
          <p:nvPr/>
        </p:nvSpPr>
        <p:spPr>
          <a:xfrm>
            <a:off x="771274" y="2967335"/>
            <a:ext cx="2552371" cy="923330"/>
          </a:xfrm>
          <a:prstGeom prst="rect">
            <a:avLst/>
          </a:prstGeom>
          <a:noFill/>
        </p:spPr>
        <p:txBody>
          <a:bodyPr wrap="square" rtlCol="0">
            <a:spAutoFit/>
          </a:bodyPr>
          <a:lstStyle/>
          <a:p>
            <a:r>
              <a:rPr lang="tr-TR" dirty="0"/>
              <a:t>Negatif Korelasyon yöntemiyle ekstrem değerlerin bulunması</a:t>
            </a:r>
            <a:endParaRPr lang="en-US" dirty="0"/>
          </a:p>
        </p:txBody>
      </p:sp>
    </p:spTree>
    <p:extLst>
      <p:ext uri="{BB962C8B-B14F-4D97-AF65-F5344CB8AC3E}">
        <p14:creationId xmlns:p14="http://schemas.microsoft.com/office/powerpoint/2010/main" val="781072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Metin kutusu 1">
            <a:extLst>
              <a:ext uri="{FF2B5EF4-FFF2-40B4-BE49-F238E27FC236}">
                <a16:creationId xmlns:a16="http://schemas.microsoft.com/office/drawing/2014/main" id="{72801242-6708-2812-E422-089C389226D8}"/>
              </a:ext>
            </a:extLst>
          </p:cNvPr>
          <p:cNvSpPr txBox="1"/>
          <p:nvPr/>
        </p:nvSpPr>
        <p:spPr>
          <a:xfrm>
            <a:off x="3196166" y="588397"/>
            <a:ext cx="5799665" cy="707886"/>
          </a:xfrm>
          <a:prstGeom prst="rect">
            <a:avLst/>
          </a:prstGeom>
          <a:noFill/>
        </p:spPr>
        <p:txBody>
          <a:bodyPr wrap="none" rtlCol="0">
            <a:spAutoFit/>
          </a:bodyPr>
          <a:lstStyle/>
          <a:p>
            <a:r>
              <a:rPr lang="tr-TR" sz="4000" dirty="0">
                <a:solidFill>
                  <a:schemeClr val="tx2">
                    <a:lumMod val="75000"/>
                  </a:schemeClr>
                </a:solidFill>
              </a:rPr>
              <a:t>Model Seçimi ve Uygulama</a:t>
            </a:r>
            <a:endParaRPr lang="en-US" sz="4000" dirty="0">
              <a:solidFill>
                <a:schemeClr val="tx2">
                  <a:lumMod val="75000"/>
                </a:schemeClr>
              </a:solidFill>
            </a:endParaRPr>
          </a:p>
        </p:txBody>
      </p:sp>
      <p:pic>
        <p:nvPicPr>
          <p:cNvPr id="5" name="Resim 4">
            <a:extLst>
              <a:ext uri="{FF2B5EF4-FFF2-40B4-BE49-F238E27FC236}">
                <a16:creationId xmlns:a16="http://schemas.microsoft.com/office/drawing/2014/main" id="{55C24528-63E9-6296-7B1C-A636EE4988F3}"/>
              </a:ext>
            </a:extLst>
          </p:cNvPr>
          <p:cNvPicPr>
            <a:picLocks noChangeAspect="1"/>
          </p:cNvPicPr>
          <p:nvPr/>
        </p:nvPicPr>
        <p:blipFill>
          <a:blip r:embed="rId3"/>
          <a:stretch>
            <a:fillRect/>
          </a:stretch>
        </p:blipFill>
        <p:spPr>
          <a:xfrm>
            <a:off x="2031193" y="1428391"/>
            <a:ext cx="7478567" cy="4987797"/>
          </a:xfrm>
          <a:prstGeom prst="rect">
            <a:avLst/>
          </a:prstGeom>
        </p:spPr>
      </p:pic>
    </p:spTree>
    <p:extLst>
      <p:ext uri="{BB962C8B-B14F-4D97-AF65-F5344CB8AC3E}">
        <p14:creationId xmlns:p14="http://schemas.microsoft.com/office/powerpoint/2010/main" val="3675248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1999" cy="6858000"/>
          </a:xfrm>
          <a:prstGeom prst="rect">
            <a:avLst/>
          </a:prstGeom>
        </p:spPr>
      </p:pic>
      <p:sp>
        <p:nvSpPr>
          <p:cNvPr id="2" name="Metin kutusu 1">
            <a:extLst>
              <a:ext uri="{FF2B5EF4-FFF2-40B4-BE49-F238E27FC236}">
                <a16:creationId xmlns:a16="http://schemas.microsoft.com/office/drawing/2014/main" id="{144F0726-3C97-71B8-38F7-3DAB9F4F6FF6}"/>
              </a:ext>
            </a:extLst>
          </p:cNvPr>
          <p:cNvSpPr txBox="1"/>
          <p:nvPr/>
        </p:nvSpPr>
        <p:spPr>
          <a:xfrm>
            <a:off x="3196166" y="588397"/>
            <a:ext cx="5799665" cy="707886"/>
          </a:xfrm>
          <a:prstGeom prst="rect">
            <a:avLst/>
          </a:prstGeom>
          <a:noFill/>
        </p:spPr>
        <p:txBody>
          <a:bodyPr wrap="none" rtlCol="0">
            <a:spAutoFit/>
          </a:bodyPr>
          <a:lstStyle/>
          <a:p>
            <a:r>
              <a:rPr lang="tr-TR" sz="4000" dirty="0">
                <a:solidFill>
                  <a:schemeClr val="tx2">
                    <a:lumMod val="75000"/>
                  </a:schemeClr>
                </a:solidFill>
              </a:rPr>
              <a:t>Model Seçimi ve Uygulama</a:t>
            </a:r>
            <a:endParaRPr lang="en-US" sz="4000" dirty="0">
              <a:solidFill>
                <a:schemeClr val="tx2">
                  <a:lumMod val="75000"/>
                </a:schemeClr>
              </a:solidFill>
            </a:endParaRPr>
          </a:p>
        </p:txBody>
      </p:sp>
      <p:pic>
        <p:nvPicPr>
          <p:cNvPr id="5" name="Resim 4">
            <a:extLst>
              <a:ext uri="{FF2B5EF4-FFF2-40B4-BE49-F238E27FC236}">
                <a16:creationId xmlns:a16="http://schemas.microsoft.com/office/drawing/2014/main" id="{EF588959-0651-B157-0A42-A643ADED1B5F}"/>
              </a:ext>
            </a:extLst>
          </p:cNvPr>
          <p:cNvPicPr>
            <a:picLocks noChangeAspect="1"/>
          </p:cNvPicPr>
          <p:nvPr/>
        </p:nvPicPr>
        <p:blipFill rotWithShape="1">
          <a:blip r:embed="rId3"/>
          <a:srcRect l="7539" r="11651"/>
          <a:stretch/>
        </p:blipFill>
        <p:spPr>
          <a:xfrm>
            <a:off x="95415" y="1296283"/>
            <a:ext cx="6476797" cy="3609892"/>
          </a:xfrm>
          <a:prstGeom prst="rect">
            <a:avLst/>
          </a:prstGeom>
        </p:spPr>
      </p:pic>
      <p:pic>
        <p:nvPicPr>
          <p:cNvPr id="7" name="Resim 6">
            <a:extLst>
              <a:ext uri="{FF2B5EF4-FFF2-40B4-BE49-F238E27FC236}">
                <a16:creationId xmlns:a16="http://schemas.microsoft.com/office/drawing/2014/main" id="{ACF52BC4-84FC-316C-6AC7-631DD2078BCE}"/>
              </a:ext>
            </a:extLst>
          </p:cNvPr>
          <p:cNvPicPr>
            <a:picLocks noChangeAspect="1"/>
          </p:cNvPicPr>
          <p:nvPr/>
        </p:nvPicPr>
        <p:blipFill>
          <a:blip r:embed="rId4"/>
          <a:stretch>
            <a:fillRect/>
          </a:stretch>
        </p:blipFill>
        <p:spPr>
          <a:xfrm>
            <a:off x="5560481" y="3923571"/>
            <a:ext cx="6183597" cy="2694403"/>
          </a:xfrm>
          <a:prstGeom prst="rect">
            <a:avLst/>
          </a:prstGeom>
        </p:spPr>
      </p:pic>
      <p:sp>
        <p:nvSpPr>
          <p:cNvPr id="8" name="Metin kutusu 7">
            <a:extLst>
              <a:ext uri="{FF2B5EF4-FFF2-40B4-BE49-F238E27FC236}">
                <a16:creationId xmlns:a16="http://schemas.microsoft.com/office/drawing/2014/main" id="{2BBB9D33-9723-3989-9465-CCD7A3BBACB2}"/>
              </a:ext>
            </a:extLst>
          </p:cNvPr>
          <p:cNvSpPr txBox="1"/>
          <p:nvPr/>
        </p:nvSpPr>
        <p:spPr>
          <a:xfrm>
            <a:off x="447922" y="5685805"/>
            <a:ext cx="3449021" cy="369332"/>
          </a:xfrm>
          <a:prstGeom prst="rect">
            <a:avLst/>
          </a:prstGeom>
          <a:noFill/>
        </p:spPr>
        <p:txBody>
          <a:bodyPr wrap="none" rtlCol="0">
            <a:spAutoFit/>
          </a:bodyPr>
          <a:lstStyle/>
          <a:p>
            <a:r>
              <a:rPr lang="tr-TR" dirty="0"/>
              <a:t>IQR, Q25 ve Q75 değerlerini bulma</a:t>
            </a:r>
            <a:endParaRPr lang="en-US" dirty="0"/>
          </a:p>
        </p:txBody>
      </p:sp>
      <p:sp>
        <p:nvSpPr>
          <p:cNvPr id="9" name="Metin kutusu 8">
            <a:extLst>
              <a:ext uri="{FF2B5EF4-FFF2-40B4-BE49-F238E27FC236}">
                <a16:creationId xmlns:a16="http://schemas.microsoft.com/office/drawing/2014/main" id="{58D5EF7F-7640-AC43-E3CA-7CB1CA35DF78}"/>
              </a:ext>
            </a:extLst>
          </p:cNvPr>
          <p:cNvSpPr txBox="1"/>
          <p:nvPr/>
        </p:nvSpPr>
        <p:spPr>
          <a:xfrm>
            <a:off x="7130562" y="2782669"/>
            <a:ext cx="4055165" cy="646331"/>
          </a:xfrm>
          <a:prstGeom prst="rect">
            <a:avLst/>
          </a:prstGeom>
          <a:noFill/>
        </p:spPr>
        <p:txBody>
          <a:bodyPr wrap="square" rtlCol="0">
            <a:spAutoFit/>
          </a:bodyPr>
          <a:lstStyle/>
          <a:p>
            <a:r>
              <a:rPr lang="tr-TR" dirty="0"/>
              <a:t>Bu değerlerle birlikte </a:t>
            </a:r>
            <a:r>
              <a:rPr lang="tr-TR" dirty="0" err="1"/>
              <a:t>cut</a:t>
            </a:r>
            <a:r>
              <a:rPr lang="tr-TR" dirty="0"/>
              <a:t> </a:t>
            </a:r>
            <a:r>
              <a:rPr lang="tr-TR" dirty="0" err="1"/>
              <a:t>off</a:t>
            </a:r>
            <a:r>
              <a:rPr lang="tr-TR" dirty="0"/>
              <a:t>, </a:t>
            </a:r>
            <a:r>
              <a:rPr lang="tr-TR" dirty="0" err="1"/>
              <a:t>lower</a:t>
            </a:r>
            <a:r>
              <a:rPr lang="tr-TR" dirty="0"/>
              <a:t>, </a:t>
            </a:r>
            <a:r>
              <a:rPr lang="tr-TR" dirty="0" err="1"/>
              <a:t>upper</a:t>
            </a:r>
            <a:r>
              <a:rPr lang="tr-TR" dirty="0"/>
              <a:t> ve </a:t>
            </a:r>
            <a:r>
              <a:rPr lang="tr-TR" dirty="0" err="1"/>
              <a:t>outliers</a:t>
            </a:r>
            <a:r>
              <a:rPr lang="tr-TR" dirty="0"/>
              <a:t> değerlerini bulma</a:t>
            </a:r>
            <a:endParaRPr lang="en-US" dirty="0"/>
          </a:p>
        </p:txBody>
      </p:sp>
      <p:sp>
        <p:nvSpPr>
          <p:cNvPr id="10" name="Metin kutusu 9">
            <a:extLst>
              <a:ext uri="{FF2B5EF4-FFF2-40B4-BE49-F238E27FC236}">
                <a16:creationId xmlns:a16="http://schemas.microsoft.com/office/drawing/2014/main" id="{02B8E22B-50CD-98D8-959D-F3800AE09F31}"/>
              </a:ext>
            </a:extLst>
          </p:cNvPr>
          <p:cNvSpPr txBox="1"/>
          <p:nvPr/>
        </p:nvSpPr>
        <p:spPr>
          <a:xfrm>
            <a:off x="7707032" y="1378234"/>
            <a:ext cx="3703090" cy="1200329"/>
          </a:xfrm>
          <a:prstGeom prst="rect">
            <a:avLst/>
          </a:prstGeom>
          <a:noFill/>
        </p:spPr>
        <p:txBody>
          <a:bodyPr wrap="square" rtlCol="0">
            <a:spAutoFit/>
          </a:bodyPr>
          <a:lstStyle/>
          <a:p>
            <a:pPr marL="285750" indent="-285750">
              <a:buFont typeface="Arial" panose="020B0604020202020204" pitchFamily="34" charset="0"/>
              <a:buChar char="•"/>
            </a:pPr>
            <a:r>
              <a:rPr lang="tr-TR" dirty="0" err="1"/>
              <a:t>Lower</a:t>
            </a:r>
            <a:r>
              <a:rPr lang="tr-TR" dirty="0"/>
              <a:t> değerinin altında ve </a:t>
            </a:r>
            <a:r>
              <a:rPr lang="tr-TR" dirty="0" err="1"/>
              <a:t>upper</a:t>
            </a:r>
            <a:r>
              <a:rPr lang="tr-TR" dirty="0"/>
              <a:t> değerinin üstünde kalan değerler ekstrem değerlerimizdir ve veri setimizden çıkarılır.</a:t>
            </a:r>
            <a:endParaRPr lang="en-US" dirty="0"/>
          </a:p>
        </p:txBody>
      </p:sp>
      <p:sp>
        <p:nvSpPr>
          <p:cNvPr id="15" name="Ok: Aşağı 14">
            <a:extLst>
              <a:ext uri="{FF2B5EF4-FFF2-40B4-BE49-F238E27FC236}">
                <a16:creationId xmlns:a16="http://schemas.microsoft.com/office/drawing/2014/main" id="{CAC2A287-B385-67A6-6466-A2BF9EED4D89}"/>
              </a:ext>
            </a:extLst>
          </p:cNvPr>
          <p:cNvSpPr/>
          <p:nvPr/>
        </p:nvSpPr>
        <p:spPr>
          <a:xfrm>
            <a:off x="10772260" y="3556358"/>
            <a:ext cx="326003" cy="9541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k: Yukarı 15">
            <a:extLst>
              <a:ext uri="{FF2B5EF4-FFF2-40B4-BE49-F238E27FC236}">
                <a16:creationId xmlns:a16="http://schemas.microsoft.com/office/drawing/2014/main" id="{7F8AB88B-27AC-BBD5-8057-977D63639EFA}"/>
              </a:ext>
            </a:extLst>
          </p:cNvPr>
          <p:cNvSpPr/>
          <p:nvPr/>
        </p:nvSpPr>
        <p:spPr>
          <a:xfrm>
            <a:off x="4180942" y="4906175"/>
            <a:ext cx="327849" cy="108645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734527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558</Words>
  <Application>Microsoft Office PowerPoint</Application>
  <PresentationFormat>Geniş ekran</PresentationFormat>
  <Paragraphs>47</Paragraphs>
  <Slides>17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17</vt:i4>
      </vt:variant>
    </vt:vector>
  </HeadingPairs>
  <TitlesOfParts>
    <vt:vector size="23" baseType="lpstr">
      <vt:lpstr>Arial</vt:lpstr>
      <vt:lpstr>Calibri</vt:lpstr>
      <vt:lpstr>Calibri Light</vt:lpstr>
      <vt:lpstr>Segoe UI</vt:lpstr>
      <vt:lpstr>Segoe UI Light</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Ahmet KARAKÜLLEOĞLU</dc:creator>
  <cp:lastModifiedBy>Can Mayda</cp:lastModifiedBy>
  <cp:revision>19</cp:revision>
  <dcterms:created xsi:type="dcterms:W3CDTF">2020-07-23T06:59:22Z</dcterms:created>
  <dcterms:modified xsi:type="dcterms:W3CDTF">2023-09-07T18:42:28Z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jDocumentLabelXML">
    <vt:lpwstr>&lt;?xml version="1.0" encoding="us-ascii"?&gt;&lt;sisl xmlns:xsd="http://www.w3.org/2001/XMLSchema" xmlns:xsi="http://www.w3.org/2001/XMLSchema-instance" sislVersion="0" policy="06b88be1-581b-4ca2-b20f-13331b601e41" origin="userSelected" xmlns="http://www.boldonj</vt:lpwstr>
  </property>
  <property fmtid="{D5CDD505-2E9C-101B-9397-08002B2CF9AE}" pid="3" name="bjDocumentLabelXML-0">
    <vt:lpwstr>ames.com/2008/01/sie/internal/label"&gt;&lt;element uid="id_classification_unclassified" value="" /&gt;&lt;/sisl&gt;</vt:lpwstr>
  </property>
  <property fmtid="{D5CDD505-2E9C-101B-9397-08002B2CF9AE}" pid="4" name="bjLabelRefreshRequired">
    <vt:lpwstr>FileClassifier</vt:lpwstr>
  </property>
</Properties>
</file>