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7"/>
  </p:notesMasterIdLst>
  <p:sldIdLst>
    <p:sldId id="257" r:id="rId6"/>
    <p:sldId id="260" r:id="rId7"/>
    <p:sldId id="261" r:id="rId8"/>
    <p:sldId id="264" r:id="rId9"/>
    <p:sldId id="263" r:id="rId10"/>
    <p:sldId id="265" r:id="rId11"/>
    <p:sldId id="266" r:id="rId12"/>
    <p:sldId id="267" r:id="rId13"/>
    <p:sldId id="268" r:id="rId14"/>
    <p:sldId id="26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96CE7-0641-2515-4299-3AD91C682747}" v="65" dt="2023-04-11T14:13:13.021"/>
    <p1510:client id="{9FBAE721-8198-436A-9AD4-E713029713A3}" v="12" dt="2023-04-11T13:52:37.779"/>
    <p1510:client id="{BD1F57F3-9EB0-4EFF-B1AB-62E0CD03D911}" v="32" dt="2023-04-12T02:30:54.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AEDA4-DD15-4CD6-A9A5-BBE307017D1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070847-C748-4DE3-92F4-D4A1FDF65648}">
      <dgm:prSet/>
      <dgm:spPr/>
      <dgm:t>
        <a:bodyPr/>
        <a:lstStyle/>
        <a:p>
          <a:pPr>
            <a:lnSpc>
              <a:spcPct val="100000"/>
            </a:lnSpc>
          </a:pPr>
          <a:r>
            <a:rPr lang="en-US" b="1"/>
            <a:t>Analyze the recent ransomware attack on Air Asia.</a:t>
          </a:r>
          <a:endParaRPr lang="en-US"/>
        </a:p>
      </dgm:t>
    </dgm:pt>
    <dgm:pt modelId="{04475517-B46E-43E2-B13A-200714A43F50}" type="parTrans" cxnId="{799E814F-0FE1-416E-8234-65F90C3A606B}">
      <dgm:prSet/>
      <dgm:spPr/>
      <dgm:t>
        <a:bodyPr/>
        <a:lstStyle/>
        <a:p>
          <a:endParaRPr lang="en-US"/>
        </a:p>
      </dgm:t>
    </dgm:pt>
    <dgm:pt modelId="{D2CC83AA-A4F8-4D35-9CB7-D82ECF807113}" type="sibTrans" cxnId="{799E814F-0FE1-416E-8234-65F90C3A606B}">
      <dgm:prSet/>
      <dgm:spPr/>
      <dgm:t>
        <a:bodyPr/>
        <a:lstStyle/>
        <a:p>
          <a:pPr>
            <a:lnSpc>
              <a:spcPct val="100000"/>
            </a:lnSpc>
          </a:pPr>
          <a:endParaRPr lang="en-US"/>
        </a:p>
      </dgm:t>
    </dgm:pt>
    <dgm:pt modelId="{A84E526F-FD53-49F2-BCBD-5F7009031C2D}">
      <dgm:prSet/>
      <dgm:spPr/>
      <dgm:t>
        <a:bodyPr/>
        <a:lstStyle/>
        <a:p>
          <a:pPr>
            <a:lnSpc>
              <a:spcPct val="100000"/>
            </a:lnSpc>
          </a:pPr>
          <a:r>
            <a:rPr lang="en-US" b="1"/>
            <a:t>Attack</a:t>
          </a:r>
          <a:endParaRPr lang="en-US"/>
        </a:p>
      </dgm:t>
    </dgm:pt>
    <dgm:pt modelId="{57778A78-83CB-43F6-A3E9-5E2A49525462}" type="parTrans" cxnId="{1E21A552-EC56-4ACD-AE7B-D5BEFB08AFC3}">
      <dgm:prSet/>
      <dgm:spPr/>
      <dgm:t>
        <a:bodyPr/>
        <a:lstStyle/>
        <a:p>
          <a:endParaRPr lang="en-US"/>
        </a:p>
      </dgm:t>
    </dgm:pt>
    <dgm:pt modelId="{9FC10D86-6AF9-42DF-A493-E03E3AFA0011}" type="sibTrans" cxnId="{1E21A552-EC56-4ACD-AE7B-D5BEFB08AFC3}">
      <dgm:prSet/>
      <dgm:spPr/>
      <dgm:t>
        <a:bodyPr/>
        <a:lstStyle/>
        <a:p>
          <a:pPr>
            <a:lnSpc>
              <a:spcPct val="100000"/>
            </a:lnSpc>
          </a:pPr>
          <a:endParaRPr lang="en-US"/>
        </a:p>
      </dgm:t>
    </dgm:pt>
    <dgm:pt modelId="{A38B95CE-20CA-4D1D-B5E7-5A2D84B42D56}">
      <dgm:prSet/>
      <dgm:spPr/>
      <dgm:t>
        <a:bodyPr/>
        <a:lstStyle/>
        <a:p>
          <a:pPr>
            <a:lnSpc>
              <a:spcPct val="100000"/>
            </a:lnSpc>
          </a:pPr>
          <a:r>
            <a:rPr lang="en-US" b="1"/>
            <a:t>Financial Cost Analysis </a:t>
          </a:r>
          <a:endParaRPr lang="en-US"/>
        </a:p>
      </dgm:t>
    </dgm:pt>
    <dgm:pt modelId="{658AB715-F050-42B2-AACE-8FB4DE3E644C}" type="parTrans" cxnId="{B0E68266-1F29-4B4D-9D1D-DDAA67A064D6}">
      <dgm:prSet/>
      <dgm:spPr/>
      <dgm:t>
        <a:bodyPr/>
        <a:lstStyle/>
        <a:p>
          <a:endParaRPr lang="en-US"/>
        </a:p>
      </dgm:t>
    </dgm:pt>
    <dgm:pt modelId="{2E265FE8-AE2E-4578-B306-A594D903652F}" type="sibTrans" cxnId="{B0E68266-1F29-4B4D-9D1D-DDAA67A064D6}">
      <dgm:prSet/>
      <dgm:spPr/>
      <dgm:t>
        <a:bodyPr/>
        <a:lstStyle/>
        <a:p>
          <a:pPr>
            <a:lnSpc>
              <a:spcPct val="100000"/>
            </a:lnSpc>
          </a:pPr>
          <a:endParaRPr lang="en-US"/>
        </a:p>
      </dgm:t>
    </dgm:pt>
    <dgm:pt modelId="{C71F63ED-0522-4491-A451-5695C3714DAA}">
      <dgm:prSet/>
      <dgm:spPr/>
      <dgm:t>
        <a:bodyPr/>
        <a:lstStyle/>
        <a:p>
          <a:pPr>
            <a:lnSpc>
              <a:spcPct val="100000"/>
            </a:lnSpc>
          </a:pPr>
          <a:r>
            <a:rPr lang="en-US" b="1"/>
            <a:t>Detection and Prevention</a:t>
          </a:r>
          <a:endParaRPr lang="en-US" b="1">
            <a:latin typeface="Corbel" panose="020B0503020204020204"/>
          </a:endParaRPr>
        </a:p>
      </dgm:t>
    </dgm:pt>
    <dgm:pt modelId="{7D2A230D-E18D-409F-88CB-A12E3D308FD9}" type="parTrans" cxnId="{09F68188-D177-4574-A03A-2E0563AA21ED}">
      <dgm:prSet/>
      <dgm:spPr/>
      <dgm:t>
        <a:bodyPr/>
        <a:lstStyle/>
        <a:p>
          <a:endParaRPr lang="en-US"/>
        </a:p>
      </dgm:t>
    </dgm:pt>
    <dgm:pt modelId="{20D90CC1-0003-4B45-B994-B669B5236F31}" type="sibTrans" cxnId="{09F68188-D177-4574-A03A-2E0563AA21ED}">
      <dgm:prSet/>
      <dgm:spPr/>
      <dgm:t>
        <a:bodyPr/>
        <a:lstStyle/>
        <a:p>
          <a:pPr>
            <a:lnSpc>
              <a:spcPct val="100000"/>
            </a:lnSpc>
          </a:pPr>
          <a:endParaRPr lang="en-US"/>
        </a:p>
      </dgm:t>
    </dgm:pt>
    <dgm:pt modelId="{1F07DB9E-EEB7-4D9A-9F66-6368618E4A00}">
      <dgm:prSet phldr="0"/>
      <dgm:spPr/>
      <dgm:t>
        <a:bodyPr/>
        <a:lstStyle/>
        <a:p>
          <a:pPr>
            <a:lnSpc>
              <a:spcPct val="100000"/>
            </a:lnSpc>
          </a:pPr>
          <a:r>
            <a:rPr lang="en-US" b="1">
              <a:latin typeface="Corbel" panose="020B0503020204020204"/>
            </a:rPr>
            <a:t>Solutions</a:t>
          </a:r>
          <a:r>
            <a:rPr lang="en-US" b="1"/>
            <a:t> </a:t>
          </a:r>
          <a:endParaRPr lang="en-US"/>
        </a:p>
      </dgm:t>
    </dgm:pt>
    <dgm:pt modelId="{19BE9BEA-100B-4C80-9968-F2A806C90CA4}" type="parTrans" cxnId="{021D0A4D-D2EB-4241-B2DF-E4A2BA80A077}">
      <dgm:prSet/>
      <dgm:spPr/>
    </dgm:pt>
    <dgm:pt modelId="{DFC1C38F-6631-4EBB-91F4-86D30AACCE81}" type="sibTrans" cxnId="{021D0A4D-D2EB-4241-B2DF-E4A2BA80A077}">
      <dgm:prSet/>
      <dgm:spPr/>
    </dgm:pt>
    <dgm:pt modelId="{BB130761-00B2-4EE9-B70D-E944A9B77F77}" type="pres">
      <dgm:prSet presAssocID="{2AEAEDA4-DD15-4CD6-A9A5-BBE307017D1F}" presName="root" presStyleCnt="0">
        <dgm:presLayoutVars>
          <dgm:dir/>
          <dgm:resizeHandles val="exact"/>
        </dgm:presLayoutVars>
      </dgm:prSet>
      <dgm:spPr/>
    </dgm:pt>
    <dgm:pt modelId="{3CD8A5A9-EA55-41CF-95E8-02892FBCAF45}" type="pres">
      <dgm:prSet presAssocID="{2AEAEDA4-DD15-4CD6-A9A5-BBE307017D1F}" presName="container" presStyleCnt="0">
        <dgm:presLayoutVars>
          <dgm:dir/>
          <dgm:resizeHandles val="exact"/>
        </dgm:presLayoutVars>
      </dgm:prSet>
      <dgm:spPr/>
    </dgm:pt>
    <dgm:pt modelId="{844AC62B-6B5C-47A8-A883-EA82317976D7}" type="pres">
      <dgm:prSet presAssocID="{19070847-C748-4DE3-92F4-D4A1FDF65648}" presName="compNode" presStyleCnt="0"/>
      <dgm:spPr/>
    </dgm:pt>
    <dgm:pt modelId="{93B411D8-FCD4-4636-80D0-CA2C6E8FB42D}" type="pres">
      <dgm:prSet presAssocID="{19070847-C748-4DE3-92F4-D4A1FDF65648}" presName="iconBgRect" presStyleLbl="bgShp" presStyleIdx="0" presStyleCnt="5"/>
      <dgm:spPr/>
    </dgm:pt>
    <dgm:pt modelId="{B726F014-975A-4BB7-A9EB-98ADEB3B75EB}" type="pres">
      <dgm:prSet presAssocID="{19070847-C748-4DE3-92F4-D4A1FDF656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AB549307-6BCE-48E7-B8AC-E4297A007DD0}" type="pres">
      <dgm:prSet presAssocID="{19070847-C748-4DE3-92F4-D4A1FDF65648}" presName="spaceRect" presStyleCnt="0"/>
      <dgm:spPr/>
    </dgm:pt>
    <dgm:pt modelId="{C152CD07-FD21-41C7-AD1D-FD2B0DA538C1}" type="pres">
      <dgm:prSet presAssocID="{19070847-C748-4DE3-92F4-D4A1FDF65648}" presName="textRect" presStyleLbl="revTx" presStyleIdx="0" presStyleCnt="5">
        <dgm:presLayoutVars>
          <dgm:chMax val="1"/>
          <dgm:chPref val="1"/>
        </dgm:presLayoutVars>
      </dgm:prSet>
      <dgm:spPr/>
    </dgm:pt>
    <dgm:pt modelId="{94B3B808-B76A-4609-9BD4-7C4182894954}" type="pres">
      <dgm:prSet presAssocID="{D2CC83AA-A4F8-4D35-9CB7-D82ECF807113}" presName="sibTrans" presStyleLbl="sibTrans2D1" presStyleIdx="0" presStyleCnt="0"/>
      <dgm:spPr/>
    </dgm:pt>
    <dgm:pt modelId="{5C7ACE79-199B-40C7-B010-1152E85EDBE3}" type="pres">
      <dgm:prSet presAssocID="{A84E526F-FD53-49F2-BCBD-5F7009031C2D}" presName="compNode" presStyleCnt="0"/>
      <dgm:spPr/>
    </dgm:pt>
    <dgm:pt modelId="{1E215DB0-9561-4DA0-9DC6-850DF535E8B3}" type="pres">
      <dgm:prSet presAssocID="{A84E526F-FD53-49F2-BCBD-5F7009031C2D}" presName="iconBgRect" presStyleLbl="bgShp" presStyleIdx="1" presStyleCnt="5"/>
      <dgm:spPr/>
    </dgm:pt>
    <dgm:pt modelId="{ECE86514-FDBF-478C-8398-BD8CF5A3B2C3}" type="pres">
      <dgm:prSet presAssocID="{A84E526F-FD53-49F2-BCBD-5F7009031C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2CA112C-F9F6-42E4-8809-991EFDA467DD}" type="pres">
      <dgm:prSet presAssocID="{A84E526F-FD53-49F2-BCBD-5F7009031C2D}" presName="spaceRect" presStyleCnt="0"/>
      <dgm:spPr/>
    </dgm:pt>
    <dgm:pt modelId="{2AD44764-D63A-445A-8724-1A85C8820180}" type="pres">
      <dgm:prSet presAssocID="{A84E526F-FD53-49F2-BCBD-5F7009031C2D}" presName="textRect" presStyleLbl="revTx" presStyleIdx="1" presStyleCnt="5">
        <dgm:presLayoutVars>
          <dgm:chMax val="1"/>
          <dgm:chPref val="1"/>
        </dgm:presLayoutVars>
      </dgm:prSet>
      <dgm:spPr/>
    </dgm:pt>
    <dgm:pt modelId="{3CC8326F-C866-4CB8-99A5-D0BD4C0A04D8}" type="pres">
      <dgm:prSet presAssocID="{9FC10D86-6AF9-42DF-A493-E03E3AFA0011}" presName="sibTrans" presStyleLbl="sibTrans2D1" presStyleIdx="0" presStyleCnt="0"/>
      <dgm:spPr/>
    </dgm:pt>
    <dgm:pt modelId="{351E78C7-5562-488B-9162-C8B7DAA7874C}" type="pres">
      <dgm:prSet presAssocID="{A38B95CE-20CA-4D1D-B5E7-5A2D84B42D56}" presName="compNode" presStyleCnt="0"/>
      <dgm:spPr/>
    </dgm:pt>
    <dgm:pt modelId="{BB19E370-02C8-44DF-9AEE-A038E5BF7C61}" type="pres">
      <dgm:prSet presAssocID="{A38B95CE-20CA-4D1D-B5E7-5A2D84B42D56}" presName="iconBgRect" presStyleLbl="bgShp" presStyleIdx="2" presStyleCnt="5"/>
      <dgm:spPr/>
    </dgm:pt>
    <dgm:pt modelId="{5B4E60C5-3EDC-493C-874D-EFCF13CDA0E5}" type="pres">
      <dgm:prSet presAssocID="{A38B95CE-20CA-4D1D-B5E7-5A2D84B42D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8E4706D-25F5-4873-A70B-A9BC21E4AF54}" type="pres">
      <dgm:prSet presAssocID="{A38B95CE-20CA-4D1D-B5E7-5A2D84B42D56}" presName="spaceRect" presStyleCnt="0"/>
      <dgm:spPr/>
    </dgm:pt>
    <dgm:pt modelId="{C4F9C5AF-1456-48EE-B398-4A53F962BD47}" type="pres">
      <dgm:prSet presAssocID="{A38B95CE-20CA-4D1D-B5E7-5A2D84B42D56}" presName="textRect" presStyleLbl="revTx" presStyleIdx="2" presStyleCnt="5">
        <dgm:presLayoutVars>
          <dgm:chMax val="1"/>
          <dgm:chPref val="1"/>
        </dgm:presLayoutVars>
      </dgm:prSet>
      <dgm:spPr/>
    </dgm:pt>
    <dgm:pt modelId="{80139BA3-A075-4FF7-B816-0DD8F568448E}" type="pres">
      <dgm:prSet presAssocID="{2E265FE8-AE2E-4578-B306-A594D903652F}" presName="sibTrans" presStyleLbl="sibTrans2D1" presStyleIdx="0" presStyleCnt="0"/>
      <dgm:spPr/>
    </dgm:pt>
    <dgm:pt modelId="{B43F2448-27DC-45ED-8EAD-602DE03EDBAB}" type="pres">
      <dgm:prSet presAssocID="{C71F63ED-0522-4491-A451-5695C3714DAA}" presName="compNode" presStyleCnt="0"/>
      <dgm:spPr/>
    </dgm:pt>
    <dgm:pt modelId="{73BCFFDC-010B-420C-B0EF-AC292151E339}" type="pres">
      <dgm:prSet presAssocID="{C71F63ED-0522-4491-A451-5695C3714DAA}" presName="iconBgRect" presStyleLbl="bgShp" presStyleIdx="3" presStyleCnt="5"/>
      <dgm:spPr/>
    </dgm:pt>
    <dgm:pt modelId="{CE7B0810-5D18-4187-91F5-33215ED686DF}" type="pres">
      <dgm:prSet presAssocID="{C71F63ED-0522-4491-A451-5695C3714D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816DC6F-F3AC-4C0C-8011-1A6F25ABAD37}" type="pres">
      <dgm:prSet presAssocID="{C71F63ED-0522-4491-A451-5695C3714DAA}" presName="spaceRect" presStyleCnt="0"/>
      <dgm:spPr/>
    </dgm:pt>
    <dgm:pt modelId="{E22D5512-BAED-4D9A-8B89-357388E8468B}" type="pres">
      <dgm:prSet presAssocID="{C71F63ED-0522-4491-A451-5695C3714DAA}" presName="textRect" presStyleLbl="revTx" presStyleIdx="3" presStyleCnt="5">
        <dgm:presLayoutVars>
          <dgm:chMax val="1"/>
          <dgm:chPref val="1"/>
        </dgm:presLayoutVars>
      </dgm:prSet>
      <dgm:spPr/>
    </dgm:pt>
    <dgm:pt modelId="{06EADA04-506B-4EEF-B97F-928330A1C75E}" type="pres">
      <dgm:prSet presAssocID="{20D90CC1-0003-4B45-B994-B669B5236F31}" presName="sibTrans" presStyleLbl="sibTrans2D1" presStyleIdx="0" presStyleCnt="0"/>
      <dgm:spPr/>
    </dgm:pt>
    <dgm:pt modelId="{3172E909-5126-4C03-9CCB-6861D6F1FA97}" type="pres">
      <dgm:prSet presAssocID="{1F07DB9E-EEB7-4D9A-9F66-6368618E4A00}" presName="compNode" presStyleCnt="0"/>
      <dgm:spPr/>
    </dgm:pt>
    <dgm:pt modelId="{D54B0979-C058-4B04-A481-B0686E6E9D91}" type="pres">
      <dgm:prSet presAssocID="{1F07DB9E-EEB7-4D9A-9F66-6368618E4A00}" presName="iconBgRect" presStyleLbl="bgShp" presStyleIdx="4" presStyleCnt="5"/>
      <dgm:spPr/>
    </dgm:pt>
    <dgm:pt modelId="{F0D42BD2-E1F3-40E2-B2FD-63376E64B357}" type="pres">
      <dgm:prSet presAssocID="{1F07DB9E-EEB7-4D9A-9F66-6368618E4A0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75B0CD88-38BB-4010-B5EA-732B33FE1451}" type="pres">
      <dgm:prSet presAssocID="{1F07DB9E-EEB7-4D9A-9F66-6368618E4A00}" presName="spaceRect" presStyleCnt="0"/>
      <dgm:spPr/>
    </dgm:pt>
    <dgm:pt modelId="{E5C21138-FA78-4A16-9873-F0C13DB86F79}" type="pres">
      <dgm:prSet presAssocID="{1F07DB9E-EEB7-4D9A-9F66-6368618E4A00}" presName="textRect" presStyleLbl="revTx" presStyleIdx="4" presStyleCnt="5">
        <dgm:presLayoutVars>
          <dgm:chMax val="1"/>
          <dgm:chPref val="1"/>
        </dgm:presLayoutVars>
      </dgm:prSet>
      <dgm:spPr/>
    </dgm:pt>
  </dgm:ptLst>
  <dgm:cxnLst>
    <dgm:cxn modelId="{FB7D8107-E259-421E-9305-CC06137D18B0}" type="presOf" srcId="{A38B95CE-20CA-4D1D-B5E7-5A2D84B42D56}" destId="{C4F9C5AF-1456-48EE-B398-4A53F962BD47}" srcOrd="0" destOrd="0" presId="urn:microsoft.com/office/officeart/2018/2/layout/IconCircleList"/>
    <dgm:cxn modelId="{4E1A632E-5680-435A-9189-68CBFCCD9E97}" type="presOf" srcId="{2AEAEDA4-DD15-4CD6-A9A5-BBE307017D1F}" destId="{BB130761-00B2-4EE9-B70D-E944A9B77F77}" srcOrd="0" destOrd="0" presId="urn:microsoft.com/office/officeart/2018/2/layout/IconCircleList"/>
    <dgm:cxn modelId="{B0E68266-1F29-4B4D-9D1D-DDAA67A064D6}" srcId="{2AEAEDA4-DD15-4CD6-A9A5-BBE307017D1F}" destId="{A38B95CE-20CA-4D1D-B5E7-5A2D84B42D56}" srcOrd="2" destOrd="0" parTransId="{658AB715-F050-42B2-AACE-8FB4DE3E644C}" sibTransId="{2E265FE8-AE2E-4578-B306-A594D903652F}"/>
    <dgm:cxn modelId="{021D0A4D-D2EB-4241-B2DF-E4A2BA80A077}" srcId="{2AEAEDA4-DD15-4CD6-A9A5-BBE307017D1F}" destId="{1F07DB9E-EEB7-4D9A-9F66-6368618E4A00}" srcOrd="4" destOrd="0" parTransId="{19BE9BEA-100B-4C80-9968-F2A806C90CA4}" sibTransId="{DFC1C38F-6631-4EBB-91F4-86D30AACCE81}"/>
    <dgm:cxn modelId="{799E814F-0FE1-416E-8234-65F90C3A606B}" srcId="{2AEAEDA4-DD15-4CD6-A9A5-BBE307017D1F}" destId="{19070847-C748-4DE3-92F4-D4A1FDF65648}" srcOrd="0" destOrd="0" parTransId="{04475517-B46E-43E2-B13A-200714A43F50}" sibTransId="{D2CC83AA-A4F8-4D35-9CB7-D82ECF807113}"/>
    <dgm:cxn modelId="{1D46A04F-D19D-4DE6-B701-1DAA8FDAE2AC}" type="presOf" srcId="{20D90CC1-0003-4B45-B994-B669B5236F31}" destId="{06EADA04-506B-4EEF-B97F-928330A1C75E}" srcOrd="0" destOrd="0" presId="urn:microsoft.com/office/officeart/2018/2/layout/IconCircleList"/>
    <dgm:cxn modelId="{8AF32A51-2A6B-416E-A4C5-A4B7A441A33F}" type="presOf" srcId="{A84E526F-FD53-49F2-BCBD-5F7009031C2D}" destId="{2AD44764-D63A-445A-8724-1A85C8820180}" srcOrd="0" destOrd="0" presId="urn:microsoft.com/office/officeart/2018/2/layout/IconCircleList"/>
    <dgm:cxn modelId="{1E21A552-EC56-4ACD-AE7B-D5BEFB08AFC3}" srcId="{2AEAEDA4-DD15-4CD6-A9A5-BBE307017D1F}" destId="{A84E526F-FD53-49F2-BCBD-5F7009031C2D}" srcOrd="1" destOrd="0" parTransId="{57778A78-83CB-43F6-A3E9-5E2A49525462}" sibTransId="{9FC10D86-6AF9-42DF-A493-E03E3AFA0011}"/>
    <dgm:cxn modelId="{09F68188-D177-4574-A03A-2E0563AA21ED}" srcId="{2AEAEDA4-DD15-4CD6-A9A5-BBE307017D1F}" destId="{C71F63ED-0522-4491-A451-5695C3714DAA}" srcOrd="3" destOrd="0" parTransId="{7D2A230D-E18D-409F-88CB-A12E3D308FD9}" sibTransId="{20D90CC1-0003-4B45-B994-B669B5236F31}"/>
    <dgm:cxn modelId="{5CFC018F-5DC5-4781-8584-3E718F9CEF94}" type="presOf" srcId="{2E265FE8-AE2E-4578-B306-A594D903652F}" destId="{80139BA3-A075-4FF7-B816-0DD8F568448E}" srcOrd="0" destOrd="0" presId="urn:microsoft.com/office/officeart/2018/2/layout/IconCircleList"/>
    <dgm:cxn modelId="{141FC5D0-AC9A-452E-BE76-A4F5CEEBE9BF}" type="presOf" srcId="{9FC10D86-6AF9-42DF-A493-E03E3AFA0011}" destId="{3CC8326F-C866-4CB8-99A5-D0BD4C0A04D8}" srcOrd="0" destOrd="0" presId="urn:microsoft.com/office/officeart/2018/2/layout/IconCircleList"/>
    <dgm:cxn modelId="{35B8CBD3-57A1-47F2-9B06-B0A95A9B4652}" type="presOf" srcId="{1F07DB9E-EEB7-4D9A-9F66-6368618E4A00}" destId="{E5C21138-FA78-4A16-9873-F0C13DB86F79}" srcOrd="0" destOrd="0" presId="urn:microsoft.com/office/officeart/2018/2/layout/IconCircleList"/>
    <dgm:cxn modelId="{6824BCD4-AA43-4CD7-AF27-B672F4C91692}" type="presOf" srcId="{19070847-C748-4DE3-92F4-D4A1FDF65648}" destId="{C152CD07-FD21-41C7-AD1D-FD2B0DA538C1}" srcOrd="0" destOrd="0" presId="urn:microsoft.com/office/officeart/2018/2/layout/IconCircleList"/>
    <dgm:cxn modelId="{3A96CBE4-46C4-47EF-B1BC-3BD6A48D22E2}" type="presOf" srcId="{D2CC83AA-A4F8-4D35-9CB7-D82ECF807113}" destId="{94B3B808-B76A-4609-9BD4-7C4182894954}" srcOrd="0" destOrd="0" presId="urn:microsoft.com/office/officeart/2018/2/layout/IconCircleList"/>
    <dgm:cxn modelId="{7CA336F0-4EEC-402B-9A54-BF0EE3A7E823}" type="presOf" srcId="{C71F63ED-0522-4491-A451-5695C3714DAA}" destId="{E22D5512-BAED-4D9A-8B89-357388E8468B}" srcOrd="0" destOrd="0" presId="urn:microsoft.com/office/officeart/2018/2/layout/IconCircleList"/>
    <dgm:cxn modelId="{91EDA77B-94EB-4ED4-8840-C6742585DC98}" type="presParOf" srcId="{BB130761-00B2-4EE9-B70D-E944A9B77F77}" destId="{3CD8A5A9-EA55-41CF-95E8-02892FBCAF45}" srcOrd="0" destOrd="0" presId="urn:microsoft.com/office/officeart/2018/2/layout/IconCircleList"/>
    <dgm:cxn modelId="{9D806908-1C3F-4EC8-8DE9-A79CCF48C401}" type="presParOf" srcId="{3CD8A5A9-EA55-41CF-95E8-02892FBCAF45}" destId="{844AC62B-6B5C-47A8-A883-EA82317976D7}" srcOrd="0" destOrd="0" presId="urn:microsoft.com/office/officeart/2018/2/layout/IconCircleList"/>
    <dgm:cxn modelId="{ECC30E60-A5AF-4362-952E-AD55761F9484}" type="presParOf" srcId="{844AC62B-6B5C-47A8-A883-EA82317976D7}" destId="{93B411D8-FCD4-4636-80D0-CA2C6E8FB42D}" srcOrd="0" destOrd="0" presId="urn:microsoft.com/office/officeart/2018/2/layout/IconCircleList"/>
    <dgm:cxn modelId="{7E58C5FF-38F5-474B-9C38-29A462D17460}" type="presParOf" srcId="{844AC62B-6B5C-47A8-A883-EA82317976D7}" destId="{B726F014-975A-4BB7-A9EB-98ADEB3B75EB}" srcOrd="1" destOrd="0" presId="urn:microsoft.com/office/officeart/2018/2/layout/IconCircleList"/>
    <dgm:cxn modelId="{706C55A1-21A7-4213-BBA7-EBF8584A273D}" type="presParOf" srcId="{844AC62B-6B5C-47A8-A883-EA82317976D7}" destId="{AB549307-6BCE-48E7-B8AC-E4297A007DD0}" srcOrd="2" destOrd="0" presId="urn:microsoft.com/office/officeart/2018/2/layout/IconCircleList"/>
    <dgm:cxn modelId="{DDE98F57-B539-460A-838F-831F41E8F261}" type="presParOf" srcId="{844AC62B-6B5C-47A8-A883-EA82317976D7}" destId="{C152CD07-FD21-41C7-AD1D-FD2B0DA538C1}" srcOrd="3" destOrd="0" presId="urn:microsoft.com/office/officeart/2018/2/layout/IconCircleList"/>
    <dgm:cxn modelId="{483F138A-22B4-4C6C-8271-B56CABD0C4A3}" type="presParOf" srcId="{3CD8A5A9-EA55-41CF-95E8-02892FBCAF45}" destId="{94B3B808-B76A-4609-9BD4-7C4182894954}" srcOrd="1" destOrd="0" presId="urn:microsoft.com/office/officeart/2018/2/layout/IconCircleList"/>
    <dgm:cxn modelId="{5DAA7261-3AE7-4736-8F1F-04FAD7DCAF51}" type="presParOf" srcId="{3CD8A5A9-EA55-41CF-95E8-02892FBCAF45}" destId="{5C7ACE79-199B-40C7-B010-1152E85EDBE3}" srcOrd="2" destOrd="0" presId="urn:microsoft.com/office/officeart/2018/2/layout/IconCircleList"/>
    <dgm:cxn modelId="{459CDAD0-EB83-4300-B3BA-8E6853907617}" type="presParOf" srcId="{5C7ACE79-199B-40C7-B010-1152E85EDBE3}" destId="{1E215DB0-9561-4DA0-9DC6-850DF535E8B3}" srcOrd="0" destOrd="0" presId="urn:microsoft.com/office/officeart/2018/2/layout/IconCircleList"/>
    <dgm:cxn modelId="{B2B914D5-9154-4A3E-8A5E-CB8132E68797}" type="presParOf" srcId="{5C7ACE79-199B-40C7-B010-1152E85EDBE3}" destId="{ECE86514-FDBF-478C-8398-BD8CF5A3B2C3}" srcOrd="1" destOrd="0" presId="urn:microsoft.com/office/officeart/2018/2/layout/IconCircleList"/>
    <dgm:cxn modelId="{21683CD9-80B5-4FD1-954F-0CB401D02AA5}" type="presParOf" srcId="{5C7ACE79-199B-40C7-B010-1152E85EDBE3}" destId="{22CA112C-F9F6-42E4-8809-991EFDA467DD}" srcOrd="2" destOrd="0" presId="urn:microsoft.com/office/officeart/2018/2/layout/IconCircleList"/>
    <dgm:cxn modelId="{7C87830B-005A-4453-8146-536B70C80E53}" type="presParOf" srcId="{5C7ACE79-199B-40C7-B010-1152E85EDBE3}" destId="{2AD44764-D63A-445A-8724-1A85C8820180}" srcOrd="3" destOrd="0" presId="urn:microsoft.com/office/officeart/2018/2/layout/IconCircleList"/>
    <dgm:cxn modelId="{9E17372D-8799-4D5D-917D-8088DDE991A0}" type="presParOf" srcId="{3CD8A5A9-EA55-41CF-95E8-02892FBCAF45}" destId="{3CC8326F-C866-4CB8-99A5-D0BD4C0A04D8}" srcOrd="3" destOrd="0" presId="urn:microsoft.com/office/officeart/2018/2/layout/IconCircleList"/>
    <dgm:cxn modelId="{5A28DDEF-4310-4B11-9DC1-24BBCE163092}" type="presParOf" srcId="{3CD8A5A9-EA55-41CF-95E8-02892FBCAF45}" destId="{351E78C7-5562-488B-9162-C8B7DAA7874C}" srcOrd="4" destOrd="0" presId="urn:microsoft.com/office/officeart/2018/2/layout/IconCircleList"/>
    <dgm:cxn modelId="{2B74FF91-3F1C-47EA-912D-CC86F3D8D14D}" type="presParOf" srcId="{351E78C7-5562-488B-9162-C8B7DAA7874C}" destId="{BB19E370-02C8-44DF-9AEE-A038E5BF7C61}" srcOrd="0" destOrd="0" presId="urn:microsoft.com/office/officeart/2018/2/layout/IconCircleList"/>
    <dgm:cxn modelId="{9076C8B9-EAA9-4B99-B705-DD6131332FB4}" type="presParOf" srcId="{351E78C7-5562-488B-9162-C8B7DAA7874C}" destId="{5B4E60C5-3EDC-493C-874D-EFCF13CDA0E5}" srcOrd="1" destOrd="0" presId="urn:microsoft.com/office/officeart/2018/2/layout/IconCircleList"/>
    <dgm:cxn modelId="{A6611B5E-BCF8-4F13-B064-10C54AA45BBC}" type="presParOf" srcId="{351E78C7-5562-488B-9162-C8B7DAA7874C}" destId="{38E4706D-25F5-4873-A70B-A9BC21E4AF54}" srcOrd="2" destOrd="0" presId="urn:microsoft.com/office/officeart/2018/2/layout/IconCircleList"/>
    <dgm:cxn modelId="{897DADD9-A59B-4B90-94AB-525FDD64C70B}" type="presParOf" srcId="{351E78C7-5562-488B-9162-C8B7DAA7874C}" destId="{C4F9C5AF-1456-48EE-B398-4A53F962BD47}" srcOrd="3" destOrd="0" presId="urn:microsoft.com/office/officeart/2018/2/layout/IconCircleList"/>
    <dgm:cxn modelId="{DEAB2656-9916-4798-AD29-5C92AD9DBEAB}" type="presParOf" srcId="{3CD8A5A9-EA55-41CF-95E8-02892FBCAF45}" destId="{80139BA3-A075-4FF7-B816-0DD8F568448E}" srcOrd="5" destOrd="0" presId="urn:microsoft.com/office/officeart/2018/2/layout/IconCircleList"/>
    <dgm:cxn modelId="{A3D661D8-5877-414F-AA40-B3526FD5B7B3}" type="presParOf" srcId="{3CD8A5A9-EA55-41CF-95E8-02892FBCAF45}" destId="{B43F2448-27DC-45ED-8EAD-602DE03EDBAB}" srcOrd="6" destOrd="0" presId="urn:microsoft.com/office/officeart/2018/2/layout/IconCircleList"/>
    <dgm:cxn modelId="{F9A9F69B-FEC1-492F-8313-404EB0350D5F}" type="presParOf" srcId="{B43F2448-27DC-45ED-8EAD-602DE03EDBAB}" destId="{73BCFFDC-010B-420C-B0EF-AC292151E339}" srcOrd="0" destOrd="0" presId="urn:microsoft.com/office/officeart/2018/2/layout/IconCircleList"/>
    <dgm:cxn modelId="{6015BDAC-DAF9-4F91-BF55-1EE96032E40E}" type="presParOf" srcId="{B43F2448-27DC-45ED-8EAD-602DE03EDBAB}" destId="{CE7B0810-5D18-4187-91F5-33215ED686DF}" srcOrd="1" destOrd="0" presId="urn:microsoft.com/office/officeart/2018/2/layout/IconCircleList"/>
    <dgm:cxn modelId="{D284B6CB-B1BB-4BAA-94B6-932887F871BC}" type="presParOf" srcId="{B43F2448-27DC-45ED-8EAD-602DE03EDBAB}" destId="{E816DC6F-F3AC-4C0C-8011-1A6F25ABAD37}" srcOrd="2" destOrd="0" presId="urn:microsoft.com/office/officeart/2018/2/layout/IconCircleList"/>
    <dgm:cxn modelId="{5AC3914E-A36B-4BCD-8903-9D0333337695}" type="presParOf" srcId="{B43F2448-27DC-45ED-8EAD-602DE03EDBAB}" destId="{E22D5512-BAED-4D9A-8B89-357388E8468B}" srcOrd="3" destOrd="0" presId="urn:microsoft.com/office/officeart/2018/2/layout/IconCircleList"/>
    <dgm:cxn modelId="{95AD71CC-4209-4B0A-9943-E9E0A81A68F5}" type="presParOf" srcId="{3CD8A5A9-EA55-41CF-95E8-02892FBCAF45}" destId="{06EADA04-506B-4EEF-B97F-928330A1C75E}" srcOrd="7" destOrd="0" presId="urn:microsoft.com/office/officeart/2018/2/layout/IconCircleList"/>
    <dgm:cxn modelId="{A7A1E041-1610-4737-8A0C-15F54622A32E}" type="presParOf" srcId="{3CD8A5A9-EA55-41CF-95E8-02892FBCAF45}" destId="{3172E909-5126-4C03-9CCB-6861D6F1FA97}" srcOrd="8" destOrd="0" presId="urn:microsoft.com/office/officeart/2018/2/layout/IconCircleList"/>
    <dgm:cxn modelId="{FA337C3F-275F-4481-BC27-1A93646C45C5}" type="presParOf" srcId="{3172E909-5126-4C03-9CCB-6861D6F1FA97}" destId="{D54B0979-C058-4B04-A481-B0686E6E9D91}" srcOrd="0" destOrd="0" presId="urn:microsoft.com/office/officeart/2018/2/layout/IconCircleList"/>
    <dgm:cxn modelId="{0B5BA207-2760-4291-805E-3AB7DCA0C340}" type="presParOf" srcId="{3172E909-5126-4C03-9CCB-6861D6F1FA97}" destId="{F0D42BD2-E1F3-40E2-B2FD-63376E64B357}" srcOrd="1" destOrd="0" presId="urn:microsoft.com/office/officeart/2018/2/layout/IconCircleList"/>
    <dgm:cxn modelId="{9C62BDFE-FB4D-4029-80BF-5E98EAEA7C68}" type="presParOf" srcId="{3172E909-5126-4C03-9CCB-6861D6F1FA97}" destId="{75B0CD88-38BB-4010-B5EA-732B33FE1451}" srcOrd="2" destOrd="0" presId="urn:microsoft.com/office/officeart/2018/2/layout/IconCircleList"/>
    <dgm:cxn modelId="{7D2A9F81-EE05-4843-B015-1F0F695A6274}" type="presParOf" srcId="{3172E909-5126-4C03-9CCB-6861D6F1FA97}" destId="{E5C21138-FA78-4A16-9873-F0C13DB86F79}"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4EF52-80DC-4BCD-9D5E-F999B168C993}"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94839C0E-C972-4C9B-AEF3-00995FDC997A}">
      <dgm:prSet/>
      <dgm:spPr/>
      <dgm:t>
        <a:bodyPr/>
        <a:lstStyle/>
        <a:p>
          <a:r>
            <a:rPr lang="en-US"/>
            <a:t>Air Asia</a:t>
          </a:r>
        </a:p>
      </dgm:t>
    </dgm:pt>
    <dgm:pt modelId="{3A4FA7D0-3E10-4975-AAC3-D231FFD921A3}" type="parTrans" cxnId="{D14C308E-0F8E-4E23-B7E7-774BD3AF8F71}">
      <dgm:prSet/>
      <dgm:spPr/>
      <dgm:t>
        <a:bodyPr/>
        <a:lstStyle/>
        <a:p>
          <a:endParaRPr lang="en-US"/>
        </a:p>
      </dgm:t>
    </dgm:pt>
    <dgm:pt modelId="{207A73D9-F8AC-42F7-96E2-3F8B88E73C01}" type="sibTrans" cxnId="{D14C308E-0F8E-4E23-B7E7-774BD3AF8F71}">
      <dgm:prSet/>
      <dgm:spPr/>
      <dgm:t>
        <a:bodyPr/>
        <a:lstStyle/>
        <a:p>
          <a:endParaRPr lang="en-US"/>
        </a:p>
      </dgm:t>
    </dgm:pt>
    <dgm:pt modelId="{82B6A1A3-7747-44B8-9D11-FCBFDDD6EEA5}">
      <dgm:prSet/>
      <dgm:spPr/>
      <dgm:t>
        <a:bodyPr/>
        <a:lstStyle/>
        <a:p>
          <a:r>
            <a:rPr lang="en-US"/>
            <a:t>Founded in 1993</a:t>
          </a:r>
        </a:p>
      </dgm:t>
    </dgm:pt>
    <dgm:pt modelId="{D63C6BEB-AA1E-4DB2-A0F6-9E62EC4643F7}" type="parTrans" cxnId="{3FFF4A56-DC64-4ED0-AE22-A60E95C3DF32}">
      <dgm:prSet/>
      <dgm:spPr/>
      <dgm:t>
        <a:bodyPr/>
        <a:lstStyle/>
        <a:p>
          <a:endParaRPr lang="en-US"/>
        </a:p>
      </dgm:t>
    </dgm:pt>
    <dgm:pt modelId="{13D261A2-56AF-404D-907F-AD7FD7E7736E}" type="sibTrans" cxnId="{3FFF4A56-DC64-4ED0-AE22-A60E95C3DF32}">
      <dgm:prSet/>
      <dgm:spPr/>
      <dgm:t>
        <a:bodyPr/>
        <a:lstStyle/>
        <a:p>
          <a:endParaRPr lang="en-US"/>
        </a:p>
      </dgm:t>
    </dgm:pt>
    <dgm:pt modelId="{1F1F34D5-EB22-4C0B-8783-B57678C032F5}">
      <dgm:prSet/>
      <dgm:spPr/>
      <dgm:t>
        <a:bodyPr/>
        <a:lstStyle/>
        <a:p>
          <a:r>
            <a:rPr lang="en-US"/>
            <a:t>Largest fleet in Malaysia </a:t>
          </a:r>
        </a:p>
      </dgm:t>
    </dgm:pt>
    <dgm:pt modelId="{6A9F9618-CCF2-4653-BABB-4636AB092D65}" type="parTrans" cxnId="{78F90F8E-74D7-47F7-A5D4-B35031273283}">
      <dgm:prSet/>
      <dgm:spPr/>
      <dgm:t>
        <a:bodyPr/>
        <a:lstStyle/>
        <a:p>
          <a:endParaRPr lang="en-US"/>
        </a:p>
      </dgm:t>
    </dgm:pt>
    <dgm:pt modelId="{6E6CA2E4-30AE-4D59-8E0C-0C594428C48D}" type="sibTrans" cxnId="{78F90F8E-74D7-47F7-A5D4-B35031273283}">
      <dgm:prSet/>
      <dgm:spPr/>
      <dgm:t>
        <a:bodyPr/>
        <a:lstStyle/>
        <a:p>
          <a:endParaRPr lang="en-US"/>
        </a:p>
      </dgm:t>
    </dgm:pt>
    <dgm:pt modelId="{37B4B98F-13DB-4467-A2D9-7F10B45F0195}">
      <dgm:prSet/>
      <dgm:spPr/>
      <dgm:t>
        <a:bodyPr/>
        <a:lstStyle/>
        <a:p>
          <a:r>
            <a:rPr lang="en-US"/>
            <a:t>Popular in Asia</a:t>
          </a:r>
        </a:p>
      </dgm:t>
    </dgm:pt>
    <dgm:pt modelId="{DA19EF20-DDF3-4B59-819F-9520F25C7DF2}" type="parTrans" cxnId="{05FE5204-94DE-49F4-9266-E4E87BE1D8F5}">
      <dgm:prSet/>
      <dgm:spPr/>
      <dgm:t>
        <a:bodyPr/>
        <a:lstStyle/>
        <a:p>
          <a:endParaRPr lang="en-US"/>
        </a:p>
      </dgm:t>
    </dgm:pt>
    <dgm:pt modelId="{70C629E8-AD69-461B-B345-951D7DF5DC21}" type="sibTrans" cxnId="{05FE5204-94DE-49F4-9266-E4E87BE1D8F5}">
      <dgm:prSet/>
      <dgm:spPr/>
      <dgm:t>
        <a:bodyPr/>
        <a:lstStyle/>
        <a:p>
          <a:endParaRPr lang="en-US"/>
        </a:p>
      </dgm:t>
    </dgm:pt>
    <dgm:pt modelId="{5839AF41-8B82-46CC-81E0-82E4EAA22938}">
      <dgm:prSet/>
      <dgm:spPr/>
      <dgm:t>
        <a:bodyPr/>
        <a:lstStyle/>
        <a:p>
          <a:r>
            <a:rPr lang="en-US"/>
            <a:t>Data breaches are a significant concern </a:t>
          </a:r>
        </a:p>
      </dgm:t>
    </dgm:pt>
    <dgm:pt modelId="{52D4EBE1-78DA-4DB2-9530-BFC2E8686069}" type="parTrans" cxnId="{451AA3B6-E19C-4F72-8E6F-6AD90DC30C88}">
      <dgm:prSet/>
      <dgm:spPr/>
      <dgm:t>
        <a:bodyPr/>
        <a:lstStyle/>
        <a:p>
          <a:endParaRPr lang="en-US"/>
        </a:p>
      </dgm:t>
    </dgm:pt>
    <dgm:pt modelId="{D6EADD64-B0E8-446A-AD04-EC00D492101C}" type="sibTrans" cxnId="{451AA3B6-E19C-4F72-8E6F-6AD90DC30C88}">
      <dgm:prSet/>
      <dgm:spPr/>
      <dgm:t>
        <a:bodyPr/>
        <a:lstStyle/>
        <a:p>
          <a:endParaRPr lang="en-US"/>
        </a:p>
      </dgm:t>
    </dgm:pt>
    <dgm:pt modelId="{B7D4631D-C4CF-4A5C-A4FB-8126374279B9}">
      <dgm:prSet/>
      <dgm:spPr/>
      <dgm:t>
        <a:bodyPr/>
        <a:lstStyle/>
        <a:p>
          <a:r>
            <a:rPr lang="en-US"/>
            <a:t>Since 2021, ransomware has been involved in 25% of all breaches.</a:t>
          </a:r>
        </a:p>
      </dgm:t>
    </dgm:pt>
    <dgm:pt modelId="{472C4913-E11E-4E4E-8574-D9E0E73B9E9C}" type="parTrans" cxnId="{CF248F3B-E48B-4DE1-ADBD-B9E769B374DD}">
      <dgm:prSet/>
      <dgm:spPr/>
      <dgm:t>
        <a:bodyPr/>
        <a:lstStyle/>
        <a:p>
          <a:endParaRPr lang="en-US"/>
        </a:p>
      </dgm:t>
    </dgm:pt>
    <dgm:pt modelId="{4B8F8DE2-DEC0-4393-9035-56A2A674AC03}" type="sibTrans" cxnId="{CF248F3B-E48B-4DE1-ADBD-B9E769B374DD}">
      <dgm:prSet/>
      <dgm:spPr/>
      <dgm:t>
        <a:bodyPr/>
        <a:lstStyle/>
        <a:p>
          <a:endParaRPr lang="en-US"/>
        </a:p>
      </dgm:t>
    </dgm:pt>
    <dgm:pt modelId="{941A367B-C19F-41C9-8CC3-B4837289536A}">
      <dgm:prSet/>
      <dgm:spPr/>
      <dgm:t>
        <a:bodyPr/>
        <a:lstStyle/>
        <a:p>
          <a:r>
            <a:rPr lang="en-US"/>
            <a:t>Attack exposed the personal data of millions of people.</a:t>
          </a:r>
        </a:p>
      </dgm:t>
    </dgm:pt>
    <dgm:pt modelId="{F99B0CB6-B755-4623-A5A3-9E460A23C288}" type="parTrans" cxnId="{4FD488AF-4BB0-4172-A76D-466D1E75CAC0}">
      <dgm:prSet/>
      <dgm:spPr/>
      <dgm:t>
        <a:bodyPr/>
        <a:lstStyle/>
        <a:p>
          <a:endParaRPr lang="en-US"/>
        </a:p>
      </dgm:t>
    </dgm:pt>
    <dgm:pt modelId="{36FFA56F-D5C2-48EB-8DAA-B0F00BE18DC2}" type="sibTrans" cxnId="{4FD488AF-4BB0-4172-A76D-466D1E75CAC0}">
      <dgm:prSet/>
      <dgm:spPr/>
      <dgm:t>
        <a:bodyPr/>
        <a:lstStyle/>
        <a:p>
          <a:endParaRPr lang="en-US"/>
        </a:p>
      </dgm:t>
    </dgm:pt>
    <dgm:pt modelId="{818577A7-8EE7-446E-9073-0D2F6901E223}">
      <dgm:prSet/>
      <dgm:spPr/>
      <dgm:t>
        <a:bodyPr/>
        <a:lstStyle/>
        <a:p>
          <a:r>
            <a:rPr lang="en-US"/>
            <a:t>Caused by a ransomware attack on Accellion, AirAsia's file transfer service provider.</a:t>
          </a:r>
        </a:p>
      </dgm:t>
    </dgm:pt>
    <dgm:pt modelId="{1D66B2FC-7E73-400E-A8A9-2715D81648B3}" type="parTrans" cxnId="{28F444A7-9944-402D-99E4-45E716188AC1}">
      <dgm:prSet/>
      <dgm:spPr/>
      <dgm:t>
        <a:bodyPr/>
        <a:lstStyle/>
        <a:p>
          <a:endParaRPr lang="en-US"/>
        </a:p>
      </dgm:t>
    </dgm:pt>
    <dgm:pt modelId="{57CF13EF-234F-4FA2-B2E0-BEBFCD7614BC}" type="sibTrans" cxnId="{28F444A7-9944-402D-99E4-45E716188AC1}">
      <dgm:prSet/>
      <dgm:spPr/>
      <dgm:t>
        <a:bodyPr/>
        <a:lstStyle/>
        <a:p>
          <a:endParaRPr lang="en-US"/>
        </a:p>
      </dgm:t>
    </dgm:pt>
    <dgm:pt modelId="{7CE8740F-CC4D-4454-B122-99213FF1412E}" type="pres">
      <dgm:prSet presAssocID="{F5B4EF52-80DC-4BCD-9D5E-F999B168C993}" presName="cycle" presStyleCnt="0">
        <dgm:presLayoutVars>
          <dgm:dir/>
          <dgm:resizeHandles val="exact"/>
        </dgm:presLayoutVars>
      </dgm:prSet>
      <dgm:spPr/>
    </dgm:pt>
    <dgm:pt modelId="{FA99E153-BCE1-40A7-9F17-F6BBCD43D25E}" type="pres">
      <dgm:prSet presAssocID="{94839C0E-C972-4C9B-AEF3-00995FDC997A}" presName="dummy" presStyleCnt="0"/>
      <dgm:spPr/>
    </dgm:pt>
    <dgm:pt modelId="{F8B4F0EF-977C-4CDF-B4A0-82EDB5CD367F}" type="pres">
      <dgm:prSet presAssocID="{94839C0E-C972-4C9B-AEF3-00995FDC997A}" presName="node" presStyleLbl="revTx" presStyleIdx="0" presStyleCnt="5">
        <dgm:presLayoutVars>
          <dgm:bulletEnabled val="1"/>
        </dgm:presLayoutVars>
      </dgm:prSet>
      <dgm:spPr/>
    </dgm:pt>
    <dgm:pt modelId="{EC066DD0-0896-4202-BB91-BF053C83DFB5}" type="pres">
      <dgm:prSet presAssocID="{207A73D9-F8AC-42F7-96E2-3F8B88E73C01}" presName="sibTrans" presStyleLbl="node1" presStyleIdx="0" presStyleCnt="5"/>
      <dgm:spPr/>
    </dgm:pt>
    <dgm:pt modelId="{D3A4CAC0-A9FE-455F-9E93-D1390E6F70D7}" type="pres">
      <dgm:prSet presAssocID="{5839AF41-8B82-46CC-81E0-82E4EAA22938}" presName="dummy" presStyleCnt="0"/>
      <dgm:spPr/>
    </dgm:pt>
    <dgm:pt modelId="{613606E4-787E-4D54-B9FB-F2CDD2835957}" type="pres">
      <dgm:prSet presAssocID="{5839AF41-8B82-46CC-81E0-82E4EAA22938}" presName="node" presStyleLbl="revTx" presStyleIdx="1" presStyleCnt="5">
        <dgm:presLayoutVars>
          <dgm:bulletEnabled val="1"/>
        </dgm:presLayoutVars>
      </dgm:prSet>
      <dgm:spPr/>
    </dgm:pt>
    <dgm:pt modelId="{76C80D7D-06F4-4D8B-B316-3E04A76E2492}" type="pres">
      <dgm:prSet presAssocID="{D6EADD64-B0E8-446A-AD04-EC00D492101C}" presName="sibTrans" presStyleLbl="node1" presStyleIdx="1" presStyleCnt="5"/>
      <dgm:spPr/>
    </dgm:pt>
    <dgm:pt modelId="{557A7B95-C6D4-4513-8544-6303E4EC3584}" type="pres">
      <dgm:prSet presAssocID="{B7D4631D-C4CF-4A5C-A4FB-8126374279B9}" presName="dummy" presStyleCnt="0"/>
      <dgm:spPr/>
    </dgm:pt>
    <dgm:pt modelId="{6E4BA4C0-9E42-4FB0-A6C6-7F59E7E3560D}" type="pres">
      <dgm:prSet presAssocID="{B7D4631D-C4CF-4A5C-A4FB-8126374279B9}" presName="node" presStyleLbl="revTx" presStyleIdx="2" presStyleCnt="5">
        <dgm:presLayoutVars>
          <dgm:bulletEnabled val="1"/>
        </dgm:presLayoutVars>
      </dgm:prSet>
      <dgm:spPr/>
    </dgm:pt>
    <dgm:pt modelId="{20C9CD60-5F7A-487C-A76C-78941B49102B}" type="pres">
      <dgm:prSet presAssocID="{4B8F8DE2-DEC0-4393-9035-56A2A674AC03}" presName="sibTrans" presStyleLbl="node1" presStyleIdx="2" presStyleCnt="5"/>
      <dgm:spPr/>
    </dgm:pt>
    <dgm:pt modelId="{50213B19-1C2F-477E-AD3F-11E58D6ACB0A}" type="pres">
      <dgm:prSet presAssocID="{941A367B-C19F-41C9-8CC3-B4837289536A}" presName="dummy" presStyleCnt="0"/>
      <dgm:spPr/>
    </dgm:pt>
    <dgm:pt modelId="{04BA927C-5EBC-4A67-B36E-E02C259A50B2}" type="pres">
      <dgm:prSet presAssocID="{941A367B-C19F-41C9-8CC3-B4837289536A}" presName="node" presStyleLbl="revTx" presStyleIdx="3" presStyleCnt="5">
        <dgm:presLayoutVars>
          <dgm:bulletEnabled val="1"/>
        </dgm:presLayoutVars>
      </dgm:prSet>
      <dgm:spPr/>
    </dgm:pt>
    <dgm:pt modelId="{9C797EBE-0F81-4C31-81E4-F40D16E18C4B}" type="pres">
      <dgm:prSet presAssocID="{36FFA56F-D5C2-48EB-8DAA-B0F00BE18DC2}" presName="sibTrans" presStyleLbl="node1" presStyleIdx="3" presStyleCnt="5"/>
      <dgm:spPr/>
    </dgm:pt>
    <dgm:pt modelId="{B8C96441-170D-4540-8F74-7E41887106A3}" type="pres">
      <dgm:prSet presAssocID="{818577A7-8EE7-446E-9073-0D2F6901E223}" presName="dummy" presStyleCnt="0"/>
      <dgm:spPr/>
    </dgm:pt>
    <dgm:pt modelId="{5C28C517-FE46-461D-BDE9-69A2C4961CA1}" type="pres">
      <dgm:prSet presAssocID="{818577A7-8EE7-446E-9073-0D2F6901E223}" presName="node" presStyleLbl="revTx" presStyleIdx="4" presStyleCnt="5">
        <dgm:presLayoutVars>
          <dgm:bulletEnabled val="1"/>
        </dgm:presLayoutVars>
      </dgm:prSet>
      <dgm:spPr/>
    </dgm:pt>
    <dgm:pt modelId="{B3C474F3-886B-49E5-9D0D-6B044A8E1201}" type="pres">
      <dgm:prSet presAssocID="{57CF13EF-234F-4FA2-B2E0-BEBFCD7614BC}" presName="sibTrans" presStyleLbl="node1" presStyleIdx="4" presStyleCnt="5"/>
      <dgm:spPr/>
    </dgm:pt>
  </dgm:ptLst>
  <dgm:cxnLst>
    <dgm:cxn modelId="{05FE5204-94DE-49F4-9266-E4E87BE1D8F5}" srcId="{94839C0E-C972-4C9B-AEF3-00995FDC997A}" destId="{37B4B98F-13DB-4467-A2D9-7F10B45F0195}" srcOrd="2" destOrd="0" parTransId="{DA19EF20-DDF3-4B59-819F-9520F25C7DF2}" sibTransId="{70C629E8-AD69-461B-B345-951D7DF5DC21}"/>
    <dgm:cxn modelId="{B15A9612-55EF-4B34-90E2-1F67244F47D0}" type="presOf" srcId="{F5B4EF52-80DC-4BCD-9D5E-F999B168C993}" destId="{7CE8740F-CC4D-4454-B122-99213FF1412E}" srcOrd="0" destOrd="0" presId="urn:microsoft.com/office/officeart/2005/8/layout/cycle1"/>
    <dgm:cxn modelId="{6D7D7236-A066-4EC1-9485-9A7195A770A9}" type="presOf" srcId="{D6EADD64-B0E8-446A-AD04-EC00D492101C}" destId="{76C80D7D-06F4-4D8B-B316-3E04A76E2492}" srcOrd="0" destOrd="0" presId="urn:microsoft.com/office/officeart/2005/8/layout/cycle1"/>
    <dgm:cxn modelId="{CF248F3B-E48B-4DE1-ADBD-B9E769B374DD}" srcId="{F5B4EF52-80DC-4BCD-9D5E-F999B168C993}" destId="{B7D4631D-C4CF-4A5C-A4FB-8126374279B9}" srcOrd="2" destOrd="0" parTransId="{472C4913-E11E-4E4E-8574-D9E0E73B9E9C}" sibTransId="{4B8F8DE2-DEC0-4393-9035-56A2A674AC03}"/>
    <dgm:cxn modelId="{1B1C1040-76FA-48ED-B07A-6727C78F5DA8}" type="presOf" srcId="{B7D4631D-C4CF-4A5C-A4FB-8126374279B9}" destId="{6E4BA4C0-9E42-4FB0-A6C6-7F59E7E3560D}" srcOrd="0" destOrd="0" presId="urn:microsoft.com/office/officeart/2005/8/layout/cycle1"/>
    <dgm:cxn modelId="{215D135B-B93D-4776-8EDE-B9816F44C04B}" type="presOf" srcId="{36FFA56F-D5C2-48EB-8DAA-B0F00BE18DC2}" destId="{9C797EBE-0F81-4C31-81E4-F40D16E18C4B}" srcOrd="0" destOrd="0" presId="urn:microsoft.com/office/officeart/2005/8/layout/cycle1"/>
    <dgm:cxn modelId="{3FFF4A56-DC64-4ED0-AE22-A60E95C3DF32}" srcId="{94839C0E-C972-4C9B-AEF3-00995FDC997A}" destId="{82B6A1A3-7747-44B8-9D11-FCBFDDD6EEA5}" srcOrd="0" destOrd="0" parTransId="{D63C6BEB-AA1E-4DB2-A0F6-9E62EC4643F7}" sibTransId="{13D261A2-56AF-404D-907F-AD7FD7E7736E}"/>
    <dgm:cxn modelId="{0336EA77-5E71-4345-8CC8-C0C7E3A9999E}" type="presOf" srcId="{37B4B98F-13DB-4467-A2D9-7F10B45F0195}" destId="{F8B4F0EF-977C-4CDF-B4A0-82EDB5CD367F}" srcOrd="0" destOrd="3" presId="urn:microsoft.com/office/officeart/2005/8/layout/cycle1"/>
    <dgm:cxn modelId="{E8D64F88-3E23-48D9-B7FA-939D588BDA5D}" type="presOf" srcId="{94839C0E-C972-4C9B-AEF3-00995FDC997A}" destId="{F8B4F0EF-977C-4CDF-B4A0-82EDB5CD367F}" srcOrd="0" destOrd="0" presId="urn:microsoft.com/office/officeart/2005/8/layout/cycle1"/>
    <dgm:cxn modelId="{84BAD289-9213-4EF5-9548-D0C033B1DBE8}" type="presOf" srcId="{82B6A1A3-7747-44B8-9D11-FCBFDDD6EEA5}" destId="{F8B4F0EF-977C-4CDF-B4A0-82EDB5CD367F}" srcOrd="0" destOrd="1" presId="urn:microsoft.com/office/officeart/2005/8/layout/cycle1"/>
    <dgm:cxn modelId="{DD0B228C-1072-4077-BD04-92EFE327414B}" type="presOf" srcId="{207A73D9-F8AC-42F7-96E2-3F8B88E73C01}" destId="{EC066DD0-0896-4202-BB91-BF053C83DFB5}" srcOrd="0" destOrd="0" presId="urn:microsoft.com/office/officeart/2005/8/layout/cycle1"/>
    <dgm:cxn modelId="{4B5F688C-8C92-4BEA-AA33-81D5BBF72FF2}" type="presOf" srcId="{4B8F8DE2-DEC0-4393-9035-56A2A674AC03}" destId="{20C9CD60-5F7A-487C-A76C-78941B49102B}" srcOrd="0" destOrd="0" presId="urn:microsoft.com/office/officeart/2005/8/layout/cycle1"/>
    <dgm:cxn modelId="{78F90F8E-74D7-47F7-A5D4-B35031273283}" srcId="{94839C0E-C972-4C9B-AEF3-00995FDC997A}" destId="{1F1F34D5-EB22-4C0B-8783-B57678C032F5}" srcOrd="1" destOrd="0" parTransId="{6A9F9618-CCF2-4653-BABB-4636AB092D65}" sibTransId="{6E6CA2E4-30AE-4D59-8E0C-0C594428C48D}"/>
    <dgm:cxn modelId="{D14C308E-0F8E-4E23-B7E7-774BD3AF8F71}" srcId="{F5B4EF52-80DC-4BCD-9D5E-F999B168C993}" destId="{94839C0E-C972-4C9B-AEF3-00995FDC997A}" srcOrd="0" destOrd="0" parTransId="{3A4FA7D0-3E10-4975-AAC3-D231FFD921A3}" sibTransId="{207A73D9-F8AC-42F7-96E2-3F8B88E73C01}"/>
    <dgm:cxn modelId="{6C334F90-B146-4616-8476-C0077582B7F4}" type="presOf" srcId="{941A367B-C19F-41C9-8CC3-B4837289536A}" destId="{04BA927C-5EBC-4A67-B36E-E02C259A50B2}" srcOrd="0" destOrd="0" presId="urn:microsoft.com/office/officeart/2005/8/layout/cycle1"/>
    <dgm:cxn modelId="{28F444A7-9944-402D-99E4-45E716188AC1}" srcId="{F5B4EF52-80DC-4BCD-9D5E-F999B168C993}" destId="{818577A7-8EE7-446E-9073-0D2F6901E223}" srcOrd="4" destOrd="0" parTransId="{1D66B2FC-7E73-400E-A8A9-2715D81648B3}" sibTransId="{57CF13EF-234F-4FA2-B2E0-BEBFCD7614BC}"/>
    <dgm:cxn modelId="{4FD488AF-4BB0-4172-A76D-466D1E75CAC0}" srcId="{F5B4EF52-80DC-4BCD-9D5E-F999B168C993}" destId="{941A367B-C19F-41C9-8CC3-B4837289536A}" srcOrd="3" destOrd="0" parTransId="{F99B0CB6-B755-4623-A5A3-9E460A23C288}" sibTransId="{36FFA56F-D5C2-48EB-8DAA-B0F00BE18DC2}"/>
    <dgm:cxn modelId="{451AA3B6-E19C-4F72-8E6F-6AD90DC30C88}" srcId="{F5B4EF52-80DC-4BCD-9D5E-F999B168C993}" destId="{5839AF41-8B82-46CC-81E0-82E4EAA22938}" srcOrd="1" destOrd="0" parTransId="{52D4EBE1-78DA-4DB2-9530-BFC2E8686069}" sibTransId="{D6EADD64-B0E8-446A-AD04-EC00D492101C}"/>
    <dgm:cxn modelId="{0D98B5B7-DD97-4575-A3E6-299DA8D42844}" type="presOf" srcId="{818577A7-8EE7-446E-9073-0D2F6901E223}" destId="{5C28C517-FE46-461D-BDE9-69A2C4961CA1}" srcOrd="0" destOrd="0" presId="urn:microsoft.com/office/officeart/2005/8/layout/cycle1"/>
    <dgm:cxn modelId="{42872DD7-4278-4317-AE5B-B9C9A2A9C3DE}" type="presOf" srcId="{1F1F34D5-EB22-4C0B-8783-B57678C032F5}" destId="{F8B4F0EF-977C-4CDF-B4A0-82EDB5CD367F}" srcOrd="0" destOrd="2" presId="urn:microsoft.com/office/officeart/2005/8/layout/cycle1"/>
    <dgm:cxn modelId="{EAF1CFD7-3517-4020-9E14-1878F3660828}" type="presOf" srcId="{57CF13EF-234F-4FA2-B2E0-BEBFCD7614BC}" destId="{B3C474F3-886B-49E5-9D0D-6B044A8E1201}" srcOrd="0" destOrd="0" presId="urn:microsoft.com/office/officeart/2005/8/layout/cycle1"/>
    <dgm:cxn modelId="{6AD4E9F1-2697-403D-96AE-F2024689CB96}" type="presOf" srcId="{5839AF41-8B82-46CC-81E0-82E4EAA22938}" destId="{613606E4-787E-4D54-B9FB-F2CDD2835957}" srcOrd="0" destOrd="0" presId="urn:microsoft.com/office/officeart/2005/8/layout/cycle1"/>
    <dgm:cxn modelId="{888B1989-5702-4A3E-8862-BAA228F8F20F}" type="presParOf" srcId="{7CE8740F-CC4D-4454-B122-99213FF1412E}" destId="{FA99E153-BCE1-40A7-9F17-F6BBCD43D25E}" srcOrd="0" destOrd="0" presId="urn:microsoft.com/office/officeart/2005/8/layout/cycle1"/>
    <dgm:cxn modelId="{895AE2F7-A13D-41C1-9247-44A165683225}" type="presParOf" srcId="{7CE8740F-CC4D-4454-B122-99213FF1412E}" destId="{F8B4F0EF-977C-4CDF-B4A0-82EDB5CD367F}" srcOrd="1" destOrd="0" presId="urn:microsoft.com/office/officeart/2005/8/layout/cycle1"/>
    <dgm:cxn modelId="{DC51C07D-6C77-4CC2-BFC1-BBC787F5E97A}" type="presParOf" srcId="{7CE8740F-CC4D-4454-B122-99213FF1412E}" destId="{EC066DD0-0896-4202-BB91-BF053C83DFB5}" srcOrd="2" destOrd="0" presId="urn:microsoft.com/office/officeart/2005/8/layout/cycle1"/>
    <dgm:cxn modelId="{82F268C4-9464-4C33-8314-1ADDE894DC46}" type="presParOf" srcId="{7CE8740F-CC4D-4454-B122-99213FF1412E}" destId="{D3A4CAC0-A9FE-455F-9E93-D1390E6F70D7}" srcOrd="3" destOrd="0" presId="urn:microsoft.com/office/officeart/2005/8/layout/cycle1"/>
    <dgm:cxn modelId="{E7C97F57-EEC2-4564-8C18-7187446A67CD}" type="presParOf" srcId="{7CE8740F-CC4D-4454-B122-99213FF1412E}" destId="{613606E4-787E-4D54-B9FB-F2CDD2835957}" srcOrd="4" destOrd="0" presId="urn:microsoft.com/office/officeart/2005/8/layout/cycle1"/>
    <dgm:cxn modelId="{74C862DA-6418-4DF8-B559-ACD703506DF4}" type="presParOf" srcId="{7CE8740F-CC4D-4454-B122-99213FF1412E}" destId="{76C80D7D-06F4-4D8B-B316-3E04A76E2492}" srcOrd="5" destOrd="0" presId="urn:microsoft.com/office/officeart/2005/8/layout/cycle1"/>
    <dgm:cxn modelId="{BCB9B184-8C8D-4904-9B95-FF3724808926}" type="presParOf" srcId="{7CE8740F-CC4D-4454-B122-99213FF1412E}" destId="{557A7B95-C6D4-4513-8544-6303E4EC3584}" srcOrd="6" destOrd="0" presId="urn:microsoft.com/office/officeart/2005/8/layout/cycle1"/>
    <dgm:cxn modelId="{60DE0CA1-B802-4CD0-9515-997393AEDFC6}" type="presParOf" srcId="{7CE8740F-CC4D-4454-B122-99213FF1412E}" destId="{6E4BA4C0-9E42-4FB0-A6C6-7F59E7E3560D}" srcOrd="7" destOrd="0" presId="urn:microsoft.com/office/officeart/2005/8/layout/cycle1"/>
    <dgm:cxn modelId="{B2BE7166-C23C-40E3-BB52-DF1BC1F05A68}" type="presParOf" srcId="{7CE8740F-CC4D-4454-B122-99213FF1412E}" destId="{20C9CD60-5F7A-487C-A76C-78941B49102B}" srcOrd="8" destOrd="0" presId="urn:microsoft.com/office/officeart/2005/8/layout/cycle1"/>
    <dgm:cxn modelId="{C1B82270-5776-425A-B4CF-A1C7CB77F308}" type="presParOf" srcId="{7CE8740F-CC4D-4454-B122-99213FF1412E}" destId="{50213B19-1C2F-477E-AD3F-11E58D6ACB0A}" srcOrd="9" destOrd="0" presId="urn:microsoft.com/office/officeart/2005/8/layout/cycle1"/>
    <dgm:cxn modelId="{B850FB4A-1F25-4B6A-B84D-FAFE19E7BB3A}" type="presParOf" srcId="{7CE8740F-CC4D-4454-B122-99213FF1412E}" destId="{04BA927C-5EBC-4A67-B36E-E02C259A50B2}" srcOrd="10" destOrd="0" presId="urn:microsoft.com/office/officeart/2005/8/layout/cycle1"/>
    <dgm:cxn modelId="{F47F8517-B5A5-4B12-A3FD-C8293BE2B438}" type="presParOf" srcId="{7CE8740F-CC4D-4454-B122-99213FF1412E}" destId="{9C797EBE-0F81-4C31-81E4-F40D16E18C4B}" srcOrd="11" destOrd="0" presId="urn:microsoft.com/office/officeart/2005/8/layout/cycle1"/>
    <dgm:cxn modelId="{B70E123B-BC9D-4B94-9FC4-912A861D8B70}" type="presParOf" srcId="{7CE8740F-CC4D-4454-B122-99213FF1412E}" destId="{B8C96441-170D-4540-8F74-7E41887106A3}" srcOrd="12" destOrd="0" presId="urn:microsoft.com/office/officeart/2005/8/layout/cycle1"/>
    <dgm:cxn modelId="{A7F4D4AA-4933-4667-9545-69570107D5E9}" type="presParOf" srcId="{7CE8740F-CC4D-4454-B122-99213FF1412E}" destId="{5C28C517-FE46-461D-BDE9-69A2C4961CA1}" srcOrd="13" destOrd="0" presId="urn:microsoft.com/office/officeart/2005/8/layout/cycle1"/>
    <dgm:cxn modelId="{E202F1FE-9349-419E-AEB7-999BF947C070}" type="presParOf" srcId="{7CE8740F-CC4D-4454-B122-99213FF1412E}" destId="{B3C474F3-886B-49E5-9D0D-6B044A8E120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5E7BC-5E0B-440A-8CC8-54C5FD6400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AB33BF-9BA3-44C5-A96B-AAB3DB9C2F21}">
      <dgm:prSet/>
      <dgm:spPr/>
      <dgm:t>
        <a:bodyPr/>
        <a:lstStyle/>
        <a:p>
          <a:r>
            <a:rPr lang="en-US"/>
            <a:t>Daixin Team gained unauthorized access to the AirAsia's VPN servers via spear phishing and VPN vulnerabilities.</a:t>
          </a:r>
        </a:p>
      </dgm:t>
    </dgm:pt>
    <dgm:pt modelId="{EFEBC24C-ADA6-4D9C-ADE4-378B920C5607}" type="parTrans" cxnId="{69D94B69-94B4-4103-80D2-21CE37AF8B35}">
      <dgm:prSet/>
      <dgm:spPr/>
      <dgm:t>
        <a:bodyPr/>
        <a:lstStyle/>
        <a:p>
          <a:endParaRPr lang="en-US"/>
        </a:p>
      </dgm:t>
    </dgm:pt>
    <dgm:pt modelId="{62A7A135-8A41-4BA8-B1F0-E34881874ECF}" type="sibTrans" cxnId="{69D94B69-94B4-4103-80D2-21CE37AF8B35}">
      <dgm:prSet/>
      <dgm:spPr/>
      <dgm:t>
        <a:bodyPr/>
        <a:lstStyle/>
        <a:p>
          <a:endParaRPr lang="en-US"/>
        </a:p>
      </dgm:t>
    </dgm:pt>
    <dgm:pt modelId="{6DE86518-CBAC-4C99-973F-C9E6AD24F3FB}">
      <dgm:prSet/>
      <dgm:spPr/>
      <dgm:t>
        <a:bodyPr/>
        <a:lstStyle/>
        <a:p>
          <a:r>
            <a:rPr lang="en-US"/>
            <a:t>After gaining access, attackers resetted passwords of privileged accounts and dumped credentials to obtain account logins.</a:t>
          </a:r>
        </a:p>
      </dgm:t>
    </dgm:pt>
    <dgm:pt modelId="{A9A26C26-BEB8-458B-94AF-3E8DDE3C4A56}" type="parTrans" cxnId="{1DA01210-C1B8-45E8-91B0-0D0B3A5005C3}">
      <dgm:prSet/>
      <dgm:spPr/>
      <dgm:t>
        <a:bodyPr/>
        <a:lstStyle/>
        <a:p>
          <a:endParaRPr lang="en-US"/>
        </a:p>
      </dgm:t>
    </dgm:pt>
    <dgm:pt modelId="{DC7DDE7F-87F5-437F-80B0-5624EEDF63FC}" type="sibTrans" cxnId="{1DA01210-C1B8-45E8-91B0-0D0B3A5005C3}">
      <dgm:prSet/>
      <dgm:spPr/>
      <dgm:t>
        <a:bodyPr/>
        <a:lstStyle/>
        <a:p>
          <a:endParaRPr lang="en-US"/>
        </a:p>
      </dgm:t>
    </dgm:pt>
    <dgm:pt modelId="{6CB8997B-84B2-43FB-B2E4-BC0BA949A3F6}">
      <dgm:prSet/>
      <dgm:spPr/>
      <dgm:t>
        <a:bodyPr/>
        <a:lstStyle/>
        <a:p>
          <a:r>
            <a:rPr lang="en-US"/>
            <a:t>Attackers then used reverse proxy tool called "Ngrok" to extort data from the VMware ESXi servers.</a:t>
          </a:r>
        </a:p>
      </dgm:t>
    </dgm:pt>
    <dgm:pt modelId="{FA64739A-E31D-48A7-98BE-EE62D08FEEB6}" type="parTrans" cxnId="{02723170-CE27-409F-BE4F-7429D1F17BBC}">
      <dgm:prSet/>
      <dgm:spPr/>
      <dgm:t>
        <a:bodyPr/>
        <a:lstStyle/>
        <a:p>
          <a:endParaRPr lang="en-US"/>
        </a:p>
      </dgm:t>
    </dgm:pt>
    <dgm:pt modelId="{F5885E40-679F-4C8F-8931-BE3582FB527D}" type="sibTrans" cxnId="{02723170-CE27-409F-BE4F-7429D1F17BBC}">
      <dgm:prSet/>
      <dgm:spPr/>
      <dgm:t>
        <a:bodyPr/>
        <a:lstStyle/>
        <a:p>
          <a:endParaRPr lang="en-US"/>
        </a:p>
      </dgm:t>
    </dgm:pt>
    <dgm:pt modelId="{9D635A81-0059-4EB4-8C2E-7143C01EBCC1}">
      <dgm:prSet/>
      <dgm:spPr/>
      <dgm:t>
        <a:bodyPr/>
        <a:lstStyle/>
        <a:p>
          <a:r>
            <a:rPr lang="en-US"/>
            <a:t>After retrieval of unauthorized data of confidential information of the companies' customer and employees, attackers installed a ransomware similar to "Babuk Locker" to their VMware ESXi servers inflicting all the machines in the network to be locked.</a:t>
          </a:r>
        </a:p>
      </dgm:t>
    </dgm:pt>
    <dgm:pt modelId="{70E68DF8-99A6-4863-97A3-B3F69EDF5AF4}" type="parTrans" cxnId="{222A41BA-F563-4D3B-92BB-FF2CB186769D}">
      <dgm:prSet/>
      <dgm:spPr/>
      <dgm:t>
        <a:bodyPr/>
        <a:lstStyle/>
        <a:p>
          <a:endParaRPr lang="en-US"/>
        </a:p>
      </dgm:t>
    </dgm:pt>
    <dgm:pt modelId="{509DE1E8-6F38-4FDD-A285-69AD92EB8D19}" type="sibTrans" cxnId="{222A41BA-F563-4D3B-92BB-FF2CB186769D}">
      <dgm:prSet/>
      <dgm:spPr/>
      <dgm:t>
        <a:bodyPr/>
        <a:lstStyle/>
        <a:p>
          <a:endParaRPr lang="en-US"/>
        </a:p>
      </dgm:t>
    </dgm:pt>
    <dgm:pt modelId="{F5A389E9-415F-4D67-A2CB-1C744FA3B28E}" type="pres">
      <dgm:prSet presAssocID="{4395E7BC-5E0B-440A-8CC8-54C5FD640001}" presName="linear" presStyleCnt="0">
        <dgm:presLayoutVars>
          <dgm:animLvl val="lvl"/>
          <dgm:resizeHandles val="exact"/>
        </dgm:presLayoutVars>
      </dgm:prSet>
      <dgm:spPr/>
    </dgm:pt>
    <dgm:pt modelId="{BA259C03-B39E-4DF1-9269-56897C2BA9DE}" type="pres">
      <dgm:prSet presAssocID="{98AB33BF-9BA3-44C5-A96B-AAB3DB9C2F21}" presName="parentText" presStyleLbl="node1" presStyleIdx="0" presStyleCnt="4">
        <dgm:presLayoutVars>
          <dgm:chMax val="0"/>
          <dgm:bulletEnabled val="1"/>
        </dgm:presLayoutVars>
      </dgm:prSet>
      <dgm:spPr/>
    </dgm:pt>
    <dgm:pt modelId="{DFB392EF-9CD4-40A9-BDC6-AA40D6799A79}" type="pres">
      <dgm:prSet presAssocID="{62A7A135-8A41-4BA8-B1F0-E34881874ECF}" presName="spacer" presStyleCnt="0"/>
      <dgm:spPr/>
    </dgm:pt>
    <dgm:pt modelId="{EF2A8874-92A2-4ED3-B54F-70265BC11C15}" type="pres">
      <dgm:prSet presAssocID="{6DE86518-CBAC-4C99-973F-C9E6AD24F3FB}" presName="parentText" presStyleLbl="node1" presStyleIdx="1" presStyleCnt="4">
        <dgm:presLayoutVars>
          <dgm:chMax val="0"/>
          <dgm:bulletEnabled val="1"/>
        </dgm:presLayoutVars>
      </dgm:prSet>
      <dgm:spPr/>
    </dgm:pt>
    <dgm:pt modelId="{86E0CBB1-1CE0-4EC2-9B35-26FF4491D821}" type="pres">
      <dgm:prSet presAssocID="{DC7DDE7F-87F5-437F-80B0-5624EEDF63FC}" presName="spacer" presStyleCnt="0"/>
      <dgm:spPr/>
    </dgm:pt>
    <dgm:pt modelId="{AF2C04E5-DE0C-4A3B-92C2-C462DAEA06FC}" type="pres">
      <dgm:prSet presAssocID="{6CB8997B-84B2-43FB-B2E4-BC0BA949A3F6}" presName="parentText" presStyleLbl="node1" presStyleIdx="2" presStyleCnt="4">
        <dgm:presLayoutVars>
          <dgm:chMax val="0"/>
          <dgm:bulletEnabled val="1"/>
        </dgm:presLayoutVars>
      </dgm:prSet>
      <dgm:spPr/>
    </dgm:pt>
    <dgm:pt modelId="{A43DEC50-4BA3-47FC-807D-7B72239B69A8}" type="pres">
      <dgm:prSet presAssocID="{F5885E40-679F-4C8F-8931-BE3582FB527D}" presName="spacer" presStyleCnt="0"/>
      <dgm:spPr/>
    </dgm:pt>
    <dgm:pt modelId="{7D1D27C7-3F04-48B8-AE71-BCB2BDAAABC7}" type="pres">
      <dgm:prSet presAssocID="{9D635A81-0059-4EB4-8C2E-7143C01EBCC1}" presName="parentText" presStyleLbl="node1" presStyleIdx="3" presStyleCnt="4">
        <dgm:presLayoutVars>
          <dgm:chMax val="0"/>
          <dgm:bulletEnabled val="1"/>
        </dgm:presLayoutVars>
      </dgm:prSet>
      <dgm:spPr/>
    </dgm:pt>
  </dgm:ptLst>
  <dgm:cxnLst>
    <dgm:cxn modelId="{5683DD0C-ED8E-4B9E-9218-402D37CD38AE}" type="presOf" srcId="{6CB8997B-84B2-43FB-B2E4-BC0BA949A3F6}" destId="{AF2C04E5-DE0C-4A3B-92C2-C462DAEA06FC}" srcOrd="0" destOrd="0" presId="urn:microsoft.com/office/officeart/2005/8/layout/vList2"/>
    <dgm:cxn modelId="{1DA01210-C1B8-45E8-91B0-0D0B3A5005C3}" srcId="{4395E7BC-5E0B-440A-8CC8-54C5FD640001}" destId="{6DE86518-CBAC-4C99-973F-C9E6AD24F3FB}" srcOrd="1" destOrd="0" parTransId="{A9A26C26-BEB8-458B-94AF-3E8DDE3C4A56}" sibTransId="{DC7DDE7F-87F5-437F-80B0-5624EEDF63FC}"/>
    <dgm:cxn modelId="{2E971C27-0069-4C18-8051-EC771676E297}" type="presOf" srcId="{9D635A81-0059-4EB4-8C2E-7143C01EBCC1}" destId="{7D1D27C7-3F04-48B8-AE71-BCB2BDAAABC7}" srcOrd="0" destOrd="0" presId="urn:microsoft.com/office/officeart/2005/8/layout/vList2"/>
    <dgm:cxn modelId="{BA8CCE5D-A0D5-4B9F-8D33-CAD5A57956D5}" type="presOf" srcId="{4395E7BC-5E0B-440A-8CC8-54C5FD640001}" destId="{F5A389E9-415F-4D67-A2CB-1C744FA3B28E}" srcOrd="0" destOrd="0" presId="urn:microsoft.com/office/officeart/2005/8/layout/vList2"/>
    <dgm:cxn modelId="{69D94B69-94B4-4103-80D2-21CE37AF8B35}" srcId="{4395E7BC-5E0B-440A-8CC8-54C5FD640001}" destId="{98AB33BF-9BA3-44C5-A96B-AAB3DB9C2F21}" srcOrd="0" destOrd="0" parTransId="{EFEBC24C-ADA6-4D9C-ADE4-378B920C5607}" sibTransId="{62A7A135-8A41-4BA8-B1F0-E34881874ECF}"/>
    <dgm:cxn modelId="{02723170-CE27-409F-BE4F-7429D1F17BBC}" srcId="{4395E7BC-5E0B-440A-8CC8-54C5FD640001}" destId="{6CB8997B-84B2-43FB-B2E4-BC0BA949A3F6}" srcOrd="2" destOrd="0" parTransId="{FA64739A-E31D-48A7-98BE-EE62D08FEEB6}" sibTransId="{F5885E40-679F-4C8F-8931-BE3582FB527D}"/>
    <dgm:cxn modelId="{140354B6-15E6-4F49-B706-EB662663CAFB}" type="presOf" srcId="{6DE86518-CBAC-4C99-973F-C9E6AD24F3FB}" destId="{EF2A8874-92A2-4ED3-B54F-70265BC11C15}" srcOrd="0" destOrd="0" presId="urn:microsoft.com/office/officeart/2005/8/layout/vList2"/>
    <dgm:cxn modelId="{222A41BA-F563-4D3B-92BB-FF2CB186769D}" srcId="{4395E7BC-5E0B-440A-8CC8-54C5FD640001}" destId="{9D635A81-0059-4EB4-8C2E-7143C01EBCC1}" srcOrd="3" destOrd="0" parTransId="{70E68DF8-99A6-4863-97A3-B3F69EDF5AF4}" sibTransId="{509DE1E8-6F38-4FDD-A285-69AD92EB8D19}"/>
    <dgm:cxn modelId="{6BF7FBCB-34D4-4244-B060-09A4C8780CC1}" type="presOf" srcId="{98AB33BF-9BA3-44C5-A96B-AAB3DB9C2F21}" destId="{BA259C03-B39E-4DF1-9269-56897C2BA9DE}" srcOrd="0" destOrd="0" presId="urn:microsoft.com/office/officeart/2005/8/layout/vList2"/>
    <dgm:cxn modelId="{6E2E6E3C-9CBA-4245-ACC5-FFD07DDF5103}" type="presParOf" srcId="{F5A389E9-415F-4D67-A2CB-1C744FA3B28E}" destId="{BA259C03-B39E-4DF1-9269-56897C2BA9DE}" srcOrd="0" destOrd="0" presId="urn:microsoft.com/office/officeart/2005/8/layout/vList2"/>
    <dgm:cxn modelId="{76A3B7CE-BB48-4BCC-81FF-6C43F573FFC7}" type="presParOf" srcId="{F5A389E9-415F-4D67-A2CB-1C744FA3B28E}" destId="{DFB392EF-9CD4-40A9-BDC6-AA40D6799A79}" srcOrd="1" destOrd="0" presId="urn:microsoft.com/office/officeart/2005/8/layout/vList2"/>
    <dgm:cxn modelId="{8AA43B91-8EFC-4BA6-803D-8BE75DDF2008}" type="presParOf" srcId="{F5A389E9-415F-4D67-A2CB-1C744FA3B28E}" destId="{EF2A8874-92A2-4ED3-B54F-70265BC11C15}" srcOrd="2" destOrd="0" presId="urn:microsoft.com/office/officeart/2005/8/layout/vList2"/>
    <dgm:cxn modelId="{3C658D0E-11D2-41F9-96B8-7122B9AC3AC0}" type="presParOf" srcId="{F5A389E9-415F-4D67-A2CB-1C744FA3B28E}" destId="{86E0CBB1-1CE0-4EC2-9B35-26FF4491D821}" srcOrd="3" destOrd="0" presId="urn:microsoft.com/office/officeart/2005/8/layout/vList2"/>
    <dgm:cxn modelId="{06DE0F90-0ACF-49C4-9066-8EDC3F6A5A32}" type="presParOf" srcId="{F5A389E9-415F-4D67-A2CB-1C744FA3B28E}" destId="{AF2C04E5-DE0C-4A3B-92C2-C462DAEA06FC}" srcOrd="4" destOrd="0" presId="urn:microsoft.com/office/officeart/2005/8/layout/vList2"/>
    <dgm:cxn modelId="{D7630D10-E4BC-485C-A232-31B0BE414C4A}" type="presParOf" srcId="{F5A389E9-415F-4D67-A2CB-1C744FA3B28E}" destId="{A43DEC50-4BA3-47FC-807D-7B72239B69A8}" srcOrd="5" destOrd="0" presId="urn:microsoft.com/office/officeart/2005/8/layout/vList2"/>
    <dgm:cxn modelId="{CC1CA20F-971A-4355-BA5B-0D7C014FA0CC}" type="presParOf" srcId="{F5A389E9-415F-4D67-A2CB-1C744FA3B28E}" destId="{7D1D27C7-3F04-48B8-AE71-BCB2BDAAABC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77D6A3-6086-4FF9-B7E9-4CCF87AB09F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BC76EDD-D78C-480F-A419-E288043B412A}">
      <dgm:prSet/>
      <dgm:spPr/>
      <dgm:t>
        <a:bodyPr/>
        <a:lstStyle/>
        <a:p>
          <a:r>
            <a:rPr lang="en-US"/>
            <a:t>Average cost of data breach: USD </a:t>
          </a:r>
          <a:r>
            <a:rPr lang="en-US" b="1"/>
            <a:t>4.35</a:t>
          </a:r>
          <a:r>
            <a:rPr lang="en-US"/>
            <a:t> million</a:t>
          </a:r>
        </a:p>
      </dgm:t>
    </dgm:pt>
    <dgm:pt modelId="{5A34A3B2-31CB-455D-8A23-98180FB25A5F}" type="parTrans" cxnId="{F90C41DE-53BC-4FD7-BE11-55195D9AD7B2}">
      <dgm:prSet/>
      <dgm:spPr/>
      <dgm:t>
        <a:bodyPr/>
        <a:lstStyle/>
        <a:p>
          <a:endParaRPr lang="en-US"/>
        </a:p>
      </dgm:t>
    </dgm:pt>
    <dgm:pt modelId="{744B8CDA-2BE3-41D9-83E1-E89E8FFB5D8B}" type="sibTrans" cxnId="{F90C41DE-53BC-4FD7-BE11-55195D9AD7B2}">
      <dgm:prSet/>
      <dgm:spPr/>
      <dgm:t>
        <a:bodyPr/>
        <a:lstStyle/>
        <a:p>
          <a:endParaRPr lang="en-US"/>
        </a:p>
      </dgm:t>
    </dgm:pt>
    <dgm:pt modelId="{511E3CE4-1134-4E9B-80B7-3A96300B6F4A}">
      <dgm:prSet/>
      <dgm:spPr/>
      <dgm:t>
        <a:bodyPr/>
        <a:lstStyle/>
        <a:p>
          <a:r>
            <a:rPr lang="en-US"/>
            <a:t>IBM's 2022 Data Report: 550 organizations, 17 regions (March 2021 – March 2022)</a:t>
          </a:r>
        </a:p>
      </dgm:t>
    </dgm:pt>
    <dgm:pt modelId="{24862568-B6C1-43B1-A942-2204B94183AC}" type="parTrans" cxnId="{91A31DB6-5D4C-4CD6-8C88-3BD211D74E38}">
      <dgm:prSet/>
      <dgm:spPr/>
      <dgm:t>
        <a:bodyPr/>
        <a:lstStyle/>
        <a:p>
          <a:endParaRPr lang="en-US"/>
        </a:p>
      </dgm:t>
    </dgm:pt>
    <dgm:pt modelId="{BBE1C332-9260-48C8-8CFF-CC3AE8EB53E2}" type="sibTrans" cxnId="{91A31DB6-5D4C-4CD6-8C88-3BD211D74E38}">
      <dgm:prSet/>
      <dgm:spPr/>
      <dgm:t>
        <a:bodyPr/>
        <a:lstStyle/>
        <a:p>
          <a:endParaRPr lang="en-US"/>
        </a:p>
      </dgm:t>
    </dgm:pt>
    <dgm:pt modelId="{FB8DD857-CADD-426E-894E-7FC3ED703E69}">
      <dgm:prSet/>
      <dgm:spPr/>
      <dgm:t>
        <a:bodyPr/>
        <a:lstStyle/>
        <a:p>
          <a:r>
            <a:rPr lang="en-US"/>
            <a:t>USA is costliest country with USD</a:t>
          </a:r>
          <a:r>
            <a:rPr lang="en-US" b="1"/>
            <a:t> 9.44</a:t>
          </a:r>
          <a:r>
            <a:rPr lang="en-US"/>
            <a:t> million</a:t>
          </a:r>
        </a:p>
      </dgm:t>
    </dgm:pt>
    <dgm:pt modelId="{83B5D57D-91E6-4E11-8612-1FA9A8876756}" type="parTrans" cxnId="{4B27EED9-BC29-4A6A-BB86-99A5E72D603E}">
      <dgm:prSet/>
      <dgm:spPr/>
      <dgm:t>
        <a:bodyPr/>
        <a:lstStyle/>
        <a:p>
          <a:endParaRPr lang="en-US"/>
        </a:p>
      </dgm:t>
    </dgm:pt>
    <dgm:pt modelId="{B42463A0-56DF-485C-B058-E1809A0638F7}" type="sibTrans" cxnId="{4B27EED9-BC29-4A6A-BB86-99A5E72D603E}">
      <dgm:prSet/>
      <dgm:spPr/>
      <dgm:t>
        <a:bodyPr/>
        <a:lstStyle/>
        <a:p>
          <a:endParaRPr lang="en-US"/>
        </a:p>
      </dgm:t>
    </dgm:pt>
    <dgm:pt modelId="{76D2BD0E-DF3D-49FB-A3C6-05BC3327AF31}">
      <dgm:prSet/>
      <dgm:spPr/>
      <dgm:t>
        <a:bodyPr/>
        <a:lstStyle/>
        <a:p>
          <a:r>
            <a:rPr lang="en-US"/>
            <a:t>ASEAN's average: USD </a:t>
          </a:r>
          <a:r>
            <a:rPr lang="en-US" b="1"/>
            <a:t>2.87</a:t>
          </a:r>
          <a:r>
            <a:rPr lang="en-US"/>
            <a:t> million (12th place)</a:t>
          </a:r>
        </a:p>
      </dgm:t>
    </dgm:pt>
    <dgm:pt modelId="{3885DC2B-9C85-4B7F-BFEA-1F704C0956C3}" type="parTrans" cxnId="{7A915662-D8D3-4DDC-8040-7BC5373605E6}">
      <dgm:prSet/>
      <dgm:spPr/>
      <dgm:t>
        <a:bodyPr/>
        <a:lstStyle/>
        <a:p>
          <a:endParaRPr lang="en-US"/>
        </a:p>
      </dgm:t>
    </dgm:pt>
    <dgm:pt modelId="{54E0D63B-D294-4339-B004-5674765DB1C3}" type="sibTrans" cxnId="{7A915662-D8D3-4DDC-8040-7BC5373605E6}">
      <dgm:prSet/>
      <dgm:spPr/>
      <dgm:t>
        <a:bodyPr/>
        <a:lstStyle/>
        <a:p>
          <a:endParaRPr lang="en-US"/>
        </a:p>
      </dgm:t>
    </dgm:pt>
    <dgm:pt modelId="{6101549E-EE72-463A-BCE5-5506B5D8EDB9}">
      <dgm:prSet/>
      <dgm:spPr/>
      <dgm:t>
        <a:bodyPr/>
        <a:lstStyle/>
        <a:p>
          <a:r>
            <a:rPr lang="en-US"/>
            <a:t>AirAsia's At-Bay estimate: USD </a:t>
          </a:r>
          <a:r>
            <a:rPr lang="en-US" b="1"/>
            <a:t>17.2</a:t>
          </a:r>
          <a:r>
            <a:rPr lang="en-US"/>
            <a:t> million</a:t>
          </a:r>
        </a:p>
      </dgm:t>
    </dgm:pt>
    <dgm:pt modelId="{ACA44D23-5BE2-4086-88BA-DEC3B1D2108A}" type="parTrans" cxnId="{4AB9D673-72DC-4124-ACA7-55B537FC6C20}">
      <dgm:prSet/>
      <dgm:spPr/>
      <dgm:t>
        <a:bodyPr/>
        <a:lstStyle/>
        <a:p>
          <a:endParaRPr lang="en-US"/>
        </a:p>
      </dgm:t>
    </dgm:pt>
    <dgm:pt modelId="{7E9ED935-11D9-4EF3-A1EA-AFD0B2469371}" type="sibTrans" cxnId="{4AB9D673-72DC-4124-ACA7-55B537FC6C20}">
      <dgm:prSet/>
      <dgm:spPr/>
      <dgm:t>
        <a:bodyPr/>
        <a:lstStyle/>
        <a:p>
          <a:endParaRPr lang="en-US"/>
        </a:p>
      </dgm:t>
    </dgm:pt>
    <dgm:pt modelId="{FB1612B9-E874-415F-ACB8-9C4DFE8A84D3}" type="pres">
      <dgm:prSet presAssocID="{6D77D6A3-6086-4FF9-B7E9-4CCF87AB09FE}" presName="outerComposite" presStyleCnt="0">
        <dgm:presLayoutVars>
          <dgm:chMax val="5"/>
          <dgm:dir/>
          <dgm:resizeHandles val="exact"/>
        </dgm:presLayoutVars>
      </dgm:prSet>
      <dgm:spPr/>
    </dgm:pt>
    <dgm:pt modelId="{6F597C57-BD25-4604-9D8D-B8CF536ED14E}" type="pres">
      <dgm:prSet presAssocID="{6D77D6A3-6086-4FF9-B7E9-4CCF87AB09FE}" presName="dummyMaxCanvas" presStyleCnt="0">
        <dgm:presLayoutVars/>
      </dgm:prSet>
      <dgm:spPr/>
    </dgm:pt>
    <dgm:pt modelId="{60FE92E0-5FA7-440B-B0F6-A5DEFDF9E82A}" type="pres">
      <dgm:prSet presAssocID="{6D77D6A3-6086-4FF9-B7E9-4CCF87AB09FE}" presName="FourNodes_1" presStyleLbl="node1" presStyleIdx="0" presStyleCnt="4">
        <dgm:presLayoutVars>
          <dgm:bulletEnabled val="1"/>
        </dgm:presLayoutVars>
      </dgm:prSet>
      <dgm:spPr/>
    </dgm:pt>
    <dgm:pt modelId="{F0F3C72F-8BD5-4FF5-B736-F36BDD913533}" type="pres">
      <dgm:prSet presAssocID="{6D77D6A3-6086-4FF9-B7E9-4CCF87AB09FE}" presName="FourNodes_2" presStyleLbl="node1" presStyleIdx="1" presStyleCnt="4">
        <dgm:presLayoutVars>
          <dgm:bulletEnabled val="1"/>
        </dgm:presLayoutVars>
      </dgm:prSet>
      <dgm:spPr/>
    </dgm:pt>
    <dgm:pt modelId="{86B787EA-1D99-472D-B408-ABBAF5729CFC}" type="pres">
      <dgm:prSet presAssocID="{6D77D6A3-6086-4FF9-B7E9-4CCF87AB09FE}" presName="FourNodes_3" presStyleLbl="node1" presStyleIdx="2" presStyleCnt="4">
        <dgm:presLayoutVars>
          <dgm:bulletEnabled val="1"/>
        </dgm:presLayoutVars>
      </dgm:prSet>
      <dgm:spPr/>
    </dgm:pt>
    <dgm:pt modelId="{3F776309-67E6-4270-A20C-9D13DFDDC52F}" type="pres">
      <dgm:prSet presAssocID="{6D77D6A3-6086-4FF9-B7E9-4CCF87AB09FE}" presName="FourNodes_4" presStyleLbl="node1" presStyleIdx="3" presStyleCnt="4">
        <dgm:presLayoutVars>
          <dgm:bulletEnabled val="1"/>
        </dgm:presLayoutVars>
      </dgm:prSet>
      <dgm:spPr/>
    </dgm:pt>
    <dgm:pt modelId="{6D63D8BA-19EA-4C74-9757-C9A0080A0B25}" type="pres">
      <dgm:prSet presAssocID="{6D77D6A3-6086-4FF9-B7E9-4CCF87AB09FE}" presName="FourConn_1-2" presStyleLbl="fgAccFollowNode1" presStyleIdx="0" presStyleCnt="3">
        <dgm:presLayoutVars>
          <dgm:bulletEnabled val="1"/>
        </dgm:presLayoutVars>
      </dgm:prSet>
      <dgm:spPr/>
    </dgm:pt>
    <dgm:pt modelId="{10FD7450-2560-4EA4-A3E2-622C741E68D5}" type="pres">
      <dgm:prSet presAssocID="{6D77D6A3-6086-4FF9-B7E9-4CCF87AB09FE}" presName="FourConn_2-3" presStyleLbl="fgAccFollowNode1" presStyleIdx="1" presStyleCnt="3">
        <dgm:presLayoutVars>
          <dgm:bulletEnabled val="1"/>
        </dgm:presLayoutVars>
      </dgm:prSet>
      <dgm:spPr/>
    </dgm:pt>
    <dgm:pt modelId="{B5BF3161-EAB4-4278-9584-CC76595DCC65}" type="pres">
      <dgm:prSet presAssocID="{6D77D6A3-6086-4FF9-B7E9-4CCF87AB09FE}" presName="FourConn_3-4" presStyleLbl="fgAccFollowNode1" presStyleIdx="2" presStyleCnt="3">
        <dgm:presLayoutVars>
          <dgm:bulletEnabled val="1"/>
        </dgm:presLayoutVars>
      </dgm:prSet>
      <dgm:spPr/>
    </dgm:pt>
    <dgm:pt modelId="{C1A94EC3-CB1D-4C36-B6A6-31C5DBBFA226}" type="pres">
      <dgm:prSet presAssocID="{6D77D6A3-6086-4FF9-B7E9-4CCF87AB09FE}" presName="FourNodes_1_text" presStyleLbl="node1" presStyleIdx="3" presStyleCnt="4">
        <dgm:presLayoutVars>
          <dgm:bulletEnabled val="1"/>
        </dgm:presLayoutVars>
      </dgm:prSet>
      <dgm:spPr/>
    </dgm:pt>
    <dgm:pt modelId="{1E9C58D8-28C1-4E22-B387-0812BAA8B9FB}" type="pres">
      <dgm:prSet presAssocID="{6D77D6A3-6086-4FF9-B7E9-4CCF87AB09FE}" presName="FourNodes_2_text" presStyleLbl="node1" presStyleIdx="3" presStyleCnt="4">
        <dgm:presLayoutVars>
          <dgm:bulletEnabled val="1"/>
        </dgm:presLayoutVars>
      </dgm:prSet>
      <dgm:spPr/>
    </dgm:pt>
    <dgm:pt modelId="{FCD21C50-C047-43B1-964C-17969ED62B1B}" type="pres">
      <dgm:prSet presAssocID="{6D77D6A3-6086-4FF9-B7E9-4CCF87AB09FE}" presName="FourNodes_3_text" presStyleLbl="node1" presStyleIdx="3" presStyleCnt="4">
        <dgm:presLayoutVars>
          <dgm:bulletEnabled val="1"/>
        </dgm:presLayoutVars>
      </dgm:prSet>
      <dgm:spPr/>
    </dgm:pt>
    <dgm:pt modelId="{9E3E931F-BBB4-4ABF-93D1-976FABABE7E7}" type="pres">
      <dgm:prSet presAssocID="{6D77D6A3-6086-4FF9-B7E9-4CCF87AB09FE}" presName="FourNodes_4_text" presStyleLbl="node1" presStyleIdx="3" presStyleCnt="4">
        <dgm:presLayoutVars>
          <dgm:bulletEnabled val="1"/>
        </dgm:presLayoutVars>
      </dgm:prSet>
      <dgm:spPr/>
    </dgm:pt>
  </dgm:ptLst>
  <dgm:cxnLst>
    <dgm:cxn modelId="{931CB307-6905-466C-A261-464F47542FE3}" type="presOf" srcId="{FB8DD857-CADD-426E-894E-7FC3ED703E69}" destId="{F0F3C72F-8BD5-4FF5-B736-F36BDD913533}" srcOrd="0" destOrd="0" presId="urn:microsoft.com/office/officeart/2005/8/layout/vProcess5"/>
    <dgm:cxn modelId="{A31F2908-06B9-43E2-A359-56785C910CBF}" type="presOf" srcId="{76D2BD0E-DF3D-49FB-A3C6-05BC3327AF31}" destId="{FCD21C50-C047-43B1-964C-17969ED62B1B}" srcOrd="1" destOrd="0" presId="urn:microsoft.com/office/officeart/2005/8/layout/vProcess5"/>
    <dgm:cxn modelId="{234F1011-9269-4311-8E52-A4C9D99F859E}" type="presOf" srcId="{6101549E-EE72-463A-BCE5-5506B5D8EDB9}" destId="{3F776309-67E6-4270-A20C-9D13DFDDC52F}" srcOrd="0" destOrd="0" presId="urn:microsoft.com/office/officeart/2005/8/layout/vProcess5"/>
    <dgm:cxn modelId="{EC69972A-FB1B-41CD-B94A-F7EB7D0344D8}" type="presOf" srcId="{B42463A0-56DF-485C-B058-E1809A0638F7}" destId="{10FD7450-2560-4EA4-A3E2-622C741E68D5}" srcOrd="0" destOrd="0" presId="urn:microsoft.com/office/officeart/2005/8/layout/vProcess5"/>
    <dgm:cxn modelId="{E2938E3C-7A28-4654-AE08-025AB92A92DE}" type="presOf" srcId="{FB8DD857-CADD-426E-894E-7FC3ED703E69}" destId="{1E9C58D8-28C1-4E22-B387-0812BAA8B9FB}" srcOrd="1" destOrd="0" presId="urn:microsoft.com/office/officeart/2005/8/layout/vProcess5"/>
    <dgm:cxn modelId="{D4F03B62-424D-4950-862F-94B63E72E9B5}" type="presOf" srcId="{6D77D6A3-6086-4FF9-B7E9-4CCF87AB09FE}" destId="{FB1612B9-E874-415F-ACB8-9C4DFE8A84D3}" srcOrd="0" destOrd="0" presId="urn:microsoft.com/office/officeart/2005/8/layout/vProcess5"/>
    <dgm:cxn modelId="{7A915662-D8D3-4DDC-8040-7BC5373605E6}" srcId="{6D77D6A3-6086-4FF9-B7E9-4CCF87AB09FE}" destId="{76D2BD0E-DF3D-49FB-A3C6-05BC3327AF31}" srcOrd="2" destOrd="0" parTransId="{3885DC2B-9C85-4B7F-BFEA-1F704C0956C3}" sibTransId="{54E0D63B-D294-4339-B004-5674765DB1C3}"/>
    <dgm:cxn modelId="{F98ABA6D-BF55-4BDD-9A4D-F1F404D29757}" type="presOf" srcId="{6101549E-EE72-463A-BCE5-5506B5D8EDB9}" destId="{9E3E931F-BBB4-4ABF-93D1-976FABABE7E7}" srcOrd="1" destOrd="0" presId="urn:microsoft.com/office/officeart/2005/8/layout/vProcess5"/>
    <dgm:cxn modelId="{4AB9D673-72DC-4124-ACA7-55B537FC6C20}" srcId="{6D77D6A3-6086-4FF9-B7E9-4CCF87AB09FE}" destId="{6101549E-EE72-463A-BCE5-5506B5D8EDB9}" srcOrd="3" destOrd="0" parTransId="{ACA44D23-5BE2-4086-88BA-DEC3B1D2108A}" sibTransId="{7E9ED935-11D9-4EF3-A1EA-AFD0B2469371}"/>
    <dgm:cxn modelId="{6E75E673-5E31-4A62-B09A-7D995397A5C1}" type="presOf" srcId="{511E3CE4-1134-4E9B-80B7-3A96300B6F4A}" destId="{60FE92E0-5FA7-440B-B0F6-A5DEFDF9E82A}" srcOrd="0" destOrd="1" presId="urn:microsoft.com/office/officeart/2005/8/layout/vProcess5"/>
    <dgm:cxn modelId="{20464456-E811-4631-91EA-2F380F1846A7}" type="presOf" srcId="{511E3CE4-1134-4E9B-80B7-3A96300B6F4A}" destId="{C1A94EC3-CB1D-4C36-B6A6-31C5DBBFA226}" srcOrd="1" destOrd="1" presId="urn:microsoft.com/office/officeart/2005/8/layout/vProcess5"/>
    <dgm:cxn modelId="{E570027B-D87C-442B-A231-F62867D165D0}" type="presOf" srcId="{54E0D63B-D294-4339-B004-5674765DB1C3}" destId="{B5BF3161-EAB4-4278-9584-CC76595DCC65}" srcOrd="0" destOrd="0" presId="urn:microsoft.com/office/officeart/2005/8/layout/vProcess5"/>
    <dgm:cxn modelId="{58AD0287-CCDC-43DA-AEFC-B692E82FB23B}" type="presOf" srcId="{76D2BD0E-DF3D-49FB-A3C6-05BC3327AF31}" destId="{86B787EA-1D99-472D-B408-ABBAF5729CFC}" srcOrd="0" destOrd="0" presId="urn:microsoft.com/office/officeart/2005/8/layout/vProcess5"/>
    <dgm:cxn modelId="{B7D7C7A9-4FF9-4977-8D39-B7EB845C2DA2}" type="presOf" srcId="{744B8CDA-2BE3-41D9-83E1-E89E8FFB5D8B}" destId="{6D63D8BA-19EA-4C74-9757-C9A0080A0B25}" srcOrd="0" destOrd="0" presId="urn:microsoft.com/office/officeart/2005/8/layout/vProcess5"/>
    <dgm:cxn modelId="{91A31DB6-5D4C-4CD6-8C88-3BD211D74E38}" srcId="{ABC76EDD-D78C-480F-A419-E288043B412A}" destId="{511E3CE4-1134-4E9B-80B7-3A96300B6F4A}" srcOrd="0" destOrd="0" parTransId="{24862568-B6C1-43B1-A942-2204B94183AC}" sibTransId="{BBE1C332-9260-48C8-8CFF-CC3AE8EB53E2}"/>
    <dgm:cxn modelId="{710A4EC8-41B6-44A3-ADAC-DFF63B8408DA}" type="presOf" srcId="{ABC76EDD-D78C-480F-A419-E288043B412A}" destId="{60FE92E0-5FA7-440B-B0F6-A5DEFDF9E82A}" srcOrd="0" destOrd="0" presId="urn:microsoft.com/office/officeart/2005/8/layout/vProcess5"/>
    <dgm:cxn modelId="{4B27EED9-BC29-4A6A-BB86-99A5E72D603E}" srcId="{6D77D6A3-6086-4FF9-B7E9-4CCF87AB09FE}" destId="{FB8DD857-CADD-426E-894E-7FC3ED703E69}" srcOrd="1" destOrd="0" parTransId="{83B5D57D-91E6-4E11-8612-1FA9A8876756}" sibTransId="{B42463A0-56DF-485C-B058-E1809A0638F7}"/>
    <dgm:cxn modelId="{F90C41DE-53BC-4FD7-BE11-55195D9AD7B2}" srcId="{6D77D6A3-6086-4FF9-B7E9-4CCF87AB09FE}" destId="{ABC76EDD-D78C-480F-A419-E288043B412A}" srcOrd="0" destOrd="0" parTransId="{5A34A3B2-31CB-455D-8A23-98180FB25A5F}" sibTransId="{744B8CDA-2BE3-41D9-83E1-E89E8FFB5D8B}"/>
    <dgm:cxn modelId="{D4936CE0-FFC4-4900-8769-48CAF4E46D78}" type="presOf" srcId="{ABC76EDD-D78C-480F-A419-E288043B412A}" destId="{C1A94EC3-CB1D-4C36-B6A6-31C5DBBFA226}" srcOrd="1" destOrd="0" presId="urn:microsoft.com/office/officeart/2005/8/layout/vProcess5"/>
    <dgm:cxn modelId="{DD4A33F1-F855-46F0-919A-F0E935EBB25D}" type="presParOf" srcId="{FB1612B9-E874-415F-ACB8-9C4DFE8A84D3}" destId="{6F597C57-BD25-4604-9D8D-B8CF536ED14E}" srcOrd="0" destOrd="0" presId="urn:microsoft.com/office/officeart/2005/8/layout/vProcess5"/>
    <dgm:cxn modelId="{D2049E69-061F-4CE3-A2DA-4B5D77779F65}" type="presParOf" srcId="{FB1612B9-E874-415F-ACB8-9C4DFE8A84D3}" destId="{60FE92E0-5FA7-440B-B0F6-A5DEFDF9E82A}" srcOrd="1" destOrd="0" presId="urn:microsoft.com/office/officeart/2005/8/layout/vProcess5"/>
    <dgm:cxn modelId="{770A0FDB-C171-4CB3-9EB9-C8DC2845E172}" type="presParOf" srcId="{FB1612B9-E874-415F-ACB8-9C4DFE8A84D3}" destId="{F0F3C72F-8BD5-4FF5-B736-F36BDD913533}" srcOrd="2" destOrd="0" presId="urn:microsoft.com/office/officeart/2005/8/layout/vProcess5"/>
    <dgm:cxn modelId="{62314970-0832-4199-BC59-2EC17557B796}" type="presParOf" srcId="{FB1612B9-E874-415F-ACB8-9C4DFE8A84D3}" destId="{86B787EA-1D99-472D-B408-ABBAF5729CFC}" srcOrd="3" destOrd="0" presId="urn:microsoft.com/office/officeart/2005/8/layout/vProcess5"/>
    <dgm:cxn modelId="{C17AD140-EF5F-4BC2-A518-4072A8065DB8}" type="presParOf" srcId="{FB1612B9-E874-415F-ACB8-9C4DFE8A84D3}" destId="{3F776309-67E6-4270-A20C-9D13DFDDC52F}" srcOrd="4" destOrd="0" presId="urn:microsoft.com/office/officeart/2005/8/layout/vProcess5"/>
    <dgm:cxn modelId="{EF765ACE-B52E-4BB3-A53A-FAB89E4B1630}" type="presParOf" srcId="{FB1612B9-E874-415F-ACB8-9C4DFE8A84D3}" destId="{6D63D8BA-19EA-4C74-9757-C9A0080A0B25}" srcOrd="5" destOrd="0" presId="urn:microsoft.com/office/officeart/2005/8/layout/vProcess5"/>
    <dgm:cxn modelId="{A63B4DE2-759B-4C4F-ACBD-18F77D7E3FF7}" type="presParOf" srcId="{FB1612B9-E874-415F-ACB8-9C4DFE8A84D3}" destId="{10FD7450-2560-4EA4-A3E2-622C741E68D5}" srcOrd="6" destOrd="0" presId="urn:microsoft.com/office/officeart/2005/8/layout/vProcess5"/>
    <dgm:cxn modelId="{6DE288D3-DE67-4809-B00C-1BE5FB023937}" type="presParOf" srcId="{FB1612B9-E874-415F-ACB8-9C4DFE8A84D3}" destId="{B5BF3161-EAB4-4278-9584-CC76595DCC65}" srcOrd="7" destOrd="0" presId="urn:microsoft.com/office/officeart/2005/8/layout/vProcess5"/>
    <dgm:cxn modelId="{21D8BDDA-FBB3-48B9-B3A5-7E536563FF30}" type="presParOf" srcId="{FB1612B9-E874-415F-ACB8-9C4DFE8A84D3}" destId="{C1A94EC3-CB1D-4C36-B6A6-31C5DBBFA226}" srcOrd="8" destOrd="0" presId="urn:microsoft.com/office/officeart/2005/8/layout/vProcess5"/>
    <dgm:cxn modelId="{EF67D23D-BA8E-4E20-A8B0-7F90EE315747}" type="presParOf" srcId="{FB1612B9-E874-415F-ACB8-9C4DFE8A84D3}" destId="{1E9C58D8-28C1-4E22-B387-0812BAA8B9FB}" srcOrd="9" destOrd="0" presId="urn:microsoft.com/office/officeart/2005/8/layout/vProcess5"/>
    <dgm:cxn modelId="{E8645971-A135-4CFD-A9C9-49256B14EFC6}" type="presParOf" srcId="{FB1612B9-E874-415F-ACB8-9C4DFE8A84D3}" destId="{FCD21C50-C047-43B1-964C-17969ED62B1B}" srcOrd="10" destOrd="0" presId="urn:microsoft.com/office/officeart/2005/8/layout/vProcess5"/>
    <dgm:cxn modelId="{C1D3518E-BF77-4395-8B7C-925E95EC0A9B}" type="presParOf" srcId="{FB1612B9-E874-415F-ACB8-9C4DFE8A84D3}" destId="{9E3E931F-BBB4-4ABF-93D1-976FABABE7E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411D8-FCD4-4636-80D0-CA2C6E8FB42D}">
      <dsp:nvSpPr>
        <dsp:cNvPr id="0" name=""/>
        <dsp:cNvSpPr/>
      </dsp:nvSpPr>
      <dsp:spPr>
        <a:xfrm>
          <a:off x="487550" y="12874"/>
          <a:ext cx="825892" cy="82589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6F014-975A-4BB7-A9EB-98ADEB3B75EB}">
      <dsp:nvSpPr>
        <dsp:cNvPr id="0" name=""/>
        <dsp:cNvSpPr/>
      </dsp:nvSpPr>
      <dsp:spPr>
        <a:xfrm>
          <a:off x="660987" y="186311"/>
          <a:ext cx="479017" cy="479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52CD07-FD21-41C7-AD1D-FD2B0DA538C1}">
      <dsp:nvSpPr>
        <dsp:cNvPr id="0" name=""/>
        <dsp:cNvSpPr/>
      </dsp:nvSpPr>
      <dsp:spPr>
        <a:xfrm>
          <a:off x="1490419" y="12874"/>
          <a:ext cx="1946746" cy="825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Analyze the recent ransomware attack on Air Asia.</a:t>
          </a:r>
          <a:endParaRPr lang="en-US" sz="1700" kern="1200"/>
        </a:p>
      </dsp:txBody>
      <dsp:txXfrm>
        <a:off x="1490419" y="12874"/>
        <a:ext cx="1946746" cy="825892"/>
      </dsp:txXfrm>
    </dsp:sp>
    <dsp:sp modelId="{1E215DB0-9561-4DA0-9DC6-850DF535E8B3}">
      <dsp:nvSpPr>
        <dsp:cNvPr id="0" name=""/>
        <dsp:cNvSpPr/>
      </dsp:nvSpPr>
      <dsp:spPr>
        <a:xfrm>
          <a:off x="3776371" y="12874"/>
          <a:ext cx="825892" cy="82589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86514-FDBF-478C-8398-BD8CF5A3B2C3}">
      <dsp:nvSpPr>
        <dsp:cNvPr id="0" name=""/>
        <dsp:cNvSpPr/>
      </dsp:nvSpPr>
      <dsp:spPr>
        <a:xfrm>
          <a:off x="3949808" y="186311"/>
          <a:ext cx="479017" cy="479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D44764-D63A-445A-8724-1A85C8820180}">
      <dsp:nvSpPr>
        <dsp:cNvPr id="0" name=""/>
        <dsp:cNvSpPr/>
      </dsp:nvSpPr>
      <dsp:spPr>
        <a:xfrm>
          <a:off x="4779240" y="12874"/>
          <a:ext cx="1946746" cy="825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Attack</a:t>
          </a:r>
          <a:endParaRPr lang="en-US" sz="1700" kern="1200"/>
        </a:p>
      </dsp:txBody>
      <dsp:txXfrm>
        <a:off x="4779240" y="12874"/>
        <a:ext cx="1946746" cy="825892"/>
      </dsp:txXfrm>
    </dsp:sp>
    <dsp:sp modelId="{BB19E370-02C8-44DF-9AEE-A038E5BF7C61}">
      <dsp:nvSpPr>
        <dsp:cNvPr id="0" name=""/>
        <dsp:cNvSpPr/>
      </dsp:nvSpPr>
      <dsp:spPr>
        <a:xfrm>
          <a:off x="487550" y="1483588"/>
          <a:ext cx="825892" cy="82589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E60C5-3EDC-493C-874D-EFCF13CDA0E5}">
      <dsp:nvSpPr>
        <dsp:cNvPr id="0" name=""/>
        <dsp:cNvSpPr/>
      </dsp:nvSpPr>
      <dsp:spPr>
        <a:xfrm>
          <a:off x="660987" y="1657025"/>
          <a:ext cx="479017" cy="479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F9C5AF-1456-48EE-B398-4A53F962BD47}">
      <dsp:nvSpPr>
        <dsp:cNvPr id="0" name=""/>
        <dsp:cNvSpPr/>
      </dsp:nvSpPr>
      <dsp:spPr>
        <a:xfrm>
          <a:off x="1490419" y="1483588"/>
          <a:ext cx="1946746" cy="825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Financial Cost Analysis </a:t>
          </a:r>
          <a:endParaRPr lang="en-US" sz="1700" kern="1200"/>
        </a:p>
      </dsp:txBody>
      <dsp:txXfrm>
        <a:off x="1490419" y="1483588"/>
        <a:ext cx="1946746" cy="825892"/>
      </dsp:txXfrm>
    </dsp:sp>
    <dsp:sp modelId="{73BCFFDC-010B-420C-B0EF-AC292151E339}">
      <dsp:nvSpPr>
        <dsp:cNvPr id="0" name=""/>
        <dsp:cNvSpPr/>
      </dsp:nvSpPr>
      <dsp:spPr>
        <a:xfrm>
          <a:off x="3776371" y="1483588"/>
          <a:ext cx="825892" cy="82589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B0810-5D18-4187-91F5-33215ED686DF}">
      <dsp:nvSpPr>
        <dsp:cNvPr id="0" name=""/>
        <dsp:cNvSpPr/>
      </dsp:nvSpPr>
      <dsp:spPr>
        <a:xfrm>
          <a:off x="3949808" y="1657025"/>
          <a:ext cx="479017" cy="479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2D5512-BAED-4D9A-8B89-357388E8468B}">
      <dsp:nvSpPr>
        <dsp:cNvPr id="0" name=""/>
        <dsp:cNvSpPr/>
      </dsp:nvSpPr>
      <dsp:spPr>
        <a:xfrm>
          <a:off x="4779240" y="1483588"/>
          <a:ext cx="1946746" cy="825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Detection and Prevention</a:t>
          </a:r>
          <a:endParaRPr lang="en-US" sz="1700" b="1" kern="1200">
            <a:latin typeface="Corbel" panose="020B0503020204020204"/>
          </a:endParaRPr>
        </a:p>
      </dsp:txBody>
      <dsp:txXfrm>
        <a:off x="4779240" y="1483588"/>
        <a:ext cx="1946746" cy="825892"/>
      </dsp:txXfrm>
    </dsp:sp>
    <dsp:sp modelId="{D54B0979-C058-4B04-A481-B0686E6E9D91}">
      <dsp:nvSpPr>
        <dsp:cNvPr id="0" name=""/>
        <dsp:cNvSpPr/>
      </dsp:nvSpPr>
      <dsp:spPr>
        <a:xfrm>
          <a:off x="487550" y="2954302"/>
          <a:ext cx="825892" cy="82589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42BD2-E1F3-40E2-B2FD-63376E64B357}">
      <dsp:nvSpPr>
        <dsp:cNvPr id="0" name=""/>
        <dsp:cNvSpPr/>
      </dsp:nvSpPr>
      <dsp:spPr>
        <a:xfrm>
          <a:off x="660987" y="3127739"/>
          <a:ext cx="479017" cy="4790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C21138-FA78-4A16-9873-F0C13DB86F79}">
      <dsp:nvSpPr>
        <dsp:cNvPr id="0" name=""/>
        <dsp:cNvSpPr/>
      </dsp:nvSpPr>
      <dsp:spPr>
        <a:xfrm>
          <a:off x="1490419" y="2954302"/>
          <a:ext cx="1946746" cy="825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latin typeface="Corbel" panose="020B0503020204020204"/>
            </a:rPr>
            <a:t>Solutions</a:t>
          </a:r>
          <a:r>
            <a:rPr lang="en-US" sz="1700" b="1" kern="1200"/>
            <a:t> </a:t>
          </a:r>
          <a:endParaRPr lang="en-US" sz="1700" kern="1200"/>
        </a:p>
      </dsp:txBody>
      <dsp:txXfrm>
        <a:off x="1490419" y="2954302"/>
        <a:ext cx="1946746" cy="825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4F0EF-977C-4CDF-B4A0-82EDB5CD367F}">
      <dsp:nvSpPr>
        <dsp:cNvPr id="0" name=""/>
        <dsp:cNvSpPr/>
      </dsp:nvSpPr>
      <dsp:spPr>
        <a:xfrm>
          <a:off x="3508141" y="518373"/>
          <a:ext cx="1367944" cy="1367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a:t>Air Asia</a:t>
          </a:r>
        </a:p>
        <a:p>
          <a:pPr marL="57150" lvl="1" indent="-57150" algn="l" defTabSz="444500">
            <a:lnSpc>
              <a:spcPct val="90000"/>
            </a:lnSpc>
            <a:spcBef>
              <a:spcPct val="0"/>
            </a:spcBef>
            <a:spcAft>
              <a:spcPct val="15000"/>
            </a:spcAft>
            <a:buChar char="•"/>
          </a:pPr>
          <a:r>
            <a:rPr lang="en-US" sz="1000" kern="1200"/>
            <a:t>Founded in 1993</a:t>
          </a:r>
        </a:p>
        <a:p>
          <a:pPr marL="57150" lvl="1" indent="-57150" algn="l" defTabSz="444500">
            <a:lnSpc>
              <a:spcPct val="90000"/>
            </a:lnSpc>
            <a:spcBef>
              <a:spcPct val="0"/>
            </a:spcBef>
            <a:spcAft>
              <a:spcPct val="15000"/>
            </a:spcAft>
            <a:buChar char="•"/>
          </a:pPr>
          <a:r>
            <a:rPr lang="en-US" sz="1000" kern="1200"/>
            <a:t>Largest fleet in Malaysia </a:t>
          </a:r>
        </a:p>
        <a:p>
          <a:pPr marL="57150" lvl="1" indent="-57150" algn="l" defTabSz="444500">
            <a:lnSpc>
              <a:spcPct val="90000"/>
            </a:lnSpc>
            <a:spcBef>
              <a:spcPct val="0"/>
            </a:spcBef>
            <a:spcAft>
              <a:spcPct val="15000"/>
            </a:spcAft>
            <a:buChar char="•"/>
          </a:pPr>
          <a:r>
            <a:rPr lang="en-US" sz="1000" kern="1200"/>
            <a:t>Popular in Asia</a:t>
          </a:r>
        </a:p>
      </dsp:txBody>
      <dsp:txXfrm>
        <a:off x="3508141" y="518373"/>
        <a:ext cx="1367944" cy="1367944"/>
      </dsp:txXfrm>
    </dsp:sp>
    <dsp:sp modelId="{EC066DD0-0896-4202-BB91-BF053C83DFB5}">
      <dsp:nvSpPr>
        <dsp:cNvPr id="0" name=""/>
        <dsp:cNvSpPr/>
      </dsp:nvSpPr>
      <dsp:spPr>
        <a:xfrm>
          <a:off x="285520" y="478231"/>
          <a:ext cx="5134763" cy="5134763"/>
        </a:xfrm>
        <a:prstGeom prst="circularArrow">
          <a:avLst>
            <a:gd name="adj1" fmla="val 5195"/>
            <a:gd name="adj2" fmla="val 335535"/>
            <a:gd name="adj3" fmla="val 21294783"/>
            <a:gd name="adj4" fmla="val 19764888"/>
            <a:gd name="adj5" fmla="val 6061"/>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606E4-787E-4D54-B9FB-F2CDD2835957}">
      <dsp:nvSpPr>
        <dsp:cNvPr id="0" name=""/>
        <dsp:cNvSpPr/>
      </dsp:nvSpPr>
      <dsp:spPr>
        <a:xfrm>
          <a:off x="4335820" y="3065706"/>
          <a:ext cx="1367944" cy="1367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Data breaches are a significant concern </a:t>
          </a:r>
        </a:p>
      </dsp:txBody>
      <dsp:txXfrm>
        <a:off x="4335820" y="3065706"/>
        <a:ext cx="1367944" cy="1367944"/>
      </dsp:txXfrm>
    </dsp:sp>
    <dsp:sp modelId="{76C80D7D-06F4-4D8B-B316-3E04A76E2492}">
      <dsp:nvSpPr>
        <dsp:cNvPr id="0" name=""/>
        <dsp:cNvSpPr/>
      </dsp:nvSpPr>
      <dsp:spPr>
        <a:xfrm>
          <a:off x="285520" y="478231"/>
          <a:ext cx="5134763" cy="5134763"/>
        </a:xfrm>
        <a:prstGeom prst="circularArrow">
          <a:avLst>
            <a:gd name="adj1" fmla="val 5195"/>
            <a:gd name="adj2" fmla="val 335535"/>
            <a:gd name="adj3" fmla="val 4016296"/>
            <a:gd name="adj4" fmla="val 2251966"/>
            <a:gd name="adj5" fmla="val 6061"/>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4BA4C0-9E42-4FB0-A6C6-7F59E7E3560D}">
      <dsp:nvSpPr>
        <dsp:cNvPr id="0" name=""/>
        <dsp:cNvSpPr/>
      </dsp:nvSpPr>
      <dsp:spPr>
        <a:xfrm>
          <a:off x="2168929" y="4640044"/>
          <a:ext cx="1367944" cy="1367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Since 2021, ransomware has been involved in 25% of all breaches.</a:t>
          </a:r>
        </a:p>
      </dsp:txBody>
      <dsp:txXfrm>
        <a:off x="2168929" y="4640044"/>
        <a:ext cx="1367944" cy="1367944"/>
      </dsp:txXfrm>
    </dsp:sp>
    <dsp:sp modelId="{20C9CD60-5F7A-487C-A76C-78941B49102B}">
      <dsp:nvSpPr>
        <dsp:cNvPr id="0" name=""/>
        <dsp:cNvSpPr/>
      </dsp:nvSpPr>
      <dsp:spPr>
        <a:xfrm>
          <a:off x="285520" y="478231"/>
          <a:ext cx="5134763" cy="5134763"/>
        </a:xfrm>
        <a:prstGeom prst="circularArrow">
          <a:avLst>
            <a:gd name="adj1" fmla="val 5195"/>
            <a:gd name="adj2" fmla="val 335535"/>
            <a:gd name="adj3" fmla="val 8212500"/>
            <a:gd name="adj4" fmla="val 6448170"/>
            <a:gd name="adj5" fmla="val 6061"/>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A927C-5EBC-4A67-B36E-E02C259A50B2}">
      <dsp:nvSpPr>
        <dsp:cNvPr id="0" name=""/>
        <dsp:cNvSpPr/>
      </dsp:nvSpPr>
      <dsp:spPr>
        <a:xfrm>
          <a:off x="2039" y="3065706"/>
          <a:ext cx="1367944" cy="1367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Attack exposed the personal data of millions of people.</a:t>
          </a:r>
        </a:p>
      </dsp:txBody>
      <dsp:txXfrm>
        <a:off x="2039" y="3065706"/>
        <a:ext cx="1367944" cy="1367944"/>
      </dsp:txXfrm>
    </dsp:sp>
    <dsp:sp modelId="{9C797EBE-0F81-4C31-81E4-F40D16E18C4B}">
      <dsp:nvSpPr>
        <dsp:cNvPr id="0" name=""/>
        <dsp:cNvSpPr/>
      </dsp:nvSpPr>
      <dsp:spPr>
        <a:xfrm>
          <a:off x="285520" y="478231"/>
          <a:ext cx="5134763" cy="5134763"/>
        </a:xfrm>
        <a:prstGeom prst="circularArrow">
          <a:avLst>
            <a:gd name="adj1" fmla="val 5195"/>
            <a:gd name="adj2" fmla="val 335535"/>
            <a:gd name="adj3" fmla="val 12299577"/>
            <a:gd name="adj4" fmla="val 10769682"/>
            <a:gd name="adj5" fmla="val 6061"/>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8C517-FE46-461D-BDE9-69A2C4961CA1}">
      <dsp:nvSpPr>
        <dsp:cNvPr id="0" name=""/>
        <dsp:cNvSpPr/>
      </dsp:nvSpPr>
      <dsp:spPr>
        <a:xfrm>
          <a:off x="829717" y="518373"/>
          <a:ext cx="1367944" cy="1367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Caused by a ransomware attack on Accellion, AirAsia's file transfer service provider.</a:t>
          </a:r>
        </a:p>
      </dsp:txBody>
      <dsp:txXfrm>
        <a:off x="829717" y="518373"/>
        <a:ext cx="1367944" cy="1367944"/>
      </dsp:txXfrm>
    </dsp:sp>
    <dsp:sp modelId="{B3C474F3-886B-49E5-9D0D-6B044A8E1201}">
      <dsp:nvSpPr>
        <dsp:cNvPr id="0" name=""/>
        <dsp:cNvSpPr/>
      </dsp:nvSpPr>
      <dsp:spPr>
        <a:xfrm>
          <a:off x="285520" y="478231"/>
          <a:ext cx="5134763" cy="5134763"/>
        </a:xfrm>
        <a:prstGeom prst="circularArrow">
          <a:avLst>
            <a:gd name="adj1" fmla="val 5195"/>
            <a:gd name="adj2" fmla="val 335535"/>
            <a:gd name="adj3" fmla="val 16867279"/>
            <a:gd name="adj4" fmla="val 15197186"/>
            <a:gd name="adj5" fmla="val 6061"/>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59C03-B39E-4DF1-9269-56897C2BA9DE}">
      <dsp:nvSpPr>
        <dsp:cNvPr id="0" name=""/>
        <dsp:cNvSpPr/>
      </dsp:nvSpPr>
      <dsp:spPr>
        <a:xfrm>
          <a:off x="0" y="625611"/>
          <a:ext cx="5192888" cy="10628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Daixin Team gained unauthorized access to the AirAsia's VPN servers via spear phishing and VPN vulnerabilities.</a:t>
          </a:r>
        </a:p>
      </dsp:txBody>
      <dsp:txXfrm>
        <a:off x="51885" y="677496"/>
        <a:ext cx="5089118" cy="959101"/>
      </dsp:txXfrm>
    </dsp:sp>
    <dsp:sp modelId="{EF2A8874-92A2-4ED3-B54F-70265BC11C15}">
      <dsp:nvSpPr>
        <dsp:cNvPr id="0" name=""/>
        <dsp:cNvSpPr/>
      </dsp:nvSpPr>
      <dsp:spPr>
        <a:xfrm>
          <a:off x="0" y="1731683"/>
          <a:ext cx="5192888" cy="10628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After gaining access, attackers resetted passwords of privileged accounts and dumped credentials to obtain account logins.</a:t>
          </a:r>
        </a:p>
      </dsp:txBody>
      <dsp:txXfrm>
        <a:off x="51885" y="1783568"/>
        <a:ext cx="5089118" cy="959101"/>
      </dsp:txXfrm>
    </dsp:sp>
    <dsp:sp modelId="{AF2C04E5-DE0C-4A3B-92C2-C462DAEA06FC}">
      <dsp:nvSpPr>
        <dsp:cNvPr id="0" name=""/>
        <dsp:cNvSpPr/>
      </dsp:nvSpPr>
      <dsp:spPr>
        <a:xfrm>
          <a:off x="0" y="2837755"/>
          <a:ext cx="5192888" cy="10628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Attackers then used reverse proxy tool called "Ngrok" to extort data from the VMware ESXi servers.</a:t>
          </a:r>
        </a:p>
      </dsp:txBody>
      <dsp:txXfrm>
        <a:off x="51885" y="2889640"/>
        <a:ext cx="5089118" cy="959101"/>
      </dsp:txXfrm>
    </dsp:sp>
    <dsp:sp modelId="{7D1D27C7-3F04-48B8-AE71-BCB2BDAAABC7}">
      <dsp:nvSpPr>
        <dsp:cNvPr id="0" name=""/>
        <dsp:cNvSpPr/>
      </dsp:nvSpPr>
      <dsp:spPr>
        <a:xfrm>
          <a:off x="0" y="3943827"/>
          <a:ext cx="5192888" cy="10628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After retrieval of unauthorized data of confidential information of the companies' customer and employees, attackers installed a ransomware similar to "Babuk Locker" to their VMware ESXi servers inflicting all the machines in the network to be locked.</a:t>
          </a:r>
        </a:p>
      </dsp:txBody>
      <dsp:txXfrm>
        <a:off x="51885" y="3995712"/>
        <a:ext cx="5089118" cy="959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92E0-5FA7-440B-B0F6-A5DEFDF9E82A}">
      <dsp:nvSpPr>
        <dsp:cNvPr id="0" name=""/>
        <dsp:cNvSpPr/>
      </dsp:nvSpPr>
      <dsp:spPr>
        <a:xfrm>
          <a:off x="0" y="0"/>
          <a:ext cx="4008351" cy="9382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Average cost of data breach: USD </a:t>
          </a:r>
          <a:r>
            <a:rPr lang="en-US" sz="1400" b="1" kern="1200"/>
            <a:t>4.35</a:t>
          </a:r>
          <a:r>
            <a:rPr lang="en-US" sz="1400" kern="1200"/>
            <a:t> million</a:t>
          </a:r>
        </a:p>
        <a:p>
          <a:pPr marL="57150" lvl="1" indent="-57150" algn="l" defTabSz="488950">
            <a:lnSpc>
              <a:spcPct val="90000"/>
            </a:lnSpc>
            <a:spcBef>
              <a:spcPct val="0"/>
            </a:spcBef>
            <a:spcAft>
              <a:spcPct val="15000"/>
            </a:spcAft>
            <a:buChar char="•"/>
          </a:pPr>
          <a:r>
            <a:rPr lang="en-US" sz="1100" kern="1200"/>
            <a:t>IBM's 2022 Data Report: 550 organizations, 17 regions (March 2021 – March 2022)</a:t>
          </a:r>
        </a:p>
      </dsp:txBody>
      <dsp:txXfrm>
        <a:off x="27481" y="27481"/>
        <a:ext cx="2916594" cy="883313"/>
      </dsp:txXfrm>
    </dsp:sp>
    <dsp:sp modelId="{F0F3C72F-8BD5-4FF5-B736-F36BDD913533}">
      <dsp:nvSpPr>
        <dsp:cNvPr id="0" name=""/>
        <dsp:cNvSpPr/>
      </dsp:nvSpPr>
      <dsp:spPr>
        <a:xfrm>
          <a:off x="335699" y="1108871"/>
          <a:ext cx="4008351" cy="9382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USA is costliest country with USD</a:t>
          </a:r>
          <a:r>
            <a:rPr lang="en-US" sz="1400" b="1" kern="1200"/>
            <a:t> 9.44</a:t>
          </a:r>
          <a:r>
            <a:rPr lang="en-US" sz="1400" kern="1200"/>
            <a:t> million</a:t>
          </a:r>
        </a:p>
      </dsp:txBody>
      <dsp:txXfrm>
        <a:off x="363180" y="1136352"/>
        <a:ext cx="3007810" cy="883313"/>
      </dsp:txXfrm>
    </dsp:sp>
    <dsp:sp modelId="{86B787EA-1D99-472D-B408-ABBAF5729CFC}">
      <dsp:nvSpPr>
        <dsp:cNvPr id="0" name=""/>
        <dsp:cNvSpPr/>
      </dsp:nvSpPr>
      <dsp:spPr>
        <a:xfrm>
          <a:off x="666388" y="2217742"/>
          <a:ext cx="4008351" cy="9382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ASEAN's average: USD </a:t>
          </a:r>
          <a:r>
            <a:rPr lang="en-US" sz="1400" b="1" kern="1200"/>
            <a:t>2.87</a:t>
          </a:r>
          <a:r>
            <a:rPr lang="en-US" sz="1400" kern="1200"/>
            <a:t> million (12th place)</a:t>
          </a:r>
        </a:p>
      </dsp:txBody>
      <dsp:txXfrm>
        <a:off x="693869" y="2245223"/>
        <a:ext cx="3012820" cy="883313"/>
      </dsp:txXfrm>
    </dsp:sp>
    <dsp:sp modelId="{3F776309-67E6-4270-A20C-9D13DFDDC52F}">
      <dsp:nvSpPr>
        <dsp:cNvPr id="0" name=""/>
        <dsp:cNvSpPr/>
      </dsp:nvSpPr>
      <dsp:spPr>
        <a:xfrm>
          <a:off x="1002087" y="3326614"/>
          <a:ext cx="4008351" cy="9382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AirAsia's At-Bay estimate: USD </a:t>
          </a:r>
          <a:r>
            <a:rPr lang="en-US" sz="1400" b="1" kern="1200"/>
            <a:t>17.2</a:t>
          </a:r>
          <a:r>
            <a:rPr lang="en-US" sz="1400" kern="1200"/>
            <a:t> million</a:t>
          </a:r>
        </a:p>
      </dsp:txBody>
      <dsp:txXfrm>
        <a:off x="1029568" y="3354095"/>
        <a:ext cx="3007810" cy="883313"/>
      </dsp:txXfrm>
    </dsp:sp>
    <dsp:sp modelId="{6D63D8BA-19EA-4C74-9757-C9A0080A0B25}">
      <dsp:nvSpPr>
        <dsp:cNvPr id="0" name=""/>
        <dsp:cNvSpPr/>
      </dsp:nvSpPr>
      <dsp:spPr>
        <a:xfrm>
          <a:off x="3398471" y="718633"/>
          <a:ext cx="609879" cy="60987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535694" y="718633"/>
        <a:ext cx="335433" cy="458934"/>
      </dsp:txXfrm>
    </dsp:sp>
    <dsp:sp modelId="{10FD7450-2560-4EA4-A3E2-622C741E68D5}">
      <dsp:nvSpPr>
        <dsp:cNvPr id="0" name=""/>
        <dsp:cNvSpPr/>
      </dsp:nvSpPr>
      <dsp:spPr>
        <a:xfrm>
          <a:off x="3734171" y="1827505"/>
          <a:ext cx="609879" cy="60987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871394" y="1827505"/>
        <a:ext cx="335433" cy="458934"/>
      </dsp:txXfrm>
    </dsp:sp>
    <dsp:sp modelId="{B5BF3161-EAB4-4278-9584-CC76595DCC65}">
      <dsp:nvSpPr>
        <dsp:cNvPr id="0" name=""/>
        <dsp:cNvSpPr/>
      </dsp:nvSpPr>
      <dsp:spPr>
        <a:xfrm>
          <a:off x="4064860" y="2936376"/>
          <a:ext cx="609879" cy="60987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202083" y="2936376"/>
        <a:ext cx="335433" cy="4589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41E16-6EE5-449E-B99F-F93AB7652AAF}" type="datetimeFigureOut">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ECD0C-1852-4F5C-AA98-5EAD01E9EBBD}" type="slidenum">
              <a:t>‹#›</a:t>
            </a:fld>
            <a:endParaRPr lang="en-US"/>
          </a:p>
        </p:txBody>
      </p:sp>
    </p:spTree>
    <p:extLst>
      <p:ext uri="{BB962C8B-B14F-4D97-AF65-F5344CB8AC3E}">
        <p14:creationId xmlns:p14="http://schemas.microsoft.com/office/powerpoint/2010/main" val="383345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3B663C1-04E1-4A03-A433-2D0F92678348}" type="slidenum">
              <a:t>4</a:t>
            </a:fld>
            <a:endParaRPr lang="en-US"/>
          </a:p>
        </p:txBody>
      </p:sp>
    </p:spTree>
    <p:extLst>
      <p:ext uri="{BB962C8B-B14F-4D97-AF65-F5344CB8AC3E}">
        <p14:creationId xmlns:p14="http://schemas.microsoft.com/office/powerpoint/2010/main" val="329283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file contained information on named passengers. The second file contained employee information with numerous fields that included name, date of birth, country of birth, location, date employment started, their “secret question,” “answer,” and salt.”</a:t>
            </a:r>
          </a:p>
        </p:txBody>
      </p:sp>
      <p:sp>
        <p:nvSpPr>
          <p:cNvPr id="4" name="Slide Number Placeholder 3"/>
          <p:cNvSpPr>
            <a:spLocks noGrp="1"/>
          </p:cNvSpPr>
          <p:nvPr>
            <p:ph type="sldNum" sz="quarter" idx="5"/>
          </p:nvPr>
        </p:nvSpPr>
        <p:spPr/>
        <p:txBody>
          <a:bodyPr/>
          <a:lstStyle/>
          <a:p>
            <a:fld id="{23B663C1-04E1-4A03-A433-2D0F92678348}" type="slidenum">
              <a:t>5</a:t>
            </a:fld>
            <a:endParaRPr lang="en-US"/>
          </a:p>
        </p:txBody>
      </p:sp>
    </p:spTree>
    <p:extLst>
      <p:ext uri="{BB962C8B-B14F-4D97-AF65-F5344CB8AC3E}">
        <p14:creationId xmlns:p14="http://schemas.microsoft.com/office/powerpoint/2010/main" val="336545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VMware </a:t>
            </a:r>
            <a:r>
              <a:rPr lang="en-US" err="1"/>
              <a:t>ESXi</a:t>
            </a:r>
            <a:r>
              <a:rPr lang="en-US"/>
              <a:t> is a hypervisor for enterprises that allows for creating and managing virtual machines across the network. Due to this when VMware </a:t>
            </a:r>
            <a:r>
              <a:rPr lang="en-US" err="1"/>
              <a:t>ESXi</a:t>
            </a:r>
            <a:r>
              <a:rPr lang="en-US"/>
              <a:t> is compromised, all of the virtual machines in the network will be compromised. Unlike, when ransomware is installed on a single machine that is running for example, Windows, it can be </a:t>
            </a:r>
            <a:r>
              <a:rPr lang="en-US" err="1"/>
              <a:t>resetted</a:t>
            </a:r>
            <a:r>
              <a:rPr lang="en-US"/>
              <a:t> via backup or </a:t>
            </a:r>
            <a:r>
              <a:rPr lang="en-US" err="1"/>
              <a:t>resetted</a:t>
            </a:r>
            <a:r>
              <a:rPr lang="en-US"/>
              <a:t> completely with the negative of losing the data but positive of removal of malware. </a:t>
            </a:r>
          </a:p>
        </p:txBody>
      </p:sp>
      <p:sp>
        <p:nvSpPr>
          <p:cNvPr id="4" name="Slide Number Placeholder 3"/>
          <p:cNvSpPr>
            <a:spLocks noGrp="1"/>
          </p:cNvSpPr>
          <p:nvPr>
            <p:ph type="sldNum" sz="quarter" idx="5"/>
          </p:nvPr>
        </p:nvSpPr>
        <p:spPr/>
        <p:txBody>
          <a:bodyPr/>
          <a:lstStyle/>
          <a:p>
            <a:fld id="{23B663C1-04E1-4A03-A433-2D0F92678348}" type="slidenum">
              <a:t>6</a:t>
            </a:fld>
            <a:endParaRPr lang="en-US"/>
          </a:p>
        </p:txBody>
      </p:sp>
    </p:spTree>
    <p:extLst>
      <p:ext uri="{BB962C8B-B14F-4D97-AF65-F5344CB8AC3E}">
        <p14:creationId xmlns:p14="http://schemas.microsoft.com/office/powerpoint/2010/main" val="197909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1215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4468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690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3708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4283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747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4910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310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6948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25524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3805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3008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2373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7415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3141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2247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775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74734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urnals.helsinki.fi/lumat/article/view/1261"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reativecommons.org/licenses/by-nc/3.0/"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journals.helsinki.fi/lumat/article/view/1261" TargetMode="Externa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6.sv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pn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ight, indoor&#10;&#10;Description automatically generated">
            <a:extLst>
              <a:ext uri="{FF2B5EF4-FFF2-40B4-BE49-F238E27FC236}">
                <a16:creationId xmlns:a16="http://schemas.microsoft.com/office/drawing/2014/main" id="{64B02F2B-4409-4837-D76A-1022D7769B10}"/>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8053" r="8158" b="-1"/>
          <a:stretch/>
        </p:blipFill>
        <p:spPr>
          <a:xfrm>
            <a:off x="20" y="10"/>
            <a:ext cx="8450297" cy="6857990"/>
          </a:xfrm>
          <a:prstGeom prst="rect">
            <a:avLst/>
          </a:prstGeom>
        </p:spPr>
      </p:pic>
      <p:sp>
        <p:nvSpPr>
          <p:cNvPr id="2" name="Title 1"/>
          <p:cNvSpPr>
            <a:spLocks noGrp="1"/>
          </p:cNvSpPr>
          <p:nvPr>
            <p:ph type="ctrTitle"/>
          </p:nvPr>
        </p:nvSpPr>
        <p:spPr>
          <a:xfrm>
            <a:off x="838201" y="365125"/>
            <a:ext cx="6128334" cy="1627636"/>
          </a:xfrm>
        </p:spPr>
        <p:txBody>
          <a:bodyPr vert="horz" lIns="91440" tIns="45720" rIns="91440" bIns="45720" rtlCol="0" anchor="ctr">
            <a:normAutofit/>
          </a:bodyPr>
          <a:lstStyle/>
          <a:p>
            <a:pPr algn="l"/>
            <a:r>
              <a:rPr lang="en-US" sz="5400" b="1" kern="1200" dirty="0">
                <a:solidFill>
                  <a:srgbClr val="FFFFFF"/>
                </a:solidFill>
                <a:latin typeface="+mj-lt"/>
                <a:ea typeface="+mj-ea"/>
                <a:cs typeface="+mj-cs"/>
              </a:rPr>
              <a:t>AirAsia Data Breach</a:t>
            </a:r>
          </a:p>
        </p:txBody>
      </p:sp>
      <p:sp>
        <p:nvSpPr>
          <p:cNvPr id="3" name="Subtitle 2"/>
          <p:cNvSpPr>
            <a:spLocks noGrp="1"/>
          </p:cNvSpPr>
          <p:nvPr>
            <p:ph type="subTitle" idx="1"/>
          </p:nvPr>
        </p:nvSpPr>
        <p:spPr>
          <a:xfrm>
            <a:off x="104955" y="2176653"/>
            <a:ext cx="7336941" cy="3957178"/>
          </a:xfrm>
        </p:spPr>
        <p:txBody>
          <a:bodyPr vert="horz" lIns="91440" tIns="45720" rIns="91440" bIns="45720" rtlCol="0" anchor="t">
            <a:noAutofit/>
          </a:bodyPr>
          <a:lstStyle/>
          <a:p>
            <a:pPr marL="285750" indent="-228600" algn="l">
              <a:spcBef>
                <a:spcPct val="20000"/>
              </a:spcBef>
              <a:spcAft>
                <a:spcPts val="600"/>
              </a:spcAft>
              <a:buFont typeface="Arial" panose="020B0604020202020204" pitchFamily="34" charset="0"/>
              <a:buChar char="•"/>
            </a:pPr>
            <a:r>
              <a:rPr lang="en-US" sz="2800" b="1" dirty="0">
                <a:solidFill>
                  <a:srgbClr val="FFFFFF"/>
                </a:solidFill>
              </a:rPr>
              <a:t>LIS5775 – Organizational Information Security</a:t>
            </a:r>
            <a:endParaRPr lang="en-US" sz="2800">
              <a:solidFill>
                <a:srgbClr val="FFFFFF"/>
              </a:solidFill>
              <a:cs typeface="Calibri"/>
            </a:endParaRPr>
          </a:p>
          <a:p>
            <a:pPr marL="285750" indent="-228600" algn="l">
              <a:spcBef>
                <a:spcPct val="20000"/>
              </a:spcBef>
              <a:spcAft>
                <a:spcPts val="600"/>
              </a:spcAft>
              <a:buFont typeface="Arial" panose="020B0604020202020204" pitchFamily="34" charset="0"/>
              <a:buChar char="•"/>
            </a:pPr>
            <a:r>
              <a:rPr lang="en-US" sz="2800" b="1" dirty="0">
                <a:solidFill>
                  <a:srgbClr val="FFFFFF"/>
                </a:solidFill>
              </a:rPr>
              <a:t>Instructor: Dr. Bill Hunkapiller </a:t>
            </a:r>
            <a:endParaRPr lang="en-US" sz="2800">
              <a:solidFill>
                <a:srgbClr val="FFFFFF"/>
              </a:solidFill>
              <a:cs typeface="Calibri"/>
            </a:endParaRPr>
          </a:p>
          <a:p>
            <a:pPr marL="285750" indent="-228600" algn="l">
              <a:spcBef>
                <a:spcPct val="20000"/>
              </a:spcBef>
              <a:spcAft>
                <a:spcPts val="600"/>
              </a:spcAft>
              <a:buFont typeface="Arial" panose="020B0604020202020204" pitchFamily="34" charset="0"/>
              <a:buChar char="•"/>
            </a:pPr>
            <a:r>
              <a:rPr lang="en-US" sz="2800" b="1" dirty="0">
                <a:solidFill>
                  <a:srgbClr val="FFFFFF"/>
                </a:solidFill>
              </a:rPr>
              <a:t>Date: April 23, 2023</a:t>
            </a:r>
            <a:endParaRPr lang="en-US" sz="2800">
              <a:solidFill>
                <a:srgbClr val="FFFFFF"/>
              </a:solidFill>
              <a:cs typeface="Calibri"/>
            </a:endParaRPr>
          </a:p>
          <a:p>
            <a:pPr marL="285750" indent="-228600" algn="l">
              <a:spcBef>
                <a:spcPct val="20000"/>
              </a:spcBef>
              <a:spcAft>
                <a:spcPts val="600"/>
              </a:spcAft>
              <a:buFont typeface="Arial" panose="020B0604020202020204" pitchFamily="34" charset="0"/>
              <a:buChar char="•"/>
            </a:pPr>
            <a:r>
              <a:rPr lang="en-US" sz="2800" b="1" dirty="0">
                <a:solidFill>
                  <a:srgbClr val="FFFFFF"/>
                </a:solidFill>
              </a:rPr>
              <a:t>Group: Team C</a:t>
            </a:r>
            <a:endParaRPr lang="en-US" sz="2800">
              <a:solidFill>
                <a:srgbClr val="FFFFFF"/>
              </a:solidFill>
              <a:cs typeface="Calibri"/>
            </a:endParaRPr>
          </a:p>
          <a:p>
            <a:pPr marL="285750" indent="-228600" algn="l">
              <a:spcBef>
                <a:spcPct val="20000"/>
              </a:spcBef>
              <a:spcAft>
                <a:spcPts val="600"/>
              </a:spcAft>
              <a:buFont typeface="Arial" panose="020B0604020202020204" pitchFamily="34" charset="0"/>
              <a:buChar char="•"/>
            </a:pPr>
            <a:r>
              <a:rPr lang="en-US" sz="2800" b="1" dirty="0">
                <a:solidFill>
                  <a:srgbClr val="FFFFFF"/>
                </a:solidFill>
              </a:rPr>
              <a:t>Students: </a:t>
            </a:r>
            <a:r>
              <a:rPr lang="en-US" sz="2800" dirty="0">
                <a:solidFill>
                  <a:srgbClr val="FFFFFF"/>
                </a:solidFill>
              </a:rPr>
              <a:t>Adam MacDougall, Thomas Matejek, Madhu Nepal, Mehmet </a:t>
            </a:r>
            <a:r>
              <a:rPr lang="en-US" sz="2800" dirty="0" err="1">
                <a:solidFill>
                  <a:srgbClr val="FFFFFF"/>
                </a:solidFill>
              </a:rPr>
              <a:t>Ozmen</a:t>
            </a:r>
            <a:r>
              <a:rPr lang="en-US" sz="2800" dirty="0">
                <a:solidFill>
                  <a:srgbClr val="FFFFFF"/>
                </a:solidFill>
              </a:rPr>
              <a:t>, Chris Panczak, Chandra Rawat, Shavaughn Robinson</a:t>
            </a:r>
            <a:endParaRPr lang="en-US" sz="2800" dirty="0">
              <a:solidFill>
                <a:srgbClr val="FFFFFF"/>
              </a:solidFill>
              <a:cs typeface="Calibri"/>
            </a:endParaRPr>
          </a:p>
          <a:p>
            <a:pPr marL="285750" indent="-228600" algn="l">
              <a:spcBef>
                <a:spcPct val="20000"/>
              </a:spcBef>
              <a:spcAft>
                <a:spcPts val="600"/>
              </a:spcAft>
              <a:buFont typeface="Arial" panose="020B0604020202020204" pitchFamily="34" charset="0"/>
              <a:buChar char="•"/>
            </a:pPr>
            <a:endParaRPr lang="en-US" sz="2000">
              <a:solidFill>
                <a:srgbClr val="FFFFFF"/>
              </a:solidFill>
            </a:endParaRPr>
          </a:p>
          <a:p>
            <a:pPr indent="-228600" algn="l">
              <a:buFont typeface="Arial" panose="020B0604020202020204" pitchFamily="34" charset="0"/>
              <a:buChar char="•"/>
            </a:pPr>
            <a:endParaRPr lang="en-US" sz="2000">
              <a:solidFill>
                <a:srgbClr val="FFFFFF"/>
              </a:solidFill>
            </a:endParaRPr>
          </a:p>
        </p:txBody>
      </p:sp>
      <p:pic>
        <p:nvPicPr>
          <p:cNvPr id="7" name="Picture 6" descr="Plane in red circle">
            <a:extLst>
              <a:ext uri="{FF2B5EF4-FFF2-40B4-BE49-F238E27FC236}">
                <a16:creationId xmlns:a16="http://schemas.microsoft.com/office/drawing/2014/main" id="{56DD66E6-18BE-490E-63F9-EEFEBFA96629}"/>
              </a:ext>
            </a:extLst>
          </p:cNvPr>
          <p:cNvPicPr>
            <a:picLocks noChangeAspect="1"/>
          </p:cNvPicPr>
          <p:nvPr/>
        </p:nvPicPr>
        <p:blipFill rotWithShape="1">
          <a:blip r:embed="rId4"/>
          <a:srcRect l="19361" r="19777" b="1"/>
          <a:stretch/>
        </p:blipFill>
        <p:spPr>
          <a:xfrm>
            <a:off x="7275543" y="43141"/>
            <a:ext cx="4898862" cy="681485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51A40EC5-6BBD-556E-D3E8-5FC76C514602}"/>
              </a:ext>
            </a:extLst>
          </p:cNvPr>
          <p:cNvSpPr txBox="1"/>
          <p:nvPr/>
        </p:nvSpPr>
        <p:spPr>
          <a:xfrm>
            <a:off x="6116024" y="6657945"/>
            <a:ext cx="233429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pic>
        <p:nvPicPr>
          <p:cNvPr id="9" name="Picture 5" descr="Logo&#10;&#10;Description automatically generated">
            <a:extLst>
              <a:ext uri="{FF2B5EF4-FFF2-40B4-BE49-F238E27FC236}">
                <a16:creationId xmlns:a16="http://schemas.microsoft.com/office/drawing/2014/main" id="{DE266843-C3A3-098C-BC8C-D2D58D44CBD6}"/>
              </a:ext>
            </a:extLst>
          </p:cNvPr>
          <p:cNvPicPr>
            <a:picLocks noChangeAspect="1"/>
          </p:cNvPicPr>
          <p:nvPr/>
        </p:nvPicPr>
        <p:blipFill>
          <a:blip r:embed="rId6"/>
          <a:stretch>
            <a:fillRect/>
          </a:stretch>
        </p:blipFill>
        <p:spPr>
          <a:xfrm>
            <a:off x="11071743" y="53957"/>
            <a:ext cx="1076325" cy="1076325"/>
          </a:xfrm>
          <a:prstGeom prst="rect">
            <a:avLst/>
          </a:prstGeom>
        </p:spPr>
      </p:pic>
    </p:spTree>
    <p:extLst>
      <p:ext uri="{BB962C8B-B14F-4D97-AF65-F5344CB8AC3E}">
        <p14:creationId xmlns:p14="http://schemas.microsoft.com/office/powerpoint/2010/main" val="385250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9501" y="427568"/>
            <a:ext cx="9311222" cy="977899"/>
          </a:xfrm>
        </p:spPr>
        <p:txBody>
          <a:bodyPr>
            <a:normAutofit fontScale="90000"/>
          </a:bodyPr>
          <a:lstStyle/>
          <a:p>
            <a:r>
              <a:rPr lang="en-US">
                <a:cs typeface="Calibri Light"/>
              </a:rPr>
              <a:t>Countermeasures and solutions</a:t>
            </a:r>
          </a:p>
        </p:txBody>
      </p:sp>
      <p:sp>
        <p:nvSpPr>
          <p:cNvPr id="3" name="Subtitle 2"/>
          <p:cNvSpPr>
            <a:spLocks noGrp="1"/>
          </p:cNvSpPr>
          <p:nvPr>
            <p:ph type="subTitle" idx="1"/>
          </p:nvPr>
        </p:nvSpPr>
        <p:spPr>
          <a:xfrm>
            <a:off x="3842387" y="1676527"/>
            <a:ext cx="7672008" cy="4796446"/>
          </a:xfrm>
        </p:spPr>
        <p:txBody>
          <a:bodyPr vert="horz" lIns="91440" tIns="45720" rIns="91440" bIns="45720" rtlCol="0" anchor="t">
            <a:noAutofit/>
          </a:bodyPr>
          <a:lstStyle/>
          <a:p>
            <a:pPr marL="342900" indent="-342900" algn="l">
              <a:buChar char="•"/>
            </a:pPr>
            <a:r>
              <a:rPr lang="en-US" sz="2800" b="1">
                <a:cs typeface="Calibri"/>
              </a:rPr>
              <a:t>Zero Trust approach:</a:t>
            </a:r>
            <a:endParaRPr lang="en-US" sz="2800" b="1"/>
          </a:p>
          <a:p>
            <a:pPr marL="342900" indent="-342900" algn="l">
              <a:buClr>
                <a:srgbClr val="1287C3"/>
              </a:buClr>
              <a:buChar char="•"/>
            </a:pPr>
            <a:r>
              <a:rPr lang="en-US" sz="2800" b="1">
                <a:ea typeface="+mn-lt"/>
                <a:cs typeface="+mn-lt"/>
              </a:rPr>
              <a:t>Patch Management:</a:t>
            </a:r>
            <a:endParaRPr lang="en-US" sz="2800" b="1">
              <a:cs typeface="Calibri"/>
            </a:endParaRPr>
          </a:p>
          <a:p>
            <a:pPr marL="342900" indent="-342900" algn="l">
              <a:buChar char="•"/>
            </a:pPr>
            <a:r>
              <a:rPr lang="en-US" sz="2800" b="1">
                <a:cs typeface="Calibri"/>
              </a:rPr>
              <a:t>Regular vulnerability assessments:</a:t>
            </a:r>
          </a:p>
          <a:p>
            <a:pPr marL="342900" indent="-342900" algn="l">
              <a:buChar char="•"/>
            </a:pPr>
            <a:r>
              <a:rPr lang="en-US" sz="2800" b="1">
                <a:cs typeface="Calibri"/>
              </a:rPr>
              <a:t>Employee training :</a:t>
            </a:r>
          </a:p>
          <a:p>
            <a:pPr marL="342900" indent="-342900" algn="l">
              <a:buChar char="•"/>
            </a:pPr>
            <a:r>
              <a:rPr lang="en-US" sz="2800" b="1">
                <a:cs typeface="Calibri"/>
              </a:rPr>
              <a:t>Implement multi-factor authentication (MFA):</a:t>
            </a:r>
          </a:p>
          <a:p>
            <a:pPr marL="342900" indent="-342900" algn="l">
              <a:buChar char="•"/>
            </a:pPr>
            <a:r>
              <a:rPr lang="en-US" sz="2800" b="1">
                <a:cs typeface="Calibri"/>
              </a:rPr>
              <a:t>Data encryption:</a:t>
            </a:r>
          </a:p>
          <a:p>
            <a:pPr marL="342900" indent="-342900" algn="l">
              <a:buChar char="•"/>
            </a:pPr>
            <a:r>
              <a:rPr lang="en-US" sz="2800" b="1">
                <a:cs typeface="Calibri"/>
              </a:rPr>
              <a:t>Third-party risk management</a:t>
            </a:r>
          </a:p>
          <a:p>
            <a:pPr marL="342900" indent="-342900" algn="l">
              <a:buChar char="•"/>
            </a:pPr>
            <a:r>
              <a:rPr lang="en-US" sz="2800" b="1">
                <a:cs typeface="Calibri"/>
              </a:rPr>
              <a:t>Incident response planning:</a:t>
            </a:r>
          </a:p>
          <a:p>
            <a:pPr marL="342900" indent="-342900" algn="l">
              <a:buChar char="•"/>
            </a:pPr>
            <a:endParaRPr lang="en-US" sz="2800" b="1">
              <a:cs typeface="Calibri"/>
            </a:endParaRPr>
          </a:p>
          <a:p>
            <a:pPr algn="l"/>
            <a:endParaRPr lang="en-US">
              <a:cs typeface="Calibri"/>
            </a:endParaRPr>
          </a:p>
          <a:p>
            <a:pPr algn="l"/>
            <a:endParaRPr lang="en-US">
              <a:cs typeface="Calibri"/>
            </a:endParaRPr>
          </a:p>
        </p:txBody>
      </p:sp>
      <p:pic>
        <p:nvPicPr>
          <p:cNvPr id="4" name="Graphic 4" descr="Continuous Improvement with solid fill">
            <a:extLst>
              <a:ext uri="{FF2B5EF4-FFF2-40B4-BE49-F238E27FC236}">
                <a16:creationId xmlns:a16="http://schemas.microsoft.com/office/drawing/2014/main" id="{28BB37D4-624D-5A27-314D-785E2D8EC1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578" y="4518548"/>
            <a:ext cx="1801503" cy="1812876"/>
          </a:xfrm>
          <a:prstGeom prst="rect">
            <a:avLst/>
          </a:prstGeom>
        </p:spPr>
      </p:pic>
    </p:spTree>
    <p:extLst>
      <p:ext uri="{BB962C8B-B14F-4D97-AF65-F5344CB8AC3E}">
        <p14:creationId xmlns:p14="http://schemas.microsoft.com/office/powerpoint/2010/main" val="168346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57716" y="467271"/>
            <a:ext cx="4195674" cy="2052522"/>
          </a:xfrm>
        </p:spPr>
        <p:txBody>
          <a:bodyPr vert="horz" lIns="91440" tIns="45720" rIns="91440" bIns="45720" rtlCol="0" anchor="b">
            <a:normAutofit/>
          </a:bodyPr>
          <a:lstStyle/>
          <a:p>
            <a:pPr algn="l"/>
            <a:r>
              <a:rPr lang="en-US" sz="5600"/>
              <a:t>Thank you </a:t>
            </a:r>
          </a:p>
        </p:txBody>
      </p:sp>
      <p:grpSp>
        <p:nvGrpSpPr>
          <p:cNvPr id="252" name="Group 251">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5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56" name="Freeform: Shape 255">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Freeform: Shape 257">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6" descr="Logo&#10;&#10;Description automatically generated">
            <a:extLst>
              <a:ext uri="{FF2B5EF4-FFF2-40B4-BE49-F238E27FC236}">
                <a16:creationId xmlns:a16="http://schemas.microsoft.com/office/drawing/2014/main" id="{C6F54141-A29D-2E44-6D00-C0CEAEE8341C}"/>
              </a:ext>
            </a:extLst>
          </p:cNvPr>
          <p:cNvPicPr>
            <a:picLocks noChangeAspect="1"/>
          </p:cNvPicPr>
          <p:nvPr/>
        </p:nvPicPr>
        <p:blipFill rotWithShape="1">
          <a:blip r:embed="rId2"/>
          <a:srcRect r="-1" b="-1"/>
          <a:stretch/>
        </p:blipFill>
        <p:spPr>
          <a:xfrm>
            <a:off x="3036211" y="165871"/>
            <a:ext cx="2353922" cy="2353922"/>
          </a:xfrm>
          <a:prstGeom prst="rect">
            <a:avLst/>
          </a:prstGeom>
        </p:spPr>
      </p:pic>
      <p:sp>
        <p:nvSpPr>
          <p:cNvPr id="3" name="Subtitle 2"/>
          <p:cNvSpPr>
            <a:spLocks noGrp="1"/>
          </p:cNvSpPr>
          <p:nvPr>
            <p:ph type="subTitle" idx="1"/>
          </p:nvPr>
        </p:nvSpPr>
        <p:spPr>
          <a:xfrm>
            <a:off x="6657715" y="2990818"/>
            <a:ext cx="4195675" cy="2913872"/>
          </a:xfrm>
        </p:spPr>
        <p:txBody>
          <a:bodyPr vert="horz" lIns="91440" tIns="45720" rIns="91440" bIns="45720" rtlCol="0" anchor="t">
            <a:normAutofit/>
          </a:bodyPr>
          <a:lstStyle/>
          <a:p>
            <a:pPr indent="-228600" algn="l">
              <a:buFont typeface="Arial" panose="020B0604020202020204" pitchFamily="34" charset="0"/>
              <a:buChar char="•"/>
            </a:pPr>
            <a:r>
              <a:rPr lang="en-US" sz="2000" b="1"/>
              <a:t>Adam MacDougall, </a:t>
            </a:r>
            <a:endParaRPr lang="en-US" sz="2000" b="1">
              <a:cs typeface="Calibri"/>
            </a:endParaRPr>
          </a:p>
          <a:p>
            <a:pPr indent="-228600" algn="l">
              <a:buFont typeface="Arial" panose="020B0604020202020204" pitchFamily="34" charset="0"/>
              <a:buChar char="•"/>
            </a:pPr>
            <a:r>
              <a:rPr lang="en-US" sz="2000" b="1"/>
              <a:t>Thomas Matejek</a:t>
            </a:r>
            <a:endParaRPr lang="en-US" sz="2000" b="1">
              <a:cs typeface="Calibri"/>
            </a:endParaRPr>
          </a:p>
          <a:p>
            <a:pPr indent="-228600" algn="l">
              <a:buFont typeface="Arial" panose="020B0604020202020204" pitchFamily="34" charset="0"/>
              <a:buChar char="•"/>
            </a:pPr>
            <a:r>
              <a:rPr lang="en-US" sz="2000" b="1"/>
              <a:t> Madhu Nepal</a:t>
            </a:r>
            <a:endParaRPr lang="en-US" sz="2000" b="1">
              <a:cs typeface="Calibri"/>
            </a:endParaRPr>
          </a:p>
          <a:p>
            <a:pPr indent="-228600" algn="l">
              <a:buFont typeface="Arial" panose="020B0604020202020204" pitchFamily="34" charset="0"/>
              <a:buChar char="•"/>
            </a:pPr>
            <a:r>
              <a:rPr lang="en-US" sz="2000" b="1"/>
              <a:t>Mehmet </a:t>
            </a:r>
            <a:r>
              <a:rPr lang="en-US" sz="2000" b="1" err="1"/>
              <a:t>Ozmen</a:t>
            </a:r>
            <a:endParaRPr lang="en-US" sz="2000" b="1" err="1">
              <a:cs typeface="Calibri"/>
            </a:endParaRPr>
          </a:p>
          <a:p>
            <a:pPr indent="-228600" algn="l">
              <a:buFont typeface="Arial" panose="020B0604020202020204" pitchFamily="34" charset="0"/>
              <a:buChar char="•"/>
            </a:pPr>
            <a:r>
              <a:rPr lang="en-US" sz="2000" b="1"/>
              <a:t>Chris Panczak</a:t>
            </a:r>
            <a:endParaRPr lang="en-US" sz="2000" b="1">
              <a:cs typeface="Calibri"/>
            </a:endParaRPr>
          </a:p>
          <a:p>
            <a:pPr indent="-228600" algn="l">
              <a:buFont typeface="Arial" panose="020B0604020202020204" pitchFamily="34" charset="0"/>
              <a:buChar char="•"/>
            </a:pPr>
            <a:r>
              <a:rPr lang="en-US" sz="2000" b="1"/>
              <a:t> Chandra Rawat</a:t>
            </a:r>
            <a:endParaRPr lang="en-US" sz="2000" b="1">
              <a:cs typeface="Calibri"/>
            </a:endParaRPr>
          </a:p>
          <a:p>
            <a:pPr indent="-228600" algn="l">
              <a:buFont typeface="Arial" panose="020B0604020202020204" pitchFamily="34" charset="0"/>
              <a:buChar char="•"/>
            </a:pPr>
            <a:r>
              <a:rPr lang="en-US" sz="2000" b="1"/>
              <a:t>Shavaughn Robinson</a:t>
            </a:r>
            <a:endParaRPr lang="en-US" sz="2000" b="1">
              <a:cs typeface="Calibri"/>
            </a:endParaRPr>
          </a:p>
          <a:p>
            <a:pPr indent="-228600" algn="l">
              <a:buFont typeface="Arial" panose="020B0604020202020204" pitchFamily="34" charset="0"/>
              <a:buChar char="•"/>
            </a:pPr>
            <a:endParaRPr lang="en-US" sz="2000"/>
          </a:p>
        </p:txBody>
      </p:sp>
      <p:pic>
        <p:nvPicPr>
          <p:cNvPr id="4" name="Picture 4" descr="A picture containing light, indoor&#10;&#10;Description automatically generated">
            <a:extLst>
              <a:ext uri="{FF2B5EF4-FFF2-40B4-BE49-F238E27FC236}">
                <a16:creationId xmlns:a16="http://schemas.microsoft.com/office/drawing/2014/main" id="{64B02F2B-4409-4837-D76A-1022D7769B1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5947" r="16053"/>
          <a:stretch/>
        </p:blipFill>
        <p:spPr>
          <a:xfrm>
            <a:off x="705154" y="3684772"/>
            <a:ext cx="2752751" cy="2752751"/>
          </a:xfrm>
          <a:prstGeom prst="rect">
            <a:avLst/>
          </a:prstGeom>
        </p:spPr>
      </p:pic>
      <p:sp>
        <p:nvSpPr>
          <p:cNvPr id="2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62" name="Straight Connector 26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A40EC5-6BBD-556E-D3E8-5FC76C514602}"/>
              </a:ext>
            </a:extLst>
          </p:cNvPr>
          <p:cNvSpPr txBox="1"/>
          <p:nvPr/>
        </p:nvSpPr>
        <p:spPr>
          <a:xfrm>
            <a:off x="1123612" y="6237468"/>
            <a:ext cx="233429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40183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5333"/>
          </a:xfrm>
        </p:spPr>
        <p:txBody>
          <a:bodyPr>
            <a:normAutofit/>
          </a:bodyPr>
          <a:lstStyle/>
          <a:p>
            <a:r>
              <a:rPr lang="en-US" b="1">
                <a:cs typeface="Calibri Light"/>
              </a:rPr>
              <a:t>Overview</a:t>
            </a:r>
            <a:endParaRPr lang="en-US"/>
          </a:p>
        </p:txBody>
      </p:sp>
      <p:pic>
        <p:nvPicPr>
          <p:cNvPr id="384" name="Graphic 384" descr="Shield Tick outline">
            <a:extLst>
              <a:ext uri="{FF2B5EF4-FFF2-40B4-BE49-F238E27FC236}">
                <a16:creationId xmlns:a16="http://schemas.microsoft.com/office/drawing/2014/main" id="{F841DF18-BAB8-BA46-2BCF-CB0273B6EB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3299" y="1998131"/>
            <a:ext cx="1766661" cy="17666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362" name="Picture 362" descr="A picture containing text, indoor, computer, computer&#10;&#10;Description automatically generated">
            <a:extLst>
              <a:ext uri="{FF2B5EF4-FFF2-40B4-BE49-F238E27FC236}">
                <a16:creationId xmlns:a16="http://schemas.microsoft.com/office/drawing/2014/main" id="{49953641-FB75-21CF-4932-9585618B533A}"/>
              </a:ext>
            </a:extLst>
          </p:cNvPr>
          <p:cNvPicPr>
            <a:picLocks noChangeAspect="1"/>
          </p:cNvPicPr>
          <p:nvPr/>
        </p:nvPicPr>
        <p:blipFill>
          <a:blip r:embed="rId5"/>
          <a:stretch>
            <a:fillRect/>
          </a:stretch>
        </p:blipFill>
        <p:spPr>
          <a:xfrm>
            <a:off x="1068072" y="4231987"/>
            <a:ext cx="2717116" cy="13517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6" name="Subtitle 2">
            <a:extLst>
              <a:ext uri="{FF2B5EF4-FFF2-40B4-BE49-F238E27FC236}">
                <a16:creationId xmlns:a16="http://schemas.microsoft.com/office/drawing/2014/main" id="{ADA22D13-71E1-CF53-9D9C-46262AB8AA7B}"/>
              </a:ext>
            </a:extLst>
          </p:cNvPr>
          <p:cNvGraphicFramePr>
            <a:graphicFrameLocks noGrp="1"/>
          </p:cNvGraphicFramePr>
          <p:nvPr>
            <p:ph idx="1"/>
            <p:extLst>
              <p:ext uri="{D42A27DB-BD31-4B8C-83A1-F6EECF244321}">
                <p14:modId xmlns:p14="http://schemas.microsoft.com/office/powerpoint/2010/main" val="841579672"/>
              </p:ext>
            </p:extLst>
          </p:nvPr>
        </p:nvGraphicFramePr>
        <p:xfrm>
          <a:off x="4289486" y="1998131"/>
          <a:ext cx="7213537" cy="37930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4883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064" y="92034"/>
            <a:ext cx="9523908" cy="901535"/>
          </a:xfrm>
        </p:spPr>
        <p:txBody>
          <a:bodyPr>
            <a:normAutofit/>
          </a:bodyPr>
          <a:lstStyle/>
          <a:p>
            <a:r>
              <a:rPr lang="en-US" b="1">
                <a:ea typeface="+mj-lt"/>
                <a:cs typeface="+mj-lt"/>
              </a:rPr>
              <a:t>Introduction</a:t>
            </a:r>
            <a:endParaRPr lang="en-US"/>
          </a:p>
        </p:txBody>
      </p:sp>
      <p:pic>
        <p:nvPicPr>
          <p:cNvPr id="4" name="Picture 4">
            <a:extLst>
              <a:ext uri="{FF2B5EF4-FFF2-40B4-BE49-F238E27FC236}">
                <a16:creationId xmlns:a16="http://schemas.microsoft.com/office/drawing/2014/main" id="{47106F76-027D-B6AF-F0F7-F03EEE986C91}"/>
              </a:ext>
            </a:extLst>
          </p:cNvPr>
          <p:cNvPicPr>
            <a:picLocks noGrp="1" noChangeAspect="1"/>
          </p:cNvPicPr>
          <p:nvPr>
            <p:ph idx="1"/>
          </p:nvPr>
        </p:nvPicPr>
        <p:blipFill>
          <a:blip r:embed="rId2"/>
          <a:stretch>
            <a:fillRect/>
          </a:stretch>
        </p:blipFill>
        <p:spPr>
          <a:xfrm>
            <a:off x="7543024" y="1656670"/>
            <a:ext cx="4610100" cy="3509529"/>
          </a:xfrm>
        </p:spPr>
      </p:pic>
      <p:graphicFrame>
        <p:nvGraphicFramePr>
          <p:cNvPr id="8" name="TextBox 5">
            <a:extLst>
              <a:ext uri="{FF2B5EF4-FFF2-40B4-BE49-F238E27FC236}">
                <a16:creationId xmlns:a16="http://schemas.microsoft.com/office/drawing/2014/main" id="{56B274C2-A962-8E61-6F70-56E7C5C77BA8}"/>
              </a:ext>
            </a:extLst>
          </p:cNvPr>
          <p:cNvGraphicFramePr/>
          <p:nvPr/>
        </p:nvGraphicFramePr>
        <p:xfrm>
          <a:off x="1644488" y="1125220"/>
          <a:ext cx="5705804" cy="6487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67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348" y="-941"/>
            <a:ext cx="10018713" cy="1752599"/>
          </a:xfrm>
        </p:spPr>
        <p:txBody>
          <a:bodyPr>
            <a:normAutofit fontScale="90000"/>
          </a:bodyPr>
          <a:lstStyle/>
          <a:p>
            <a:pPr algn="l"/>
            <a:r>
              <a:rPr lang="en-US">
                <a:cs typeface="Calibri Light"/>
              </a:rPr>
              <a:t>Attacks</a:t>
            </a:r>
            <a:endParaRPr lang="en-US"/>
          </a:p>
        </p:txBody>
      </p:sp>
      <p:pic>
        <p:nvPicPr>
          <p:cNvPr id="4" name="Picture 4" descr="Text&#10;&#10;Description automatically generated">
            <a:extLst>
              <a:ext uri="{FF2B5EF4-FFF2-40B4-BE49-F238E27FC236}">
                <a16:creationId xmlns:a16="http://schemas.microsoft.com/office/drawing/2014/main" id="{5A8740BB-F443-9DD0-E38E-0DA43D50779C}"/>
              </a:ext>
            </a:extLst>
          </p:cNvPr>
          <p:cNvPicPr>
            <a:picLocks noGrp="1" noChangeAspect="1"/>
          </p:cNvPicPr>
          <p:nvPr>
            <p:ph idx="1"/>
          </p:nvPr>
        </p:nvPicPr>
        <p:blipFill>
          <a:blip r:embed="rId3"/>
          <a:stretch>
            <a:fillRect/>
          </a:stretch>
        </p:blipFill>
        <p:spPr>
          <a:xfrm>
            <a:off x="7035729" y="1747826"/>
            <a:ext cx="5082774" cy="3124201"/>
          </a:xfrm>
        </p:spPr>
      </p:pic>
      <p:graphicFrame>
        <p:nvGraphicFramePr>
          <p:cNvPr id="7" name="TextBox 4">
            <a:extLst>
              <a:ext uri="{FF2B5EF4-FFF2-40B4-BE49-F238E27FC236}">
                <a16:creationId xmlns:a16="http://schemas.microsoft.com/office/drawing/2014/main" id="{081BF145-0C19-B238-8DCF-8F0FABEC9628}"/>
              </a:ext>
            </a:extLst>
          </p:cNvPr>
          <p:cNvGraphicFramePr/>
          <p:nvPr/>
        </p:nvGraphicFramePr>
        <p:xfrm>
          <a:off x="1787407" y="1307628"/>
          <a:ext cx="5192888" cy="5632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70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E66F-34E5-02BC-007F-CB47EFED7E32}"/>
              </a:ext>
            </a:extLst>
          </p:cNvPr>
          <p:cNvSpPr>
            <a:spLocks noGrp="1"/>
          </p:cNvSpPr>
          <p:nvPr>
            <p:ph type="title"/>
          </p:nvPr>
        </p:nvSpPr>
        <p:spPr>
          <a:xfrm>
            <a:off x="2274533" y="93134"/>
            <a:ext cx="8664047" cy="1526822"/>
          </a:xfrm>
        </p:spPr>
        <p:txBody>
          <a:bodyPr/>
          <a:lstStyle/>
          <a:p>
            <a:r>
              <a:rPr lang="en-US"/>
              <a:t>A .csv file with personal and work-related information</a:t>
            </a:r>
          </a:p>
        </p:txBody>
      </p:sp>
      <p:pic>
        <p:nvPicPr>
          <p:cNvPr id="4" name="Picture 4">
            <a:extLst>
              <a:ext uri="{FF2B5EF4-FFF2-40B4-BE49-F238E27FC236}">
                <a16:creationId xmlns:a16="http://schemas.microsoft.com/office/drawing/2014/main" id="{B6930EC6-94AF-8056-1220-8F5A94F3CADC}"/>
              </a:ext>
            </a:extLst>
          </p:cNvPr>
          <p:cNvPicPr>
            <a:picLocks noGrp="1" noChangeAspect="1"/>
          </p:cNvPicPr>
          <p:nvPr>
            <p:ph idx="1"/>
          </p:nvPr>
        </p:nvPicPr>
        <p:blipFill>
          <a:blip r:embed="rId3"/>
          <a:stretch>
            <a:fillRect/>
          </a:stretch>
        </p:blipFill>
        <p:spPr>
          <a:xfrm>
            <a:off x="2097810" y="1716851"/>
            <a:ext cx="9017490" cy="4648201"/>
          </a:xfrm>
        </p:spPr>
      </p:pic>
    </p:spTree>
    <p:extLst>
      <p:ext uri="{BB962C8B-B14F-4D97-AF65-F5344CB8AC3E}">
        <p14:creationId xmlns:p14="http://schemas.microsoft.com/office/powerpoint/2010/main" val="22598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57E80A24-BE51-3461-0FE8-B2EAA30E34C2}"/>
              </a:ext>
            </a:extLst>
          </p:cNvPr>
          <p:cNvPicPr>
            <a:picLocks noGrp="1" noChangeAspect="1"/>
          </p:cNvPicPr>
          <p:nvPr>
            <p:ph idx="1"/>
          </p:nvPr>
        </p:nvPicPr>
        <p:blipFill>
          <a:blip r:embed="rId3"/>
          <a:stretch>
            <a:fillRect/>
          </a:stretch>
        </p:blipFill>
        <p:spPr>
          <a:xfrm>
            <a:off x="2433479" y="1564599"/>
            <a:ext cx="8611542" cy="4855163"/>
          </a:xfrm>
        </p:spPr>
      </p:pic>
      <p:sp>
        <p:nvSpPr>
          <p:cNvPr id="5" name="Title 1">
            <a:extLst>
              <a:ext uri="{FF2B5EF4-FFF2-40B4-BE49-F238E27FC236}">
                <a16:creationId xmlns:a16="http://schemas.microsoft.com/office/drawing/2014/main" id="{FABF4418-7BCC-9D6E-1618-755B206FF940}"/>
              </a:ext>
            </a:extLst>
          </p:cNvPr>
          <p:cNvSpPr txBox="1">
            <a:spLocks/>
          </p:cNvSpPr>
          <p:nvPr/>
        </p:nvSpPr>
        <p:spPr>
          <a:xfrm>
            <a:off x="2434459" y="27281"/>
            <a:ext cx="10018713" cy="1752599"/>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cs typeface="Calibri Light"/>
              </a:rPr>
              <a:t>An example screenshot of a ransomware affecting VMware </a:t>
            </a:r>
            <a:r>
              <a:rPr lang="en-US" err="1">
                <a:cs typeface="Calibri Light"/>
              </a:rPr>
              <a:t>ESXi</a:t>
            </a:r>
            <a:r>
              <a:rPr lang="en-US">
                <a:cs typeface="Calibri Light"/>
              </a:rPr>
              <a:t> machine</a:t>
            </a:r>
            <a:endParaRPr lang="en-US"/>
          </a:p>
        </p:txBody>
      </p:sp>
    </p:spTree>
    <p:extLst>
      <p:ext uri="{BB962C8B-B14F-4D97-AF65-F5344CB8AC3E}">
        <p14:creationId xmlns:p14="http://schemas.microsoft.com/office/powerpoint/2010/main" val="123326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54727" y="217055"/>
            <a:ext cx="5426075" cy="1371600"/>
          </a:xfrm>
        </p:spPr>
        <p:txBody>
          <a:bodyPr>
            <a:normAutofit fontScale="90000"/>
          </a:bodyPr>
          <a:lstStyle/>
          <a:p>
            <a:pPr algn="l"/>
            <a:r>
              <a:rPr lang="en-US">
                <a:cs typeface="Calibri Light"/>
              </a:rPr>
              <a:t>Financial Analysis</a:t>
            </a:r>
          </a:p>
        </p:txBody>
      </p:sp>
      <p:pic>
        <p:nvPicPr>
          <p:cNvPr id="18" name="Picture 25" descr="Graphical user interface, application&#10;&#10;Description automatically generated">
            <a:extLst>
              <a:ext uri="{FF2B5EF4-FFF2-40B4-BE49-F238E27FC236}">
                <a16:creationId xmlns:a16="http://schemas.microsoft.com/office/drawing/2014/main" id="{41CCDEEB-636D-08F4-9E94-4B63FC0B92A1}"/>
              </a:ext>
            </a:extLst>
          </p:cNvPr>
          <p:cNvPicPr>
            <a:picLocks noChangeAspect="1"/>
          </p:cNvPicPr>
          <p:nvPr/>
        </p:nvPicPr>
        <p:blipFill>
          <a:blip r:embed="rId2"/>
          <a:stretch>
            <a:fillRect/>
          </a:stretch>
        </p:blipFill>
        <p:spPr>
          <a:xfrm>
            <a:off x="6467764" y="1529227"/>
            <a:ext cx="5618017" cy="3799545"/>
          </a:xfrm>
          <a:prstGeom prst="rect">
            <a:avLst/>
          </a:prstGeom>
        </p:spPr>
      </p:pic>
      <p:graphicFrame>
        <p:nvGraphicFramePr>
          <p:cNvPr id="20" name="Text Placeholder 4">
            <a:extLst>
              <a:ext uri="{FF2B5EF4-FFF2-40B4-BE49-F238E27FC236}">
                <a16:creationId xmlns:a16="http://schemas.microsoft.com/office/drawing/2014/main" id="{FF726C65-764E-A199-365A-9C2D397BB675}"/>
              </a:ext>
            </a:extLst>
          </p:cNvPr>
          <p:cNvGraphicFramePr/>
          <p:nvPr/>
        </p:nvGraphicFramePr>
        <p:xfrm>
          <a:off x="1385454" y="1368859"/>
          <a:ext cx="5010439" cy="4264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26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3962399" y="685800"/>
            <a:ext cx="7345891" cy="1413933"/>
          </a:xfrm>
        </p:spPr>
        <p:txBody>
          <a:bodyPr>
            <a:normAutofit/>
          </a:bodyPr>
          <a:lstStyle/>
          <a:p>
            <a:r>
              <a:rPr lang="en-US">
                <a:cs typeface="Calibri Light"/>
              </a:rPr>
              <a:t>Detection and Prevention</a:t>
            </a:r>
            <a:endParaRPr lang="en-US"/>
          </a:p>
        </p:txBody>
      </p:sp>
      <p:pic>
        <p:nvPicPr>
          <p:cNvPr id="5" name="Picture 4" descr="Computer script on a screen">
            <a:extLst>
              <a:ext uri="{FF2B5EF4-FFF2-40B4-BE49-F238E27FC236}">
                <a16:creationId xmlns:a16="http://schemas.microsoft.com/office/drawing/2014/main" id="{E5330588-BD76-1A1D-4D04-60C0D6F50BA2}"/>
              </a:ext>
            </a:extLst>
          </p:cNvPr>
          <p:cNvPicPr>
            <a:picLocks noChangeAspect="1"/>
          </p:cNvPicPr>
          <p:nvPr/>
        </p:nvPicPr>
        <p:blipFill rotWithShape="1">
          <a:blip r:embed="rId3"/>
          <a:srcRect l="14700" r="51681"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Subtitle 2"/>
          <p:cNvSpPr>
            <a:spLocks noGrp="1"/>
          </p:cNvSpPr>
          <p:nvPr>
            <p:ph idx="1"/>
          </p:nvPr>
        </p:nvSpPr>
        <p:spPr>
          <a:xfrm>
            <a:off x="3843867" y="2048933"/>
            <a:ext cx="7659156" cy="3742267"/>
          </a:xfrm>
        </p:spPr>
        <p:txBody>
          <a:bodyPr vert="horz" lIns="91440" tIns="45720" rIns="91440" bIns="45720" rtlCol="0">
            <a:normAutofit/>
          </a:bodyPr>
          <a:lstStyle/>
          <a:p>
            <a:pPr>
              <a:lnSpc>
                <a:spcPct val="90000"/>
              </a:lnSpc>
            </a:pPr>
            <a:r>
              <a:rPr lang="en-US">
                <a:ea typeface="+mn-lt"/>
                <a:cs typeface="+mn-lt"/>
              </a:rPr>
              <a:t>The CISA has the following recommendations:</a:t>
            </a:r>
            <a:endParaRPr lang="en-US" b="1">
              <a:cs typeface="Calibri"/>
            </a:endParaRPr>
          </a:p>
          <a:p>
            <a:pPr lvl="1">
              <a:lnSpc>
                <a:spcPct val="90000"/>
              </a:lnSpc>
              <a:buClr>
                <a:srgbClr val="1287C3"/>
              </a:buClr>
            </a:pPr>
            <a:r>
              <a:rPr lang="en-US">
                <a:ea typeface="+mn-lt"/>
                <a:cs typeface="+mn-lt"/>
              </a:rPr>
              <a:t>Maintaining offline backups of data.</a:t>
            </a:r>
            <a:endParaRPr lang="en-US"/>
          </a:p>
          <a:p>
            <a:pPr lvl="1">
              <a:lnSpc>
                <a:spcPct val="90000"/>
              </a:lnSpc>
              <a:buClr>
                <a:srgbClr val="1287C3"/>
              </a:buClr>
            </a:pPr>
            <a:r>
              <a:rPr lang="en-US">
                <a:ea typeface="+mn-lt"/>
                <a:cs typeface="+mn-lt"/>
              </a:rPr>
              <a:t>Creating and exercising an incident response plan.</a:t>
            </a:r>
            <a:endParaRPr lang="en-US"/>
          </a:p>
          <a:p>
            <a:pPr lvl="1">
              <a:lnSpc>
                <a:spcPct val="90000"/>
              </a:lnSpc>
              <a:buClr>
                <a:srgbClr val="1287C3"/>
              </a:buClr>
            </a:pPr>
            <a:r>
              <a:rPr lang="en-US">
                <a:ea typeface="+mn-lt"/>
                <a:cs typeface="+mn-lt"/>
              </a:rPr>
              <a:t>Training employees to identifying phishing attacks.</a:t>
            </a:r>
            <a:endParaRPr lang="en-US"/>
          </a:p>
          <a:p>
            <a:pPr>
              <a:lnSpc>
                <a:spcPct val="90000"/>
              </a:lnSpc>
              <a:buClr>
                <a:srgbClr val="1287C3"/>
              </a:buClr>
            </a:pPr>
            <a:r>
              <a:rPr lang="en-US">
                <a:ea typeface="+mn-lt"/>
                <a:cs typeface="+mn-lt"/>
              </a:rPr>
              <a:t>Updating software to the latest version helps patch vulnerabilities that threat actors can exploit.</a:t>
            </a:r>
            <a:endParaRPr lang="en-US"/>
          </a:p>
          <a:p>
            <a:pPr lvl="1">
              <a:lnSpc>
                <a:spcPct val="90000"/>
              </a:lnSpc>
              <a:buClr>
                <a:srgbClr val="1287C3"/>
              </a:buClr>
            </a:pPr>
            <a:r>
              <a:rPr lang="en-US">
                <a:ea typeface="+mn-lt"/>
                <a:cs typeface="+mn-lt"/>
              </a:rPr>
              <a:t>Ex: Accellion FTA software deployed several patches following the first detected breach.</a:t>
            </a:r>
            <a:endParaRPr lang="en-US"/>
          </a:p>
          <a:p>
            <a:pPr lvl="1">
              <a:lnSpc>
                <a:spcPct val="90000"/>
              </a:lnSpc>
              <a:buClr>
                <a:srgbClr val="1287C3"/>
              </a:buClr>
            </a:pPr>
            <a:r>
              <a:rPr lang="en-US">
                <a:ea typeface="+mn-lt"/>
                <a:cs typeface="+mn-lt"/>
              </a:rPr>
              <a:t>This includes ensuring that any software isn’t at its end-of-life.</a:t>
            </a:r>
            <a:endParaRPr lang="en-US"/>
          </a:p>
          <a:p>
            <a:pPr marL="342900" indent="-342900">
              <a:lnSpc>
                <a:spcPct val="90000"/>
              </a:lnSpc>
              <a:buClr>
                <a:srgbClr val="1287C3"/>
              </a:buClr>
              <a:buChar char="•"/>
            </a:pPr>
            <a:endParaRPr lang="en-US" b="1">
              <a:cs typeface="Calibri"/>
            </a:endParaRPr>
          </a:p>
        </p:txBody>
      </p:sp>
    </p:spTree>
    <p:extLst>
      <p:ext uri="{BB962C8B-B14F-4D97-AF65-F5344CB8AC3E}">
        <p14:creationId xmlns:p14="http://schemas.microsoft.com/office/powerpoint/2010/main" val="310926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245" y="-376003"/>
            <a:ext cx="10018713" cy="1752599"/>
          </a:xfrm>
        </p:spPr>
        <p:txBody>
          <a:bodyPr>
            <a:normAutofit/>
          </a:bodyPr>
          <a:lstStyle/>
          <a:p>
            <a:pPr algn="l"/>
            <a:r>
              <a:rPr lang="en-US">
                <a:cs typeface="Calibri Light"/>
              </a:rPr>
              <a:t>Detection and Prevention</a:t>
            </a:r>
            <a:endParaRPr lang="en-US"/>
          </a:p>
        </p:txBody>
      </p:sp>
      <p:sp>
        <p:nvSpPr>
          <p:cNvPr id="3" name="Subtitle 2"/>
          <p:cNvSpPr>
            <a:spLocks noGrp="1"/>
          </p:cNvSpPr>
          <p:nvPr>
            <p:ph idx="1"/>
          </p:nvPr>
        </p:nvSpPr>
        <p:spPr>
          <a:xfrm>
            <a:off x="1296933" y="1055557"/>
            <a:ext cx="10206090" cy="5047938"/>
          </a:xfrm>
        </p:spPr>
        <p:txBody>
          <a:bodyPr vert="horz" lIns="91440" tIns="45720" rIns="91440" bIns="45720" rtlCol="0" anchor="t">
            <a:noAutofit/>
          </a:bodyPr>
          <a:lstStyle/>
          <a:p>
            <a:r>
              <a:rPr lang="en-US" sz="2800">
                <a:cs typeface="Calibri"/>
              </a:rPr>
              <a:t>Cyberattacks can be detected by indicators of compromise (IoC).</a:t>
            </a:r>
          </a:p>
          <a:p>
            <a:pPr lvl="1">
              <a:buClr>
                <a:srgbClr val="1287C3"/>
              </a:buClr>
            </a:pPr>
            <a:r>
              <a:rPr lang="en-US" sz="2400">
                <a:cs typeface="Calibri"/>
              </a:rPr>
              <a:t>The CISA released indicators of compromise connected to Daixin attacks.</a:t>
            </a:r>
          </a:p>
          <a:p>
            <a:pPr lvl="1">
              <a:buClr>
                <a:srgbClr val="1287C3"/>
              </a:buClr>
            </a:pPr>
            <a:r>
              <a:rPr lang="en-US" sz="2400">
                <a:cs typeface="Calibri"/>
              </a:rPr>
              <a:t>Helps prevent or mitigate attacks early.</a:t>
            </a:r>
          </a:p>
          <a:p>
            <a:pPr marL="342900" indent="-342900">
              <a:buClr>
                <a:srgbClr val="1287C3"/>
              </a:buClr>
            </a:pPr>
            <a:endParaRPr lang="en-US" sz="2800" b="1">
              <a:cs typeface="Calibri"/>
            </a:endParaRPr>
          </a:p>
        </p:txBody>
      </p:sp>
      <p:pic>
        <p:nvPicPr>
          <p:cNvPr id="4" name="Picture 4" descr="Table&#10;&#10;Description automatically generated">
            <a:extLst>
              <a:ext uri="{FF2B5EF4-FFF2-40B4-BE49-F238E27FC236}">
                <a16:creationId xmlns:a16="http://schemas.microsoft.com/office/drawing/2014/main" id="{98E3EC72-3524-D823-13EF-E3B3F8CBFFB9}"/>
              </a:ext>
            </a:extLst>
          </p:cNvPr>
          <p:cNvPicPr>
            <a:picLocks noChangeAspect="1"/>
          </p:cNvPicPr>
          <p:nvPr/>
        </p:nvPicPr>
        <p:blipFill>
          <a:blip r:embed="rId2"/>
          <a:stretch>
            <a:fillRect/>
          </a:stretch>
        </p:blipFill>
        <p:spPr>
          <a:xfrm>
            <a:off x="2972955" y="2866665"/>
            <a:ext cx="7157048" cy="2975576"/>
          </a:xfrm>
          <a:prstGeom prst="rect">
            <a:avLst/>
          </a:prstGeom>
        </p:spPr>
      </p:pic>
      <p:sp>
        <p:nvSpPr>
          <p:cNvPr id="5" name="TextBox 4">
            <a:extLst>
              <a:ext uri="{FF2B5EF4-FFF2-40B4-BE49-F238E27FC236}">
                <a16:creationId xmlns:a16="http://schemas.microsoft.com/office/drawing/2014/main" id="{CF092A5C-6CB2-81AA-6467-CA2740A061FB}"/>
              </a:ext>
            </a:extLst>
          </p:cNvPr>
          <p:cNvSpPr txBox="1"/>
          <p:nvPr/>
        </p:nvSpPr>
        <p:spPr>
          <a:xfrm>
            <a:off x="2635770" y="5921115"/>
            <a:ext cx="8014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IoCs</a:t>
            </a:r>
            <a:r>
              <a:rPr lang="en-US"/>
              <a:t> related to Daixin team attacks, available in a CISA/FBI cybersecurity advisory.</a:t>
            </a:r>
          </a:p>
        </p:txBody>
      </p:sp>
    </p:spTree>
    <p:extLst>
      <p:ext uri="{BB962C8B-B14F-4D97-AF65-F5344CB8AC3E}">
        <p14:creationId xmlns:p14="http://schemas.microsoft.com/office/powerpoint/2010/main" val="153721135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B9D4729DFD394FA85035C6944FC41F" ma:contentTypeVersion="8" ma:contentTypeDescription="Create a new document." ma:contentTypeScope="" ma:versionID="38f917eed75e60d40ea9ee56192b449d">
  <xsd:schema xmlns:xsd="http://www.w3.org/2001/XMLSchema" xmlns:xs="http://www.w3.org/2001/XMLSchema" xmlns:p="http://schemas.microsoft.com/office/2006/metadata/properties" xmlns:ns2="eabc15e5-19e2-49da-b084-218bca4043a6" xmlns:ns3="61a5cd59-5317-433a-9330-5216bcd53f06" targetNamespace="http://schemas.microsoft.com/office/2006/metadata/properties" ma:root="true" ma:fieldsID="3a8b615303c7e0e8104c8aa9bacf0b31" ns2:_="" ns3:_="">
    <xsd:import namespace="eabc15e5-19e2-49da-b084-218bca4043a6"/>
    <xsd:import namespace="61a5cd59-5317-433a-9330-5216bcd53f0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bc15e5-19e2-49da-b084-218bca4043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3b83bf-5a34-45d0-bf74-ccf9241540c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a5cd59-5317-433a-9330-5216bcd53f0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9ac0c45-5ddf-4012-90e9-8f6f59bf073a}" ma:internalName="TaxCatchAll" ma:showField="CatchAllData" ma:web="61a5cd59-5317-433a-9330-5216bcd53f0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abc15e5-19e2-49da-b084-218bca4043a6">
      <Terms xmlns="http://schemas.microsoft.com/office/infopath/2007/PartnerControls"/>
    </lcf76f155ced4ddcb4097134ff3c332f>
    <TaxCatchAll xmlns="61a5cd59-5317-433a-9330-5216bcd53f0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640BD5-B542-41E4-A4B5-DB95A1579153}">
  <ds:schemaRefs>
    <ds:schemaRef ds:uri="61a5cd59-5317-433a-9330-5216bcd53f06"/>
    <ds:schemaRef ds:uri="eabc15e5-19e2-49da-b084-218bca4043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B9DBED-AB31-416E-8F0F-0D00707442B1}">
  <ds:schemaRefs>
    <ds:schemaRef ds:uri="61a5cd59-5317-433a-9330-5216bcd53f06"/>
    <ds:schemaRef ds:uri="eabc15e5-19e2-49da-b084-218bca4043a6"/>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AB5877-E928-4355-B5A6-5BA8A002F9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3</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Parallax</vt:lpstr>
      <vt:lpstr>AirAsia Data Breach</vt:lpstr>
      <vt:lpstr>Overview</vt:lpstr>
      <vt:lpstr>Introduction</vt:lpstr>
      <vt:lpstr>Attacks</vt:lpstr>
      <vt:lpstr>A .csv file with personal and work-related information</vt:lpstr>
      <vt:lpstr>PowerPoint Presentation</vt:lpstr>
      <vt:lpstr>Financial Analysis</vt:lpstr>
      <vt:lpstr>Detection and Prevention</vt:lpstr>
      <vt:lpstr>Detection and Prevention</vt:lpstr>
      <vt:lpstr>Countermeasures and solutions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2023-04-11T13:44:24Z</dcterms:created>
  <dcterms:modified xsi:type="dcterms:W3CDTF">2023-04-13T20:27:58Z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0x0101002DB9D4729DFD394FA85035C6944FC41F</vt:lpwstr>
  </property>
  <property fmtid="{D5CDD505-2E9C-101B-9397-08002B2CF9AE}" pid="3" name="MediaServiceImageTags">
    <vt:lpwstr/>
  </property>
</Properties>
</file>