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1CAD27-9D25-4B39-AE5A-76CE10156539}">
  <a:tblStyle styleId="{181CAD27-9D25-4B39-AE5A-76CE10156539}"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C70D5BD-9A14-4A6B-AFE4-2F7DE6FC60F6}" styleName="Table_1">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Oswald-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Average-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4a8b3a8b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4a8b3a8b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t>Mehmet</a:t>
            </a:r>
            <a:endParaRPr/>
          </a:p>
          <a:p>
            <a:pPr indent="0" lvl="0" marL="0" rtl="0" algn="l">
              <a:lnSpc>
                <a:spcPct val="200000"/>
              </a:lnSpc>
              <a:spcBef>
                <a:spcPts val="0"/>
              </a:spcBef>
              <a:spcAft>
                <a:spcPts val="0"/>
              </a:spcAft>
              <a:buNone/>
            </a:pPr>
            <a:r>
              <a:rPr lang="en"/>
              <a:t>After removing the 3 irrelevant attributes, we saw that random forest has the best accuracy as well as best recall out of all the classification methods.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4a8b3a8b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4a8b3a8b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Average"/>
                <a:ea typeface="Average"/>
                <a:cs typeface="Average"/>
                <a:sym typeface="Average"/>
              </a:rPr>
              <a:t>Mehmet</a:t>
            </a:r>
            <a:endParaRPr sz="1200">
              <a:solidFill>
                <a:schemeClr val="dk1"/>
              </a:solidFill>
              <a:latin typeface="Average"/>
              <a:ea typeface="Average"/>
              <a:cs typeface="Average"/>
              <a:sym typeface="Average"/>
            </a:endParaRPr>
          </a:p>
          <a:p>
            <a:pPr indent="0" lvl="0" marL="0" rtl="0" algn="l">
              <a:lnSpc>
                <a:spcPct val="150000"/>
              </a:lnSpc>
              <a:spcBef>
                <a:spcPts val="800"/>
              </a:spcBef>
              <a:spcAft>
                <a:spcPts val="0"/>
              </a:spcAft>
              <a:buClr>
                <a:schemeClr val="dk1"/>
              </a:buClr>
              <a:buSzPts val="1100"/>
              <a:buFont typeface="Arial"/>
              <a:buNone/>
            </a:pPr>
            <a:r>
              <a:rPr lang="en" sz="1200">
                <a:solidFill>
                  <a:schemeClr val="dk1"/>
                </a:solidFill>
                <a:latin typeface="Average"/>
                <a:ea typeface="Average"/>
                <a:cs typeface="Average"/>
                <a:sym typeface="Average"/>
              </a:rPr>
              <a:t>All models performed better after </a:t>
            </a:r>
            <a:r>
              <a:rPr lang="en" sz="1200">
                <a:solidFill>
                  <a:schemeClr val="dk1"/>
                </a:solidFill>
                <a:latin typeface="Average"/>
                <a:ea typeface="Average"/>
                <a:cs typeface="Average"/>
                <a:sym typeface="Average"/>
              </a:rPr>
              <a:t>removing</a:t>
            </a:r>
            <a:r>
              <a:rPr lang="en" sz="1200">
                <a:solidFill>
                  <a:schemeClr val="dk1"/>
                </a:solidFill>
                <a:latin typeface="Average"/>
                <a:ea typeface="Average"/>
                <a:cs typeface="Average"/>
                <a:sym typeface="Average"/>
              </a:rPr>
              <a:t> irrelevant attribu</a:t>
            </a:r>
            <a:r>
              <a:rPr lang="en" sz="1200">
                <a:solidFill>
                  <a:schemeClr val="dk1"/>
                </a:solidFill>
                <a:latin typeface="Average"/>
                <a:ea typeface="Average"/>
                <a:cs typeface="Average"/>
                <a:sym typeface="Average"/>
              </a:rPr>
              <a:t>tes.</a:t>
            </a:r>
            <a:r>
              <a:rPr lang="en" sz="1200">
                <a:solidFill>
                  <a:schemeClr val="dk1"/>
                </a:solidFill>
                <a:latin typeface="Average"/>
                <a:ea typeface="Average"/>
                <a:cs typeface="Average"/>
                <a:sym typeface="Average"/>
              </a:rPr>
              <a:t> </a:t>
            </a:r>
            <a:r>
              <a:rPr lang="en" sz="1200">
                <a:solidFill>
                  <a:schemeClr val="dk1"/>
                </a:solidFill>
                <a:latin typeface="Average"/>
                <a:ea typeface="Average"/>
                <a:cs typeface="Average"/>
                <a:sym typeface="Average"/>
              </a:rPr>
              <a:t>Random Forest model (Model 2) classified the instances into their appropriate class 82.68% of the time. By comparison, the Naive Bayes model (Model 4) classified the instances correctly 82.61% of the time, and the Random Tree model (Model 6) was correct 82.49% of the time.</a:t>
            </a:r>
            <a:endParaRPr sz="1200">
              <a:solidFill>
                <a:schemeClr val="dk1"/>
              </a:solidFill>
              <a:latin typeface="Average"/>
              <a:ea typeface="Average"/>
              <a:cs typeface="Average"/>
              <a:sym typeface="Average"/>
            </a:endParaRPr>
          </a:p>
          <a:p>
            <a:pPr indent="0" lvl="0" marL="0" rtl="0" algn="l">
              <a:spcBef>
                <a:spcPts val="800"/>
              </a:spcBef>
              <a:spcAft>
                <a:spcPts val="0"/>
              </a:spcAft>
              <a:buNone/>
            </a:pPr>
            <a:r>
              <a:t/>
            </a:r>
            <a:endParaRPr sz="1200">
              <a:solidFill>
                <a:schemeClr val="dk1"/>
              </a:solidFill>
              <a:latin typeface="Average"/>
              <a:ea typeface="Average"/>
              <a:cs typeface="Average"/>
              <a:sym typeface="Average"/>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4a8b3a8b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4a8b3a8b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Mehmet</a:t>
            </a:r>
            <a:endParaRPr sz="1200">
              <a:solidFill>
                <a:schemeClr val="dk1"/>
              </a:solidFill>
              <a:latin typeface="Average"/>
              <a:ea typeface="Average"/>
              <a:cs typeface="Average"/>
              <a:sym typeface="Average"/>
            </a:endParaRPr>
          </a:p>
          <a:p>
            <a:pPr indent="0" lvl="0" marL="0" rtl="0" algn="l">
              <a:spcBef>
                <a:spcPts val="0"/>
              </a:spcBef>
              <a:spcAft>
                <a:spcPts val="0"/>
              </a:spcAft>
              <a:buNone/>
            </a:pPr>
            <a:r>
              <a:t/>
            </a:r>
            <a:endParaRPr sz="1200">
              <a:solidFill>
                <a:schemeClr val="dk1"/>
              </a:solidFill>
              <a:latin typeface="Average"/>
              <a:ea typeface="Average"/>
              <a:cs typeface="Average"/>
              <a:sym typeface="Average"/>
            </a:endParaRPr>
          </a:p>
          <a:p>
            <a:pPr indent="0" lvl="0" marL="0" rtl="0" algn="l">
              <a:spcBef>
                <a:spcPts val="0"/>
              </a:spcBef>
              <a:spcAft>
                <a:spcPts val="0"/>
              </a:spcAft>
              <a:buNone/>
            </a:pPr>
            <a:r>
              <a:rPr lang="en" sz="1200">
                <a:solidFill>
                  <a:schemeClr val="dk1"/>
                </a:solidFill>
                <a:latin typeface="Average"/>
                <a:ea typeface="Average"/>
                <a:cs typeface="Average"/>
                <a:sym typeface="Average"/>
              </a:rPr>
              <a:t>Even though Random Forest scored the highest accuracy in our tests, accuracy isn’t always the best measure to use when determining the effectiveness of a model. Naive Bayes had an F-measure of 0.824. The f1 score is the weighted average of precision and recall, and takes into account both false positives and false negatives. In cases like ours, where class distribution is uneven, the F1 score is often more useful. </a:t>
            </a:r>
            <a:endParaRPr sz="1200">
              <a:solidFill>
                <a:schemeClr val="dk1"/>
              </a:solidFill>
              <a:latin typeface="Average"/>
              <a:ea typeface="Average"/>
              <a:cs typeface="Average"/>
              <a:sym typeface="Average"/>
            </a:endParaRPr>
          </a:p>
          <a:p>
            <a:pPr indent="0" lvl="0" marL="0" rtl="0" algn="l">
              <a:spcBef>
                <a:spcPts val="0"/>
              </a:spcBef>
              <a:spcAft>
                <a:spcPts val="0"/>
              </a:spcAft>
              <a:buNone/>
            </a:pPr>
            <a:r>
              <a:rPr lang="en" sz="1200">
                <a:solidFill>
                  <a:schemeClr val="dk1"/>
                </a:solidFill>
                <a:latin typeface="Average"/>
                <a:ea typeface="Average"/>
                <a:cs typeface="Average"/>
                <a:sym typeface="Average"/>
              </a:rPr>
              <a:t>So, the Naive Bayes model with the irrelevant attributes removed was the most effective model at predicting the quality of red wine. </a:t>
            </a:r>
            <a:endParaRPr sz="1200">
              <a:solidFill>
                <a:schemeClr val="dk1"/>
              </a:solidFill>
              <a:latin typeface="Average"/>
              <a:ea typeface="Average"/>
              <a:cs typeface="Average"/>
              <a:sym typeface="Average"/>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4a8b3a8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4a8b3a8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Fabio</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ac814fe07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ac814fe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Fabio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4a8b3a8b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4a8b3a8b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Fabio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4a8b3a8b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4a8b3a8b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a:t>Tyler</a:t>
            </a:r>
            <a:endParaRPr/>
          </a:p>
          <a:p>
            <a:pPr indent="0" lvl="0" marL="0" rtl="0" algn="l">
              <a:lnSpc>
                <a:spcPct val="200000"/>
              </a:lnSpc>
              <a:spcBef>
                <a:spcPts val="0"/>
              </a:spcBef>
              <a:spcAft>
                <a:spcPts val="0"/>
              </a:spcAft>
              <a:buClr>
                <a:schemeClr val="dk1"/>
              </a:buClr>
              <a:buSzPts val="1100"/>
              <a:buFont typeface="Arial"/>
              <a:buNone/>
            </a:pPr>
            <a:r>
              <a:rPr lang="en"/>
              <a:t>The first thing we did to try to understand the data a bit better was to run the feature statistics for each attribute using Orange3. This gave us a better idea of the data that we were working with. For instance, we found out that most wines had an alcohol level of around 10, and were rated at a quality level of around 5.6. There are only 5 </a:t>
            </a:r>
            <a:r>
              <a:rPr lang="en"/>
              <a:t>qualities</a:t>
            </a:r>
            <a:r>
              <a:rPr lang="en"/>
              <a:t> of wine represented, none of the wines </a:t>
            </a:r>
            <a:r>
              <a:rPr lang="en"/>
              <a:t>available</a:t>
            </a:r>
            <a:r>
              <a:rPr lang="en"/>
              <a:t> to us in the dataset scored below a 3 or higher than an 8.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4a8b3a8b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4a8b3a8b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t>Tyler</a:t>
            </a:r>
            <a:endParaRPr/>
          </a:p>
          <a:p>
            <a:pPr indent="0" lvl="0" marL="0" rtl="0" algn="l">
              <a:lnSpc>
                <a:spcPct val="200000"/>
              </a:lnSpc>
              <a:spcBef>
                <a:spcPts val="0"/>
              </a:spcBef>
              <a:spcAft>
                <a:spcPts val="0"/>
              </a:spcAft>
              <a:buNone/>
            </a:pPr>
            <a:r>
              <a:rPr lang="en"/>
              <a:t>Since we were using wine quality as our dependent variable, we wanted to get a better look at the distribution in quality amongst all 1,599 red wines. We used Orange3 to run a distribution graph of the attribute. We found that six wine qualities are represented in the dataset, ranging from 3 to 8. What we found is that most wines fall into the 5 and 6 category, and the distribution is normal.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4a8b3a8b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4a8b3a8b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Tyler</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Since quality is our dependent variable, and the other 11 attributes were </a:t>
            </a:r>
            <a:r>
              <a:rPr lang="en" sz="1200">
                <a:solidFill>
                  <a:schemeClr val="dk1"/>
                </a:solidFill>
                <a:latin typeface="Times New Roman"/>
                <a:ea typeface="Times New Roman"/>
                <a:cs typeface="Times New Roman"/>
                <a:sym typeface="Times New Roman"/>
              </a:rPr>
              <a:t>independent</a:t>
            </a:r>
            <a:r>
              <a:rPr lang="en" sz="1200">
                <a:solidFill>
                  <a:schemeClr val="dk1"/>
                </a:solidFill>
                <a:latin typeface="Times New Roman"/>
                <a:ea typeface="Times New Roman"/>
                <a:cs typeface="Times New Roman"/>
                <a:sym typeface="Times New Roman"/>
              </a:rPr>
              <a:t> variables, we wanted to attempt to determine the effect of each </a:t>
            </a:r>
            <a:r>
              <a:rPr lang="en" sz="1200">
                <a:solidFill>
                  <a:schemeClr val="dk1"/>
                </a:solidFill>
                <a:latin typeface="Times New Roman"/>
                <a:ea typeface="Times New Roman"/>
                <a:cs typeface="Times New Roman"/>
                <a:sym typeface="Times New Roman"/>
              </a:rPr>
              <a:t>attribute</a:t>
            </a:r>
            <a:r>
              <a:rPr lang="en" sz="1200">
                <a:solidFill>
                  <a:schemeClr val="dk1"/>
                </a:solidFill>
                <a:latin typeface="Times New Roman"/>
                <a:ea typeface="Times New Roman"/>
                <a:cs typeface="Times New Roman"/>
                <a:sym typeface="Times New Roman"/>
              </a:rPr>
              <a:t> on quality. We used Orange3 to run a correlation analysis which produced an r value, or the correlation </a:t>
            </a:r>
            <a:r>
              <a:rPr lang="en" sz="1200">
                <a:solidFill>
                  <a:schemeClr val="dk1"/>
                </a:solidFill>
                <a:latin typeface="Times New Roman"/>
                <a:ea typeface="Times New Roman"/>
                <a:cs typeface="Times New Roman"/>
                <a:sym typeface="Times New Roman"/>
              </a:rPr>
              <a:t>coefficient</a:t>
            </a:r>
            <a:r>
              <a:rPr lang="en" sz="1200">
                <a:solidFill>
                  <a:schemeClr val="dk1"/>
                </a:solidFill>
                <a:latin typeface="Times New Roman"/>
                <a:ea typeface="Times New Roman"/>
                <a:cs typeface="Times New Roman"/>
                <a:sym typeface="Times New Roman"/>
              </a:rPr>
              <a:t>. An r value closer to 1 represents a strong correlation, and a value closer to 0 represents a weaker correlation. The variables with the highest correlation were </a:t>
            </a:r>
            <a:r>
              <a:rPr i="1" lang="en" sz="1200">
                <a:solidFill>
                  <a:schemeClr val="dk1"/>
                </a:solidFill>
                <a:latin typeface="Times New Roman"/>
                <a:ea typeface="Times New Roman"/>
                <a:cs typeface="Times New Roman"/>
                <a:sym typeface="Times New Roman"/>
              </a:rPr>
              <a:t>alcohol</a:t>
            </a:r>
            <a:r>
              <a:rPr lang="en" sz="1200">
                <a:solidFill>
                  <a:schemeClr val="dk1"/>
                </a:solidFill>
                <a:latin typeface="Times New Roman"/>
                <a:ea typeface="Times New Roman"/>
                <a:cs typeface="Times New Roman"/>
                <a:sym typeface="Times New Roman"/>
              </a:rPr>
              <a:t>, </a:t>
            </a:r>
            <a:r>
              <a:rPr i="1" lang="en" sz="1200">
                <a:solidFill>
                  <a:schemeClr val="dk1"/>
                </a:solidFill>
                <a:latin typeface="Times New Roman"/>
                <a:ea typeface="Times New Roman"/>
                <a:cs typeface="Times New Roman"/>
                <a:sym typeface="Times New Roman"/>
              </a:rPr>
              <a:t>volatile acidity</a:t>
            </a:r>
            <a:r>
              <a:rPr lang="en" sz="1200">
                <a:solidFill>
                  <a:schemeClr val="dk1"/>
                </a:solidFill>
                <a:latin typeface="Times New Roman"/>
                <a:ea typeface="Times New Roman"/>
                <a:cs typeface="Times New Roman"/>
                <a:sym typeface="Times New Roman"/>
              </a:rPr>
              <a:t>, and </a:t>
            </a:r>
            <a:r>
              <a:rPr i="1" lang="en" sz="1200">
                <a:solidFill>
                  <a:schemeClr val="dk1"/>
                </a:solidFill>
                <a:latin typeface="Times New Roman"/>
                <a:ea typeface="Times New Roman"/>
                <a:cs typeface="Times New Roman"/>
                <a:sym typeface="Times New Roman"/>
              </a:rPr>
              <a:t>sulphates</a:t>
            </a:r>
            <a:r>
              <a:rPr lang="en" sz="1200">
                <a:solidFill>
                  <a:schemeClr val="dk1"/>
                </a:solidFill>
                <a:latin typeface="Times New Roman"/>
                <a:ea typeface="Times New Roman"/>
                <a:cs typeface="Times New Roman"/>
                <a:sym typeface="Times New Roman"/>
              </a:rPr>
              <a:t>. The variables with the lowest correlation were </a:t>
            </a:r>
            <a:r>
              <a:rPr i="1" lang="en" sz="1200">
                <a:solidFill>
                  <a:schemeClr val="dk1"/>
                </a:solidFill>
                <a:latin typeface="Times New Roman"/>
                <a:ea typeface="Times New Roman"/>
                <a:cs typeface="Times New Roman"/>
                <a:sym typeface="Times New Roman"/>
              </a:rPr>
              <a:t>pH</a:t>
            </a:r>
            <a:r>
              <a:rPr lang="en" sz="1200">
                <a:solidFill>
                  <a:schemeClr val="dk1"/>
                </a:solidFill>
                <a:latin typeface="Times New Roman"/>
                <a:ea typeface="Times New Roman"/>
                <a:cs typeface="Times New Roman"/>
                <a:sym typeface="Times New Roman"/>
              </a:rPr>
              <a:t>,</a:t>
            </a:r>
            <a:r>
              <a:rPr i="1" lang="en" sz="1200">
                <a:solidFill>
                  <a:schemeClr val="dk1"/>
                </a:solidFill>
                <a:latin typeface="Times New Roman"/>
                <a:ea typeface="Times New Roman"/>
                <a:cs typeface="Times New Roman"/>
                <a:sym typeface="Times New Roman"/>
              </a:rPr>
              <a:t> free sulfur dioxide,</a:t>
            </a:r>
            <a:r>
              <a:rPr lang="en" sz="1200">
                <a:solidFill>
                  <a:schemeClr val="dk1"/>
                </a:solidFill>
                <a:latin typeface="Times New Roman"/>
                <a:ea typeface="Times New Roman"/>
                <a:cs typeface="Times New Roman"/>
                <a:sym typeface="Times New Roman"/>
              </a:rPr>
              <a:t> and</a:t>
            </a:r>
            <a:r>
              <a:rPr i="1" lang="en" sz="1200">
                <a:solidFill>
                  <a:schemeClr val="dk1"/>
                </a:solidFill>
                <a:latin typeface="Times New Roman"/>
                <a:ea typeface="Times New Roman"/>
                <a:cs typeface="Times New Roman"/>
                <a:sym typeface="Times New Roman"/>
              </a:rPr>
              <a:t> residual sugar</a:t>
            </a:r>
            <a:r>
              <a:rPr lang="en" sz="1200">
                <a:solidFill>
                  <a:schemeClr val="dk1"/>
                </a:solidFill>
                <a:latin typeface="Times New Roman"/>
                <a:ea typeface="Times New Roman"/>
                <a:cs typeface="Times New Roman"/>
                <a:sym typeface="Times New Roman"/>
              </a:rPr>
              <a:t>. Since those three variables had an r value of less than 0.1, we determined those to be irrelevant variables.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66e926a3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66e926a3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Tyler. </a:t>
            </a:r>
            <a:endParaRPr/>
          </a:p>
          <a:p>
            <a:pPr indent="0" lvl="0" marL="0" rtl="0" algn="l">
              <a:spcBef>
                <a:spcPts val="0"/>
              </a:spcBef>
              <a:spcAft>
                <a:spcPts val="0"/>
              </a:spcAft>
              <a:buNone/>
            </a:pPr>
            <a:r>
              <a:rPr lang="en"/>
              <a:t>Now that we have a better </a:t>
            </a:r>
            <a:r>
              <a:rPr lang="en"/>
              <a:t>idea</a:t>
            </a:r>
            <a:r>
              <a:rPr lang="en"/>
              <a:t> of the data that we are working with, we wanted to preprocess that data before we could begin data analysis. </a:t>
            </a:r>
            <a:endParaRPr/>
          </a:p>
          <a:p>
            <a:pPr indent="0" lvl="0" marL="0" rtl="0" algn="l">
              <a:spcBef>
                <a:spcPts val="0"/>
              </a:spcBef>
              <a:spcAft>
                <a:spcPts val="0"/>
              </a:spcAft>
              <a:buNone/>
            </a:pPr>
            <a:r>
              <a:rPr lang="en"/>
              <a:t>The </a:t>
            </a:r>
            <a:r>
              <a:rPr lang="en"/>
              <a:t>dataset</a:t>
            </a:r>
            <a:r>
              <a:rPr lang="en"/>
              <a:t> had already been cleaned, so there was no need to apply additional cleaning. </a:t>
            </a:r>
            <a:r>
              <a:rPr lang="en">
                <a:solidFill>
                  <a:schemeClr val="dk1"/>
                </a:solidFill>
              </a:rPr>
              <a:t>There were no outliers, there were no missing data.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thing we had to do was establish a categorical attribute. We used the nominal wine quality attribute to create a new attribute, quality category. </a:t>
            </a:r>
            <a:endParaRPr/>
          </a:p>
          <a:p>
            <a:pPr indent="0" lvl="0" marL="0" rtl="0" algn="l">
              <a:spcBef>
                <a:spcPts val="0"/>
              </a:spcBef>
              <a:spcAft>
                <a:spcPts val="0"/>
              </a:spcAft>
              <a:buNone/>
            </a:pPr>
            <a:r>
              <a:rPr lang="en"/>
              <a:t>In Excel, we used an IF statement to split the numeric values into three </a:t>
            </a:r>
            <a:r>
              <a:rPr lang="en"/>
              <a:t>classes: poor, good, and excellent.</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 imported the file into Weka, and removed the quality attribute. The remaining numerical variables were automatically discretized from a range of numeric attributes into nominal by using the first-last method with a precision of 10.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acab2bc8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acab2bc8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Mehmet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our datasets, we used three </a:t>
            </a:r>
            <a:r>
              <a:rPr lang="en"/>
              <a:t>classifications</a:t>
            </a:r>
            <a:r>
              <a:rPr lang="en"/>
              <a:t> methods which are random forest, random tree, and naive bayes. In Weka, we </a:t>
            </a:r>
            <a:r>
              <a:rPr lang="en"/>
              <a:t>separated</a:t>
            </a:r>
            <a:r>
              <a:rPr lang="en"/>
              <a:t> datasets into training and </a:t>
            </a:r>
            <a:r>
              <a:rPr lang="en"/>
              <a:t>testing sets by using 10-fold cross validation. We ran each models, one with all attributes and the another without the irrelevant attributes and compared them to get results.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youtu.be/CQlzZviEabk"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kaggle.com/uciml/red-wine-qualit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8384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Predicting Red Wine Quality</a:t>
            </a:r>
            <a:endParaRPr sz="3800"/>
          </a:p>
          <a:p>
            <a:pPr indent="0" lvl="0" marL="0" rtl="0" algn="ctr">
              <a:spcBef>
                <a:spcPts val="0"/>
              </a:spcBef>
              <a:spcAft>
                <a:spcPts val="0"/>
              </a:spcAft>
              <a:buNone/>
            </a:pPr>
            <a:r>
              <a:rPr lang="en" sz="2000" u="sng">
                <a:solidFill>
                  <a:schemeClr val="hlink"/>
                </a:solidFill>
                <a:hlinkClick r:id="rId3"/>
              </a:rPr>
              <a:t>https://youtu.be/CQlzZviEabk</a:t>
            </a:r>
            <a:r>
              <a:rPr lang="en" sz="2000"/>
              <a:t> </a:t>
            </a:r>
            <a:endParaRPr sz="2000"/>
          </a:p>
        </p:txBody>
      </p:sp>
      <p:sp>
        <p:nvSpPr>
          <p:cNvPr id="60" name="Google Shape;60;p13"/>
          <p:cNvSpPr txBox="1"/>
          <p:nvPr>
            <p:ph idx="1" type="subTitle"/>
          </p:nvPr>
        </p:nvSpPr>
        <p:spPr>
          <a:xfrm>
            <a:off x="671250" y="30224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LIS4761 - Data Mining and Analytics</a:t>
            </a:r>
            <a:endParaRPr/>
          </a:p>
          <a:p>
            <a:pPr indent="0" lvl="0" marL="0" rtl="0" algn="ctr">
              <a:spcBef>
                <a:spcPts val="0"/>
              </a:spcBef>
              <a:spcAft>
                <a:spcPts val="0"/>
              </a:spcAft>
              <a:buNone/>
            </a:pPr>
            <a:r>
              <a:rPr lang="en"/>
              <a:t>Instructor: Dr. Zhe He</a:t>
            </a:r>
            <a:endParaRPr/>
          </a:p>
          <a:p>
            <a:pPr indent="0" lvl="0" marL="0" rtl="0" algn="ctr">
              <a:spcBef>
                <a:spcPts val="0"/>
              </a:spcBef>
              <a:spcAft>
                <a:spcPts val="0"/>
              </a:spcAft>
              <a:buNone/>
            </a:pPr>
            <a:r>
              <a:rPr lang="en"/>
              <a:t>Presenters: Tyler Perry, Fabio Nasseh, Mehmet Ozmen</a:t>
            </a:r>
            <a:endParaRPr/>
          </a:p>
        </p:txBody>
      </p:sp>
      <p:pic>
        <p:nvPicPr>
          <p:cNvPr id="61" name="Google Shape;61;p13"/>
          <p:cNvPicPr preferRelativeResize="0"/>
          <p:nvPr/>
        </p:nvPicPr>
        <p:blipFill>
          <a:blip r:embed="rId4">
            <a:alphaModFix/>
          </a:blip>
          <a:stretch>
            <a:fillRect/>
          </a:stretch>
        </p:blipFill>
        <p:spPr>
          <a:xfrm>
            <a:off x="7925425" y="3924925"/>
            <a:ext cx="1218576" cy="12185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graphicFrame>
        <p:nvGraphicFramePr>
          <p:cNvPr id="115" name="Google Shape;115;p22"/>
          <p:cNvGraphicFramePr/>
          <p:nvPr/>
        </p:nvGraphicFramePr>
        <p:xfrm>
          <a:off x="1187938" y="460200"/>
          <a:ext cx="3000000" cy="3000000"/>
        </p:xfrm>
        <a:graphic>
          <a:graphicData uri="http://schemas.openxmlformats.org/drawingml/2006/table">
            <a:tbl>
              <a:tblPr>
                <a:noFill/>
                <a:tableStyleId>{181CAD27-9D25-4B39-AE5A-76CE10156539}</a:tableStyleId>
              </a:tblPr>
              <a:tblGrid>
                <a:gridCol w="412150"/>
                <a:gridCol w="1843875"/>
                <a:gridCol w="1128025"/>
                <a:gridCol w="1128025"/>
                <a:gridCol w="1128025"/>
                <a:gridCol w="1128025"/>
              </a:tblGrid>
              <a:tr h="603300">
                <a:tc gridSpan="2">
                  <a:txBody>
                    <a:bodyPr/>
                    <a:lstStyle/>
                    <a:p>
                      <a:pPr indent="0" lvl="0" marL="0" rtl="0" algn="l">
                        <a:lnSpc>
                          <a:spcPct val="115000"/>
                        </a:lnSpc>
                        <a:spcBef>
                          <a:spcPts val="0"/>
                        </a:spcBef>
                        <a:spcAft>
                          <a:spcPts val="0"/>
                        </a:spcAft>
                        <a:buNone/>
                      </a:pPr>
                      <a:r>
                        <a:t/>
                      </a:r>
                      <a:endParaRPr sz="12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Classification Model</a:t>
                      </a:r>
                      <a:endParaRPr sz="1200">
                        <a:solidFill>
                          <a:srgbClr val="FFFFFF"/>
                        </a:solidFill>
                        <a:latin typeface="Times New Roman"/>
                        <a:ea typeface="Times New Roman"/>
                        <a:cs typeface="Times New Roman"/>
                        <a:sym typeface="Times New Roman"/>
                      </a:endParaRPr>
                    </a:p>
                  </a:txBody>
                  <a:tcPr marT="63500" marB="63500" marR="63500" marL="63500">
                    <a:solidFill>
                      <a:srgbClr val="000000"/>
                    </a:solidFill>
                  </a:tcPr>
                </a:tc>
                <a:tc hMerge="1"/>
                <a:tc>
                  <a:txBody>
                    <a:bodyPr/>
                    <a:lstStyle/>
                    <a:p>
                      <a:pPr indent="0" lvl="0" marL="0" rtl="0" algn="l">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Accuracy</a:t>
                      </a:r>
                      <a:endParaRPr sz="1200">
                        <a:solidFill>
                          <a:srgbClr val="FFFFFF"/>
                        </a:solidFill>
                        <a:latin typeface="Times New Roman"/>
                        <a:ea typeface="Times New Roman"/>
                        <a:cs typeface="Times New Roman"/>
                        <a:sym typeface="Times New Roman"/>
                      </a:endParaRPr>
                    </a:p>
                  </a:txBody>
                  <a:tcPr marT="63500" marB="63500" marR="63500" marL="63500">
                    <a:solidFill>
                      <a:srgbClr val="000000"/>
                    </a:solidFill>
                  </a:tcPr>
                </a:tc>
                <a:tc>
                  <a:txBody>
                    <a:bodyPr/>
                    <a:lstStyle/>
                    <a:p>
                      <a:pPr indent="0" lvl="0" marL="0" rtl="0" algn="l">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Precision</a:t>
                      </a:r>
                      <a:endParaRPr sz="1200">
                        <a:solidFill>
                          <a:srgbClr val="FFFFFF"/>
                        </a:solidFill>
                        <a:latin typeface="Times New Roman"/>
                        <a:ea typeface="Times New Roman"/>
                        <a:cs typeface="Times New Roman"/>
                        <a:sym typeface="Times New Roman"/>
                      </a:endParaRPr>
                    </a:p>
                  </a:txBody>
                  <a:tcPr marT="63500" marB="63500" marR="63500" marL="63500">
                    <a:solidFill>
                      <a:srgbClr val="000000"/>
                    </a:solidFill>
                  </a:tcPr>
                </a:tc>
                <a:tc>
                  <a:txBody>
                    <a:bodyPr/>
                    <a:lstStyle/>
                    <a:p>
                      <a:pPr indent="0" lvl="0" marL="0" rtl="0" algn="l">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Recall</a:t>
                      </a:r>
                      <a:endParaRPr sz="1200">
                        <a:solidFill>
                          <a:srgbClr val="FFFFFF"/>
                        </a:solidFill>
                        <a:latin typeface="Times New Roman"/>
                        <a:ea typeface="Times New Roman"/>
                        <a:cs typeface="Times New Roman"/>
                        <a:sym typeface="Times New Roman"/>
                      </a:endParaRPr>
                    </a:p>
                  </a:txBody>
                  <a:tcPr marT="63500" marB="63500" marR="63500" marL="63500">
                    <a:solidFill>
                      <a:srgbClr val="000000"/>
                    </a:solidFill>
                  </a:tcPr>
                </a:tc>
                <a:tc>
                  <a:txBody>
                    <a:bodyPr/>
                    <a:lstStyle/>
                    <a:p>
                      <a:pPr indent="0" lvl="0" marL="0" rtl="0" algn="l">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F1</a:t>
                      </a:r>
                      <a:endParaRPr sz="1200">
                        <a:solidFill>
                          <a:srgbClr val="FFFFFF"/>
                        </a:solidFill>
                        <a:latin typeface="Times New Roman"/>
                        <a:ea typeface="Times New Roman"/>
                        <a:cs typeface="Times New Roman"/>
                        <a:sym typeface="Times New Roman"/>
                      </a:endParaRPr>
                    </a:p>
                  </a:txBody>
                  <a:tcPr marT="63500" marB="63500" marR="63500" marL="63500">
                    <a:solidFill>
                      <a:srgbClr val="000000"/>
                    </a:solidFill>
                  </a:tcPr>
                </a:tc>
              </a:tr>
              <a:tr h="6033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Random Forest, all attributes</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82.364%</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0.794</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0.824</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0.806</a:t>
                      </a:r>
                      <a:endParaRPr sz="1200">
                        <a:solidFill>
                          <a:schemeClr val="dk1"/>
                        </a:solidFill>
                        <a:latin typeface="Times New Roman"/>
                        <a:ea typeface="Times New Roman"/>
                        <a:cs typeface="Times New Roman"/>
                        <a:sym typeface="Times New Roman"/>
                      </a:endParaRPr>
                    </a:p>
                  </a:txBody>
                  <a:tcPr marT="63500" marB="63500" marR="63500" marL="63500"/>
                </a:tc>
              </a:tr>
              <a:tr h="6033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Random Forest, only relevant attributes</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82.6767%</a:t>
                      </a:r>
                      <a:endParaRPr b="1"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0.794</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0.827</a:t>
                      </a:r>
                      <a:endParaRPr b="1"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0.807</a:t>
                      </a:r>
                      <a:endParaRPr sz="1200">
                        <a:solidFill>
                          <a:schemeClr val="dk1"/>
                        </a:solidFill>
                        <a:latin typeface="Times New Roman"/>
                        <a:ea typeface="Times New Roman"/>
                        <a:cs typeface="Times New Roman"/>
                        <a:sym typeface="Times New Roman"/>
                      </a:endParaRPr>
                    </a:p>
                  </a:txBody>
                  <a:tcPr marT="63500" marB="63500" marR="63500" marL="63500"/>
                </a:tc>
              </a:tr>
              <a:tr h="6033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Naive Bayes, all attributes</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82.0513%</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0.824</a:t>
                      </a:r>
                      <a:endParaRPr b="1"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0.821</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0.820</a:t>
                      </a:r>
                      <a:endParaRPr sz="1200">
                        <a:solidFill>
                          <a:schemeClr val="dk1"/>
                        </a:solidFill>
                        <a:latin typeface="Times New Roman"/>
                        <a:ea typeface="Times New Roman"/>
                        <a:cs typeface="Times New Roman"/>
                        <a:sym typeface="Times New Roman"/>
                      </a:endParaRPr>
                    </a:p>
                  </a:txBody>
                  <a:tcPr marT="63500" marB="63500" marR="63500" marL="63500"/>
                </a:tc>
              </a:tr>
              <a:tr h="6033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Naive Bayes, only relevant attributes</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82.6141%</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0.827</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0.826</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0.824</a:t>
                      </a:r>
                      <a:endParaRPr b="1" sz="1200">
                        <a:solidFill>
                          <a:schemeClr val="dk1"/>
                        </a:solidFill>
                        <a:latin typeface="Times New Roman"/>
                        <a:ea typeface="Times New Roman"/>
                        <a:cs typeface="Times New Roman"/>
                        <a:sym typeface="Times New Roman"/>
                      </a:endParaRPr>
                    </a:p>
                  </a:txBody>
                  <a:tcPr marT="63500" marB="63500" marR="63500" marL="63500"/>
                </a:tc>
              </a:tr>
              <a:tr h="6033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5</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Random Tree, all attributes</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81.8637%</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0.790</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0.819</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0.802</a:t>
                      </a:r>
                      <a:endParaRPr sz="1200">
                        <a:solidFill>
                          <a:schemeClr val="dk1"/>
                        </a:solidFill>
                        <a:latin typeface="Times New Roman"/>
                        <a:ea typeface="Times New Roman"/>
                        <a:cs typeface="Times New Roman"/>
                        <a:sym typeface="Times New Roman"/>
                      </a:endParaRPr>
                    </a:p>
                  </a:txBody>
                  <a:tcPr marT="63500" marB="63500" marR="63500" marL="63500"/>
                </a:tc>
              </a:tr>
              <a:tr h="6033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6</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Random Tree, only relevant attributes</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82.4891%</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0.790</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0.825</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0.801</a:t>
                      </a:r>
                      <a:endParaRPr sz="1200">
                        <a:solidFill>
                          <a:schemeClr val="dk1"/>
                        </a:solidFill>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21" name="Google Shape;121;p23"/>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The accuracy of a classification experiment is measured by the percent of correctly identified instances. All models performed better after removing irrelevant attributes. We defined the three irrelevant attributes as the three attributes with the lowest correlation to quality. </a:t>
            </a:r>
            <a:endParaRPr/>
          </a:p>
          <a:p>
            <a:pPr indent="0" lvl="0" marL="0" rtl="0" algn="l">
              <a:lnSpc>
                <a:spcPct val="150000"/>
              </a:lnSpc>
              <a:spcBef>
                <a:spcPts val="800"/>
              </a:spcBef>
              <a:spcAft>
                <a:spcPts val="800"/>
              </a:spcAft>
              <a:buNone/>
            </a:pPr>
            <a:r>
              <a:t/>
            </a:r>
            <a:endParaRPr/>
          </a:p>
        </p:txBody>
      </p:sp>
      <p:graphicFrame>
        <p:nvGraphicFramePr>
          <p:cNvPr id="122" name="Google Shape;122;p23"/>
          <p:cNvGraphicFramePr/>
          <p:nvPr/>
        </p:nvGraphicFramePr>
        <p:xfrm>
          <a:off x="4851413" y="460200"/>
          <a:ext cx="3000000" cy="3000000"/>
        </p:xfrm>
        <a:graphic>
          <a:graphicData uri="http://schemas.openxmlformats.org/drawingml/2006/table">
            <a:tbl>
              <a:tblPr>
                <a:noFill/>
                <a:tableStyleId>{181CAD27-9D25-4B39-AE5A-76CE10156539}</a:tableStyleId>
              </a:tblPr>
              <a:tblGrid>
                <a:gridCol w="412150"/>
                <a:gridCol w="1843875"/>
                <a:gridCol w="1128025"/>
              </a:tblGrid>
              <a:tr h="603300">
                <a:tc gridSpan="2">
                  <a:txBody>
                    <a:bodyPr/>
                    <a:lstStyle/>
                    <a:p>
                      <a:pPr indent="0" lvl="0" marL="0" rtl="0" algn="l">
                        <a:lnSpc>
                          <a:spcPct val="115000"/>
                        </a:lnSpc>
                        <a:spcBef>
                          <a:spcPts val="0"/>
                        </a:spcBef>
                        <a:spcAft>
                          <a:spcPts val="0"/>
                        </a:spcAft>
                        <a:buNone/>
                      </a:pPr>
                      <a:r>
                        <a:t/>
                      </a:r>
                      <a:endParaRPr sz="12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Classification Model</a:t>
                      </a:r>
                      <a:endParaRPr sz="1200">
                        <a:solidFill>
                          <a:srgbClr val="FFFFFF"/>
                        </a:solidFill>
                        <a:latin typeface="Times New Roman"/>
                        <a:ea typeface="Times New Roman"/>
                        <a:cs typeface="Times New Roman"/>
                        <a:sym typeface="Times New Roman"/>
                      </a:endParaRPr>
                    </a:p>
                  </a:txBody>
                  <a:tcPr marT="63500" marB="63500" marR="63500" marL="63500">
                    <a:solidFill>
                      <a:srgbClr val="000000"/>
                    </a:solidFill>
                  </a:tcPr>
                </a:tc>
                <a:tc hMerge="1"/>
                <a:tc>
                  <a:txBody>
                    <a:bodyPr/>
                    <a:lstStyle/>
                    <a:p>
                      <a:pPr indent="0" lvl="0" marL="0" rtl="0" algn="l">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Accuracy</a:t>
                      </a:r>
                      <a:endParaRPr sz="1200">
                        <a:solidFill>
                          <a:srgbClr val="FFFFFF"/>
                        </a:solidFill>
                        <a:latin typeface="Times New Roman"/>
                        <a:ea typeface="Times New Roman"/>
                        <a:cs typeface="Times New Roman"/>
                        <a:sym typeface="Times New Roman"/>
                      </a:endParaRPr>
                    </a:p>
                  </a:txBody>
                  <a:tcPr marT="63500" marB="63500" marR="63500" marL="63500">
                    <a:solidFill>
                      <a:srgbClr val="000000"/>
                    </a:solidFill>
                  </a:tcPr>
                </a:tc>
              </a:tr>
              <a:tr h="6033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Random Forest, all attributes</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82.364%</a:t>
                      </a:r>
                      <a:endParaRPr sz="1200">
                        <a:solidFill>
                          <a:schemeClr val="dk1"/>
                        </a:solidFill>
                        <a:latin typeface="Times New Roman"/>
                        <a:ea typeface="Times New Roman"/>
                        <a:cs typeface="Times New Roman"/>
                        <a:sym typeface="Times New Roman"/>
                      </a:endParaRPr>
                    </a:p>
                  </a:txBody>
                  <a:tcPr marT="63500" marB="63500" marR="63500" marL="63500"/>
                </a:tc>
              </a:tr>
              <a:tr h="6033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Random Forest, only relevant attributes</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82.6767%</a:t>
                      </a:r>
                      <a:endParaRPr b="1" sz="1200">
                        <a:solidFill>
                          <a:schemeClr val="dk1"/>
                        </a:solidFill>
                        <a:latin typeface="Times New Roman"/>
                        <a:ea typeface="Times New Roman"/>
                        <a:cs typeface="Times New Roman"/>
                        <a:sym typeface="Times New Roman"/>
                      </a:endParaRPr>
                    </a:p>
                  </a:txBody>
                  <a:tcPr marT="63500" marB="63500" marR="63500" marL="63500"/>
                </a:tc>
              </a:tr>
              <a:tr h="6033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Naive Bayes, all attributes</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82.0513%</a:t>
                      </a:r>
                      <a:endParaRPr sz="1200">
                        <a:solidFill>
                          <a:schemeClr val="dk1"/>
                        </a:solidFill>
                        <a:latin typeface="Times New Roman"/>
                        <a:ea typeface="Times New Roman"/>
                        <a:cs typeface="Times New Roman"/>
                        <a:sym typeface="Times New Roman"/>
                      </a:endParaRPr>
                    </a:p>
                  </a:txBody>
                  <a:tcPr marT="63500" marB="63500" marR="63500" marL="63500"/>
                </a:tc>
              </a:tr>
              <a:tr h="6033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Naive Bayes, only relevant attributes</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82.6141%</a:t>
                      </a:r>
                      <a:endParaRPr sz="1200">
                        <a:solidFill>
                          <a:schemeClr val="dk1"/>
                        </a:solidFill>
                        <a:latin typeface="Times New Roman"/>
                        <a:ea typeface="Times New Roman"/>
                        <a:cs typeface="Times New Roman"/>
                        <a:sym typeface="Times New Roman"/>
                      </a:endParaRPr>
                    </a:p>
                  </a:txBody>
                  <a:tcPr marT="63500" marB="63500" marR="63500" marL="63500"/>
                </a:tc>
              </a:tr>
              <a:tr h="6033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5</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Random Tree, all attributes</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81.8637%</a:t>
                      </a:r>
                      <a:endParaRPr sz="1200">
                        <a:solidFill>
                          <a:schemeClr val="dk1"/>
                        </a:solidFill>
                        <a:latin typeface="Times New Roman"/>
                        <a:ea typeface="Times New Roman"/>
                        <a:cs typeface="Times New Roman"/>
                        <a:sym typeface="Times New Roman"/>
                      </a:endParaRPr>
                    </a:p>
                  </a:txBody>
                  <a:tcPr marT="63500" marB="63500" marR="63500" marL="63500"/>
                </a:tc>
              </a:tr>
              <a:tr h="6033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6</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Random Tree, only relevant attributes</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82.4891%</a:t>
                      </a:r>
                      <a:endParaRPr sz="1200">
                        <a:solidFill>
                          <a:schemeClr val="dk1"/>
                        </a:solidFill>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28" name="Google Shape;128;p24"/>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In cases like ours, where class distribution is uneven, the F1 score is often more useful. The F1 score is the weighted average of precision and recall, and takes both false positives and false negatives into account. The Naive Bayes model (Model 4) scored the highest with a F-measure of 82.4% after irrelevant attributes were removed.</a:t>
            </a:r>
            <a:endParaRPr/>
          </a:p>
          <a:p>
            <a:pPr indent="0" lvl="0" marL="0" rtl="0" algn="l">
              <a:lnSpc>
                <a:spcPct val="150000"/>
              </a:lnSpc>
              <a:spcBef>
                <a:spcPts val="800"/>
              </a:spcBef>
              <a:spcAft>
                <a:spcPts val="0"/>
              </a:spcAft>
              <a:buNone/>
            </a:pPr>
            <a:r>
              <a:t/>
            </a:r>
            <a:endParaRPr/>
          </a:p>
          <a:p>
            <a:pPr indent="0" lvl="0" marL="0" rtl="0" algn="l">
              <a:lnSpc>
                <a:spcPct val="150000"/>
              </a:lnSpc>
              <a:spcBef>
                <a:spcPts val="800"/>
              </a:spcBef>
              <a:spcAft>
                <a:spcPts val="0"/>
              </a:spcAft>
              <a:buNone/>
            </a:pPr>
            <a:r>
              <a:t/>
            </a:r>
            <a:endParaRPr/>
          </a:p>
          <a:p>
            <a:pPr indent="0" lvl="0" marL="0" rtl="0" algn="l">
              <a:lnSpc>
                <a:spcPct val="150000"/>
              </a:lnSpc>
              <a:spcBef>
                <a:spcPts val="800"/>
              </a:spcBef>
              <a:spcAft>
                <a:spcPts val="800"/>
              </a:spcAft>
              <a:buNone/>
            </a:pPr>
            <a:r>
              <a:t/>
            </a:r>
            <a:endParaRPr/>
          </a:p>
        </p:txBody>
      </p:sp>
      <p:graphicFrame>
        <p:nvGraphicFramePr>
          <p:cNvPr id="129" name="Google Shape;129;p24"/>
          <p:cNvGraphicFramePr/>
          <p:nvPr/>
        </p:nvGraphicFramePr>
        <p:xfrm>
          <a:off x="4851413" y="460200"/>
          <a:ext cx="3000000" cy="3000000"/>
        </p:xfrm>
        <a:graphic>
          <a:graphicData uri="http://schemas.openxmlformats.org/drawingml/2006/table">
            <a:tbl>
              <a:tblPr>
                <a:noFill/>
                <a:tableStyleId>{181CAD27-9D25-4B39-AE5A-76CE10156539}</a:tableStyleId>
              </a:tblPr>
              <a:tblGrid>
                <a:gridCol w="309100"/>
                <a:gridCol w="1382900"/>
                <a:gridCol w="846025"/>
                <a:gridCol w="846025"/>
              </a:tblGrid>
              <a:tr h="603300">
                <a:tc gridSpan="2">
                  <a:txBody>
                    <a:bodyPr/>
                    <a:lstStyle/>
                    <a:p>
                      <a:pPr indent="0" lvl="0" marL="0" rtl="0" algn="l">
                        <a:lnSpc>
                          <a:spcPct val="115000"/>
                        </a:lnSpc>
                        <a:spcBef>
                          <a:spcPts val="0"/>
                        </a:spcBef>
                        <a:spcAft>
                          <a:spcPts val="0"/>
                        </a:spcAft>
                        <a:buNone/>
                      </a:pPr>
                      <a:r>
                        <a:t/>
                      </a:r>
                      <a:endParaRPr sz="12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Classification Model</a:t>
                      </a:r>
                      <a:endParaRPr sz="1200">
                        <a:solidFill>
                          <a:srgbClr val="FFFFFF"/>
                        </a:solidFill>
                        <a:latin typeface="Times New Roman"/>
                        <a:ea typeface="Times New Roman"/>
                        <a:cs typeface="Times New Roman"/>
                        <a:sym typeface="Times New Roman"/>
                      </a:endParaRPr>
                    </a:p>
                  </a:txBody>
                  <a:tcPr marT="63500" marB="63500" marR="63500" marL="63500">
                    <a:solidFill>
                      <a:srgbClr val="000000"/>
                    </a:solidFill>
                  </a:tcPr>
                </a:tc>
                <a:tc hMerge="1"/>
                <a:tc>
                  <a:txBody>
                    <a:bodyPr/>
                    <a:lstStyle/>
                    <a:p>
                      <a:pPr indent="0" lvl="0" marL="0" rtl="0" algn="l">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Accuracy</a:t>
                      </a:r>
                      <a:endParaRPr sz="1200">
                        <a:solidFill>
                          <a:srgbClr val="FFFFFF"/>
                        </a:solidFill>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solidFill>
                      <a:srgbClr val="000000"/>
                    </a:solidFill>
                  </a:tcPr>
                </a:tc>
                <a:tc>
                  <a:txBody>
                    <a:bodyPr/>
                    <a:lstStyle/>
                    <a:p>
                      <a:pPr indent="0" lvl="0" marL="0" rtl="0" algn="l">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F1</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r>
              <a:tr h="6033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Random Forest, all attributes</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82.364%</a:t>
                      </a:r>
                      <a:endParaRPr sz="1200">
                        <a:solidFill>
                          <a:schemeClr val="dk1"/>
                        </a:solidFill>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0.806</a:t>
                      </a:r>
                      <a:endParaRPr sz="1200">
                        <a:solidFill>
                          <a:schemeClr val="dk1"/>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33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Random Forest, only relevant attributes</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82.6767%</a:t>
                      </a:r>
                      <a:endParaRPr b="1" sz="1200">
                        <a:solidFill>
                          <a:schemeClr val="dk1"/>
                        </a:solidFill>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0.807</a:t>
                      </a:r>
                      <a:endParaRPr sz="1200">
                        <a:solidFill>
                          <a:schemeClr val="dk1"/>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33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Naive Bayes, all attributes</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82.0513%</a:t>
                      </a:r>
                      <a:endParaRPr sz="1200">
                        <a:solidFill>
                          <a:schemeClr val="dk1"/>
                        </a:solidFill>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0.820</a:t>
                      </a:r>
                      <a:endParaRPr sz="1200">
                        <a:solidFill>
                          <a:schemeClr val="dk1"/>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33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Naive Bayes, only relevant attributes</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82.6141%</a:t>
                      </a:r>
                      <a:endParaRPr sz="1200">
                        <a:solidFill>
                          <a:schemeClr val="dk1"/>
                        </a:solidFill>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0.824</a:t>
                      </a:r>
                      <a:endParaRPr b="1" sz="1200">
                        <a:solidFill>
                          <a:schemeClr val="dk1"/>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33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5</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Random Tree, all attributes</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81.8637%</a:t>
                      </a:r>
                      <a:endParaRPr sz="1200">
                        <a:solidFill>
                          <a:schemeClr val="dk1"/>
                        </a:solidFill>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0.802</a:t>
                      </a:r>
                      <a:endParaRPr sz="1200">
                        <a:solidFill>
                          <a:schemeClr val="dk1"/>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33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6</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Random Tree, only relevant attributes</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82.4891%</a:t>
                      </a:r>
                      <a:endParaRPr sz="1200">
                        <a:solidFill>
                          <a:schemeClr val="dk1"/>
                        </a:solidFill>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0.801</a:t>
                      </a:r>
                      <a:endParaRPr sz="1200">
                        <a:solidFill>
                          <a:schemeClr val="dk1"/>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7" name="Google Shape;67;p14"/>
          <p:cNvSpPr txBox="1"/>
          <p:nvPr>
            <p:ph idx="1" type="body"/>
          </p:nvPr>
        </p:nvSpPr>
        <p:spPr>
          <a:xfrm>
            <a:off x="119475" y="1152475"/>
            <a:ext cx="48207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400">
                <a:solidFill>
                  <a:schemeClr val="dk2"/>
                </a:solidFill>
              </a:rPr>
              <a:t>The producers of wine have a keen interest in determining the quality of their wines in order to more efficiently price and market different red wine varieties. The goal of our project is to help producers and distributors of red wine assess their pricing and distribution strategy by (1) </a:t>
            </a:r>
            <a:r>
              <a:rPr lang="en" sz="1400">
                <a:solidFill>
                  <a:schemeClr val="dk2"/>
                </a:solidFill>
              </a:rPr>
              <a:t>determining</a:t>
            </a:r>
            <a:r>
              <a:rPr lang="en" sz="1400">
                <a:solidFill>
                  <a:schemeClr val="dk2"/>
                </a:solidFill>
              </a:rPr>
              <a:t> which attributes have the strongest effect on wine quality, and (2) developing a classification model to accurately predict the quality of red wine </a:t>
            </a:r>
            <a:r>
              <a:rPr lang="en" sz="1400">
                <a:solidFill>
                  <a:schemeClr val="dk2"/>
                </a:solidFill>
              </a:rPr>
              <a:t>variants. </a:t>
            </a:r>
            <a:endParaRPr sz="1400">
              <a:solidFill>
                <a:schemeClr val="dk2"/>
              </a:solidFill>
            </a:endParaRPr>
          </a:p>
        </p:txBody>
      </p:sp>
      <p:pic>
        <p:nvPicPr>
          <p:cNvPr id="68" name="Google Shape;68;p14"/>
          <p:cNvPicPr preferRelativeResize="0"/>
          <p:nvPr/>
        </p:nvPicPr>
        <p:blipFill rotWithShape="1">
          <a:blip r:embed="rId3">
            <a:alphaModFix/>
          </a:blip>
          <a:srcRect b="0" l="40859" r="0" t="0"/>
          <a:stretch/>
        </p:blipFill>
        <p:spPr>
          <a:xfrm>
            <a:off x="4970700" y="1152475"/>
            <a:ext cx="4020900" cy="3416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 Attributes</a:t>
            </a:r>
            <a:endParaRPr/>
          </a:p>
        </p:txBody>
      </p:sp>
      <p:sp>
        <p:nvSpPr>
          <p:cNvPr id="74" name="Google Shape;74;p15"/>
          <p:cNvSpPr txBox="1"/>
          <p:nvPr>
            <p:ph idx="1" type="body"/>
          </p:nvPr>
        </p:nvSpPr>
        <p:spPr>
          <a:xfrm>
            <a:off x="311700" y="1152475"/>
            <a:ext cx="8520600" cy="381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Dataset: </a:t>
            </a:r>
            <a:endParaRPr b="1" sz="2000"/>
          </a:p>
          <a:p>
            <a:pPr indent="0" lvl="0" marL="0" rtl="0" algn="l">
              <a:spcBef>
                <a:spcPts val="1600"/>
              </a:spcBef>
              <a:spcAft>
                <a:spcPts val="0"/>
              </a:spcAft>
              <a:buNone/>
            </a:pPr>
            <a:r>
              <a:rPr lang="en" sz="1700"/>
              <a:t>Red Wine Quality: </a:t>
            </a:r>
            <a:r>
              <a:rPr lang="en" sz="1700" u="sng">
                <a:solidFill>
                  <a:schemeClr val="hlink"/>
                </a:solidFill>
                <a:hlinkClick r:id="rId3"/>
              </a:rPr>
              <a:t>www.kaggle.com/uciml/red-wine-quality</a:t>
            </a:r>
            <a:r>
              <a:rPr lang="en" sz="1700"/>
              <a:t>.</a:t>
            </a:r>
            <a:endParaRPr sz="1700"/>
          </a:p>
          <a:p>
            <a:pPr indent="0" lvl="0" marL="0" rtl="0" algn="l">
              <a:spcBef>
                <a:spcPts val="1600"/>
              </a:spcBef>
              <a:spcAft>
                <a:spcPts val="0"/>
              </a:spcAft>
              <a:buNone/>
            </a:pPr>
            <a:r>
              <a:rPr lang="en" sz="1700"/>
              <a:t>This dataset contains physicochemical and sensory data on red wine variants of the Portuguese “Vinho Verde” wine. (n=1,599)</a:t>
            </a:r>
            <a:endParaRPr sz="1700"/>
          </a:p>
          <a:p>
            <a:pPr indent="0" lvl="0" marL="0" rtl="0" algn="l">
              <a:spcBef>
                <a:spcPts val="1600"/>
              </a:spcBef>
              <a:spcAft>
                <a:spcPts val="0"/>
              </a:spcAft>
              <a:buNone/>
            </a:pPr>
            <a:r>
              <a:rPr b="1" lang="en" sz="2000"/>
              <a:t>Attributes: </a:t>
            </a:r>
            <a:endParaRPr b="1" sz="2000"/>
          </a:p>
          <a:p>
            <a:pPr indent="0" lvl="0" marL="0" rtl="0" algn="l">
              <a:spcBef>
                <a:spcPts val="1600"/>
              </a:spcBef>
              <a:spcAft>
                <a:spcPts val="0"/>
              </a:spcAft>
              <a:buNone/>
            </a:pPr>
            <a:r>
              <a:rPr b="1" lang="en"/>
              <a:t>Input </a:t>
            </a:r>
            <a:r>
              <a:rPr b="1" lang="en"/>
              <a:t>variables</a:t>
            </a:r>
            <a:r>
              <a:rPr b="1" lang="en"/>
              <a:t>:</a:t>
            </a:r>
            <a:r>
              <a:rPr lang="en"/>
              <a:t> </a:t>
            </a:r>
            <a:r>
              <a:rPr lang="en" sz="1700"/>
              <a:t>Volatile acidity, total sulfur dioxide, density, chlorides, pH, free sulfur dioxide, residual sugar, fixed acidity, citric acid, sulphates, alcohol. </a:t>
            </a:r>
            <a:endParaRPr sz="1700"/>
          </a:p>
          <a:p>
            <a:pPr indent="0" lvl="0" marL="0" rtl="0" algn="l">
              <a:spcBef>
                <a:spcPts val="1600"/>
              </a:spcBef>
              <a:spcAft>
                <a:spcPts val="0"/>
              </a:spcAft>
              <a:buNone/>
            </a:pPr>
            <a:r>
              <a:rPr b="1" lang="en"/>
              <a:t>Output variable: </a:t>
            </a:r>
            <a:r>
              <a:rPr lang="en"/>
              <a:t>Quality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Acquisition and Tools Used</a:t>
            </a:r>
            <a:endParaRPr/>
          </a:p>
        </p:txBody>
      </p:sp>
      <p:sp>
        <p:nvSpPr>
          <p:cNvPr id="80" name="Google Shape;80;p16"/>
          <p:cNvSpPr txBox="1"/>
          <p:nvPr>
            <p:ph idx="1" type="body"/>
          </p:nvPr>
        </p:nvSpPr>
        <p:spPr>
          <a:xfrm>
            <a:off x="311700" y="1152475"/>
            <a:ext cx="8520600" cy="350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is an Open Database, available for free on Kaggle. We downloaded the dataset as a CSV file and opened it in Google Sheets. </a:t>
            </a:r>
            <a:endParaRPr/>
          </a:p>
          <a:p>
            <a:pPr indent="0" lvl="0" marL="0" rtl="0" algn="l">
              <a:spcBef>
                <a:spcPts val="1600"/>
              </a:spcBef>
              <a:spcAft>
                <a:spcPts val="0"/>
              </a:spcAft>
              <a:buNone/>
            </a:pPr>
            <a:r>
              <a:rPr lang="en"/>
              <a:t>The CSV file was imported into Google Sheets for basic data cleaning. Then, we used the “CSV import” function in Orange3 to create data visualizations to better understand the data. We used Weka to preprocess the data and apply classification experiments. </a:t>
            </a:r>
            <a:endParaRPr/>
          </a:p>
          <a:p>
            <a:pPr indent="0" lvl="0" marL="0" rtl="0" algn="l">
              <a:spcBef>
                <a:spcPts val="1600"/>
              </a:spcBef>
              <a:spcAft>
                <a:spcPts val="0"/>
              </a:spcAft>
              <a:buNone/>
            </a:pPr>
            <a:r>
              <a:rPr lang="en"/>
              <a:t>Our team utilized a text message group chat to communicate throughout the week. We also utilized Zoom to meet synchronously and break down the workload for each week.</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graphicFrame>
        <p:nvGraphicFramePr>
          <p:cNvPr id="85" name="Google Shape;85;p17"/>
          <p:cNvGraphicFramePr/>
          <p:nvPr/>
        </p:nvGraphicFramePr>
        <p:xfrm>
          <a:off x="152400" y="384175"/>
          <a:ext cx="3000000" cy="3000000"/>
        </p:xfrm>
        <a:graphic>
          <a:graphicData uri="http://schemas.openxmlformats.org/drawingml/2006/table">
            <a:tbl>
              <a:tblPr>
                <a:noFill/>
                <a:tableStyleId>{181CAD27-9D25-4B39-AE5A-76CE10156539}</a:tableStyleId>
              </a:tblPr>
              <a:tblGrid>
                <a:gridCol w="331325"/>
                <a:gridCol w="1417350"/>
                <a:gridCol w="1003175"/>
                <a:gridCol w="1003175"/>
                <a:gridCol w="1003175"/>
                <a:gridCol w="1003175"/>
              </a:tblGrid>
              <a:tr h="308725">
                <a:tc gridSpan="2">
                  <a:txBody>
                    <a:bodyPr/>
                    <a:lstStyle/>
                    <a:p>
                      <a:pPr indent="0" lvl="0" marL="0" rtl="0" algn="l">
                        <a:lnSpc>
                          <a:spcPct val="115000"/>
                        </a:lnSpc>
                        <a:spcBef>
                          <a:spcPts val="0"/>
                        </a:spcBef>
                        <a:spcAft>
                          <a:spcPts val="0"/>
                        </a:spcAft>
                        <a:buNone/>
                      </a:pPr>
                      <a:r>
                        <a:rPr b="1" lang="en" sz="1200">
                          <a:solidFill>
                            <a:srgbClr val="FFFFFF"/>
                          </a:solidFill>
                          <a:latin typeface="Times New Roman"/>
                          <a:ea typeface="Times New Roman"/>
                          <a:cs typeface="Times New Roman"/>
                          <a:sym typeface="Times New Roman"/>
                        </a:rPr>
                        <a:t>Attribute</a:t>
                      </a:r>
                      <a:endParaRPr b="1" sz="1200">
                        <a:solidFill>
                          <a:srgbClr val="FFFFFF"/>
                        </a:solidFill>
                        <a:latin typeface="Times New Roman"/>
                        <a:ea typeface="Times New Roman"/>
                        <a:cs typeface="Times New Roman"/>
                        <a:sym typeface="Times New Roman"/>
                      </a:endParaRPr>
                    </a:p>
                  </a:txBody>
                  <a:tcPr marT="63500" marB="63500" marR="63500" marL="63500">
                    <a:solidFill>
                      <a:srgbClr val="000000"/>
                    </a:solidFill>
                  </a:tcPr>
                </a:tc>
                <a:tc hMerge="1"/>
                <a:tc>
                  <a:txBody>
                    <a:bodyPr/>
                    <a:lstStyle/>
                    <a:p>
                      <a:pPr indent="0" lvl="0" marL="0" rtl="0" algn="l">
                        <a:lnSpc>
                          <a:spcPct val="115000"/>
                        </a:lnSpc>
                        <a:spcBef>
                          <a:spcPts val="0"/>
                        </a:spcBef>
                        <a:spcAft>
                          <a:spcPts val="0"/>
                        </a:spcAft>
                        <a:buNone/>
                      </a:pPr>
                      <a:r>
                        <a:rPr b="1" lang="en" sz="1200">
                          <a:solidFill>
                            <a:srgbClr val="FFFFFF"/>
                          </a:solidFill>
                          <a:latin typeface="Times New Roman"/>
                          <a:ea typeface="Times New Roman"/>
                          <a:cs typeface="Times New Roman"/>
                          <a:sym typeface="Times New Roman"/>
                        </a:rPr>
                        <a:t>Mean</a:t>
                      </a:r>
                      <a:endParaRPr b="1" sz="1200">
                        <a:solidFill>
                          <a:srgbClr val="FFFFFF"/>
                        </a:solidFill>
                        <a:latin typeface="Times New Roman"/>
                        <a:ea typeface="Times New Roman"/>
                        <a:cs typeface="Times New Roman"/>
                        <a:sym typeface="Times New Roman"/>
                      </a:endParaRPr>
                    </a:p>
                  </a:txBody>
                  <a:tcPr marT="63500" marB="63500" marR="63500" marL="63500">
                    <a:solidFill>
                      <a:srgbClr val="000000"/>
                    </a:solidFill>
                  </a:tcPr>
                </a:tc>
                <a:tc>
                  <a:txBody>
                    <a:bodyPr/>
                    <a:lstStyle/>
                    <a:p>
                      <a:pPr indent="0" lvl="0" marL="0" rtl="0" algn="l">
                        <a:lnSpc>
                          <a:spcPct val="115000"/>
                        </a:lnSpc>
                        <a:spcBef>
                          <a:spcPts val="0"/>
                        </a:spcBef>
                        <a:spcAft>
                          <a:spcPts val="0"/>
                        </a:spcAft>
                        <a:buNone/>
                      </a:pPr>
                      <a:r>
                        <a:rPr b="1" lang="en" sz="1200">
                          <a:solidFill>
                            <a:srgbClr val="FFFFFF"/>
                          </a:solidFill>
                          <a:latin typeface="Times New Roman"/>
                          <a:ea typeface="Times New Roman"/>
                          <a:cs typeface="Times New Roman"/>
                          <a:sym typeface="Times New Roman"/>
                        </a:rPr>
                        <a:t>Median</a:t>
                      </a:r>
                      <a:endParaRPr b="1" sz="1200">
                        <a:solidFill>
                          <a:srgbClr val="FFFFFF"/>
                        </a:solidFill>
                        <a:latin typeface="Times New Roman"/>
                        <a:ea typeface="Times New Roman"/>
                        <a:cs typeface="Times New Roman"/>
                        <a:sym typeface="Times New Roman"/>
                      </a:endParaRPr>
                    </a:p>
                  </a:txBody>
                  <a:tcPr marT="63500" marB="63500" marR="63500" marL="63500">
                    <a:solidFill>
                      <a:srgbClr val="000000"/>
                    </a:solidFill>
                  </a:tcPr>
                </a:tc>
                <a:tc>
                  <a:txBody>
                    <a:bodyPr/>
                    <a:lstStyle/>
                    <a:p>
                      <a:pPr indent="0" lvl="0" marL="0" rtl="0" algn="l">
                        <a:lnSpc>
                          <a:spcPct val="115000"/>
                        </a:lnSpc>
                        <a:spcBef>
                          <a:spcPts val="0"/>
                        </a:spcBef>
                        <a:spcAft>
                          <a:spcPts val="0"/>
                        </a:spcAft>
                        <a:buNone/>
                      </a:pPr>
                      <a:r>
                        <a:rPr b="1" lang="en" sz="1200">
                          <a:solidFill>
                            <a:srgbClr val="FFFFFF"/>
                          </a:solidFill>
                          <a:latin typeface="Times New Roman"/>
                          <a:ea typeface="Times New Roman"/>
                          <a:cs typeface="Times New Roman"/>
                          <a:sym typeface="Times New Roman"/>
                        </a:rPr>
                        <a:t>Min</a:t>
                      </a:r>
                      <a:endParaRPr b="1" sz="1200">
                        <a:solidFill>
                          <a:srgbClr val="FFFFFF"/>
                        </a:solidFill>
                        <a:latin typeface="Times New Roman"/>
                        <a:ea typeface="Times New Roman"/>
                        <a:cs typeface="Times New Roman"/>
                        <a:sym typeface="Times New Roman"/>
                      </a:endParaRPr>
                    </a:p>
                  </a:txBody>
                  <a:tcPr marT="63500" marB="63500" marR="63500" marL="63500">
                    <a:solidFill>
                      <a:srgbClr val="000000"/>
                    </a:solidFill>
                  </a:tcPr>
                </a:tc>
                <a:tc>
                  <a:txBody>
                    <a:bodyPr/>
                    <a:lstStyle/>
                    <a:p>
                      <a:pPr indent="0" lvl="0" marL="0" rtl="0" algn="l">
                        <a:lnSpc>
                          <a:spcPct val="115000"/>
                        </a:lnSpc>
                        <a:spcBef>
                          <a:spcPts val="0"/>
                        </a:spcBef>
                        <a:spcAft>
                          <a:spcPts val="0"/>
                        </a:spcAft>
                        <a:buNone/>
                      </a:pPr>
                      <a:r>
                        <a:rPr b="1" lang="en" sz="1200">
                          <a:solidFill>
                            <a:srgbClr val="FFFFFF"/>
                          </a:solidFill>
                          <a:latin typeface="Times New Roman"/>
                          <a:ea typeface="Times New Roman"/>
                          <a:cs typeface="Times New Roman"/>
                          <a:sym typeface="Times New Roman"/>
                        </a:rPr>
                        <a:t>Max</a:t>
                      </a:r>
                      <a:endParaRPr b="1" sz="1200">
                        <a:solidFill>
                          <a:srgbClr val="FFFFFF"/>
                        </a:solidFill>
                        <a:latin typeface="Times New Roman"/>
                        <a:ea typeface="Times New Roman"/>
                        <a:cs typeface="Times New Roman"/>
                        <a:sym typeface="Times New Roman"/>
                      </a:endParaRPr>
                    </a:p>
                  </a:txBody>
                  <a:tcPr marT="63500" marB="63500" marR="63500" marL="63500">
                    <a:solidFill>
                      <a:srgbClr val="000000"/>
                    </a:solidFill>
                  </a:tcPr>
                </a:tc>
              </a:tr>
              <a:tr h="308725">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fixed acidity</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8.3196</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7.9</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4.6</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15.9</a:t>
                      </a:r>
                      <a:endParaRPr sz="1200">
                        <a:solidFill>
                          <a:schemeClr val="dk1"/>
                        </a:solidFill>
                        <a:latin typeface="Times New Roman"/>
                        <a:ea typeface="Times New Roman"/>
                        <a:cs typeface="Times New Roman"/>
                        <a:sym typeface="Times New Roman"/>
                      </a:endParaRPr>
                    </a:p>
                  </a:txBody>
                  <a:tcPr marT="63500" marB="63500" marR="63500" marL="63500"/>
                </a:tc>
              </a:tr>
              <a:tr h="308725">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volatile acidity</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0.5278</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0.52</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0.12</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1.58</a:t>
                      </a:r>
                      <a:endParaRPr sz="1200">
                        <a:solidFill>
                          <a:schemeClr val="dk1"/>
                        </a:solidFill>
                        <a:latin typeface="Times New Roman"/>
                        <a:ea typeface="Times New Roman"/>
                        <a:cs typeface="Times New Roman"/>
                        <a:sym typeface="Times New Roman"/>
                      </a:endParaRPr>
                    </a:p>
                  </a:txBody>
                  <a:tcPr marT="63500" marB="63500" marR="63500" marL="63500"/>
                </a:tc>
              </a:tr>
              <a:tr h="308725">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citric acid</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0.2710</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0.26</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0.00</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a:txBody>
                  <a:tcPr marT="63500" marB="63500" marR="63500" marL="63500"/>
                </a:tc>
              </a:tr>
              <a:tr h="308725">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residual sugar</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2.5389</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2.2</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0.9</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15.5</a:t>
                      </a:r>
                      <a:endParaRPr sz="1200">
                        <a:solidFill>
                          <a:schemeClr val="dk1"/>
                        </a:solidFill>
                        <a:latin typeface="Times New Roman"/>
                        <a:ea typeface="Times New Roman"/>
                        <a:cs typeface="Times New Roman"/>
                        <a:sym typeface="Times New Roman"/>
                      </a:endParaRPr>
                    </a:p>
                  </a:txBody>
                  <a:tcPr marT="63500" marB="63500" marR="63500" marL="63500"/>
                </a:tc>
              </a:tr>
              <a:tr h="308725">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5</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chlorides</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0.0875</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0.079</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0.012</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0.611</a:t>
                      </a:r>
                      <a:endParaRPr sz="1200">
                        <a:solidFill>
                          <a:schemeClr val="dk1"/>
                        </a:solidFill>
                        <a:latin typeface="Times New Roman"/>
                        <a:ea typeface="Times New Roman"/>
                        <a:cs typeface="Times New Roman"/>
                        <a:sym typeface="Times New Roman"/>
                      </a:endParaRPr>
                    </a:p>
                  </a:txBody>
                  <a:tcPr marT="63500" marB="63500" marR="63500" marL="63500"/>
                </a:tc>
              </a:tr>
              <a:tr h="308725">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6</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free sulfur dioxide</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15.8749</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14</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72</a:t>
                      </a:r>
                      <a:endParaRPr sz="1200">
                        <a:solidFill>
                          <a:schemeClr val="dk1"/>
                        </a:solidFill>
                        <a:latin typeface="Times New Roman"/>
                        <a:ea typeface="Times New Roman"/>
                        <a:cs typeface="Times New Roman"/>
                        <a:sym typeface="Times New Roman"/>
                      </a:endParaRPr>
                    </a:p>
                  </a:txBody>
                  <a:tcPr marT="63500" marB="63500" marR="63500" marL="63500"/>
                </a:tc>
              </a:tr>
              <a:tr h="308725">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7</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total sulfur dioxide</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46.4678</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38</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6</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289</a:t>
                      </a:r>
                      <a:endParaRPr sz="1200">
                        <a:solidFill>
                          <a:schemeClr val="dk1"/>
                        </a:solidFill>
                        <a:latin typeface="Times New Roman"/>
                        <a:ea typeface="Times New Roman"/>
                        <a:cs typeface="Times New Roman"/>
                        <a:sym typeface="Times New Roman"/>
                      </a:endParaRPr>
                    </a:p>
                  </a:txBody>
                  <a:tcPr marT="63500" marB="63500" marR="63500" marL="63500"/>
                </a:tc>
              </a:tr>
              <a:tr h="308725">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8</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density</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0.9967</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0.9967</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0.99</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a:txBody>
                  <a:tcPr marT="63500" marB="63500" marR="63500" marL="63500"/>
                </a:tc>
              </a:tr>
              <a:tr h="308725">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9</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pH</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3.3111</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3.31</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2.74</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4.01</a:t>
                      </a:r>
                      <a:endParaRPr sz="1200">
                        <a:solidFill>
                          <a:schemeClr val="dk1"/>
                        </a:solidFill>
                        <a:latin typeface="Times New Roman"/>
                        <a:ea typeface="Times New Roman"/>
                        <a:cs typeface="Times New Roman"/>
                        <a:sym typeface="Times New Roman"/>
                      </a:endParaRPr>
                    </a:p>
                  </a:txBody>
                  <a:tcPr marT="63500" marB="63500" marR="63500" marL="63500"/>
                </a:tc>
              </a:tr>
              <a:tr h="308725">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10</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sulphates</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0.658</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0.62</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0.33</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a:txBody>
                  <a:tcPr marT="63500" marB="63500" marR="63500" marL="63500"/>
                </a:tc>
              </a:tr>
              <a:tr h="308725">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11</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alcohol</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10.423</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10.2</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8.4</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14.9</a:t>
                      </a:r>
                      <a:endParaRPr sz="1200">
                        <a:solidFill>
                          <a:schemeClr val="dk1"/>
                        </a:solidFill>
                        <a:latin typeface="Times New Roman"/>
                        <a:ea typeface="Times New Roman"/>
                        <a:cs typeface="Times New Roman"/>
                        <a:sym typeface="Times New Roman"/>
                      </a:endParaRPr>
                    </a:p>
                  </a:txBody>
                  <a:tcPr marT="63500" marB="63500" marR="63500" marL="63500"/>
                </a:tc>
              </a:tr>
              <a:tr h="308725">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12</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quality</a:t>
                      </a:r>
                      <a:endParaRPr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5.64</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6</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8</a:t>
                      </a:r>
                      <a:endParaRPr sz="1200">
                        <a:solidFill>
                          <a:schemeClr val="dk1"/>
                        </a:solidFill>
                        <a:latin typeface="Times New Roman"/>
                        <a:ea typeface="Times New Roman"/>
                        <a:cs typeface="Times New Roman"/>
                        <a:sym typeface="Times New Roman"/>
                      </a:endParaRPr>
                    </a:p>
                  </a:txBody>
                  <a:tcPr marT="63500" marB="63500" marR="63500" marL="63500"/>
                </a:tc>
              </a:tr>
            </a:tbl>
          </a:graphicData>
        </a:graphic>
      </p:graphicFrame>
      <p:sp>
        <p:nvSpPr>
          <p:cNvPr id="86" name="Google Shape;86;p17"/>
          <p:cNvSpPr txBox="1"/>
          <p:nvPr/>
        </p:nvSpPr>
        <p:spPr>
          <a:xfrm>
            <a:off x="6063250" y="384175"/>
            <a:ext cx="2857500" cy="26166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n" sz="1600">
                <a:solidFill>
                  <a:schemeClr val="dk1"/>
                </a:solidFill>
                <a:latin typeface="Oswald"/>
                <a:ea typeface="Oswald"/>
                <a:cs typeface="Oswald"/>
                <a:sym typeface="Oswald"/>
              </a:rPr>
              <a:t>Characteristics of the Dataset</a:t>
            </a:r>
            <a:endParaRPr b="1" sz="1600">
              <a:solidFill>
                <a:schemeClr val="dk1"/>
              </a:solidFill>
              <a:latin typeface="Oswald"/>
              <a:ea typeface="Oswald"/>
              <a:cs typeface="Oswald"/>
              <a:sym typeface="Oswald"/>
            </a:endParaRPr>
          </a:p>
          <a:p>
            <a:pPr indent="0" lvl="0" marL="0" rtl="0" algn="l">
              <a:lnSpc>
                <a:spcPct val="200000"/>
              </a:lnSpc>
              <a:spcBef>
                <a:spcPts val="0"/>
              </a:spcBef>
              <a:spcAft>
                <a:spcPts val="0"/>
              </a:spcAft>
              <a:buNone/>
            </a:pPr>
            <a:r>
              <a:rPr lang="en">
                <a:solidFill>
                  <a:schemeClr val="dk2"/>
                </a:solidFill>
                <a:latin typeface="Average"/>
                <a:ea typeface="Average"/>
                <a:cs typeface="Average"/>
                <a:sym typeface="Average"/>
              </a:rPr>
              <a:t>In order to gain a better understanding of the data, we used Orange3 to find the feature statistics for each attribute provided in the dataset.</a:t>
            </a:r>
            <a:endParaRPr>
              <a:solidFill>
                <a:schemeClr val="dk2"/>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nvSpPr>
        <p:spPr>
          <a:xfrm>
            <a:off x="6063250" y="384175"/>
            <a:ext cx="2857500" cy="47715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n" sz="1600">
                <a:solidFill>
                  <a:schemeClr val="dk1"/>
                </a:solidFill>
                <a:latin typeface="Oswald"/>
                <a:ea typeface="Oswald"/>
                <a:cs typeface="Oswald"/>
                <a:sym typeface="Oswald"/>
              </a:rPr>
              <a:t>Characteristics of the Dataset</a:t>
            </a:r>
            <a:endParaRPr b="1" sz="1600">
              <a:solidFill>
                <a:schemeClr val="dk1"/>
              </a:solidFill>
              <a:latin typeface="Oswald"/>
              <a:ea typeface="Oswald"/>
              <a:cs typeface="Oswald"/>
              <a:sym typeface="Oswald"/>
            </a:endParaRPr>
          </a:p>
          <a:p>
            <a:pPr indent="0" lvl="0" marL="0" rtl="0" algn="l">
              <a:lnSpc>
                <a:spcPct val="200000"/>
              </a:lnSpc>
              <a:spcBef>
                <a:spcPts val="0"/>
              </a:spcBef>
              <a:spcAft>
                <a:spcPts val="0"/>
              </a:spcAft>
              <a:buNone/>
            </a:pPr>
            <a:r>
              <a:rPr lang="en">
                <a:solidFill>
                  <a:schemeClr val="dk2"/>
                </a:solidFill>
                <a:latin typeface="Average"/>
                <a:ea typeface="Average"/>
                <a:cs typeface="Average"/>
                <a:sym typeface="Average"/>
              </a:rPr>
              <a:t>Since our dependent variable is quality, we used Orange3 to run a distribution graph of the attribute. We found that six wine qualities are represented in the dataset, ranging from 3 to 8. The distribution is normal, with the quality of most wines falling in the middle.</a:t>
            </a:r>
            <a:endParaRPr>
              <a:solidFill>
                <a:schemeClr val="dk2"/>
              </a:solidFill>
              <a:latin typeface="Average"/>
              <a:ea typeface="Average"/>
              <a:cs typeface="Average"/>
              <a:sym typeface="Average"/>
            </a:endParaRPr>
          </a:p>
          <a:p>
            <a:pPr indent="0" lvl="0" marL="0" rtl="0" algn="l">
              <a:lnSpc>
                <a:spcPct val="200000"/>
              </a:lnSpc>
              <a:spcBef>
                <a:spcPts val="0"/>
              </a:spcBef>
              <a:spcAft>
                <a:spcPts val="0"/>
              </a:spcAft>
              <a:buNone/>
            </a:pPr>
            <a:r>
              <a:t/>
            </a:r>
            <a:endParaRPr>
              <a:solidFill>
                <a:schemeClr val="dk1"/>
              </a:solidFill>
              <a:latin typeface="Average"/>
              <a:ea typeface="Average"/>
              <a:cs typeface="Average"/>
              <a:sym typeface="Average"/>
            </a:endParaRPr>
          </a:p>
          <a:p>
            <a:pPr indent="0" lvl="0" marL="0" rtl="0" algn="l">
              <a:lnSpc>
                <a:spcPct val="200000"/>
              </a:lnSpc>
              <a:spcBef>
                <a:spcPts val="0"/>
              </a:spcBef>
              <a:spcAft>
                <a:spcPts val="0"/>
              </a:spcAft>
              <a:buNone/>
            </a:pPr>
            <a:r>
              <a:t/>
            </a:r>
            <a:endParaRPr>
              <a:solidFill>
                <a:schemeClr val="dk1"/>
              </a:solidFill>
              <a:latin typeface="Average"/>
              <a:ea typeface="Average"/>
              <a:cs typeface="Average"/>
              <a:sym typeface="Average"/>
            </a:endParaRPr>
          </a:p>
        </p:txBody>
      </p:sp>
      <p:pic>
        <p:nvPicPr>
          <p:cNvPr id="92" name="Google Shape;92;p18"/>
          <p:cNvPicPr preferRelativeResize="0"/>
          <p:nvPr/>
        </p:nvPicPr>
        <p:blipFill>
          <a:blip r:embed="rId3">
            <a:alphaModFix/>
          </a:blip>
          <a:stretch>
            <a:fillRect/>
          </a:stretch>
        </p:blipFill>
        <p:spPr>
          <a:xfrm>
            <a:off x="152400" y="496738"/>
            <a:ext cx="5758450" cy="415002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nvSpPr>
        <p:spPr>
          <a:xfrm>
            <a:off x="5974113" y="1135225"/>
            <a:ext cx="2857500" cy="3047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n" sz="1600">
                <a:solidFill>
                  <a:schemeClr val="dk1"/>
                </a:solidFill>
                <a:latin typeface="Oswald"/>
                <a:ea typeface="Oswald"/>
                <a:cs typeface="Oswald"/>
                <a:sym typeface="Oswald"/>
              </a:rPr>
              <a:t>Characteristics of the Dataset</a:t>
            </a:r>
            <a:endParaRPr b="1" sz="1600">
              <a:solidFill>
                <a:schemeClr val="dk1"/>
              </a:solidFill>
              <a:latin typeface="Oswald"/>
              <a:ea typeface="Oswald"/>
              <a:cs typeface="Oswald"/>
              <a:sym typeface="Oswald"/>
            </a:endParaRPr>
          </a:p>
          <a:p>
            <a:pPr indent="0" lvl="0" marL="0" rtl="0" algn="l">
              <a:lnSpc>
                <a:spcPct val="200000"/>
              </a:lnSpc>
              <a:spcBef>
                <a:spcPts val="0"/>
              </a:spcBef>
              <a:spcAft>
                <a:spcPts val="0"/>
              </a:spcAft>
              <a:buNone/>
            </a:pPr>
            <a:r>
              <a:rPr lang="en">
                <a:solidFill>
                  <a:schemeClr val="dk2"/>
                </a:solidFill>
                <a:latin typeface="Average"/>
                <a:ea typeface="Average"/>
                <a:cs typeface="Average"/>
                <a:sym typeface="Average"/>
              </a:rPr>
              <a:t>To determine the effect of each variable on quality, we used Orange3 to run a correlation analysis of our independent variables against the dependent variable, quality. </a:t>
            </a:r>
            <a:endParaRPr>
              <a:solidFill>
                <a:schemeClr val="dk2"/>
              </a:solidFill>
              <a:latin typeface="Average"/>
              <a:ea typeface="Average"/>
              <a:cs typeface="Average"/>
              <a:sym typeface="Average"/>
            </a:endParaRPr>
          </a:p>
        </p:txBody>
      </p:sp>
      <p:graphicFrame>
        <p:nvGraphicFramePr>
          <p:cNvPr id="98" name="Google Shape;98;p19"/>
          <p:cNvGraphicFramePr/>
          <p:nvPr/>
        </p:nvGraphicFramePr>
        <p:xfrm>
          <a:off x="312388" y="992188"/>
          <a:ext cx="3000000" cy="3000000"/>
        </p:xfrm>
        <a:graphic>
          <a:graphicData uri="http://schemas.openxmlformats.org/drawingml/2006/table">
            <a:tbl>
              <a:tblPr>
                <a:noFill/>
                <a:tableStyleId>{1C70D5BD-9A14-4A6B-AFE4-2F7DE6FC60F6}</a:tableStyleId>
              </a:tblPr>
              <a:tblGrid>
                <a:gridCol w="885825"/>
                <a:gridCol w="1381125"/>
                <a:gridCol w="1733550"/>
                <a:gridCol w="1386250"/>
              </a:tblGrid>
              <a:tr h="295275">
                <a:tc>
                  <a:txBody>
                    <a:bodyPr/>
                    <a:lstStyle/>
                    <a:p>
                      <a:pPr indent="0" lvl="0" marL="0" rtl="0" algn="l">
                        <a:lnSpc>
                          <a:spcPct val="115000"/>
                        </a:lnSpc>
                        <a:spcBef>
                          <a:spcPts val="0"/>
                        </a:spcBef>
                        <a:spcAft>
                          <a:spcPts val="0"/>
                        </a:spcAft>
                        <a:buNone/>
                      </a:pPr>
                      <a:r>
                        <a:rPr b="1" lang="en" sz="1200">
                          <a:solidFill>
                            <a:srgbClr val="FFFFFF"/>
                          </a:solidFill>
                          <a:latin typeface="Times New Roman"/>
                          <a:ea typeface="Times New Roman"/>
                          <a:cs typeface="Times New Roman"/>
                          <a:sym typeface="Times New Roman"/>
                        </a:rPr>
                        <a:t>X</a:t>
                      </a:r>
                      <a:endParaRPr sz="1200">
                        <a:solidFill>
                          <a:srgbClr val="FFFFFF"/>
                        </a:solidFill>
                        <a:latin typeface="Times New Roman"/>
                        <a:ea typeface="Times New Roman"/>
                        <a:cs typeface="Times New Roman"/>
                        <a:sym typeface="Times New Roman"/>
                      </a:endParaRPr>
                    </a:p>
                  </a:txBody>
                  <a:tcPr marT="25400" marB="25400" marR="25400" marL="25400"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28475">
                      <a:solidFill>
                        <a:srgbClr val="000000"/>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200">
                          <a:solidFill>
                            <a:srgbClr val="FFFFFF"/>
                          </a:solidFill>
                          <a:latin typeface="Times New Roman"/>
                          <a:ea typeface="Times New Roman"/>
                          <a:cs typeface="Times New Roman"/>
                          <a:sym typeface="Times New Roman"/>
                        </a:rPr>
                        <a:t>Y</a:t>
                      </a:r>
                      <a:endParaRPr sz="1200">
                        <a:solidFill>
                          <a:srgbClr val="FFFFFF"/>
                        </a:solidFill>
                        <a:latin typeface="Times New Roman"/>
                        <a:ea typeface="Times New Roman"/>
                        <a:cs typeface="Times New Roman"/>
                        <a:sym typeface="Times New Roman"/>
                      </a:endParaRPr>
                    </a:p>
                  </a:txBody>
                  <a:tcPr marT="25400" marB="25400" marR="25400" marL="25400"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28475">
                      <a:solidFill>
                        <a:srgbClr val="000000"/>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200">
                          <a:solidFill>
                            <a:srgbClr val="FFFFFF"/>
                          </a:solidFill>
                          <a:latin typeface="Times New Roman"/>
                          <a:ea typeface="Times New Roman"/>
                          <a:cs typeface="Times New Roman"/>
                          <a:sym typeface="Times New Roman"/>
                        </a:rPr>
                        <a:t>Correlation</a:t>
                      </a:r>
                      <a:endParaRPr sz="1200">
                        <a:solidFill>
                          <a:srgbClr val="FFFFFF"/>
                        </a:solidFill>
                        <a:latin typeface="Times New Roman"/>
                        <a:ea typeface="Times New Roman"/>
                        <a:cs typeface="Times New Roman"/>
                        <a:sym typeface="Times New Roman"/>
                      </a:endParaRPr>
                    </a:p>
                  </a:txBody>
                  <a:tcPr marT="25400" marB="25400" marR="25400" marL="25400"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28475">
                      <a:solidFill>
                        <a:srgbClr val="000000"/>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200">
                          <a:solidFill>
                            <a:srgbClr val="FFFFFF"/>
                          </a:solidFill>
                          <a:latin typeface="Times New Roman"/>
                          <a:ea typeface="Times New Roman"/>
                          <a:cs typeface="Times New Roman"/>
                          <a:sym typeface="Times New Roman"/>
                        </a:rPr>
                        <a:t>Correlation Coefficient (r)</a:t>
                      </a:r>
                      <a:endParaRPr sz="1200">
                        <a:solidFill>
                          <a:srgbClr val="FFFFFF"/>
                        </a:solidFill>
                        <a:latin typeface="Times New Roman"/>
                        <a:ea typeface="Times New Roman"/>
                        <a:cs typeface="Times New Roman"/>
                        <a:sym typeface="Times New Roman"/>
                      </a:endParaRPr>
                    </a:p>
                  </a:txBody>
                  <a:tcPr marT="25400" marB="25400" marR="25400" marL="25400"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28475">
                      <a:solidFill>
                        <a:srgbClr val="000000"/>
                      </a:solidFill>
                      <a:prstDash val="solid"/>
                      <a:round/>
                      <a:headEnd len="sm" w="sm" type="none"/>
                      <a:tailEnd len="sm" w="sm" type="none"/>
                    </a:lnB>
                    <a:solidFill>
                      <a:srgbClr val="000000"/>
                    </a:solidFill>
                  </a:tcPr>
                </a:tc>
              </a:tr>
              <a:tr h="200025">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quality</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28475">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volatile acidity</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28475">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negative correlation</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28475">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Times New Roman"/>
                          <a:ea typeface="Times New Roman"/>
                          <a:cs typeface="Times New Roman"/>
                          <a:sym typeface="Times New Roman"/>
                        </a:rPr>
                        <a:t>-0.390</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28475">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quality</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total sulfur dioxide</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negative correlation</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Times New Roman"/>
                          <a:ea typeface="Times New Roman"/>
                          <a:cs typeface="Times New Roman"/>
                          <a:sym typeface="Times New Roman"/>
                        </a:rPr>
                        <a:t>-0.185</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quality</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density</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negative correlation</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Times New Roman"/>
                          <a:ea typeface="Times New Roman"/>
                          <a:cs typeface="Times New Roman"/>
                          <a:sym typeface="Times New Roman"/>
                        </a:rPr>
                        <a:t>-0.175</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quality</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chlorides</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negative correlation</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Times New Roman"/>
                          <a:ea typeface="Times New Roman"/>
                          <a:cs typeface="Times New Roman"/>
                          <a:sym typeface="Times New Roman"/>
                        </a:rPr>
                        <a:t>-0.129</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quality</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pH</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negative correlation</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Times New Roman"/>
                          <a:ea typeface="Times New Roman"/>
                          <a:cs typeface="Times New Roman"/>
                          <a:sym typeface="Times New Roman"/>
                        </a:rPr>
                        <a:t>-0.058</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quality</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free sulfur dioxide</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negative correlation</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Times New Roman"/>
                          <a:ea typeface="Times New Roman"/>
                          <a:cs typeface="Times New Roman"/>
                          <a:sym typeface="Times New Roman"/>
                        </a:rPr>
                        <a:t>-0.051</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quality</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residual sugar</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positive correlation</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Times New Roman"/>
                          <a:ea typeface="Times New Roman"/>
                          <a:cs typeface="Times New Roman"/>
                          <a:sym typeface="Times New Roman"/>
                        </a:rPr>
                        <a:t>0.014</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quality</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fixed acidity</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positive correlation</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Times New Roman"/>
                          <a:ea typeface="Times New Roman"/>
                          <a:cs typeface="Times New Roman"/>
                          <a:sym typeface="Times New Roman"/>
                        </a:rPr>
                        <a:t>0.120</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quality</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citric acid</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positive correlation</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Times New Roman"/>
                          <a:ea typeface="Times New Roman"/>
                          <a:cs typeface="Times New Roman"/>
                          <a:sym typeface="Times New Roman"/>
                        </a:rPr>
                        <a:t>0.230</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quality</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sulphates</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positive correlation</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Times New Roman"/>
                          <a:ea typeface="Times New Roman"/>
                          <a:cs typeface="Times New Roman"/>
                          <a:sym typeface="Times New Roman"/>
                        </a:rPr>
                        <a:t>0.251</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quality</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alcohol</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positive correlation</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Times New Roman"/>
                          <a:ea typeface="Times New Roman"/>
                          <a:cs typeface="Times New Roman"/>
                          <a:sym typeface="Times New Roman"/>
                        </a:rPr>
                        <a:t>0.476</a:t>
                      </a:r>
                      <a:endParaRPr sz="1200">
                        <a:latin typeface="Times New Roman"/>
                        <a:ea typeface="Times New Roman"/>
                        <a:cs typeface="Times New Roman"/>
                        <a:sym typeface="Times New Roman"/>
                      </a:endParaRPr>
                    </a:p>
                  </a:txBody>
                  <a:tcPr marT="25400" marB="25400" marR="25400" marL="25400"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has already been </a:t>
            </a:r>
            <a:r>
              <a:rPr lang="en"/>
              <a:t>cleaned, so there was no need to apply additional data cleaning. Only discretization was performed. </a:t>
            </a:r>
            <a:endParaRPr/>
          </a:p>
          <a:p>
            <a:pPr indent="0" lvl="0" marL="0" rtl="0" algn="l">
              <a:spcBef>
                <a:spcPts val="1600"/>
              </a:spcBef>
              <a:spcAft>
                <a:spcPts val="0"/>
              </a:spcAft>
              <a:buNone/>
            </a:pPr>
            <a:r>
              <a:rPr lang="en"/>
              <a:t>First, I created a new categorical attribute, </a:t>
            </a:r>
            <a:r>
              <a:rPr i="1" lang="en"/>
              <a:t>Quality Category</a:t>
            </a:r>
            <a:r>
              <a:rPr lang="en"/>
              <a:t>, using the </a:t>
            </a:r>
            <a:r>
              <a:rPr i="1" lang="en"/>
              <a:t>Wine Quality</a:t>
            </a:r>
            <a:r>
              <a:rPr lang="en" u="sng"/>
              <a:t> </a:t>
            </a:r>
            <a:r>
              <a:rPr lang="en"/>
              <a:t>attribute. I used an IF statement in Excel to split the numerical quality values into three classes: Poor, Good, and Excellent. </a:t>
            </a:r>
            <a:endParaRPr/>
          </a:p>
          <a:p>
            <a:pPr indent="0" lvl="0" marL="0" rtl="0" algn="l">
              <a:spcBef>
                <a:spcPts val="1600"/>
              </a:spcBef>
              <a:spcAft>
                <a:spcPts val="0"/>
              </a:spcAft>
              <a:buNone/>
            </a:pPr>
            <a:r>
              <a:rPr lang="en"/>
              <a:t>After the csv file was imported into Weka, the nominal quality attribute was removed. Then, the remaining numerical variables were automatically discretized from a range of numeric attributes into nominal by using the first-last method with a precision of 10 in Weka.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Modeling and Evaluation</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Three classification models, Random Forest, Random Tree, and Naïve Bayes were applied to the dataset. In Weka, the datasets are separated into training and testing sets by using 10-fold cross validation. </a:t>
            </a:r>
            <a:endParaRPr/>
          </a:p>
          <a:p>
            <a:pPr indent="0" lvl="0" marL="0" rtl="0" algn="l">
              <a:lnSpc>
                <a:spcPct val="150000"/>
              </a:lnSpc>
              <a:spcBef>
                <a:spcPts val="800"/>
              </a:spcBef>
              <a:spcAft>
                <a:spcPts val="0"/>
              </a:spcAft>
              <a:buNone/>
            </a:pPr>
            <a:r>
              <a:rPr lang="en"/>
              <a:t>We applied the models first with all attributes, and then after removing irrelevant attributes (residual sugar, free sulfur dioxide, and pH) and compared the results. </a:t>
            </a:r>
            <a:endParaRPr/>
          </a:p>
          <a:p>
            <a:pPr indent="0" lvl="0" marL="0" rtl="0" algn="l">
              <a:lnSpc>
                <a:spcPct val="150000"/>
              </a:lnSpc>
              <a:spcBef>
                <a:spcPts val="800"/>
              </a:spcBef>
              <a:spcAft>
                <a:spcPts val="0"/>
              </a:spcAft>
              <a:buNone/>
            </a:pPr>
            <a:r>
              <a:t/>
            </a:r>
            <a:endParaRPr/>
          </a:p>
          <a:p>
            <a:pPr indent="0" lvl="0" marL="0" rtl="0" algn="l">
              <a:lnSpc>
                <a:spcPct val="150000"/>
              </a:lnSpc>
              <a:spcBef>
                <a:spcPts val="800"/>
              </a:spcBef>
              <a:spcAft>
                <a:spcPts val="8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