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f07852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f07852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af07852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af07852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af07852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af07852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66e926a3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66e926a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af078527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af078527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af07852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af07852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f078527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f078527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af078527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af078527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af078527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af078527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ab6f5cfa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ab6f5cfa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ac814fe0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ac814f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ac814fe0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ac814fe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7549ffc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7549ff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66e926a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66e926a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There were no outliers, there were no missing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66e926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66e926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Our target variable is </a:t>
            </a:r>
            <a:r>
              <a:rPr b="1" lang="en"/>
              <a:t>wine quality. </a:t>
            </a:r>
            <a:r>
              <a:rPr lang="en"/>
              <a:t>Each datapoint represents a wine, and the quality of the wine is scored between 0 (very bad) and 10 (excellent).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66e926a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66e926a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We found the Alcohol and Sulphates had the most </a:t>
            </a:r>
            <a:r>
              <a:rPr lang="en"/>
              <a:t>positive</a:t>
            </a:r>
            <a:r>
              <a:rPr lang="en"/>
              <a:t> effect on Wine Quality. Volatile Acidity had the largest negative effect.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cab2bc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cab2bc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lt1"/>
              </a:buClr>
              <a:buSzPts val="1700"/>
              <a:buFont typeface="Average"/>
              <a:buChar char="●"/>
            </a:pPr>
            <a:r>
              <a:rPr lang="en" sz="1800">
                <a:solidFill>
                  <a:schemeClr val="dk1"/>
                </a:solidFill>
                <a:latin typeface="Average"/>
                <a:ea typeface="Average"/>
                <a:cs typeface="Average"/>
                <a:sym typeface="Average"/>
              </a:rPr>
              <a:t>Tyler</a:t>
            </a:r>
            <a:r>
              <a:rPr lang="en" sz="1800">
                <a:solidFill>
                  <a:srgbClr val="CACACA"/>
                </a:solidFill>
                <a:latin typeface="Average"/>
                <a:ea typeface="Average"/>
                <a:cs typeface="Average"/>
                <a:sym typeface="Average"/>
              </a:rPr>
              <a:t>. </a:t>
            </a:r>
            <a:r>
              <a:rPr lang="en" sz="1800">
                <a:solidFill>
                  <a:srgbClr val="CACACA"/>
                </a:solidFill>
                <a:latin typeface="Average"/>
                <a:ea typeface="Average"/>
                <a:cs typeface="Average"/>
                <a:sym typeface="Average"/>
              </a:rPr>
              <a:t>We conducted a classification experiment to attempt to determine which attributes influenced the quality of a wine. We applied 4 different classification methods. The datasets are separated into training and testing sets by using 10-fold cross-validation. The training data is portioned into 10 sets of equal size and the algorithms executed 10 times. </a:t>
            </a:r>
            <a:endParaRPr sz="1800">
              <a:solidFill>
                <a:srgbClr val="CACACA"/>
              </a:solidFill>
              <a:latin typeface="Average"/>
              <a:ea typeface="Average"/>
              <a:cs typeface="Average"/>
              <a:sym typeface="Average"/>
            </a:endParaRPr>
          </a:p>
          <a:p>
            <a:pPr indent="0" lvl="0" marL="0" rtl="0" algn="l">
              <a:spcBef>
                <a:spcPts val="8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cab2bc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cab2bc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kaggle.com/uciml/red-wine-qual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Midterm Presentation</a:t>
            </a:r>
            <a:endParaRPr/>
          </a:p>
          <a:p>
            <a:pPr indent="0" lvl="0" marL="0" rtl="0" algn="ctr">
              <a:spcBef>
                <a:spcPts val="0"/>
              </a:spcBef>
              <a:spcAft>
                <a:spcPts val="0"/>
              </a:spcAft>
              <a:buNone/>
            </a:pPr>
            <a:r>
              <a:rPr lang="en" sz="3800"/>
              <a:t>Predicting Red Wine Quality</a:t>
            </a:r>
            <a:endParaRPr sz="38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LIS4761 - Data Mining and Analytics</a:t>
            </a:r>
            <a:endParaRPr/>
          </a:p>
          <a:p>
            <a:pPr indent="0" lvl="0" marL="0" rtl="0" algn="ctr">
              <a:spcBef>
                <a:spcPts val="0"/>
              </a:spcBef>
              <a:spcAft>
                <a:spcPts val="0"/>
              </a:spcAft>
              <a:buNone/>
            </a:pPr>
            <a:r>
              <a:rPr lang="en"/>
              <a:t>Instructor: Dr. Zhe He</a:t>
            </a:r>
            <a:endParaRPr/>
          </a:p>
          <a:p>
            <a:pPr indent="0" lvl="0" marL="0" rtl="0" algn="ctr">
              <a:spcBef>
                <a:spcPts val="0"/>
              </a:spcBef>
              <a:spcAft>
                <a:spcPts val="0"/>
              </a:spcAft>
              <a:buNone/>
            </a:pPr>
            <a:r>
              <a:rPr lang="en"/>
              <a:t>Presenters: Tyler Perry, Fabio Nasseh, Mehmet Ozmen</a:t>
            </a:r>
            <a:endParaRPr/>
          </a:p>
        </p:txBody>
      </p:sp>
      <p:pic>
        <p:nvPicPr>
          <p:cNvPr id="61" name="Google Shape;61;p13"/>
          <p:cNvPicPr preferRelativeResize="0"/>
          <p:nvPr/>
        </p:nvPicPr>
        <p:blipFill>
          <a:blip r:embed="rId3">
            <a:alphaModFix/>
          </a:blip>
          <a:stretch>
            <a:fillRect/>
          </a:stretch>
        </p:blipFill>
        <p:spPr>
          <a:xfrm>
            <a:off x="7925425" y="3924925"/>
            <a:ext cx="1218576" cy="1218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Methods - J48 &amp; Naive Bayes</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dk1"/>
                </a:solidFill>
              </a:rPr>
              <a:t>The J48 algorithm is used to categorize many applications and produce accurate classification results thus is one of the best machine learning algorithms for categorizing and continuously examining data. It’s a implementation of C4.5 algorithm and generates a decision tree. It chooses the most effective attribute that can split its samples into sublets.</a:t>
            </a:r>
            <a:endParaRPr sz="1700">
              <a:solidFill>
                <a:schemeClr val="dk1"/>
              </a:solidFill>
            </a:endParaRPr>
          </a:p>
          <a:p>
            <a:pPr indent="0" lvl="0" marL="0" rtl="0" algn="l">
              <a:lnSpc>
                <a:spcPct val="150000"/>
              </a:lnSpc>
              <a:spcBef>
                <a:spcPts val="800"/>
              </a:spcBef>
              <a:spcAft>
                <a:spcPts val="800"/>
              </a:spcAft>
              <a:buNone/>
            </a:pPr>
            <a:r>
              <a:rPr lang="en" sz="1700">
                <a:solidFill>
                  <a:schemeClr val="dk1"/>
                </a:solidFill>
              </a:rPr>
              <a:t>The Naive Bayes algorithm is one of the most simplistic and popular classification algorithm that figures out the possibility of the event based on the prior knowledge of happening. It uses Bayes’ theorem which is P(A|B) = (P(B|A) * P (A)) / P (B). It assumes that all input values are nominal, and numerical inputs are supported by assuming a distribution.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Methods - Random forest</a:t>
            </a:r>
            <a:endParaRPr/>
          </a:p>
        </p:txBody>
      </p:sp>
      <p:sp>
        <p:nvSpPr>
          <p:cNvPr id="127" name="Google Shape;127;p23"/>
          <p:cNvSpPr txBox="1"/>
          <p:nvPr>
            <p:ph idx="1" type="body"/>
          </p:nvPr>
        </p:nvSpPr>
        <p:spPr>
          <a:xfrm>
            <a:off x="311700" y="112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Another decision tree method just like J48 is Random forest. Random forest grows many classification trees unlike other ones who construct only one single classification tree.  Which makes Random forest algorithm predict more accurate results. Algorithm usually have low correlation among the decision trees. </a:t>
            </a:r>
            <a:endParaRPr/>
          </a:p>
        </p:txBody>
      </p:sp>
      <p:pic>
        <p:nvPicPr>
          <p:cNvPr id="128" name="Google Shape;128;p23"/>
          <p:cNvPicPr preferRelativeResize="0"/>
          <p:nvPr/>
        </p:nvPicPr>
        <p:blipFill>
          <a:blip r:embed="rId3">
            <a:alphaModFix/>
          </a:blip>
          <a:stretch>
            <a:fillRect/>
          </a:stretch>
        </p:blipFill>
        <p:spPr>
          <a:xfrm>
            <a:off x="2144850" y="2571750"/>
            <a:ext cx="4854300" cy="246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Methods - SMO</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SMO is short for </a:t>
            </a:r>
            <a:r>
              <a:rPr lang="en"/>
              <a:t>sequential</a:t>
            </a:r>
            <a:r>
              <a:rPr lang="en"/>
              <a:t> minimal optimization and </a:t>
            </a:r>
            <a:r>
              <a:rPr lang="en"/>
              <a:t>is an algorithm method for overcoming the quadratic programming problems that occurs </a:t>
            </a:r>
            <a:r>
              <a:rPr lang="en"/>
              <a:t>during training a support vector </a:t>
            </a:r>
            <a:r>
              <a:rPr lang="en"/>
              <a:t>classifier</a:t>
            </a:r>
            <a:r>
              <a:rPr lang="en"/>
              <a:t>. SMO is also used in LIBSVM tool.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1"/>
              </a:buClr>
              <a:buSzPts val="1500"/>
              <a:buChar char="●"/>
            </a:pPr>
            <a:r>
              <a:rPr lang="en" sz="1600"/>
              <a:t>We measure the success of the classification experiment by accuracy percentage of classifying the instances correctly into its quality category. We found that using J48 we achieved 84% accuracy, Bayes achieved 78% accuracy, Random Forest method achieved 87% accuracy, and the SMO method received 82% accuracy. </a:t>
            </a:r>
            <a:endParaRPr sz="1600"/>
          </a:p>
          <a:p>
            <a:pPr indent="0" lvl="0" marL="0" rtl="0" algn="l">
              <a:lnSpc>
                <a:spcPct val="150000"/>
              </a:lnSpc>
              <a:spcBef>
                <a:spcPts val="800"/>
              </a:spcBef>
              <a:spcAft>
                <a:spcPts val="0"/>
              </a:spcAft>
              <a:buNone/>
            </a:pPr>
            <a:r>
              <a:t/>
            </a:r>
            <a:endParaRPr sz="1600"/>
          </a:p>
          <a:p>
            <a:pPr indent="0" lvl="0" marL="0" rtl="0" algn="l">
              <a:lnSpc>
                <a:spcPct val="150000"/>
              </a:lnSpc>
              <a:spcBef>
                <a:spcPts val="800"/>
              </a:spcBef>
              <a:spcAft>
                <a:spcPts val="0"/>
              </a:spcAft>
              <a:buNone/>
            </a:pPr>
            <a:r>
              <a:t/>
            </a:r>
            <a:endParaRPr sz="1600">
              <a:solidFill>
                <a:srgbClr val="FF0000"/>
              </a:solidFill>
            </a:endParaRPr>
          </a:p>
          <a:p>
            <a:pPr indent="0" lvl="0" marL="0" rtl="0" algn="l">
              <a:spcBef>
                <a:spcPts val="80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J48</a:t>
            </a:r>
            <a:endParaRPr/>
          </a:p>
        </p:txBody>
      </p:sp>
      <p:sp>
        <p:nvSpPr>
          <p:cNvPr id="146" name="Google Shape;146;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7" name="Google Shape;147;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6"/>
          <p:cNvPicPr preferRelativeResize="0"/>
          <p:nvPr/>
        </p:nvPicPr>
        <p:blipFill>
          <a:blip r:embed="rId3">
            <a:alphaModFix/>
          </a:blip>
          <a:stretch>
            <a:fillRect/>
          </a:stretch>
        </p:blipFill>
        <p:spPr>
          <a:xfrm>
            <a:off x="1880154" y="0"/>
            <a:ext cx="6806243"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a:t>
            </a:r>
            <a:endParaRPr/>
          </a:p>
          <a:p>
            <a:pPr indent="0" lvl="0" marL="0" rtl="0" algn="l">
              <a:spcBef>
                <a:spcPts val="0"/>
              </a:spcBef>
              <a:spcAft>
                <a:spcPts val="0"/>
              </a:spcAft>
              <a:buNone/>
            </a:pPr>
            <a:r>
              <a:rPr lang="en"/>
              <a:t>forest</a:t>
            </a:r>
            <a:endParaRPr/>
          </a:p>
        </p:txBody>
      </p:sp>
      <p:sp>
        <p:nvSpPr>
          <p:cNvPr id="154" name="Google Shape;154;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5" name="Google Shape;155;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7"/>
          <p:cNvPicPr preferRelativeResize="0"/>
          <p:nvPr/>
        </p:nvPicPr>
        <p:blipFill>
          <a:blip r:embed="rId3">
            <a:alphaModFix/>
          </a:blip>
          <a:stretch>
            <a:fillRect/>
          </a:stretch>
        </p:blipFill>
        <p:spPr>
          <a:xfrm>
            <a:off x="1836345" y="0"/>
            <a:ext cx="6845062"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a:t>
            </a:r>
            <a:endParaRPr/>
          </a:p>
          <a:p>
            <a:pPr indent="0" lvl="0" marL="0" rtl="0" algn="l">
              <a:spcBef>
                <a:spcPts val="0"/>
              </a:spcBef>
              <a:spcAft>
                <a:spcPts val="0"/>
              </a:spcAft>
              <a:buNone/>
            </a:pPr>
            <a:r>
              <a:rPr lang="en"/>
              <a:t>Bayes</a:t>
            </a:r>
            <a:endParaRPr/>
          </a:p>
        </p:txBody>
      </p:sp>
      <p:sp>
        <p:nvSpPr>
          <p:cNvPr id="162" name="Google Shape;162;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3" name="Google Shape;163;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8"/>
          <p:cNvPicPr preferRelativeResize="0"/>
          <p:nvPr/>
        </p:nvPicPr>
        <p:blipFill>
          <a:blip r:embed="rId3">
            <a:alphaModFix/>
          </a:blip>
          <a:stretch>
            <a:fillRect/>
          </a:stretch>
        </p:blipFill>
        <p:spPr>
          <a:xfrm>
            <a:off x="1833223" y="0"/>
            <a:ext cx="684720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SMO</a:t>
            </a:r>
            <a:endParaRPr/>
          </a:p>
        </p:txBody>
      </p:sp>
      <p:sp>
        <p:nvSpPr>
          <p:cNvPr id="170" name="Google Shape;170;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1" name="Google Shape;171;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1825231" y="0"/>
            <a:ext cx="6855837"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78" name="Google Shape;178;p30"/>
          <p:cNvSpPr txBox="1"/>
          <p:nvPr>
            <p:ph idx="1" type="body"/>
          </p:nvPr>
        </p:nvSpPr>
        <p:spPr>
          <a:xfrm>
            <a:off x="311700" y="1152475"/>
            <a:ext cx="8304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Start working on project final presentation</a:t>
            </a:r>
            <a:endParaRPr/>
          </a:p>
          <a:p>
            <a:pPr indent="-317500" lvl="0" marL="457200" rtl="0" algn="l">
              <a:spcBef>
                <a:spcPts val="0"/>
              </a:spcBef>
              <a:spcAft>
                <a:spcPts val="0"/>
              </a:spcAft>
              <a:buSzPts val="1400"/>
              <a:buChar char="●"/>
            </a:pPr>
            <a:r>
              <a:rPr lang="en"/>
              <a:t>Meet with group members to create an outline for the final presentation</a:t>
            </a:r>
            <a:endParaRPr/>
          </a:p>
          <a:p>
            <a:pPr indent="-317500" lvl="0" marL="457200" rtl="0" algn="l">
              <a:spcBef>
                <a:spcPts val="0"/>
              </a:spcBef>
              <a:spcAft>
                <a:spcPts val="0"/>
              </a:spcAft>
              <a:buSzPts val="1400"/>
              <a:buChar char="●"/>
            </a:pPr>
            <a:r>
              <a:rPr lang="en"/>
              <a:t>Figure what the problem and methodology framework to solve the problem is going to be</a:t>
            </a:r>
            <a:endParaRPr/>
          </a:p>
          <a:p>
            <a:pPr indent="-317500" lvl="0" marL="457200" rtl="0" algn="l">
              <a:spcBef>
                <a:spcPts val="0"/>
              </a:spcBef>
              <a:spcAft>
                <a:spcPts val="0"/>
              </a:spcAft>
              <a:buSzPts val="1400"/>
              <a:buChar char="●"/>
            </a:pPr>
            <a:r>
              <a:rPr lang="en"/>
              <a:t>Do more testing and training using different inputs, and removing irrelevant attributes</a:t>
            </a:r>
            <a:endParaRPr/>
          </a:p>
          <a:p>
            <a:pPr indent="-317500" lvl="0" marL="457200" rtl="0" algn="l">
              <a:spcBef>
                <a:spcPts val="0"/>
              </a:spcBef>
              <a:spcAft>
                <a:spcPts val="0"/>
              </a:spcAft>
              <a:buSzPts val="1400"/>
              <a:buChar char="●"/>
            </a:pPr>
            <a:r>
              <a:rPr lang="en"/>
              <a:t>Build models for the 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7925425" y="3924925"/>
            <a:ext cx="1218576" cy="1218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67" name="Google Shape;67;p14"/>
          <p:cNvSpPr txBox="1"/>
          <p:nvPr>
            <p:ph idx="1" type="body"/>
          </p:nvPr>
        </p:nvSpPr>
        <p:spPr>
          <a:xfrm>
            <a:off x="311700" y="1114550"/>
            <a:ext cx="8520600" cy="3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the quality of different Portuguese “Vinho Verde” wine based on variables/attributes provided in the dataset.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8" name="Google Shape;68;p14"/>
          <p:cNvPicPr preferRelativeResize="0"/>
          <p:nvPr/>
        </p:nvPicPr>
        <p:blipFill>
          <a:blip r:embed="rId3">
            <a:alphaModFix/>
          </a:blip>
          <a:stretch>
            <a:fillRect/>
          </a:stretch>
        </p:blipFill>
        <p:spPr>
          <a:xfrm>
            <a:off x="2086025" y="1882675"/>
            <a:ext cx="5128425" cy="323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Attributes</a:t>
            </a:r>
            <a:endParaRPr/>
          </a:p>
        </p:txBody>
      </p:sp>
      <p:sp>
        <p:nvSpPr>
          <p:cNvPr id="74" name="Google Shape;74;p15"/>
          <p:cNvSpPr txBox="1"/>
          <p:nvPr>
            <p:ph idx="1" type="body"/>
          </p:nvPr>
        </p:nvSpPr>
        <p:spPr>
          <a:xfrm>
            <a:off x="311700" y="1152475"/>
            <a:ext cx="8520600" cy="38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Dataset: </a:t>
            </a:r>
            <a:endParaRPr b="1" sz="2000"/>
          </a:p>
          <a:p>
            <a:pPr indent="0" lvl="0" marL="0" rtl="0" algn="l">
              <a:spcBef>
                <a:spcPts val="1600"/>
              </a:spcBef>
              <a:spcAft>
                <a:spcPts val="0"/>
              </a:spcAft>
              <a:buNone/>
            </a:pPr>
            <a:r>
              <a:rPr lang="en" sz="1700"/>
              <a:t>Red Wine Quality: </a:t>
            </a:r>
            <a:r>
              <a:rPr lang="en" sz="1700" u="sng">
                <a:solidFill>
                  <a:schemeClr val="hlink"/>
                </a:solidFill>
                <a:hlinkClick r:id="rId3"/>
              </a:rPr>
              <a:t>www.kaggle.com/uciml/red-wine-quality</a:t>
            </a:r>
            <a:r>
              <a:rPr lang="en" sz="1700"/>
              <a:t>.</a:t>
            </a:r>
            <a:endParaRPr sz="1700"/>
          </a:p>
          <a:p>
            <a:pPr indent="0" lvl="0" marL="0" rtl="0" algn="l">
              <a:spcBef>
                <a:spcPts val="1600"/>
              </a:spcBef>
              <a:spcAft>
                <a:spcPts val="0"/>
              </a:spcAft>
              <a:buNone/>
            </a:pPr>
            <a:r>
              <a:rPr lang="en" sz="1700"/>
              <a:t>This dataset contains physicochemical and sensory data on red wine variants of the Portuguese “Vinho Verde” wine. </a:t>
            </a:r>
            <a:endParaRPr sz="1700"/>
          </a:p>
          <a:p>
            <a:pPr indent="0" lvl="0" marL="0" rtl="0" algn="l">
              <a:spcBef>
                <a:spcPts val="1600"/>
              </a:spcBef>
              <a:spcAft>
                <a:spcPts val="0"/>
              </a:spcAft>
              <a:buNone/>
            </a:pPr>
            <a:r>
              <a:rPr b="1" lang="en" sz="2000"/>
              <a:t>Attributes: </a:t>
            </a:r>
            <a:endParaRPr b="1" sz="2000"/>
          </a:p>
          <a:p>
            <a:pPr indent="0" lvl="0" marL="0" rtl="0" algn="l">
              <a:spcBef>
                <a:spcPts val="1600"/>
              </a:spcBef>
              <a:spcAft>
                <a:spcPts val="0"/>
              </a:spcAft>
              <a:buNone/>
            </a:pPr>
            <a:r>
              <a:rPr b="1" lang="en"/>
              <a:t>Input </a:t>
            </a:r>
            <a:r>
              <a:rPr b="1" lang="en"/>
              <a:t>variables</a:t>
            </a:r>
            <a:r>
              <a:rPr b="1" lang="en"/>
              <a:t>:</a:t>
            </a:r>
            <a:r>
              <a:rPr lang="en"/>
              <a:t> </a:t>
            </a:r>
            <a:r>
              <a:rPr lang="en" sz="1700"/>
              <a:t>Volatile acidity, total sulfur dioxide, density, chlorides, pH, free sulfur dioxide, residual sugar, fixed acidity, citric acid, sulphates, alcohol. </a:t>
            </a:r>
            <a:endParaRPr sz="1700"/>
          </a:p>
          <a:p>
            <a:pPr indent="0" lvl="0" marL="0" rtl="0" algn="l">
              <a:spcBef>
                <a:spcPts val="1600"/>
              </a:spcBef>
              <a:spcAft>
                <a:spcPts val="0"/>
              </a:spcAft>
              <a:buNone/>
            </a:pPr>
            <a:r>
              <a:rPr b="1" lang="en"/>
              <a:t>Output variable: </a:t>
            </a:r>
            <a:r>
              <a:rPr lang="en"/>
              <a:t>Quality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Attributes </a:t>
            </a:r>
            <a:endParaRPr/>
          </a:p>
        </p:txBody>
      </p:sp>
      <p:sp>
        <p:nvSpPr>
          <p:cNvPr id="80" name="Google Shape;80;p16"/>
          <p:cNvSpPr txBox="1"/>
          <p:nvPr>
            <p:ph idx="1" type="body"/>
          </p:nvPr>
        </p:nvSpPr>
        <p:spPr>
          <a:xfrm>
            <a:off x="311700" y="1152475"/>
            <a:ext cx="8520600" cy="378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Volatile Acidity :</a:t>
            </a:r>
            <a:r>
              <a:rPr lang="en" sz="900">
                <a:solidFill>
                  <a:srgbClr val="FFFFFF"/>
                </a:solidFill>
                <a:latin typeface="Arial"/>
                <a:ea typeface="Arial"/>
                <a:cs typeface="Arial"/>
                <a:sym typeface="Arial"/>
              </a:rPr>
              <a:t> Acidic elements of a wine that are gaseous, rather than liquid, and therefore can be sensed as a smell. Volatile acids are produced through microbial action such as yeast fermentation, malolactic fermentation, and other fermentations carried out by spoilage organisms.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Total Sulfur Dioxide:</a:t>
            </a:r>
            <a:r>
              <a:rPr b="1" lang="en" sz="900">
                <a:solidFill>
                  <a:srgbClr val="FFFFFF"/>
                </a:solidFill>
                <a:latin typeface="Arial"/>
                <a:ea typeface="Arial"/>
                <a:cs typeface="Arial"/>
                <a:sym typeface="Arial"/>
              </a:rPr>
              <a:t> </a:t>
            </a:r>
            <a:r>
              <a:rPr lang="en" sz="900">
                <a:solidFill>
                  <a:srgbClr val="FFFFFF"/>
                </a:solidFill>
                <a:latin typeface="Arial"/>
                <a:ea typeface="Arial"/>
                <a:cs typeface="Arial"/>
                <a:sym typeface="Arial"/>
              </a:rPr>
              <a:t>Preserves wine’s freshness and fruit characters by virtue of antioxidant, antimicrobial and anti-enzymatic properties.</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Density:</a:t>
            </a:r>
            <a:r>
              <a:rPr b="1" lang="en" sz="900">
                <a:solidFill>
                  <a:srgbClr val="FFFFFF"/>
                </a:solidFill>
                <a:latin typeface="Arial"/>
                <a:ea typeface="Arial"/>
                <a:cs typeface="Arial"/>
                <a:sym typeface="Arial"/>
              </a:rPr>
              <a:t> </a:t>
            </a:r>
            <a:r>
              <a:rPr lang="en" sz="900">
                <a:solidFill>
                  <a:srgbClr val="FFFFFF"/>
                </a:solidFill>
                <a:latin typeface="Arial"/>
                <a:ea typeface="Arial"/>
                <a:cs typeface="Arial"/>
                <a:sym typeface="Arial"/>
              </a:rPr>
              <a:t>Concentration of alcohol, sugar, glycerol, and other dissolved solids.</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Chlorides:</a:t>
            </a:r>
            <a:r>
              <a:rPr lang="en" sz="1000">
                <a:solidFill>
                  <a:srgbClr val="FFFFFF"/>
                </a:solidFill>
                <a:latin typeface="Arial"/>
                <a:ea typeface="Arial"/>
                <a:cs typeface="Arial"/>
                <a:sym typeface="Arial"/>
              </a:rPr>
              <a:t> </a:t>
            </a:r>
            <a:r>
              <a:rPr lang="en" sz="900">
                <a:solidFill>
                  <a:srgbClr val="FFFFFF"/>
                </a:solidFill>
                <a:latin typeface="Arial"/>
                <a:ea typeface="Arial"/>
                <a:cs typeface="Arial"/>
                <a:sym typeface="Arial"/>
              </a:rPr>
              <a:t>Amount of salt in the wine</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pH:</a:t>
            </a:r>
            <a:r>
              <a:rPr lang="en" sz="900">
                <a:solidFill>
                  <a:srgbClr val="FFFFFF"/>
                </a:solidFill>
                <a:latin typeface="Arial"/>
                <a:ea typeface="Arial"/>
                <a:cs typeface="Arial"/>
                <a:sym typeface="Arial"/>
              </a:rPr>
              <a:t> Measure of the concentration of free hydrogen ions in solution. About 3.0 to 3.4 is desirable for white wines, while about 3.3 to 3.6 is best for reds.</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Free Sulfur Dioxide:</a:t>
            </a:r>
            <a:r>
              <a:rPr lang="en" sz="900">
                <a:solidFill>
                  <a:srgbClr val="FFFFFF"/>
                </a:solidFill>
                <a:latin typeface="Arial"/>
                <a:ea typeface="Arial"/>
                <a:cs typeface="Arial"/>
                <a:sym typeface="Arial"/>
              </a:rPr>
              <a:t> The portion of SO2 that is free in the wine plus the portion that is bound to other chemicals in the wine such as sugar. It </a:t>
            </a:r>
            <a:r>
              <a:rPr b="1" lang="en" sz="900">
                <a:solidFill>
                  <a:srgbClr val="FFFFFF"/>
                </a:solidFill>
                <a:latin typeface="Arial"/>
                <a:ea typeface="Arial"/>
                <a:cs typeface="Arial"/>
                <a:sym typeface="Arial"/>
              </a:rPr>
              <a:t>prevents the wine from reacting with oxygen</a:t>
            </a:r>
            <a:r>
              <a:rPr lang="en" sz="900">
                <a:solidFill>
                  <a:srgbClr val="FFFFFF"/>
                </a:solidFill>
                <a:latin typeface="Arial"/>
                <a:ea typeface="Arial"/>
                <a:cs typeface="Arial"/>
                <a:sym typeface="Arial"/>
              </a:rPr>
              <a:t> which can cause browning and off-odors (oxidation), and it </a:t>
            </a:r>
            <a:r>
              <a:rPr b="1" lang="en" sz="900">
                <a:solidFill>
                  <a:srgbClr val="FFFFFF"/>
                </a:solidFill>
                <a:latin typeface="Arial"/>
                <a:ea typeface="Arial"/>
                <a:cs typeface="Arial"/>
                <a:sym typeface="Arial"/>
              </a:rPr>
              <a:t>inhibits the growth of bacteria and undesirable wild yeasts</a:t>
            </a:r>
            <a:r>
              <a:rPr lang="en" sz="900">
                <a:solidFill>
                  <a:srgbClr val="FFFFFF"/>
                </a:solidFill>
                <a:latin typeface="Arial"/>
                <a:ea typeface="Arial"/>
                <a:cs typeface="Arial"/>
                <a:sym typeface="Arial"/>
              </a:rPr>
              <a:t> in the grape juice and wine.</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Residual Sugar:</a:t>
            </a:r>
            <a:r>
              <a:rPr lang="en" sz="900">
                <a:solidFill>
                  <a:srgbClr val="FFFFFF"/>
                </a:solidFill>
                <a:latin typeface="Arial"/>
                <a:ea typeface="Arial"/>
                <a:cs typeface="Arial"/>
                <a:sym typeface="Arial"/>
              </a:rPr>
              <a:t> The natural grape sugars left over in a wine after the alcoholic fermentation is complete.</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Fixed Acidity: </a:t>
            </a:r>
            <a:r>
              <a:rPr lang="en" sz="900">
                <a:solidFill>
                  <a:srgbClr val="FFFFFF"/>
                </a:solidFill>
                <a:latin typeface="Arial"/>
                <a:ea typeface="Arial"/>
                <a:cs typeface="Arial"/>
                <a:sym typeface="Arial"/>
              </a:rPr>
              <a:t>The combined sum of titratable and volatile acids present.</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Citric Acid: </a:t>
            </a:r>
            <a:r>
              <a:rPr lang="en" sz="900">
                <a:solidFill>
                  <a:srgbClr val="FFFFFF"/>
                </a:solidFill>
                <a:latin typeface="Arial"/>
                <a:ea typeface="Arial"/>
                <a:cs typeface="Arial"/>
                <a:sym typeface="Arial"/>
              </a:rPr>
              <a:t>Citric acid imparts a citric character that enhances the taste of many white and blush </a:t>
            </a:r>
            <a:r>
              <a:rPr i="1" lang="en" sz="900">
                <a:solidFill>
                  <a:srgbClr val="FFFFFF"/>
                </a:solidFill>
                <a:latin typeface="Arial"/>
                <a:ea typeface="Arial"/>
                <a:cs typeface="Arial"/>
                <a:sym typeface="Arial"/>
              </a:rPr>
              <a:t>wines</a:t>
            </a:r>
            <a:r>
              <a:rPr lang="en" sz="900">
                <a:solidFill>
                  <a:srgbClr val="FFFFFF"/>
                </a:solidFill>
                <a:latin typeface="Arial"/>
                <a:ea typeface="Arial"/>
                <a:cs typeface="Arial"/>
                <a:sym typeface="Arial"/>
              </a:rPr>
              <a:t>.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Sulphates:</a:t>
            </a:r>
            <a:r>
              <a:rPr lang="en" sz="1000">
                <a:solidFill>
                  <a:srgbClr val="FFFFFF"/>
                </a:solidFill>
                <a:latin typeface="Arial"/>
                <a:ea typeface="Arial"/>
                <a:cs typeface="Arial"/>
                <a:sym typeface="Arial"/>
              </a:rPr>
              <a:t> </a:t>
            </a:r>
            <a:r>
              <a:rPr lang="en" sz="900">
                <a:solidFill>
                  <a:srgbClr val="FFFFFF"/>
                </a:solidFill>
                <a:latin typeface="Arial"/>
                <a:ea typeface="Arial"/>
                <a:cs typeface="Arial"/>
                <a:sym typeface="Arial"/>
              </a:rPr>
              <a:t>Natural by-product of the fermentation process that work as a preservative against certain yeast and bacteria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9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FFFFFF"/>
                </a:solidFill>
                <a:latin typeface="Arial"/>
                <a:ea typeface="Arial"/>
                <a:cs typeface="Arial"/>
                <a:sym typeface="Arial"/>
              </a:rPr>
              <a:t>Alcohol: </a:t>
            </a:r>
            <a:r>
              <a:rPr lang="en" sz="900">
                <a:solidFill>
                  <a:srgbClr val="FFFFFF"/>
                </a:solidFill>
                <a:latin typeface="Arial"/>
                <a:ea typeface="Arial"/>
                <a:cs typeface="Arial"/>
                <a:sym typeface="Arial"/>
              </a:rPr>
              <a:t>Fortified wines range from 15.5% to 25% ABV, with an average of 18%. Typically about 12%</a:t>
            </a:r>
            <a:endParaRPr sz="900">
              <a:solidFill>
                <a:srgbClr val="FFFFFF"/>
              </a:solidFill>
              <a:latin typeface="Arial"/>
              <a:ea typeface="Arial"/>
              <a:cs typeface="Arial"/>
              <a:sym typeface="Arial"/>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has already been </a:t>
            </a:r>
            <a:r>
              <a:rPr lang="en"/>
              <a:t>cleaned, so there was no need to apply additional data cleaning. Only discretization was performed. </a:t>
            </a:r>
            <a:endParaRPr/>
          </a:p>
          <a:p>
            <a:pPr indent="0" lvl="0" marL="0" rtl="0" algn="l">
              <a:spcBef>
                <a:spcPts val="1600"/>
              </a:spcBef>
              <a:spcAft>
                <a:spcPts val="0"/>
              </a:spcAft>
              <a:buNone/>
            </a:pPr>
            <a:r>
              <a:rPr lang="en"/>
              <a:t>The dataset was automatically discretized from a range of numeric attributes into nominal by using the first-last method in WEKA. </a:t>
            </a:r>
            <a:endParaRPr/>
          </a:p>
          <a:p>
            <a:pPr indent="0" lvl="0" marL="0" rtl="0" algn="l">
              <a:spcBef>
                <a:spcPts val="1600"/>
              </a:spcBef>
              <a:spcAft>
                <a:spcPts val="1600"/>
              </a:spcAft>
              <a:buNone/>
            </a:pPr>
            <a:r>
              <a:rPr lang="en"/>
              <a:t>Then, I created a new categorical attribute, </a:t>
            </a:r>
            <a:r>
              <a:rPr i="1" lang="en"/>
              <a:t>Quality Category</a:t>
            </a:r>
            <a:r>
              <a:rPr lang="en"/>
              <a:t>, using the </a:t>
            </a:r>
            <a:r>
              <a:rPr i="1" lang="en"/>
              <a:t>Wine Quality</a:t>
            </a:r>
            <a:r>
              <a:rPr lang="en" u="sng"/>
              <a:t> </a:t>
            </a:r>
            <a:r>
              <a:rPr lang="en"/>
              <a:t>numeric inputs. I used an IF statement in Excel to split the numerical quality values into three classes: Poor, Good, and Excellent. The original quality category was removed from the dataset.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92" name="Google Shape;92;p18"/>
          <p:cNvSpPr txBox="1"/>
          <p:nvPr>
            <p:ph idx="1" type="body"/>
          </p:nvPr>
        </p:nvSpPr>
        <p:spPr>
          <a:xfrm>
            <a:off x="311700" y="1152475"/>
            <a:ext cx="3999900" cy="37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Wine Quality Distribution</a:t>
            </a:r>
            <a:endParaRPr b="1"/>
          </a:p>
        </p:txBody>
      </p:sp>
      <p:sp>
        <p:nvSpPr>
          <p:cNvPr id="93" name="Google Shape;93;p18"/>
          <p:cNvSpPr txBox="1"/>
          <p:nvPr>
            <p:ph idx="2" type="body"/>
          </p:nvPr>
        </p:nvSpPr>
        <p:spPr>
          <a:xfrm>
            <a:off x="311700" y="363042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Wine Quality Feature Characteristics: </a:t>
            </a:r>
            <a:endParaRPr/>
          </a:p>
          <a:p>
            <a:pPr indent="0" lvl="0" marL="0" rtl="0" algn="l">
              <a:lnSpc>
                <a:spcPct val="100000"/>
              </a:lnSpc>
              <a:spcBef>
                <a:spcPts val="0"/>
              </a:spcBef>
              <a:spcAft>
                <a:spcPts val="0"/>
              </a:spcAft>
              <a:buNone/>
            </a:pPr>
            <a:r>
              <a:rPr lang="en"/>
              <a:t>Mean: 5.64</a:t>
            </a:r>
            <a:endParaRPr/>
          </a:p>
          <a:p>
            <a:pPr indent="0" lvl="0" marL="0" rtl="0" algn="l">
              <a:lnSpc>
                <a:spcPct val="100000"/>
              </a:lnSpc>
              <a:spcBef>
                <a:spcPts val="0"/>
              </a:spcBef>
              <a:spcAft>
                <a:spcPts val="0"/>
              </a:spcAft>
              <a:buNone/>
            </a:pPr>
            <a:r>
              <a:rPr lang="en"/>
              <a:t>Median: 6</a:t>
            </a:r>
            <a:endParaRPr/>
          </a:p>
          <a:p>
            <a:pPr indent="0" lvl="0" marL="0" rtl="0" algn="l">
              <a:lnSpc>
                <a:spcPct val="100000"/>
              </a:lnSpc>
              <a:spcBef>
                <a:spcPts val="0"/>
              </a:spcBef>
              <a:spcAft>
                <a:spcPts val="0"/>
              </a:spcAft>
              <a:buNone/>
            </a:pPr>
            <a:r>
              <a:rPr lang="en"/>
              <a:t>Min: 3</a:t>
            </a:r>
            <a:endParaRPr/>
          </a:p>
          <a:p>
            <a:pPr indent="0" lvl="0" marL="0" rtl="0" algn="l">
              <a:lnSpc>
                <a:spcPct val="100000"/>
              </a:lnSpc>
              <a:spcBef>
                <a:spcPts val="0"/>
              </a:spcBef>
              <a:spcAft>
                <a:spcPts val="0"/>
              </a:spcAft>
              <a:buNone/>
            </a:pPr>
            <a:r>
              <a:rPr lang="en"/>
              <a:t>Max: 8</a:t>
            </a:r>
            <a:endParaRPr/>
          </a:p>
        </p:txBody>
      </p:sp>
      <p:pic>
        <p:nvPicPr>
          <p:cNvPr id="94" name="Google Shape;94;p18"/>
          <p:cNvPicPr preferRelativeResize="0"/>
          <p:nvPr/>
        </p:nvPicPr>
        <p:blipFill>
          <a:blip r:embed="rId3">
            <a:alphaModFix/>
          </a:blip>
          <a:stretch>
            <a:fillRect/>
          </a:stretch>
        </p:blipFill>
        <p:spPr>
          <a:xfrm>
            <a:off x="152400" y="1476150"/>
            <a:ext cx="3258800" cy="2272724"/>
          </a:xfrm>
          <a:prstGeom prst="rect">
            <a:avLst/>
          </a:prstGeom>
          <a:noFill/>
          <a:ln>
            <a:noFill/>
          </a:ln>
        </p:spPr>
      </p:pic>
      <p:sp>
        <p:nvSpPr>
          <p:cNvPr id="95" name="Google Shape;95;p18"/>
          <p:cNvSpPr txBox="1"/>
          <p:nvPr>
            <p:ph idx="1" type="body"/>
          </p:nvPr>
        </p:nvSpPr>
        <p:spPr>
          <a:xfrm>
            <a:off x="4363675" y="1152475"/>
            <a:ext cx="3999900" cy="37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Wine Category Distribution</a:t>
            </a:r>
            <a:endParaRPr b="1"/>
          </a:p>
        </p:txBody>
      </p:sp>
      <p:pic>
        <p:nvPicPr>
          <p:cNvPr id="96" name="Google Shape;96;p18"/>
          <p:cNvPicPr preferRelativeResize="0"/>
          <p:nvPr/>
        </p:nvPicPr>
        <p:blipFill>
          <a:blip r:embed="rId4">
            <a:alphaModFix/>
          </a:blip>
          <a:stretch>
            <a:fillRect/>
          </a:stretch>
        </p:blipFill>
        <p:spPr>
          <a:xfrm>
            <a:off x="4229775" y="1531075"/>
            <a:ext cx="4112048" cy="2718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goal is to identify which </a:t>
            </a:r>
            <a:r>
              <a:rPr b="1" lang="en"/>
              <a:t>attributes </a:t>
            </a:r>
            <a:r>
              <a:rPr lang="en"/>
              <a:t>are responsible for producing </a:t>
            </a:r>
            <a:r>
              <a:rPr b="1" lang="en"/>
              <a:t>excellent </a:t>
            </a:r>
            <a:r>
              <a:rPr lang="en"/>
              <a:t>quality wine. We used Orange to calculate the r value of each attribute on wine quality.</a:t>
            </a:r>
            <a:endParaRPr/>
          </a:p>
        </p:txBody>
      </p:sp>
      <p:pic>
        <p:nvPicPr>
          <p:cNvPr id="103" name="Google Shape;103;p19"/>
          <p:cNvPicPr preferRelativeResize="0"/>
          <p:nvPr/>
        </p:nvPicPr>
        <p:blipFill>
          <a:blip r:embed="rId3">
            <a:alphaModFix/>
          </a:blip>
          <a:stretch>
            <a:fillRect/>
          </a:stretch>
        </p:blipFill>
        <p:spPr>
          <a:xfrm>
            <a:off x="0" y="2390960"/>
            <a:ext cx="9144000" cy="27525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Now that we have an understanding of which attributes are correlated with higher wine quality, the next step is to conduct </a:t>
            </a:r>
            <a:r>
              <a:rPr b="1" lang="en"/>
              <a:t>classification experiments </a:t>
            </a:r>
            <a:r>
              <a:rPr lang="en"/>
              <a:t>to get the bigger picture</a:t>
            </a:r>
            <a:r>
              <a:rPr b="1" lang="en"/>
              <a:t>. </a:t>
            </a:r>
            <a:r>
              <a:rPr lang="en"/>
              <a:t>We applied 4 different classification methods using Weka. </a:t>
            </a:r>
            <a:endParaRPr/>
          </a:p>
          <a:p>
            <a:pPr indent="0" lvl="0" marL="0" rtl="0" algn="l">
              <a:lnSpc>
                <a:spcPct val="150000"/>
              </a:lnSpc>
              <a:spcBef>
                <a:spcPts val="800"/>
              </a:spcBef>
              <a:spcAft>
                <a:spcPts val="800"/>
              </a:spcAft>
              <a:buNone/>
            </a:pPr>
            <a:r>
              <a:rPr lang="en"/>
              <a:t>In Weka, the datasets are separated into </a:t>
            </a:r>
            <a:r>
              <a:rPr i="1" lang="en"/>
              <a:t>training </a:t>
            </a:r>
            <a:r>
              <a:rPr lang="en"/>
              <a:t>and </a:t>
            </a:r>
            <a:r>
              <a:rPr i="1" lang="en"/>
              <a:t>testing </a:t>
            </a:r>
            <a:r>
              <a:rPr lang="en"/>
              <a:t>sets by using 10-fold cross validation. The training data is portioned into 10 sets of equal size and the algorithms executed 10 times.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&amp; Testing</a:t>
            </a:r>
            <a:endParaRPr/>
          </a:p>
        </p:txBody>
      </p:sp>
      <p:sp>
        <p:nvSpPr>
          <p:cNvPr id="115" name="Google Shape;115;p21"/>
          <p:cNvSpPr txBox="1"/>
          <p:nvPr>
            <p:ph idx="1" type="body"/>
          </p:nvPr>
        </p:nvSpPr>
        <p:spPr>
          <a:xfrm>
            <a:off x="397975" y="112372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dk1"/>
                </a:solidFill>
              </a:rPr>
              <a:t>Some of the classification methods that we have used in our model training and model testing using Weka that allows for solving data mining problems are as follows;</a:t>
            </a:r>
            <a:endParaRPr sz="1700">
              <a:solidFill>
                <a:schemeClr val="dk1"/>
              </a:solidFill>
            </a:endParaRPr>
          </a:p>
          <a:p>
            <a:pPr indent="-336550" lvl="0" marL="457200" rtl="0" algn="l">
              <a:lnSpc>
                <a:spcPct val="150000"/>
              </a:lnSpc>
              <a:spcBef>
                <a:spcPts val="800"/>
              </a:spcBef>
              <a:spcAft>
                <a:spcPts val="0"/>
              </a:spcAft>
              <a:buClr>
                <a:schemeClr val="dk1"/>
              </a:buClr>
              <a:buSzPts val="1700"/>
              <a:buChar char="●"/>
            </a:pPr>
            <a:r>
              <a:rPr lang="en" sz="1700">
                <a:solidFill>
                  <a:schemeClr val="dk1"/>
                </a:solidFill>
              </a:rPr>
              <a:t>Trees/J48</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rPr>
              <a:t>Trees/RandomForest</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rPr>
              <a:t>Function/SMO</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rPr>
              <a:t>Bayes/Naive Bayes</a:t>
            </a:r>
            <a:endParaRPr sz="1700">
              <a:solidFill>
                <a:schemeClr val="dk1"/>
              </a:solidFill>
            </a:endParaRPr>
          </a:p>
          <a:p>
            <a:pPr indent="0" lvl="0" marL="0" rtl="0" algn="l">
              <a:lnSpc>
                <a:spcPct val="150000"/>
              </a:lnSpc>
              <a:spcBef>
                <a:spcPts val="800"/>
              </a:spcBef>
              <a:spcAft>
                <a:spcPts val="800"/>
              </a:spcAft>
              <a:buNone/>
            </a:pPr>
            <a:r>
              <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