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350" r:id="rId5"/>
    <p:sldId id="361" r:id="rId6"/>
    <p:sldId id="370" r:id="rId7"/>
    <p:sldId id="365" r:id="rId8"/>
    <p:sldId id="369" r:id="rId9"/>
    <p:sldId id="366" r:id="rId10"/>
    <p:sldId id="367" r:id="rId11"/>
    <p:sldId id="368" r:id="rId12"/>
    <p:sldId id="343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31096DB-AC56-4431-9D6E-83DDE24F2740}">
          <p14:sldIdLst>
            <p14:sldId id="350"/>
            <p14:sldId id="361"/>
          </p14:sldIdLst>
        </p14:section>
        <p14:section name="Раздел без заголовка" id="{557CE85F-7A31-4356-8722-B06818E7CE49}">
          <p14:sldIdLst>
            <p14:sldId id="370"/>
            <p14:sldId id="365"/>
            <p14:sldId id="369"/>
            <p14:sldId id="366"/>
            <p14:sldId id="367"/>
            <p14:sldId id="368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5226" autoAdjust="0"/>
  </p:normalViewPr>
  <p:slideViewPr>
    <p:cSldViewPr snapToGrid="0">
      <p:cViewPr varScale="1">
        <p:scale>
          <a:sx n="115" d="100"/>
          <a:sy n="115" d="100"/>
        </p:scale>
        <p:origin x="6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A8B07-5413-4D77-95BF-775BA37A015B}" type="datetime1">
              <a:rPr lang="ru-RU" noProof="0" smtClean="0"/>
              <a:t>24.05.2022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207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133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18" name="Текст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столбц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Текст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8" name="Объект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Дата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A984553-A6F7-48EB-8856-1E24313FFF56}" type="datetime4">
              <a:rPr lang="ru-RU" noProof="0" smtClean="0">
                <a:latin typeface="+mn-lt"/>
              </a:rPr>
              <a:t>24 мая 2022 г.</a:t>
            </a:fld>
            <a:endParaRPr lang="ru-RU" noProof="0" dirty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ru-RU" noProof="0" dirty="0"/>
              <a:t>Годовой обзор</a:t>
            </a:r>
            <a:endParaRPr lang="ru-RU" b="0" noProof="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толбц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Текст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ru-RU" noProof="0"/>
              <a:t>Образец текста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ru-RU" noProof="0"/>
              <a:t>Образец текста</a:t>
            </a:r>
          </a:p>
        </p:txBody>
      </p:sp>
      <p:sp>
        <p:nvSpPr>
          <p:cNvPr id="21" name="Объект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ru-RU" noProof="0"/>
              <a:t>Образец текста</a:t>
            </a:r>
          </a:p>
        </p:txBody>
      </p:sp>
      <p:sp>
        <p:nvSpPr>
          <p:cNvPr id="24" name="Объект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Дата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26F26F23-C8C0-4EE8-B5C3-CA20E71F4584}" type="datetime4">
              <a:rPr lang="ru-RU" noProof="0" smtClean="0">
                <a:latin typeface="+mn-lt"/>
              </a:rPr>
              <a:t>24 мая 2022 г.</a:t>
            </a:fld>
            <a:endParaRPr lang="ru-RU" noProof="0" dirty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ru-RU" noProof="0" dirty="0"/>
              <a:t>Годовой обзор</a:t>
            </a:r>
            <a:endParaRPr lang="ru-RU" b="0" noProof="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>
          <p15:clr>
            <a:srgbClr val="FBAE40"/>
          </p15:clr>
        </p15:guide>
        <p15:guide id="11" pos="2880">
          <p15:clr>
            <a:srgbClr val="FBAE40"/>
          </p15:clr>
        </p15:guide>
        <p15:guide id="12" orient="horz" pos="17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4" name="Текст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4" name="Текст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6" name="Текст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8" name="Текст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1A20C08B-3B48-4773-80A1-C458F199FF21}" type="datetime4">
              <a:rPr lang="ru-RU" noProof="0" smtClean="0">
                <a:latin typeface="+mn-lt"/>
              </a:rPr>
              <a:t>24 мая 2022 г.</a:t>
            </a:fld>
            <a:endParaRPr lang="ru-RU" noProof="0" dirty="0">
              <a:latin typeface="+mn-lt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Годовой обзор</a:t>
            </a:r>
            <a:endParaRPr lang="ru-RU" b="0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Автофигура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Текст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5" name="Текст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Текст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8" name="Текст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Текст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Текст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5" name="Текст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Текст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8" name="Текст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02A7D674-8D44-425B-8E50-A3A77576FE89}" type="datetime4">
              <a:rPr lang="ru-RU" noProof="0" smtClean="0">
                <a:latin typeface="+mn-lt"/>
              </a:rPr>
              <a:t>24 мая 2022 г.</a:t>
            </a:fld>
            <a:endParaRPr lang="ru-RU" noProof="0" dirty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Годовой обзор</a:t>
            </a:r>
            <a:endParaRPr lang="ru-RU" b="0" noProof="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14" name="Рисунок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Текст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2806290F-BA92-4A78-92C0-2990469DF00F}" type="datetime4">
              <a:rPr lang="ru-RU" noProof="0" smtClean="0">
                <a:latin typeface="+mn-lt"/>
              </a:rPr>
              <a:t>24 мая 2022 г.</a:t>
            </a:fld>
            <a:endParaRPr lang="ru-RU" noProof="0" dirty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ru-RU" noProof="0" dirty="0"/>
              <a:t>Годовой обзор</a:t>
            </a:r>
            <a:endParaRPr lang="ru-RU" b="0" noProof="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>
          <p15:clr>
            <a:srgbClr val="FBAE40"/>
          </p15:clr>
        </p15:guide>
        <p15:guide id="7" orient="horz" pos="1440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ерерыв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Рисунок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иаграмма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Вставка диаграммы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Щелкните, чтобы изменить 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0C55B463-854B-4194-9B46-BF41E73CB25D}" type="datetime4">
              <a:rPr lang="ru-RU" noProof="0" smtClean="0">
                <a:latin typeface="+mn-lt"/>
              </a:rPr>
              <a:t>24 мая 2022 г.</a:t>
            </a:fld>
            <a:endParaRPr lang="ru-RU" noProof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/>
              <a:t>Годовой обзор</a:t>
            </a:r>
            <a:endParaRPr lang="ru-RU" b="0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Щелкните, чтобы изменить </a:t>
            </a:r>
          </a:p>
        </p:txBody>
      </p:sp>
      <p:sp>
        <p:nvSpPr>
          <p:cNvPr id="9" name="Таблица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ru-RU" noProof="0"/>
              <a:t>Вставка таблицы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FD47D572-75D7-48A9-A900-FC9E28CC8EAF}" type="datetime4">
              <a:rPr lang="ru-RU" noProof="0" smtClean="0">
                <a:latin typeface="+mn-lt"/>
              </a:rPr>
              <a:t>24 мая 2022 г.</a:t>
            </a:fld>
            <a:endParaRPr lang="ru-RU" noProof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/>
              <a:t>Годовой обзор</a:t>
            </a:r>
            <a:endParaRPr lang="ru-RU" b="0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0" name="Надпись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-83606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20000" b="1" noProof="0" dirty="0">
                <a:solidFill>
                  <a:schemeClr val="bg1"/>
                </a:solidFill>
              </a:rPr>
              <a:t>«</a:t>
            </a: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Автофигура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38" name="Рисунок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61" name="Заголовок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Рисунок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72" name="Текст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3" name="Текст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4" name="Текст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5" name="Текст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6" name="Текст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7" name="Текст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8" name="Текст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9" name="Текст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Автофигура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66" name="Рисунок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69" name="Рисунок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3F186DF9-219D-4BBD-B401-3014ED801DF3}" type="datetime4">
              <a:rPr lang="ru-RU" noProof="0" smtClean="0">
                <a:latin typeface="+mn-lt"/>
              </a:rPr>
              <a:t>24 мая 2022 г.</a:t>
            </a:fld>
            <a:endParaRPr lang="ru-RU" noProof="0" dirty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Годовой обзор</a:t>
            </a:r>
            <a:endParaRPr lang="ru-RU" b="0" noProof="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Щелкните, чтобы изменить </a:t>
            </a:r>
          </a:p>
        </p:txBody>
      </p:sp>
      <p:sp>
        <p:nvSpPr>
          <p:cNvPr id="96" name="Текст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97" name="Текст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102" name="Текст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103" name="Текст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ru-RU" noProof="0"/>
              <a:t>Щелкните, чтобы изменить </a:t>
            </a:r>
          </a:p>
        </p:txBody>
      </p:sp>
      <p:sp>
        <p:nvSpPr>
          <p:cNvPr id="106" name="Текст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107" name="Текст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ru-RU" noProof="0"/>
              <a:t>Щелкните, чтобы изменить </a:t>
            </a:r>
          </a:p>
        </p:txBody>
      </p:sp>
      <p:sp>
        <p:nvSpPr>
          <p:cNvPr id="108" name="Текст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109" name="Текст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55C42BAF-CD1F-4C5E-BB69-89E69EC6C758}" type="datetime4">
              <a:rPr lang="ru-RU" noProof="0" smtClean="0">
                <a:latin typeface="+mn-lt"/>
              </a:rPr>
              <a:t>24 мая 2022 г.</a:t>
            </a:fld>
            <a:endParaRPr lang="ru-RU" noProof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ru-RU" noProof="0"/>
              <a:t>Годовой обзор</a:t>
            </a:r>
            <a:endParaRPr lang="ru-RU" b="0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0" name="Дата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DDC5DBC-5AC9-4B00-9077-59D782F35A50}" type="datetime4">
              <a:rPr lang="ru-RU" noProof="0" smtClean="0">
                <a:latin typeface="+mn-lt"/>
              </a:rPr>
              <a:t>24 мая 2022 г.</a:t>
            </a:fld>
            <a:endParaRPr lang="ru-RU" noProof="0">
              <a:latin typeface="+mn-lt"/>
            </a:endParaRPr>
          </a:p>
        </p:txBody>
      </p:sp>
      <p:sp>
        <p:nvSpPr>
          <p:cNvPr id="31" name="Нижний колонтитул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Годовой обзор</a:t>
            </a:r>
            <a:endParaRPr lang="ru-RU" b="0" noProof="0"/>
          </a:p>
        </p:txBody>
      </p:sp>
      <p:sp>
        <p:nvSpPr>
          <p:cNvPr id="32" name="Номер слайда 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en-US" dirty="0">
                <a:latin typeface="Montserrat" pitchFamily="2" charset="-52"/>
              </a:rPr>
              <a:t>SWIPE!</a:t>
            </a:r>
            <a:endParaRPr lang="ru-RU" dirty="0">
              <a:latin typeface="Montserrat" pitchFamily="2" charset="-52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873749"/>
            <a:ext cx="5491570" cy="953337"/>
          </a:xfrm>
        </p:spPr>
        <p:txBody>
          <a:bodyPr rtlCol="0"/>
          <a:lstStyle/>
          <a:p>
            <a:pPr rtl="0"/>
            <a:r>
              <a:rPr lang="ru-RU" b="1" dirty="0">
                <a:solidFill>
                  <a:schemeClr val="bg2"/>
                </a:solidFill>
                <a:latin typeface="Montserrat" pitchFamily="2" charset="-52"/>
              </a:rPr>
              <a:t>Новостной агрегатор – </a:t>
            </a:r>
            <a:r>
              <a:rPr lang="en-US" b="1" dirty="0">
                <a:solidFill>
                  <a:schemeClr val="bg2"/>
                </a:solidFill>
                <a:latin typeface="Montserrat" pitchFamily="2" charset="-52"/>
              </a:rPr>
              <a:t>SWIPE!</a:t>
            </a:r>
            <a:r>
              <a:rPr lang="ru-RU" b="1" dirty="0">
                <a:solidFill>
                  <a:schemeClr val="bg2"/>
                </a:solidFill>
                <a:latin typeface="Montserrat" pitchFamily="2" charset="-52"/>
              </a:rPr>
              <a:t> </a:t>
            </a:r>
            <a:endParaRPr lang="en-US" b="1" dirty="0">
              <a:solidFill>
                <a:schemeClr val="bg2"/>
              </a:solidFill>
              <a:latin typeface="Montserrat" pitchFamily="2" charset="-52"/>
            </a:endParaRPr>
          </a:p>
          <a:p>
            <a:pPr rtl="0"/>
            <a:r>
              <a:rPr lang="ru-RU" dirty="0">
                <a:solidFill>
                  <a:schemeClr val="bg2"/>
                </a:solidFill>
                <a:latin typeface="Montserrat" pitchFamily="2" charset="-52"/>
              </a:rPr>
              <a:t>Проект выполнил Иконников Александр</a:t>
            </a:r>
          </a:p>
          <a:p>
            <a:pPr rtl="0"/>
            <a:endParaRPr lang="ru-RU" dirty="0">
              <a:solidFill>
                <a:schemeClr val="bg2"/>
              </a:solidFill>
              <a:latin typeface="Montserrat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9F9D6F-E954-45EC-A30F-7B81C4C12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79" y="102784"/>
            <a:ext cx="2408180" cy="11415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54811-C12F-4B35-8644-D0DE3D0BC4B9}"/>
              </a:ext>
            </a:extLst>
          </p:cNvPr>
          <p:cNvSpPr txBox="1"/>
          <p:nvPr/>
        </p:nvSpPr>
        <p:spPr>
          <a:xfrm>
            <a:off x="6267301" y="4410298"/>
            <a:ext cx="5245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ru-RU" dirty="0">
                <a:solidFill>
                  <a:schemeClr val="bg2"/>
                </a:solidFill>
                <a:latin typeface="Montserrat" pitchFamily="2" charset="-52"/>
              </a:rPr>
              <a:t>Выпускной проект </a:t>
            </a:r>
            <a:r>
              <a:rPr lang="en-US" dirty="0">
                <a:solidFill>
                  <a:schemeClr val="bg2"/>
                </a:solidFill>
                <a:latin typeface="Montserrat" pitchFamily="2" charset="-52"/>
              </a:rPr>
              <a:t>IT-</a:t>
            </a:r>
            <a:r>
              <a:rPr lang="ru-RU" dirty="0">
                <a:solidFill>
                  <a:schemeClr val="bg2"/>
                </a:solidFill>
                <a:latin typeface="Montserrat" pitchFamily="2" charset="-52"/>
              </a:rPr>
              <a:t>Академии </a:t>
            </a:r>
            <a:r>
              <a:rPr lang="en-US" dirty="0">
                <a:solidFill>
                  <a:schemeClr val="bg2"/>
                </a:solidFill>
                <a:latin typeface="Montserrat" pitchFamily="2" charset="-52"/>
              </a:rPr>
              <a:t>Samsung</a:t>
            </a:r>
            <a:r>
              <a:rPr lang="ru-RU" dirty="0">
                <a:solidFill>
                  <a:schemeClr val="bg2"/>
                </a:solidFill>
                <a:latin typeface="Montserrat" pitchFamily="2" charset="-52"/>
              </a:rPr>
              <a:t>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A9C9BC8-84A1-4B97-8C2A-A591C8B178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32818" y="2674237"/>
            <a:ext cx="1057102" cy="105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4"/>
          <a:stretch/>
        </p:blipFill>
        <p:spPr>
          <a:xfrm>
            <a:off x="6934202" y="0"/>
            <a:ext cx="6038850" cy="6858000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1041738"/>
            <a:ext cx="4941477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>
                <a:latin typeface="Montserrat" pitchFamily="2" charset="-52"/>
              </a:rPr>
              <a:t>Уведомления всех достали!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Montserrat" pitchFamily="2" charset="-52"/>
              </a:rPr>
              <a:t>В потоке новостей очень просто упустить важные сообщения от родственников, друзей и коллег. Проект </a:t>
            </a:r>
            <a:r>
              <a:rPr lang="en-US" dirty="0">
                <a:latin typeface="Montserrat" pitchFamily="2" charset="-52"/>
              </a:rPr>
              <a:t>SWIPE! </a:t>
            </a:r>
            <a:r>
              <a:rPr lang="ru-RU" dirty="0">
                <a:latin typeface="Montserrat" pitchFamily="2" charset="-52"/>
              </a:rPr>
              <a:t>решает эту проблему, объединяя все новости в удобном приложении.</a:t>
            </a:r>
          </a:p>
          <a:p>
            <a:pPr rtl="0"/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4A3384A-F207-E363-B867-DA161BD23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4876" y="6066055"/>
            <a:ext cx="2366124" cy="79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784B271-2197-A99A-14CE-85FBF08D0701}"/>
              </a:ext>
            </a:extLst>
          </p:cNvPr>
          <p:cNvSpPr/>
          <p:nvPr/>
        </p:nvSpPr>
        <p:spPr>
          <a:xfrm>
            <a:off x="3247505" y="0"/>
            <a:ext cx="8944495" cy="53077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30C21-14D6-AC98-2D05-6293B2964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205732"/>
            <a:ext cx="7049446" cy="6108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Montserrat" pitchFamily="2" charset="-52"/>
              </a:rPr>
              <a:t>UML-</a:t>
            </a:r>
            <a:r>
              <a:rPr lang="ru-RU" dirty="0">
                <a:latin typeface="Montserrat" pitchFamily="2" charset="-52"/>
              </a:rPr>
              <a:t>диаграмма проекта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4DEB04F-B31F-79E7-2884-CBBB1C7E08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95" b="69088"/>
          <a:stretch/>
        </p:blipFill>
        <p:spPr>
          <a:xfrm>
            <a:off x="198227" y="816595"/>
            <a:ext cx="11795546" cy="583567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C8FBEE3-A45A-AD3D-9C10-51CF1CEDF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4876" y="6066055"/>
            <a:ext cx="2366124" cy="79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7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EFE47-AB7D-432B-93EC-C096E018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Montserrat" pitchFamily="2" charset="-52"/>
              </a:rPr>
              <a:t>Трансформация проекта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C512AC-59D6-407D-9D2D-2477601B59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4" y="2262125"/>
            <a:ext cx="3008345" cy="247651"/>
          </a:xfrm>
        </p:spPr>
        <p:txBody>
          <a:bodyPr/>
          <a:lstStyle/>
          <a:p>
            <a:r>
              <a:rPr lang="en-US" b="1" dirty="0">
                <a:latin typeface="Montserrat" pitchFamily="2" charset="-52"/>
              </a:rPr>
              <a:t>Telegram News &amp; Topics</a:t>
            </a:r>
            <a:endParaRPr lang="ru-RU" b="1" dirty="0">
              <a:latin typeface="Montserrat" pitchFamily="2" charset="-52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F884E86-0D76-4444-BFAB-706D7D4F3E1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8" y="5482958"/>
            <a:ext cx="3665051" cy="205837"/>
          </a:xfrm>
        </p:spPr>
        <p:txBody>
          <a:bodyPr/>
          <a:lstStyle/>
          <a:p>
            <a:r>
              <a:rPr lang="ru-RU" b="1" dirty="0">
                <a:latin typeface="Montserrat" pitchFamily="2" charset="-52"/>
              </a:rPr>
              <a:t>Простой агрегатор новостей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9B25FC98-654D-4917-BFB2-35372A33506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0" y="5482957"/>
            <a:ext cx="2409239" cy="205837"/>
          </a:xfrm>
        </p:spPr>
        <p:txBody>
          <a:bodyPr/>
          <a:lstStyle/>
          <a:p>
            <a:r>
              <a:rPr lang="ru-RU" dirty="0"/>
              <a:t>Что-то более крутое…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2B84AAA5-8D25-42A6-AB5E-6685AE3E855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262125"/>
            <a:ext cx="2133600" cy="205837"/>
          </a:xfrm>
        </p:spPr>
        <p:txBody>
          <a:bodyPr/>
          <a:lstStyle/>
          <a:p>
            <a:pPr rtl="0"/>
            <a:r>
              <a:rPr lang="en-US" b="1" dirty="0">
                <a:solidFill>
                  <a:schemeClr val="bg2"/>
                </a:solidFill>
                <a:latin typeface="Montserrat" pitchFamily="2" charset="-52"/>
              </a:rPr>
              <a:t>SWIPE!</a:t>
            </a:r>
            <a:endParaRPr lang="ru-RU" b="1" dirty="0">
              <a:solidFill>
                <a:schemeClr val="bg2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0895114-68D0-A2DD-A378-6EE015540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4876" y="6066055"/>
            <a:ext cx="2366124" cy="79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4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A90B27-FE1D-B845-7B8F-278D3926B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608872" cy="6108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Montserrat" pitchFamily="2" charset="-52"/>
              </a:rPr>
              <a:t>Компоненты системы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91904CA-05D1-0FF1-C2B1-5859D0CC6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4876" y="6066055"/>
            <a:ext cx="2366124" cy="791945"/>
          </a:xfrm>
          <a:prstGeom prst="rect">
            <a:avLst/>
          </a:prstGeom>
        </p:spPr>
      </p:pic>
      <p:pic>
        <p:nvPicPr>
          <p:cNvPr id="1026" name="Picture 2" descr="Yalantis">
            <a:extLst>
              <a:ext uri="{FF2B5EF4-FFF2-40B4-BE49-F238E27FC236}">
                <a16:creationId xmlns:a16="http://schemas.microsoft.com/office/drawing/2014/main" id="{90F69ED6-05D9-72DE-9D48-CB40F12F8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33" y="2336517"/>
            <a:ext cx="2568634" cy="96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terial Design Color Palette - IntelliJ IDEs Plugin | Marketplace">
            <a:extLst>
              <a:ext uri="{FF2B5EF4-FFF2-40B4-BE49-F238E27FC236}">
                <a16:creationId xmlns:a16="http://schemas.microsoft.com/office/drawing/2014/main" id="{7BC35F98-6D04-3BBC-9D04-7128F29C9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562" y="2179094"/>
            <a:ext cx="1278083" cy="127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ws API to Outsystems - Precog">
            <a:extLst>
              <a:ext uri="{FF2B5EF4-FFF2-40B4-BE49-F238E27FC236}">
                <a16:creationId xmlns:a16="http://schemas.microsoft.com/office/drawing/2014/main" id="{F2310E38-29AA-B0A4-4F1C-CA5D13F61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740" y="2336517"/>
            <a:ext cx="2680929" cy="79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316F9B-2C01-355F-52F3-D9275A2F27FD}"/>
              </a:ext>
            </a:extLst>
          </p:cNvPr>
          <p:cNvSpPr txBox="1"/>
          <p:nvPr/>
        </p:nvSpPr>
        <p:spPr>
          <a:xfrm>
            <a:off x="964023" y="3633063"/>
            <a:ext cx="211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Montserrat" pitchFamily="2" charset="-52"/>
              </a:rPr>
              <a:t>Библиотека </a:t>
            </a:r>
            <a:r>
              <a:rPr lang="en-US" dirty="0" err="1">
                <a:solidFill>
                  <a:schemeClr val="bg1"/>
                </a:solidFill>
                <a:latin typeface="Montserrat" pitchFamily="2" charset="-52"/>
              </a:rPr>
              <a:t>Koloda</a:t>
            </a:r>
            <a:endParaRPr lang="ru-RU" dirty="0">
              <a:solidFill>
                <a:schemeClr val="bg1"/>
              </a:solidFill>
              <a:latin typeface="Montserrat" pitchFamily="2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4D09ED-4004-2C2F-E9DC-3D018FD546CF}"/>
              </a:ext>
            </a:extLst>
          </p:cNvPr>
          <p:cNvSpPr txBox="1"/>
          <p:nvPr/>
        </p:nvSpPr>
        <p:spPr>
          <a:xfrm>
            <a:off x="4553603" y="3633063"/>
            <a:ext cx="211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Montserrat" pitchFamily="2" charset="-52"/>
              </a:rPr>
              <a:t>Компоненты</a:t>
            </a:r>
            <a:r>
              <a:rPr lang="en-US" dirty="0">
                <a:solidFill>
                  <a:schemeClr val="bg1"/>
                </a:solidFill>
                <a:latin typeface="Montserrat" pitchFamily="2" charset="-52"/>
              </a:rPr>
              <a:t> Material Design</a:t>
            </a:r>
            <a:endParaRPr lang="ru-RU" dirty="0">
              <a:solidFill>
                <a:schemeClr val="bg1"/>
              </a:solidFill>
              <a:latin typeface="Montserrat" pitchFamily="2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54D367-35D2-3F19-D67B-D531DFFFF2B7}"/>
              </a:ext>
            </a:extLst>
          </p:cNvPr>
          <p:cNvSpPr txBox="1"/>
          <p:nvPr/>
        </p:nvSpPr>
        <p:spPr>
          <a:xfrm>
            <a:off x="8199204" y="3633063"/>
            <a:ext cx="211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Montserrat" pitchFamily="2" charset="-52"/>
              </a:rPr>
              <a:t>Открытое </a:t>
            </a:r>
            <a:r>
              <a:rPr lang="en-US" dirty="0">
                <a:solidFill>
                  <a:schemeClr val="bg1"/>
                </a:solidFill>
                <a:latin typeface="Montserrat" pitchFamily="2" charset="-52"/>
              </a:rPr>
              <a:t>API </a:t>
            </a:r>
            <a:r>
              <a:rPr lang="en-US" dirty="0" err="1">
                <a:solidFill>
                  <a:schemeClr val="bg1"/>
                </a:solidFill>
                <a:latin typeface="Montserrat" pitchFamily="2" charset="-52"/>
              </a:rPr>
              <a:t>NewsAPI</a:t>
            </a:r>
            <a:endParaRPr lang="ru-RU" dirty="0">
              <a:solidFill>
                <a:schemeClr val="bg1"/>
              </a:solidFill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6934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640E42E-7C72-461F-12B1-63D386600B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66ED03-F734-3851-C00D-5CBB996046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latin typeface="Montserrat" pitchFamily="2" charset="-52"/>
              </a:rPr>
              <a:t>Интуитивно понятное управление – залог отличного приложения. Смахните</a:t>
            </a:r>
            <a:r>
              <a:rPr lang="en-US" dirty="0">
                <a:latin typeface="Montserrat" pitchFamily="2" charset="-52"/>
              </a:rPr>
              <a:t> </a:t>
            </a:r>
            <a:r>
              <a:rPr lang="ru-RU" dirty="0">
                <a:latin typeface="Montserrat" pitchFamily="2" charset="-52"/>
              </a:rPr>
              <a:t>для того, чтобы перейти к следующей карточке с новостью. Удерживайте палец на карточке и откроется сайт!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A122F6A-1AFC-7D45-1909-38E106CE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itchFamily="2" charset="-52"/>
                <a:cs typeface="Mongolian Baiti" panose="03000500000000000000" pitchFamily="66" charset="0"/>
              </a:rPr>
              <a:t>Интерфейс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A16E028-CEDC-1AB4-EE5C-82C78A152F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9" b="6110"/>
          <a:stretch/>
        </p:blipFill>
        <p:spPr>
          <a:xfrm>
            <a:off x="1085398" y="867164"/>
            <a:ext cx="2803578" cy="5084750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76481F0-B8F0-CC88-C809-F00203E07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4876" y="6066055"/>
            <a:ext cx="2366124" cy="79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1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AFA94A-DCF6-6D37-33A1-4CAAE72D98A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6" b="6343"/>
          <a:stretch/>
        </p:blipFill>
        <p:spPr>
          <a:xfrm>
            <a:off x="7986468" y="523702"/>
            <a:ext cx="2916815" cy="5305598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D52F172-6301-18F3-D193-339E4D6C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itchFamily="2" charset="-52"/>
              </a:rPr>
              <a:t>Источники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706A25-4B0E-7D64-2669-D4772D1C2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>
                <a:latin typeface="Montserrat" pitchFamily="2" charset="-52"/>
              </a:rPr>
              <a:t>Каждый пользователь самостоятельно создает свой список источников, откуда берутся новости. Для этого необходимо лишь вписать адрес сайта!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1EB62B6-886C-7355-9EA0-ADCFB1886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4876" y="6066055"/>
            <a:ext cx="2366124" cy="79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98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A6156-7655-4B71-EACA-137584BFA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5474877" cy="6108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Montserrat" pitchFamily="2" charset="-52"/>
              </a:rPr>
              <a:t>Планы на будущее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84073F-D43E-DDBE-B673-71A338107D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latin typeface="Montserrat" pitchFamily="2" charset="-52"/>
              </a:rPr>
              <a:t>В будущем у каждого пользователя будет свой аккаунт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A5F7F9-D821-1422-A336-7F11A77B40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Montserrat" pitchFamily="2" charset="-52"/>
              </a:rPr>
              <a:t>Аккаунты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2BA37C6-7E55-B706-5A80-E90B306F72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>
                <a:latin typeface="Montserrat" pitchFamily="2" charset="-52"/>
              </a:rPr>
              <a:t>Новости могут быть тематическими. Почему бы не создать стопки с новостями?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FE4163E1-494F-CBF2-A06F-6FE04B39A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Montserrat" pitchFamily="2" charset="-52"/>
              </a:rPr>
              <a:t>Подборки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5E6D3EE-F104-BDFB-83AE-B27AC2F336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ru-RU" dirty="0">
                <a:latin typeface="Montserrat" pitchFamily="2" charset="-52"/>
              </a:rPr>
              <a:t>Кэширование новостей и их просмотр даже вне сети!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BAC41AEC-0E21-A8E8-1ED1-0BAC5470B74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Montserrat" pitchFamily="2" charset="-52"/>
              </a:rPr>
              <a:t>Офлайн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23184532-A5ED-16F0-A881-493A8B39653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ru-RU" dirty="0">
                <a:latin typeface="Montserrat" pitchFamily="2" charset="-52"/>
              </a:rPr>
              <a:t>Приложение должно приносить прибыль!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E59764B0-B857-9496-710F-C9CAC51F9D7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Montserrat" pitchFamily="2" charset="-52"/>
              </a:rPr>
              <a:t>Монетизация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1F323DE4-B19A-6872-D53D-9D3E54E9799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42A76E00-E0BE-B878-97C3-00FBE8E6EE1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748371" cy="205837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Montserrat" pitchFamily="2" charset="-52"/>
              </a:rPr>
              <a:t>И многое другое…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5A40ACB-0176-DA17-7E4E-4DD39865A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4876" y="6066055"/>
            <a:ext cx="2366124" cy="79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11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Montserrat" pitchFamily="2" charset="-52"/>
              </a:rPr>
              <a:t>Спасибо</a:t>
            </a:r>
          </a:p>
        </p:txBody>
      </p:sp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Montserrat" pitchFamily="2" charset="-52"/>
              </a:rPr>
              <a:t>Проект «</a:t>
            </a:r>
            <a:r>
              <a:rPr lang="en-US" dirty="0">
                <a:latin typeface="Montserrat" pitchFamily="2" charset="-52"/>
              </a:rPr>
              <a:t>SWIPE!</a:t>
            </a:r>
            <a:r>
              <a:rPr lang="ru-RU" dirty="0">
                <a:latin typeface="Montserrat" pitchFamily="2" charset="-52"/>
              </a:rPr>
              <a:t>»</a:t>
            </a:r>
            <a:r>
              <a:rPr lang="en-US" dirty="0">
                <a:latin typeface="Montserrat" pitchFamily="2" charset="-52"/>
              </a:rPr>
              <a:t> </a:t>
            </a:r>
            <a:r>
              <a:rPr lang="ru-RU" dirty="0">
                <a:latin typeface="Montserrat" pitchFamily="2" charset="-52"/>
              </a:rPr>
              <a:t>выполнил Иконников Александр для </a:t>
            </a:r>
            <a:r>
              <a:rPr lang="en-US" dirty="0">
                <a:latin typeface="Montserrat" pitchFamily="2" charset="-52"/>
              </a:rPr>
              <a:t>IT</a:t>
            </a:r>
            <a:r>
              <a:rPr lang="ru-RU" dirty="0">
                <a:latin typeface="Montserrat" pitchFamily="2" charset="-52"/>
              </a:rPr>
              <a:t> Академии </a:t>
            </a:r>
            <a:r>
              <a:rPr lang="en-US" dirty="0">
                <a:latin typeface="Montserrat" pitchFamily="2" charset="-52"/>
              </a:rPr>
              <a:t>Samsung </a:t>
            </a:r>
            <a:r>
              <a:rPr lang="ru-RU" dirty="0">
                <a:latin typeface="Montserrat" pitchFamily="2" charset="-52"/>
              </a:rPr>
              <a:t>в РТУ МИРЭА</a:t>
            </a:r>
          </a:p>
        </p:txBody>
      </p:sp>
      <p:pic>
        <p:nvPicPr>
          <p:cNvPr id="13" name="Рисунок 12" descr="Портрет члена команды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Текст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n-US" dirty="0">
                <a:solidFill>
                  <a:schemeClr val="bg1"/>
                </a:solidFill>
                <a:latin typeface="Montserrat" pitchFamily="2" charset="-52"/>
              </a:rPr>
              <a:t>github.com/cann1neof/</a:t>
            </a:r>
            <a:r>
              <a:rPr lang="en-US" dirty="0" err="1">
                <a:solidFill>
                  <a:schemeClr val="bg1"/>
                </a:solidFill>
                <a:latin typeface="Montserrat" pitchFamily="2" charset="-52"/>
              </a:rPr>
              <a:t>samsung</a:t>
            </a:r>
            <a:r>
              <a:rPr lang="en-US" dirty="0">
                <a:solidFill>
                  <a:schemeClr val="bg1"/>
                </a:solidFill>
                <a:latin typeface="Montserrat" pitchFamily="2" charset="-52"/>
              </a:rPr>
              <a:t>-swipe</a:t>
            </a:r>
          </a:p>
          <a:p>
            <a:pPr rtl="0"/>
            <a:r>
              <a:rPr lang="en-US" dirty="0">
                <a:solidFill>
                  <a:schemeClr val="bg1"/>
                </a:solidFill>
                <a:latin typeface="Montserrat" pitchFamily="2" charset="-52"/>
              </a:rPr>
              <a:t>github.com/coherity/swipe</a:t>
            </a:r>
            <a:endParaRPr lang="ru-RU" dirty="0">
              <a:solidFill>
                <a:schemeClr val="bg1"/>
              </a:solidFill>
              <a:latin typeface="Montserrat" pitchFamily="2" charset="-52"/>
            </a:endParaRPr>
          </a:p>
          <a:p>
            <a:pPr rtl="0"/>
            <a:r>
              <a:rPr lang="en-US" dirty="0">
                <a:solidFill>
                  <a:schemeClr val="bg1"/>
                </a:solidFill>
                <a:latin typeface="Montserrat" pitchFamily="2" charset="-52"/>
              </a:rPr>
              <a:t>cann1neof</a:t>
            </a:r>
            <a:r>
              <a:rPr lang="ru-RU" dirty="0">
                <a:solidFill>
                  <a:schemeClr val="bg1"/>
                </a:solidFill>
                <a:latin typeface="Montserrat" pitchFamily="2" charset="-52"/>
              </a:rPr>
              <a:t>@</a:t>
            </a:r>
            <a:r>
              <a:rPr lang="en-US" dirty="0" err="1">
                <a:solidFill>
                  <a:schemeClr val="bg1"/>
                </a:solidFill>
                <a:latin typeface="Montserrat" pitchFamily="2" charset="-52"/>
              </a:rPr>
              <a:t>gmail</a:t>
            </a:r>
            <a:r>
              <a:rPr lang="ru-RU" dirty="0">
                <a:solidFill>
                  <a:schemeClr val="bg1"/>
                </a:solidFill>
                <a:latin typeface="Montserrat" pitchFamily="2" charset="-52"/>
              </a:rPr>
              <a:t>.com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51D96C-9795-20C6-35C0-06AB35E3F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2847" y="1269831"/>
            <a:ext cx="2692865" cy="90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1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3_TF78853419_Win32" id="{7E0D9D6F-7FC9-48AE-A7E6-5131EAED0465}" vid="{5FFFC254-88B3-44E6-AB48-66024C08C3B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362</TotalTime>
  <Words>211</Words>
  <Application>Microsoft Office PowerPoint</Application>
  <PresentationFormat>Широкоэкранный</PresentationFormat>
  <Paragraphs>38</Paragraphs>
  <Slides>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Franklin Gothic Book</vt:lpstr>
      <vt:lpstr>Franklin Gothic Demi</vt:lpstr>
      <vt:lpstr>Montserrat</vt:lpstr>
      <vt:lpstr>Wingdings</vt:lpstr>
      <vt:lpstr>Тема 1</vt:lpstr>
      <vt:lpstr>SWIPE!</vt:lpstr>
      <vt:lpstr>Уведомления всех достали!</vt:lpstr>
      <vt:lpstr>UML-диаграмма проекта</vt:lpstr>
      <vt:lpstr>Трансформация проекта</vt:lpstr>
      <vt:lpstr>Компоненты системы</vt:lpstr>
      <vt:lpstr>Интерфейс</vt:lpstr>
      <vt:lpstr>Источники</vt:lpstr>
      <vt:lpstr>Планы на будущее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SWIPE!</dc:title>
  <dc:creator>alex</dc:creator>
  <cp:lastModifiedBy>alex</cp:lastModifiedBy>
  <cp:revision>9</cp:revision>
  <dcterms:created xsi:type="dcterms:W3CDTF">2022-05-15T19:03:15Z</dcterms:created>
  <dcterms:modified xsi:type="dcterms:W3CDTF">2022-05-24T10:47:44Z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