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64" r:id="rId3"/>
    <p:sldId id="265" r:id="rId4"/>
    <p:sldId id="268" r:id="rId5"/>
    <p:sldId id="260" r:id="rId6"/>
    <p:sldId id="269" r:id="rId7"/>
    <p:sldId id="266" r:id="rId8"/>
    <p:sldId id="267" r:id="rId9"/>
    <p:sldId id="270" r:id="rId10"/>
    <p:sldId id="271" r:id="rId11"/>
    <p:sldId id="261" r:id="rId12"/>
    <p:sldId id="274" r:id="rId13"/>
    <p:sldId id="263"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770191-17EB-4C0E-8AC8-84D71608B275}" v="27" dt="2023-08-24T23:46:17.389"/>
    <p1510:client id="{20EFDCED-0A18-48F2-BA20-6E500234C387}" v="1" dt="2023-08-25T01:22:39.046"/>
    <p1510:client id="{2BFB044C-43D7-49A3-854A-9294BE269A5A}" v="19" dt="2023-08-25T01:37:33.517"/>
    <p1510:client id="{43E332FB-65E9-4CE1-AC3C-0550E6B5A2F0}" v="7" dt="2023-08-25T02:14:15.022"/>
    <p1510:client id="{86C61478-934D-4CBF-B145-04292C9F7B3C}" v="540" dt="2023-08-25T02:14:14.798"/>
    <p1510:client id="{C0CB2225-273F-4990-A730-C1E76D28D457}" v="2802" dt="2023-08-25T02:27:41.2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8/24/2023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547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8/24/2023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72753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8/24/2023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87428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8/24/2023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3491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8/24/2023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37285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8/24/2023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92758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8/24/2023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14013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8/24/2023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1081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8/24/2023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2787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8/24/2023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59136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8/24/2023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1176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8/24/2023</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06011376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scikit-learn.org/stable/modules/generated/sklearn.tree.DecisionTreeRegressor.html" TargetMode="External"/><Relationship Id="rId13" Type="http://schemas.openxmlformats.org/officeDocument/2006/relationships/hyperlink" Target="https://scikit-learn.org/stable/modules/generated/sklearn.linear_model.SGDRegressor.html" TargetMode="External"/><Relationship Id="rId3" Type="http://schemas.openxmlformats.org/officeDocument/2006/relationships/hyperlink" Target="https://scikit-learn.org/stable/modules/generated/sklearn.svm.SVR.html#sklearn.svm.SVR" TargetMode="External"/><Relationship Id="rId7" Type="http://schemas.openxmlformats.org/officeDocument/2006/relationships/hyperlink" Target="https://scikit-learn.org/stable/modules/generated/sklearn.gaussian_process.GaussianProcessRegressor.html#sklearn.gaussian_process.GaussianProcessRegressor" TargetMode="External"/><Relationship Id="rId12" Type="http://schemas.openxmlformats.org/officeDocument/2006/relationships/hyperlink" Target="https://scikit-learn.org/stable/modules/generated/sklearn.linear_model.BayesianRidge.html"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scikit-learn.org/stable/modules/generated/sklearn.linear_model.ElasticNet.html" TargetMode="External"/><Relationship Id="rId11" Type="http://schemas.openxmlformats.org/officeDocument/2006/relationships/hyperlink" Target="https://scikit-learn.org/stable/modules/kernel_ridge.html" TargetMode="External"/><Relationship Id="rId5" Type="http://schemas.openxmlformats.org/officeDocument/2006/relationships/hyperlink" Target="https://scikit-learn.org/stable/modules/generated/sklearn.svm.LinearSVR.html" TargetMode="External"/><Relationship Id="rId10" Type="http://schemas.openxmlformats.org/officeDocument/2006/relationships/hyperlink" Target="https://scikit-learn.org/stable/modules/generated/sklearn.neural_network.MLPRegressor.html" TargetMode="External"/><Relationship Id="rId4" Type="http://schemas.openxmlformats.org/officeDocument/2006/relationships/hyperlink" Target="https://scikit-learn.org/stable/modules/generated/sklearn.svm.NuSVR.html" TargetMode="External"/><Relationship Id="rId9" Type="http://schemas.openxmlformats.org/officeDocument/2006/relationships/hyperlink" Target="https://scikit-learn.org/stable/modules/generated/sklearn.ensemble.RandomForestRegressor.html" TargetMode="External"/><Relationship Id="rId14" Type="http://schemas.openxmlformats.org/officeDocument/2006/relationships/hyperlink" Target="https://scikit-learn.org/stable/modules/generated/sklearn.ensemble.GradientBoostingRegressor.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Fr%C3%A9chet_distance" TargetMode="External"/><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hyperlink" Target="https://en.wikipedia.org/wiki/Dynamic_time_warping" TargetMode="External"/><Relationship Id="rId4" Type="http://schemas.openxmlformats.org/officeDocument/2006/relationships/hyperlink" Target="https://arxiv.org/abs/1504.07685"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arxiv.org/abs/1504.07685"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36" name="Rectangle 35">
            <a:extLst>
              <a:ext uri="{FF2B5EF4-FFF2-40B4-BE49-F238E27FC236}">
                <a16:creationId xmlns:a16="http://schemas.microsoft.com/office/drawing/2014/main" id="{C49B6340-9D54-4548-B87C-24BA7EA53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nancial graphs on a dark display">
            <a:extLst>
              <a:ext uri="{FF2B5EF4-FFF2-40B4-BE49-F238E27FC236}">
                <a16:creationId xmlns:a16="http://schemas.microsoft.com/office/drawing/2014/main" id="{0F215988-15A8-6A13-9C13-EE8B2EB4CEB3}"/>
              </a:ext>
            </a:extLst>
          </p:cNvPr>
          <p:cNvPicPr>
            <a:picLocks noChangeAspect="1"/>
          </p:cNvPicPr>
          <p:nvPr/>
        </p:nvPicPr>
        <p:blipFill rotWithShape="1">
          <a:blip r:embed="rId2"/>
          <a:srcRect l="12598" r="15645" b="1"/>
          <a:stretch/>
        </p:blipFill>
        <p:spPr>
          <a:xfrm>
            <a:off x="-50042" y="-39158"/>
            <a:ext cx="7918858" cy="6897158"/>
          </a:xfrm>
          <a:prstGeom prst="rect">
            <a:avLst/>
          </a:prstGeom>
        </p:spPr>
      </p:pic>
      <p:sp useBgFill="1">
        <p:nvSpPr>
          <p:cNvPr id="38" name="Freeform: Shape 37">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99031" y="-39157"/>
            <a:ext cx="5592970" cy="6897158"/>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7959478" y="1122363"/>
            <a:ext cx="3622922" cy="2387600"/>
          </a:xfrm>
        </p:spPr>
        <p:txBody>
          <a:bodyPr>
            <a:normAutofit/>
          </a:bodyPr>
          <a:lstStyle/>
          <a:p>
            <a:pPr algn="r">
              <a:lnSpc>
                <a:spcPct val="90000"/>
              </a:lnSpc>
            </a:pPr>
            <a:r>
              <a:rPr lang="en-US" sz="2600" dirty="0">
                <a:cs typeface="Calibri Light"/>
              </a:rPr>
              <a:t>Group 4 Final Project</a:t>
            </a:r>
            <a:br>
              <a:rPr lang="en-US" sz="2600">
                <a:cs typeface="Calibri Light"/>
              </a:rPr>
            </a:br>
            <a:r>
              <a:rPr lang="en-US" sz="2600" dirty="0">
                <a:cs typeface="Calibri Light"/>
              </a:rPr>
              <a:t>Banking Stock Analysis and Price Predictor with ML, AI, Algos and interactive Chatbot</a:t>
            </a:r>
          </a:p>
        </p:txBody>
      </p:sp>
      <p:sp>
        <p:nvSpPr>
          <p:cNvPr id="3" name="Subtitle 2"/>
          <p:cNvSpPr>
            <a:spLocks noGrp="1"/>
          </p:cNvSpPr>
          <p:nvPr>
            <p:ph type="subTitle" idx="1"/>
          </p:nvPr>
        </p:nvSpPr>
        <p:spPr>
          <a:xfrm>
            <a:off x="7959478" y="4358265"/>
            <a:ext cx="3622922" cy="1655762"/>
          </a:xfrm>
        </p:spPr>
        <p:txBody>
          <a:bodyPr vert="horz" lIns="91440" tIns="45720" rIns="91440" bIns="45720" rtlCol="0">
            <a:normAutofit/>
          </a:bodyPr>
          <a:lstStyle/>
          <a:p>
            <a:pPr algn="r"/>
            <a:r>
              <a:rPr lang="en-US"/>
              <a:t>Members: Gregory Krulin, John Garcia, Mark Beers, Eyasu Alemu, Samuel Jew, and Chris Cummock</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6DE3-E309-31C8-A079-93A7703459EA}"/>
              </a:ext>
            </a:extLst>
          </p:cNvPr>
          <p:cNvSpPr>
            <a:spLocks noGrp="1"/>
          </p:cNvSpPr>
          <p:nvPr>
            <p:ph type="title"/>
          </p:nvPr>
        </p:nvSpPr>
        <p:spPr/>
        <p:txBody>
          <a:bodyPr/>
          <a:lstStyle/>
          <a:p>
            <a:r>
              <a:rPr lang="en-US" dirty="0">
                <a:cs typeface="Posterama"/>
              </a:rPr>
              <a:t>Finding a differential Equation for Stocks</a:t>
            </a:r>
            <a:endParaRPr lang="en-US" dirty="0"/>
          </a:p>
        </p:txBody>
      </p:sp>
      <p:sp>
        <p:nvSpPr>
          <p:cNvPr id="3" name="Content Placeholder 2">
            <a:extLst>
              <a:ext uri="{FF2B5EF4-FFF2-40B4-BE49-F238E27FC236}">
                <a16:creationId xmlns:a16="http://schemas.microsoft.com/office/drawing/2014/main" id="{A3111FDD-46E1-B5D3-517B-8145BD0D1068}"/>
              </a:ext>
            </a:extLst>
          </p:cNvPr>
          <p:cNvSpPr>
            <a:spLocks noGrp="1"/>
          </p:cNvSpPr>
          <p:nvPr>
            <p:ph idx="1"/>
          </p:nvPr>
        </p:nvSpPr>
        <p:spPr/>
        <p:txBody>
          <a:bodyPr vert="horz" lIns="91440" tIns="45720" rIns="91440" bIns="45720" rtlCol="0" anchor="t">
            <a:normAutofit/>
          </a:bodyPr>
          <a:lstStyle/>
          <a:p>
            <a:endParaRPr lang="en-US">
              <a:cs typeface="Segoe UI"/>
            </a:endParaRPr>
          </a:p>
          <a:p>
            <a:endParaRPr lang="en-US"/>
          </a:p>
          <a:p>
            <a:endParaRPr lang="en-US"/>
          </a:p>
          <a:p>
            <a:endParaRPr lang="en-US"/>
          </a:p>
          <a:p>
            <a:endParaRPr lang="en-US"/>
          </a:p>
          <a:p>
            <a:endParaRPr lang="en-US"/>
          </a:p>
        </p:txBody>
      </p:sp>
      <p:sp>
        <p:nvSpPr>
          <p:cNvPr id="4" name="TextBox 3">
            <a:extLst>
              <a:ext uri="{FF2B5EF4-FFF2-40B4-BE49-F238E27FC236}">
                <a16:creationId xmlns:a16="http://schemas.microsoft.com/office/drawing/2014/main" id="{61680B0D-F1C6-D11D-33AA-F1E621F1A23F}"/>
              </a:ext>
            </a:extLst>
          </p:cNvPr>
          <p:cNvSpPr txBox="1"/>
          <p:nvPr/>
        </p:nvSpPr>
        <p:spPr>
          <a:xfrm>
            <a:off x="686292" y="1948721"/>
            <a:ext cx="1072705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Very challenging, was attempting to use Jump Diffusion Models which have the form </a:t>
            </a:r>
            <a:endParaRPr lang="en-US" sz="600" dirty="0"/>
          </a:p>
          <a:p>
            <a:r>
              <a:rPr lang="en-US" dirty="0">
                <a:ea typeface="+mn-lt"/>
                <a:cs typeface="+mn-lt"/>
              </a:rPr>
              <a:t>Where P is the stock price at time t</a:t>
            </a:r>
          </a:p>
          <a:p>
            <a:r>
              <a:rPr lang="en-US" dirty="0">
                <a:ea typeface="+mn-lt"/>
                <a:cs typeface="+mn-lt"/>
              </a:rPr>
              <a:t>µ is expected return</a:t>
            </a:r>
          </a:p>
          <a:p>
            <a:r>
              <a:rPr lang="en-US" dirty="0"/>
              <a:t>sigma is volatility</a:t>
            </a:r>
          </a:p>
          <a:p>
            <a:r>
              <a:rPr lang="en-US" dirty="0" err="1"/>
              <a:t>dW</a:t>
            </a:r>
            <a:r>
              <a:rPr lang="en-US" dirty="0"/>
              <a:t> is Weiner process (or Brownian Motion)</a:t>
            </a:r>
          </a:p>
          <a:p>
            <a:r>
              <a:rPr lang="en-US" dirty="0"/>
              <a:t>J represents the size of the jump</a:t>
            </a:r>
          </a:p>
          <a:p>
            <a:r>
              <a:rPr lang="en-US" dirty="0" err="1"/>
              <a:t>dN</a:t>
            </a:r>
            <a:r>
              <a:rPr lang="en-US" dirty="0"/>
              <a:t> is a Poisson process representing the arrival of jumps</a:t>
            </a:r>
          </a:p>
          <a:p>
            <a:endParaRPr lang="en-US" dirty="0"/>
          </a:p>
          <a:p>
            <a:r>
              <a:rPr lang="en-US" dirty="0"/>
              <a:t>We need to find expected return, volatility, the size of each jump, and estimate the </a:t>
            </a:r>
            <a:r>
              <a:rPr lang="en-US" dirty="0" err="1"/>
              <a:t>poisson</a:t>
            </a:r>
            <a:r>
              <a:rPr lang="en-US" dirty="0"/>
              <a:t> process, then find the constants for the actual price graph and the predicted price graphs. </a:t>
            </a:r>
          </a:p>
          <a:p>
            <a:endParaRPr lang="en-US" dirty="0"/>
          </a:p>
          <a:p>
            <a:r>
              <a:rPr lang="en-US" dirty="0"/>
              <a:t>If this does work, then it can be used as a benchmark for machine learning models like other metrics.</a:t>
            </a:r>
          </a:p>
          <a:p>
            <a:endParaRPr lang="en-US" dirty="0"/>
          </a:p>
          <a:p>
            <a:r>
              <a:rPr lang="en-US" dirty="0"/>
              <a:t>Can glean useful information from the predicted prices as we can be sure they will have the same trend as the actual prices.</a:t>
            </a:r>
          </a:p>
        </p:txBody>
      </p:sp>
      <p:pic>
        <p:nvPicPr>
          <p:cNvPr id="7" name="Picture 6">
            <a:extLst>
              <a:ext uri="{FF2B5EF4-FFF2-40B4-BE49-F238E27FC236}">
                <a16:creationId xmlns:a16="http://schemas.microsoft.com/office/drawing/2014/main" id="{328C2B44-AC59-F605-2A84-30E6EEB30972}"/>
              </a:ext>
            </a:extLst>
          </p:cNvPr>
          <p:cNvPicPr>
            <a:picLocks noChangeAspect="1"/>
          </p:cNvPicPr>
          <p:nvPr/>
        </p:nvPicPr>
        <p:blipFill>
          <a:blip r:embed="rId2"/>
          <a:stretch>
            <a:fillRect/>
          </a:stretch>
        </p:blipFill>
        <p:spPr>
          <a:xfrm>
            <a:off x="7571351" y="2651668"/>
            <a:ext cx="2581275" cy="352425"/>
          </a:xfrm>
          <a:prstGeom prst="rect">
            <a:avLst/>
          </a:prstGeom>
        </p:spPr>
      </p:pic>
    </p:spTree>
    <p:extLst>
      <p:ext uri="{BB962C8B-B14F-4D97-AF65-F5344CB8AC3E}">
        <p14:creationId xmlns:p14="http://schemas.microsoft.com/office/powerpoint/2010/main" val="93634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6DE3-E309-31C8-A079-93A7703459EA}"/>
              </a:ext>
            </a:extLst>
          </p:cNvPr>
          <p:cNvSpPr>
            <a:spLocks noGrp="1"/>
          </p:cNvSpPr>
          <p:nvPr>
            <p:ph type="title"/>
          </p:nvPr>
        </p:nvSpPr>
        <p:spPr/>
        <p:txBody>
          <a:bodyPr>
            <a:normAutofit fontScale="90000"/>
          </a:bodyPr>
          <a:lstStyle/>
          <a:p>
            <a:r>
              <a:rPr lang="en-US" err="1">
                <a:cs typeface="Posterama"/>
              </a:rPr>
              <a:t>ChatBot</a:t>
            </a:r>
            <a:r>
              <a:rPr lang="en-US">
                <a:cs typeface="Posterama"/>
              </a:rPr>
              <a:t> Training and Prompt Experimentation</a:t>
            </a:r>
            <a:endParaRPr lang="en-US"/>
          </a:p>
        </p:txBody>
      </p:sp>
      <p:sp>
        <p:nvSpPr>
          <p:cNvPr id="3" name="Content Placeholder 2">
            <a:extLst>
              <a:ext uri="{FF2B5EF4-FFF2-40B4-BE49-F238E27FC236}">
                <a16:creationId xmlns:a16="http://schemas.microsoft.com/office/drawing/2014/main" id="{A3111FDD-46E1-B5D3-517B-8145BD0D1068}"/>
              </a:ext>
            </a:extLst>
          </p:cNvPr>
          <p:cNvSpPr>
            <a:spLocks noGrp="1"/>
          </p:cNvSpPr>
          <p:nvPr>
            <p:ph idx="1"/>
          </p:nvPr>
        </p:nvSpPr>
        <p:spPr/>
        <p:txBody>
          <a:bodyPr vert="horz" lIns="91440" tIns="45720" rIns="91440" bIns="45720" rtlCol="0" anchor="t">
            <a:normAutofit/>
          </a:bodyPr>
          <a:lstStyle/>
          <a:p>
            <a:r>
              <a:rPr lang="en-US"/>
              <a:t>Creating Q &amp; A questions to train chatbot</a:t>
            </a:r>
          </a:p>
          <a:p>
            <a:endParaRPr lang="en-US"/>
          </a:p>
        </p:txBody>
      </p:sp>
      <p:pic>
        <p:nvPicPr>
          <p:cNvPr id="8" name="Picture 7" descr="A white text box with black text&#10;&#10;Description automatically generated">
            <a:extLst>
              <a:ext uri="{FF2B5EF4-FFF2-40B4-BE49-F238E27FC236}">
                <a16:creationId xmlns:a16="http://schemas.microsoft.com/office/drawing/2014/main" id="{DEE6E64C-508D-76F8-1A70-3EDE6061A05C}"/>
              </a:ext>
            </a:extLst>
          </p:cNvPr>
          <p:cNvPicPr>
            <a:picLocks noChangeAspect="1"/>
          </p:cNvPicPr>
          <p:nvPr/>
        </p:nvPicPr>
        <p:blipFill>
          <a:blip r:embed="rId2"/>
          <a:stretch>
            <a:fillRect/>
          </a:stretch>
        </p:blipFill>
        <p:spPr>
          <a:xfrm>
            <a:off x="607579" y="2883771"/>
            <a:ext cx="5385009" cy="2769695"/>
          </a:xfrm>
          <a:prstGeom prst="rect">
            <a:avLst/>
          </a:prstGeom>
        </p:spPr>
      </p:pic>
      <p:pic>
        <p:nvPicPr>
          <p:cNvPr id="12" name="Picture 11" descr="A screenshot of a question&#10;&#10;Description automatically generated">
            <a:extLst>
              <a:ext uri="{FF2B5EF4-FFF2-40B4-BE49-F238E27FC236}">
                <a16:creationId xmlns:a16="http://schemas.microsoft.com/office/drawing/2014/main" id="{C5235B6B-8E39-1FA1-60CC-67100ED83B21}"/>
              </a:ext>
            </a:extLst>
          </p:cNvPr>
          <p:cNvPicPr>
            <a:picLocks noChangeAspect="1"/>
          </p:cNvPicPr>
          <p:nvPr/>
        </p:nvPicPr>
        <p:blipFill>
          <a:blip r:embed="rId3"/>
          <a:stretch>
            <a:fillRect/>
          </a:stretch>
        </p:blipFill>
        <p:spPr>
          <a:xfrm>
            <a:off x="6475111" y="2823821"/>
            <a:ext cx="5224423" cy="2595814"/>
          </a:xfrm>
          <a:prstGeom prst="rect">
            <a:avLst/>
          </a:prstGeom>
        </p:spPr>
      </p:pic>
    </p:spTree>
    <p:extLst>
      <p:ext uri="{BB962C8B-B14F-4D97-AF65-F5344CB8AC3E}">
        <p14:creationId xmlns:p14="http://schemas.microsoft.com/office/powerpoint/2010/main" val="3399946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6DE3-E309-31C8-A079-93A7703459EA}"/>
              </a:ext>
            </a:extLst>
          </p:cNvPr>
          <p:cNvSpPr>
            <a:spLocks noGrp="1"/>
          </p:cNvSpPr>
          <p:nvPr>
            <p:ph type="title"/>
          </p:nvPr>
        </p:nvSpPr>
        <p:spPr/>
        <p:txBody>
          <a:bodyPr>
            <a:normAutofit fontScale="90000"/>
          </a:bodyPr>
          <a:lstStyle/>
          <a:p>
            <a:r>
              <a:rPr lang="en-US" err="1">
                <a:cs typeface="Posterama"/>
              </a:rPr>
              <a:t>ChatBot</a:t>
            </a:r>
            <a:r>
              <a:rPr lang="en-US">
                <a:cs typeface="Posterama"/>
              </a:rPr>
              <a:t> Training and Prompt Experimentation</a:t>
            </a:r>
            <a:endParaRPr lang="en-US"/>
          </a:p>
        </p:txBody>
      </p:sp>
      <p:sp>
        <p:nvSpPr>
          <p:cNvPr id="3" name="Content Placeholder 2">
            <a:extLst>
              <a:ext uri="{FF2B5EF4-FFF2-40B4-BE49-F238E27FC236}">
                <a16:creationId xmlns:a16="http://schemas.microsoft.com/office/drawing/2014/main" id="{A3111FDD-46E1-B5D3-517B-8145BD0D1068}"/>
              </a:ext>
            </a:extLst>
          </p:cNvPr>
          <p:cNvSpPr>
            <a:spLocks noGrp="1"/>
          </p:cNvSpPr>
          <p:nvPr>
            <p:ph idx="1"/>
          </p:nvPr>
        </p:nvSpPr>
        <p:spPr/>
        <p:txBody>
          <a:bodyPr vert="horz" lIns="91440" tIns="45720" rIns="91440" bIns="45720" rtlCol="0" anchor="t">
            <a:normAutofit/>
          </a:bodyPr>
          <a:lstStyle/>
          <a:p>
            <a:r>
              <a:rPr lang="en-US"/>
              <a:t>Creating Q &amp; A questions to train chatbot</a:t>
            </a:r>
          </a:p>
          <a:p>
            <a:endParaRPr lang="en-US"/>
          </a:p>
        </p:txBody>
      </p:sp>
      <p:pic>
        <p:nvPicPr>
          <p:cNvPr id="9" name="Picture 8" descr="A screenshot of a question&#10;&#10;Description automatically generated">
            <a:extLst>
              <a:ext uri="{FF2B5EF4-FFF2-40B4-BE49-F238E27FC236}">
                <a16:creationId xmlns:a16="http://schemas.microsoft.com/office/drawing/2014/main" id="{77786F30-C45C-CDC9-9C8A-E90D25357393}"/>
              </a:ext>
            </a:extLst>
          </p:cNvPr>
          <p:cNvPicPr>
            <a:picLocks noChangeAspect="1"/>
          </p:cNvPicPr>
          <p:nvPr/>
        </p:nvPicPr>
        <p:blipFill>
          <a:blip r:embed="rId2"/>
          <a:stretch>
            <a:fillRect/>
          </a:stretch>
        </p:blipFill>
        <p:spPr>
          <a:xfrm>
            <a:off x="578136" y="2638754"/>
            <a:ext cx="5791198" cy="3759435"/>
          </a:xfrm>
          <a:prstGeom prst="rect">
            <a:avLst/>
          </a:prstGeom>
        </p:spPr>
      </p:pic>
      <p:pic>
        <p:nvPicPr>
          <p:cNvPr id="11" name="Picture 10" descr="A screenshot of a white and black text&#10;&#10;Description automatically generated">
            <a:extLst>
              <a:ext uri="{FF2B5EF4-FFF2-40B4-BE49-F238E27FC236}">
                <a16:creationId xmlns:a16="http://schemas.microsoft.com/office/drawing/2014/main" id="{2F34563E-88FD-DC9A-7384-1AD3D76BCB2C}"/>
              </a:ext>
            </a:extLst>
          </p:cNvPr>
          <p:cNvPicPr>
            <a:picLocks noChangeAspect="1"/>
          </p:cNvPicPr>
          <p:nvPr/>
        </p:nvPicPr>
        <p:blipFill>
          <a:blip r:embed="rId3"/>
          <a:stretch>
            <a:fillRect/>
          </a:stretch>
        </p:blipFill>
        <p:spPr>
          <a:xfrm>
            <a:off x="7155243" y="2231387"/>
            <a:ext cx="4670241" cy="3931820"/>
          </a:xfrm>
          <a:prstGeom prst="rect">
            <a:avLst/>
          </a:prstGeom>
        </p:spPr>
      </p:pic>
    </p:spTree>
    <p:extLst>
      <p:ext uri="{BB962C8B-B14F-4D97-AF65-F5344CB8AC3E}">
        <p14:creationId xmlns:p14="http://schemas.microsoft.com/office/powerpoint/2010/main" val="616095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6DE3-E309-31C8-A079-93A7703459EA}"/>
              </a:ext>
            </a:extLst>
          </p:cNvPr>
          <p:cNvSpPr>
            <a:spLocks noGrp="1"/>
          </p:cNvSpPr>
          <p:nvPr>
            <p:ph type="title"/>
          </p:nvPr>
        </p:nvSpPr>
        <p:spPr/>
        <p:txBody>
          <a:bodyPr>
            <a:normAutofit fontScale="90000"/>
          </a:bodyPr>
          <a:lstStyle/>
          <a:p>
            <a:r>
              <a:rPr lang="en-US" err="1">
                <a:cs typeface="Posterama"/>
              </a:rPr>
              <a:t>ChatBot</a:t>
            </a:r>
            <a:r>
              <a:rPr lang="en-US">
                <a:cs typeface="Posterama"/>
              </a:rPr>
              <a:t> Training and Prompt Experimentation</a:t>
            </a:r>
            <a:endParaRPr lang="en-US"/>
          </a:p>
        </p:txBody>
      </p:sp>
      <p:sp>
        <p:nvSpPr>
          <p:cNvPr id="3" name="Content Placeholder 2">
            <a:extLst>
              <a:ext uri="{FF2B5EF4-FFF2-40B4-BE49-F238E27FC236}">
                <a16:creationId xmlns:a16="http://schemas.microsoft.com/office/drawing/2014/main" id="{A3111FDD-46E1-B5D3-517B-8145BD0D1068}"/>
              </a:ext>
            </a:extLst>
          </p:cNvPr>
          <p:cNvSpPr>
            <a:spLocks noGrp="1"/>
          </p:cNvSpPr>
          <p:nvPr>
            <p:ph idx="1"/>
          </p:nvPr>
        </p:nvSpPr>
        <p:spPr/>
        <p:txBody>
          <a:bodyPr vert="horz" lIns="91440" tIns="45720" rIns="91440" bIns="45720" rtlCol="0" anchor="t">
            <a:normAutofit/>
          </a:bodyPr>
          <a:lstStyle/>
          <a:p>
            <a:r>
              <a:rPr lang="en-US"/>
              <a:t>Jailbreaking attempts</a:t>
            </a:r>
          </a:p>
          <a:p>
            <a:endParaRPr lang="en-US"/>
          </a:p>
        </p:txBody>
      </p:sp>
      <p:pic>
        <p:nvPicPr>
          <p:cNvPr id="4" name="Picture 3" descr="A screenshot of a chat&#10;&#10;Description automatically generated">
            <a:extLst>
              <a:ext uri="{FF2B5EF4-FFF2-40B4-BE49-F238E27FC236}">
                <a16:creationId xmlns:a16="http://schemas.microsoft.com/office/drawing/2014/main" id="{E3A21508-8DF6-AC34-1FB1-C65E1E5BE9FF}"/>
              </a:ext>
            </a:extLst>
          </p:cNvPr>
          <p:cNvPicPr>
            <a:picLocks noChangeAspect="1"/>
          </p:cNvPicPr>
          <p:nvPr/>
        </p:nvPicPr>
        <p:blipFill>
          <a:blip r:embed="rId2"/>
          <a:stretch>
            <a:fillRect/>
          </a:stretch>
        </p:blipFill>
        <p:spPr>
          <a:xfrm>
            <a:off x="483079" y="2813666"/>
            <a:ext cx="4779120" cy="3354378"/>
          </a:xfrm>
          <a:prstGeom prst="rect">
            <a:avLst/>
          </a:prstGeom>
        </p:spPr>
      </p:pic>
      <p:pic>
        <p:nvPicPr>
          <p:cNvPr id="5" name="Picture 4" descr="A screenshot of a chat&#10;&#10;Description automatically generated">
            <a:extLst>
              <a:ext uri="{FF2B5EF4-FFF2-40B4-BE49-F238E27FC236}">
                <a16:creationId xmlns:a16="http://schemas.microsoft.com/office/drawing/2014/main" id="{0DADFAE0-345B-B5B8-0309-7CD13AE71140}"/>
              </a:ext>
            </a:extLst>
          </p:cNvPr>
          <p:cNvPicPr>
            <a:picLocks noChangeAspect="1"/>
          </p:cNvPicPr>
          <p:nvPr/>
        </p:nvPicPr>
        <p:blipFill>
          <a:blip r:embed="rId3"/>
          <a:stretch>
            <a:fillRect/>
          </a:stretch>
        </p:blipFill>
        <p:spPr>
          <a:xfrm>
            <a:off x="6040581" y="2811722"/>
            <a:ext cx="5450609" cy="2620010"/>
          </a:xfrm>
          <a:prstGeom prst="rect">
            <a:avLst/>
          </a:prstGeom>
        </p:spPr>
      </p:pic>
    </p:spTree>
    <p:extLst>
      <p:ext uri="{BB962C8B-B14F-4D97-AF65-F5344CB8AC3E}">
        <p14:creationId xmlns:p14="http://schemas.microsoft.com/office/powerpoint/2010/main" val="935706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6DE3-E309-31C8-A079-93A7703459EA}"/>
              </a:ext>
            </a:extLst>
          </p:cNvPr>
          <p:cNvSpPr>
            <a:spLocks noGrp="1"/>
          </p:cNvSpPr>
          <p:nvPr>
            <p:ph type="title"/>
          </p:nvPr>
        </p:nvSpPr>
        <p:spPr/>
        <p:txBody>
          <a:bodyPr>
            <a:normAutofit fontScale="90000"/>
          </a:bodyPr>
          <a:lstStyle/>
          <a:p>
            <a:r>
              <a:rPr lang="en-US" err="1">
                <a:cs typeface="Posterama"/>
              </a:rPr>
              <a:t>ChatBot</a:t>
            </a:r>
            <a:r>
              <a:rPr lang="en-US">
                <a:cs typeface="Posterama"/>
              </a:rPr>
              <a:t> Training and Prompt Experimentation</a:t>
            </a:r>
            <a:endParaRPr lang="en-US"/>
          </a:p>
        </p:txBody>
      </p:sp>
      <p:sp>
        <p:nvSpPr>
          <p:cNvPr id="3" name="Content Placeholder 2">
            <a:extLst>
              <a:ext uri="{FF2B5EF4-FFF2-40B4-BE49-F238E27FC236}">
                <a16:creationId xmlns:a16="http://schemas.microsoft.com/office/drawing/2014/main" id="{A3111FDD-46E1-B5D3-517B-8145BD0D1068}"/>
              </a:ext>
            </a:extLst>
          </p:cNvPr>
          <p:cNvSpPr>
            <a:spLocks noGrp="1"/>
          </p:cNvSpPr>
          <p:nvPr>
            <p:ph idx="1"/>
          </p:nvPr>
        </p:nvSpPr>
        <p:spPr/>
        <p:txBody>
          <a:bodyPr vert="horz" lIns="91440" tIns="45720" rIns="91440" bIns="45720" rtlCol="0" anchor="t">
            <a:normAutofit/>
          </a:bodyPr>
          <a:lstStyle/>
          <a:p>
            <a:r>
              <a:rPr lang="en-US" dirty="0"/>
              <a:t>Jailbreaking attempts…with success</a:t>
            </a:r>
          </a:p>
          <a:p>
            <a:endParaRPr lang="en-US" dirty="0"/>
          </a:p>
        </p:txBody>
      </p:sp>
      <p:pic>
        <p:nvPicPr>
          <p:cNvPr id="4" name="Picture 3" descr="A screenshot of a chat&#10;&#10;Description automatically generated">
            <a:extLst>
              <a:ext uri="{FF2B5EF4-FFF2-40B4-BE49-F238E27FC236}">
                <a16:creationId xmlns:a16="http://schemas.microsoft.com/office/drawing/2014/main" id="{965350C0-C6F6-19B7-58FD-EE3E31C05CD0}"/>
              </a:ext>
            </a:extLst>
          </p:cNvPr>
          <p:cNvPicPr>
            <a:picLocks noChangeAspect="1"/>
          </p:cNvPicPr>
          <p:nvPr/>
        </p:nvPicPr>
        <p:blipFill>
          <a:blip r:embed="rId2"/>
          <a:stretch>
            <a:fillRect/>
          </a:stretch>
        </p:blipFill>
        <p:spPr>
          <a:xfrm>
            <a:off x="608445" y="2952693"/>
            <a:ext cx="4232563" cy="321552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11AC060-4E8B-1CD8-6A5F-0AC9302E4E5B}"/>
              </a:ext>
            </a:extLst>
          </p:cNvPr>
          <p:cNvPicPr>
            <a:picLocks noChangeAspect="1"/>
          </p:cNvPicPr>
          <p:nvPr/>
        </p:nvPicPr>
        <p:blipFill>
          <a:blip r:embed="rId3"/>
          <a:stretch>
            <a:fillRect/>
          </a:stretch>
        </p:blipFill>
        <p:spPr>
          <a:xfrm>
            <a:off x="6708119" y="2606344"/>
            <a:ext cx="4537993" cy="3906122"/>
          </a:xfrm>
          <a:prstGeom prst="rect">
            <a:avLst/>
          </a:prstGeom>
        </p:spPr>
      </p:pic>
    </p:spTree>
    <p:extLst>
      <p:ext uri="{BB962C8B-B14F-4D97-AF65-F5344CB8AC3E}">
        <p14:creationId xmlns:p14="http://schemas.microsoft.com/office/powerpoint/2010/main" val="665464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Background Fill">
            <a:extLst>
              <a:ext uri="{FF2B5EF4-FFF2-40B4-BE49-F238E27FC236}">
                <a16:creationId xmlns:a16="http://schemas.microsoft.com/office/drawing/2014/main" id="{31BC8F63-97F8-423D-89DA-297A1A40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BBAB87D-2851-4F58-8AE4-FCF1D7413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396CFDFE-8E78-4E0B-8719-596F3ACB9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6630"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09600" y="663960"/>
            <a:ext cx="4534894" cy="1693801"/>
          </a:xfrm>
        </p:spPr>
        <p:txBody>
          <a:bodyPr anchor="t">
            <a:normAutofit/>
          </a:bodyPr>
          <a:lstStyle/>
          <a:p>
            <a:pPr>
              <a:lnSpc>
                <a:spcPct val="90000"/>
              </a:lnSpc>
            </a:pPr>
            <a:r>
              <a:rPr lang="en-US" sz="3400">
                <a:cs typeface="Calibri Light"/>
              </a:rPr>
              <a:t>Methods of Analysis and Use of Data</a:t>
            </a:r>
          </a:p>
        </p:txBody>
      </p:sp>
      <p:sp>
        <p:nvSpPr>
          <p:cNvPr id="3" name="Subtitle 2"/>
          <p:cNvSpPr>
            <a:spLocks noGrp="1"/>
          </p:cNvSpPr>
          <p:nvPr>
            <p:ph type="subTitle" idx="1"/>
          </p:nvPr>
        </p:nvSpPr>
        <p:spPr>
          <a:xfrm>
            <a:off x="606761" y="2482314"/>
            <a:ext cx="4534898" cy="2509455"/>
          </a:xfrm>
        </p:spPr>
        <p:txBody>
          <a:bodyPr vert="horz" lIns="91440" tIns="45720" rIns="91440" bIns="45720" rtlCol="0" anchor="ctr">
            <a:normAutofit fontScale="62500" lnSpcReduction="20000"/>
          </a:bodyPr>
          <a:lstStyle/>
          <a:p>
            <a:r>
              <a:rPr lang="en-US">
                <a:ea typeface="+mn-lt"/>
                <a:cs typeface="+mn-lt"/>
              </a:rPr>
              <a:t>ML modules</a:t>
            </a:r>
          </a:p>
          <a:p>
            <a:r>
              <a:rPr lang="en-US">
                <a:ea typeface="+mn-lt"/>
                <a:cs typeface="+mn-lt"/>
              </a:rPr>
              <a:t>AI modules</a:t>
            </a:r>
          </a:p>
          <a:p>
            <a:r>
              <a:rPr lang="en-US">
                <a:ea typeface="+mn-lt"/>
                <a:cs typeface="+mn-lt"/>
              </a:rPr>
              <a:t>Fed Stress Test API's</a:t>
            </a:r>
          </a:p>
          <a:p>
            <a:r>
              <a:rPr lang="en-US" err="1">
                <a:ea typeface="+mn-lt"/>
                <a:cs typeface="+mn-lt"/>
              </a:rPr>
              <a:t>SKLearn</a:t>
            </a:r>
            <a:r>
              <a:rPr lang="en-US">
                <a:ea typeface="+mn-lt"/>
                <a:cs typeface="+mn-lt"/>
              </a:rPr>
              <a:t> Regression Models</a:t>
            </a:r>
          </a:p>
          <a:p>
            <a:r>
              <a:rPr lang="en-US">
                <a:ea typeface="+mn-lt"/>
                <a:cs typeface="+mn-lt"/>
              </a:rPr>
              <a:t>Linear Regressions</a:t>
            </a:r>
          </a:p>
          <a:p>
            <a:r>
              <a:rPr lang="en-US">
                <a:ea typeface="+mn-lt"/>
                <a:cs typeface="+mn-lt"/>
              </a:rPr>
              <a:t>Gradiant Boost ML</a:t>
            </a:r>
          </a:p>
          <a:p>
            <a:r>
              <a:rPr lang="en-US"/>
              <a:t>Tree Models</a:t>
            </a:r>
          </a:p>
          <a:p>
            <a:r>
              <a:rPr lang="en-US" err="1"/>
              <a:t>ChatBot</a:t>
            </a:r>
            <a:r>
              <a:rPr lang="en-US"/>
              <a:t> for interactive User interface</a:t>
            </a:r>
          </a:p>
        </p:txBody>
      </p:sp>
      <p:pic>
        <p:nvPicPr>
          <p:cNvPr id="4" name="Picture 3" descr="Financial graphs on a dark display">
            <a:extLst>
              <a:ext uri="{FF2B5EF4-FFF2-40B4-BE49-F238E27FC236}">
                <a16:creationId xmlns:a16="http://schemas.microsoft.com/office/drawing/2014/main" id="{0F215988-15A8-6A13-9C13-EE8B2EB4CEB3}"/>
              </a:ext>
            </a:extLst>
          </p:cNvPr>
          <p:cNvPicPr>
            <a:picLocks noChangeAspect="1"/>
          </p:cNvPicPr>
          <p:nvPr/>
        </p:nvPicPr>
        <p:blipFill rotWithShape="1">
          <a:blip r:embed="rId2"/>
          <a:srcRect l="12598" r="15645" b="1"/>
          <a:stretch/>
        </p:blipFill>
        <p:spPr>
          <a:xfrm>
            <a:off x="5820354" y="994156"/>
            <a:ext cx="5038145" cy="4388155"/>
          </a:xfrm>
          <a:prstGeom prst="rect">
            <a:avLst/>
          </a:prstGeom>
        </p:spPr>
      </p:pic>
    </p:spTree>
    <p:extLst>
      <p:ext uri="{BB962C8B-B14F-4D97-AF65-F5344CB8AC3E}">
        <p14:creationId xmlns:p14="http://schemas.microsoft.com/office/powerpoint/2010/main" val="275387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ctrTitle"/>
          </p:nvPr>
        </p:nvSpPr>
        <p:spPr>
          <a:xfrm>
            <a:off x="5748752" y="552782"/>
            <a:ext cx="5919373" cy="1611920"/>
          </a:xfrm>
        </p:spPr>
        <p:txBody>
          <a:bodyPr vert="horz" lIns="91440" tIns="45720" rIns="91440" bIns="45720" rtlCol="0" anchor="b">
            <a:normAutofit/>
          </a:bodyPr>
          <a:lstStyle/>
          <a:p>
            <a:r>
              <a:rPr lang="en-US" sz="4400" kern="1200">
                <a:solidFill>
                  <a:schemeClr val="tx1"/>
                </a:solidFill>
                <a:latin typeface="+mj-lt"/>
                <a:ea typeface="+mj-ea"/>
                <a:cs typeface="+mj-cs"/>
              </a:rPr>
              <a:t>Optimizing Machine Learning</a:t>
            </a:r>
          </a:p>
        </p:txBody>
      </p:sp>
      <p:pic>
        <p:nvPicPr>
          <p:cNvPr id="4" name="Picture 3" descr="Financial graphs on a dark display">
            <a:extLst>
              <a:ext uri="{FF2B5EF4-FFF2-40B4-BE49-F238E27FC236}">
                <a16:creationId xmlns:a16="http://schemas.microsoft.com/office/drawing/2014/main" id="{0F215988-15A8-6A13-9C13-EE8B2EB4CEB3}"/>
              </a:ext>
            </a:extLst>
          </p:cNvPr>
          <p:cNvPicPr>
            <a:picLocks noChangeAspect="1"/>
          </p:cNvPicPr>
          <p:nvPr/>
        </p:nvPicPr>
        <p:blipFill rotWithShape="1">
          <a:blip r:embed="rId2"/>
          <a:srcRect l="22455" r="25502"/>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Subtitle 2"/>
          <p:cNvSpPr>
            <a:spLocks noGrp="1"/>
          </p:cNvSpPr>
          <p:nvPr>
            <p:ph type="subTitle" idx="1"/>
          </p:nvPr>
        </p:nvSpPr>
        <p:spPr>
          <a:xfrm>
            <a:off x="5745083" y="2391995"/>
            <a:ext cx="2902238" cy="3174788"/>
          </a:xfrm>
        </p:spPr>
        <p:txBody>
          <a:bodyPr vert="horz" lIns="91440" tIns="45720" rIns="91440" bIns="45720" rtlCol="0" anchor="t">
            <a:normAutofit/>
          </a:bodyPr>
          <a:lstStyle/>
          <a:p>
            <a:r>
              <a:rPr lang="en-US" sz="500"/>
              <a:t> </a:t>
            </a:r>
            <a:r>
              <a:rPr lang="en-US" sz="1200">
                <a:ea typeface="+mn-lt"/>
                <a:cs typeface="+mn-lt"/>
              </a:rPr>
              <a:t> </a:t>
            </a:r>
            <a:r>
              <a:rPr lang="en-US" sz="1200">
                <a:solidFill>
                  <a:srgbClr val="3F86BF"/>
                </a:solidFill>
                <a:ea typeface="+mn-lt"/>
                <a:cs typeface="+mn-lt"/>
                <a:hlinkClick r:id="rId3"/>
              </a:rPr>
              <a:t>Support Vector </a:t>
            </a:r>
            <a:r>
              <a:rPr lang="en-US" sz="1200">
                <a:solidFill>
                  <a:srgbClr val="3F86BF"/>
                </a:solidFill>
                <a:ea typeface="+mn-lt"/>
                <a:cs typeface="+mn-lt"/>
                <a:hlinkClick r:id="rId3">
                  <a:extLst>
                    <a:ext uri="{A12FA001-AC4F-418D-AE19-62706E023703}">
                      <ahyp:hlinkClr xmlns:ahyp="http://schemas.microsoft.com/office/drawing/2018/hyperlinkcolor" val="tx"/>
                    </a:ext>
                  </a:extLst>
                </a:hlinkClick>
              </a:rPr>
              <a:t>Machine</a:t>
            </a:r>
            <a:endParaRPr lang="en-US" sz="1200">
              <a:ea typeface="+mn-lt"/>
              <a:cs typeface="+mn-lt"/>
            </a:endParaRPr>
          </a:p>
          <a:p>
            <a:r>
              <a:rPr lang="en-US" sz="1200">
                <a:ea typeface="+mn-lt"/>
                <a:cs typeface="+mn-lt"/>
              </a:rPr>
              <a:t> </a:t>
            </a:r>
            <a:r>
              <a:rPr lang="en-US" sz="1200">
                <a:solidFill>
                  <a:srgbClr val="3F86BF"/>
                </a:solidFill>
                <a:ea typeface="+mn-lt"/>
                <a:cs typeface="+mn-lt"/>
                <a:hlinkClick r:id="rId4"/>
              </a:rPr>
              <a:t>Nu Support Vector </a:t>
            </a:r>
            <a:r>
              <a:rPr lang="en-US" sz="1200">
                <a:solidFill>
                  <a:srgbClr val="3F86BF"/>
                </a:solidFill>
                <a:ea typeface="+mn-lt"/>
                <a:cs typeface="+mn-lt"/>
                <a:hlinkClick r:id="rId4">
                  <a:extLst>
                    <a:ext uri="{A12FA001-AC4F-418D-AE19-62706E023703}">
                      <ahyp:hlinkClr xmlns:ahyp="http://schemas.microsoft.com/office/drawing/2018/hyperlinkcolor" val="tx"/>
                    </a:ext>
                  </a:extLst>
                </a:hlinkClick>
              </a:rPr>
              <a:t>Regression</a:t>
            </a:r>
            <a:endParaRPr lang="en-US" sz="1200">
              <a:ea typeface="+mn-lt"/>
              <a:cs typeface="+mn-lt"/>
            </a:endParaRPr>
          </a:p>
          <a:p>
            <a:r>
              <a:rPr lang="en-US" sz="1200">
                <a:ea typeface="+mn-lt"/>
                <a:cs typeface="+mn-lt"/>
              </a:rPr>
              <a:t> </a:t>
            </a:r>
            <a:r>
              <a:rPr lang="en-US" sz="1200">
                <a:solidFill>
                  <a:srgbClr val="3F86BF"/>
                </a:solidFill>
                <a:ea typeface="+mn-lt"/>
                <a:cs typeface="+mn-lt"/>
                <a:hlinkClick r:id="rId5"/>
              </a:rPr>
              <a:t>Linear Support Vector Regression</a:t>
            </a:r>
            <a:endParaRPr lang="en-US" sz="1200">
              <a:ea typeface="+mn-lt"/>
              <a:cs typeface="+mn-lt"/>
            </a:endParaRPr>
          </a:p>
          <a:p>
            <a:r>
              <a:rPr lang="en-US" sz="1200">
                <a:ea typeface="+mn-lt"/>
                <a:cs typeface="+mn-lt"/>
              </a:rPr>
              <a:t> </a:t>
            </a:r>
            <a:r>
              <a:rPr lang="en-US" sz="1200">
                <a:solidFill>
                  <a:srgbClr val="3F86BF"/>
                </a:solidFill>
                <a:ea typeface="+mn-lt"/>
                <a:cs typeface="+mn-lt"/>
                <a:hlinkClick r:id="rId6"/>
              </a:rPr>
              <a:t>Elastic Net</a:t>
            </a:r>
            <a:endParaRPr lang="en-US" sz="1200">
              <a:ea typeface="+mn-lt"/>
              <a:cs typeface="+mn-lt"/>
            </a:endParaRPr>
          </a:p>
          <a:p>
            <a:r>
              <a:rPr lang="en-US" sz="1200">
                <a:ea typeface="+mn-lt"/>
                <a:cs typeface="+mn-lt"/>
              </a:rPr>
              <a:t> </a:t>
            </a:r>
            <a:r>
              <a:rPr lang="en-US" sz="1200">
                <a:solidFill>
                  <a:srgbClr val="3F86BF"/>
                </a:solidFill>
                <a:ea typeface="+mn-lt"/>
                <a:cs typeface="+mn-lt"/>
                <a:hlinkClick r:id="rId7"/>
              </a:rPr>
              <a:t>Gaussian Process Regressor</a:t>
            </a:r>
            <a:endParaRPr lang="en-US" sz="1200">
              <a:ea typeface="+mn-lt"/>
              <a:cs typeface="+mn-lt"/>
            </a:endParaRPr>
          </a:p>
          <a:p>
            <a:r>
              <a:rPr lang="en-US" sz="1200">
                <a:ea typeface="+mn-lt"/>
                <a:cs typeface="+mn-lt"/>
              </a:rPr>
              <a:t> </a:t>
            </a:r>
            <a:r>
              <a:rPr lang="en-US" sz="1200">
                <a:solidFill>
                  <a:srgbClr val="3F86BF"/>
                </a:solidFill>
                <a:ea typeface="+mn-lt"/>
                <a:cs typeface="+mn-lt"/>
                <a:hlinkClick r:id="rId8"/>
              </a:rPr>
              <a:t>Decision Tree Regressor</a:t>
            </a:r>
            <a:endParaRPr lang="en-US" sz="1200">
              <a:solidFill>
                <a:srgbClr val="3F86BF"/>
              </a:solidFill>
              <a:ea typeface="+mn-lt"/>
              <a:cs typeface="+mn-lt"/>
            </a:endParaRPr>
          </a:p>
          <a:p>
            <a:r>
              <a:rPr lang="en-US" sz="1200">
                <a:solidFill>
                  <a:srgbClr val="3F86BF"/>
                </a:solidFill>
                <a:ea typeface="+mn-lt"/>
                <a:cs typeface="+mn-lt"/>
                <a:hlinkClick r:id="rId9"/>
              </a:rPr>
              <a:t> </a:t>
            </a:r>
            <a:r>
              <a:rPr lang="en-US" sz="1200">
                <a:solidFill>
                  <a:srgbClr val="3F86BF"/>
                </a:solidFill>
                <a:ea typeface="+mn-lt"/>
                <a:cs typeface="+mn-lt"/>
                <a:hlinkClick r:id="rId9">
                  <a:extLst>
                    <a:ext uri="{A12FA001-AC4F-418D-AE19-62706E023703}">
                      <ahyp:hlinkClr xmlns:ahyp="http://schemas.microsoft.com/office/drawing/2018/hyperlinkcolor" val="tx"/>
                    </a:ext>
                  </a:extLst>
                </a:hlinkClick>
              </a:rPr>
              <a:t>Random Forest Regressor</a:t>
            </a:r>
            <a:r>
              <a:rPr lang="en-US" sz="1200">
                <a:solidFill>
                  <a:srgbClr val="000000"/>
                </a:solidFill>
                <a:ea typeface="+mn-lt"/>
                <a:cs typeface="+mn-lt"/>
              </a:rPr>
              <a:t> </a:t>
            </a:r>
            <a:endParaRPr lang="en-US" sz="1200"/>
          </a:p>
        </p:txBody>
      </p:sp>
      <p:sp>
        <p:nvSpPr>
          <p:cNvPr id="5" name="TextBox 4">
            <a:extLst>
              <a:ext uri="{FF2B5EF4-FFF2-40B4-BE49-F238E27FC236}">
                <a16:creationId xmlns:a16="http://schemas.microsoft.com/office/drawing/2014/main" id="{3F7F40B0-C5A1-1C19-93CD-2358290A99DA}"/>
              </a:ext>
            </a:extLst>
          </p:cNvPr>
          <p:cNvSpPr txBox="1"/>
          <p:nvPr/>
        </p:nvSpPr>
        <p:spPr>
          <a:xfrm>
            <a:off x="9143999" y="2389909"/>
            <a:ext cx="2655454"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1200">
                <a:latin typeface="Avenir Next LT Pro"/>
                <a:ea typeface="Segoe UI"/>
                <a:cs typeface="Segoe UI"/>
              </a:rPr>
              <a:t> </a:t>
            </a:r>
            <a:r>
              <a:rPr lang="en-US" sz="1200">
                <a:solidFill>
                  <a:srgbClr val="3F86BF"/>
                </a:solidFill>
                <a:latin typeface="Avenir Next LT Pro"/>
                <a:ea typeface="Segoe UI"/>
                <a:cs typeface="Segoe UI"/>
                <a:hlinkClick r:id="rId10"/>
              </a:rPr>
              <a:t>Multi-layer Perceptron Regressor</a:t>
            </a:r>
            <a:r>
              <a:rPr lang="en-US" sz="1200">
                <a:latin typeface="Avenir Next LT Pro"/>
                <a:ea typeface="Segoe UI"/>
                <a:cs typeface="Segoe UI"/>
              </a:rPr>
              <a:t>​</a:t>
            </a:r>
          </a:p>
          <a:p>
            <a:endParaRPr lang="en-US" sz="1200">
              <a:latin typeface="Avenir Next LT Pro"/>
              <a:ea typeface="Segoe UI"/>
              <a:cs typeface="Segoe UI"/>
            </a:endParaRPr>
          </a:p>
          <a:p>
            <a:r>
              <a:rPr lang="en-US" sz="1200">
                <a:latin typeface="Avenir Next LT Pro"/>
                <a:ea typeface="Segoe UI"/>
                <a:cs typeface="Segoe UI"/>
              </a:rPr>
              <a:t> </a:t>
            </a:r>
            <a:r>
              <a:rPr lang="en-US" sz="1200">
                <a:solidFill>
                  <a:srgbClr val="3F86BF"/>
                </a:solidFill>
                <a:latin typeface="Avenir Next LT Pro"/>
                <a:ea typeface="Segoe UI"/>
                <a:cs typeface="Segoe UI"/>
                <a:hlinkClick r:id="rId11"/>
              </a:rPr>
              <a:t>Kernel Ridge</a:t>
            </a:r>
            <a:r>
              <a:rPr lang="en-US" sz="1200">
                <a:latin typeface="Avenir Next LT Pro"/>
                <a:ea typeface="Segoe UI"/>
                <a:cs typeface="Segoe UI"/>
              </a:rPr>
              <a:t>​</a:t>
            </a:r>
            <a:endParaRPr lang="en-US" sz="1200"/>
          </a:p>
          <a:p>
            <a:r>
              <a:rPr lang="en-US" sz="1200">
                <a:latin typeface="Avenir Next LT Pro"/>
                <a:ea typeface="Segoe UI"/>
                <a:cs typeface="Segoe UI"/>
              </a:rPr>
              <a:t>  </a:t>
            </a:r>
          </a:p>
          <a:p>
            <a:r>
              <a:rPr lang="en-US" sz="1200">
                <a:latin typeface="Avenir Next LT Pro"/>
                <a:ea typeface="Segoe UI"/>
                <a:cs typeface="Segoe UI"/>
              </a:rPr>
              <a:t> </a:t>
            </a:r>
            <a:r>
              <a:rPr lang="en-US" sz="1200">
                <a:solidFill>
                  <a:srgbClr val="3F86BF"/>
                </a:solidFill>
                <a:latin typeface="Avenir Next LT Pro"/>
                <a:ea typeface="Segoe UI"/>
                <a:cs typeface="Segoe UI"/>
                <a:hlinkClick r:id="rId12"/>
              </a:rPr>
              <a:t>Bayesian Ridge</a:t>
            </a:r>
            <a:r>
              <a:rPr lang="en-US" sz="1200">
                <a:latin typeface="Avenir Next LT Pro"/>
                <a:ea typeface="Segoe UI"/>
                <a:cs typeface="Segoe UI"/>
              </a:rPr>
              <a:t>​</a:t>
            </a:r>
            <a:endParaRPr lang="en-US" sz="1200"/>
          </a:p>
          <a:p>
            <a:endParaRPr lang="en-US" sz="1200">
              <a:latin typeface="Avenir Next LT Pro"/>
              <a:ea typeface="Segoe UI"/>
              <a:cs typeface="Segoe UI"/>
            </a:endParaRPr>
          </a:p>
          <a:p>
            <a:pPr rtl="0"/>
            <a:r>
              <a:rPr lang="en-US" sz="1200">
                <a:latin typeface="Avenir Next LT Pro"/>
                <a:ea typeface="Segoe UI"/>
                <a:cs typeface="Segoe UI"/>
              </a:rPr>
              <a:t> </a:t>
            </a:r>
            <a:r>
              <a:rPr lang="en-US" sz="1200">
                <a:solidFill>
                  <a:srgbClr val="3F86BF"/>
                </a:solidFill>
                <a:latin typeface="Avenir Next LT Pro"/>
                <a:ea typeface="Segoe UI"/>
                <a:cs typeface="Segoe UI"/>
                <a:hlinkClick r:id="rId13"/>
              </a:rPr>
              <a:t>Stochastic Gradient Descent</a:t>
            </a:r>
            <a:r>
              <a:rPr lang="en-US" sz="1200">
                <a:latin typeface="Avenir Next LT Pro"/>
                <a:ea typeface="Segoe UI"/>
                <a:cs typeface="Segoe UI"/>
              </a:rPr>
              <a:t>​</a:t>
            </a:r>
          </a:p>
          <a:p>
            <a:endParaRPr lang="en-US" sz="1200">
              <a:latin typeface="Avenir Next LT Pro"/>
              <a:ea typeface="Segoe UI"/>
              <a:cs typeface="Segoe UI"/>
            </a:endParaRPr>
          </a:p>
          <a:p>
            <a:pPr rtl="0"/>
            <a:r>
              <a:rPr lang="en-US" sz="1200">
                <a:latin typeface="Avenir Next LT Pro"/>
                <a:ea typeface="Segoe UI"/>
                <a:cs typeface="Segoe UI"/>
              </a:rPr>
              <a:t> </a:t>
            </a:r>
            <a:r>
              <a:rPr lang="en-US" sz="1200">
                <a:solidFill>
                  <a:srgbClr val="3F86BF"/>
                </a:solidFill>
                <a:latin typeface="Avenir Next LT Pro"/>
                <a:ea typeface="Segoe UI"/>
                <a:cs typeface="Segoe UI"/>
                <a:hlinkClick r:id="rId14"/>
              </a:rPr>
              <a:t>Gradient Boosting Regressor</a:t>
            </a:r>
            <a:r>
              <a:rPr lang="en-US" sz="1200">
                <a:latin typeface="Avenir Next LT Pro"/>
                <a:ea typeface="Segoe UI"/>
                <a:cs typeface="Segoe UI"/>
              </a:rPr>
              <a:t>​</a:t>
            </a:r>
          </a:p>
          <a:p>
            <a:endParaRPr lang="en-US" sz="1200">
              <a:latin typeface="Avenir Next LT Pro"/>
              <a:ea typeface="Segoe UI"/>
              <a:cs typeface="Segoe UI"/>
            </a:endParaRPr>
          </a:p>
          <a:p>
            <a:pPr rtl="0"/>
            <a:r>
              <a:rPr lang="en-US" sz="1200">
                <a:latin typeface="Avenir Next LT Pro"/>
                <a:ea typeface="Segoe UI"/>
                <a:cs typeface="Segoe UI"/>
              </a:rPr>
              <a:t> </a:t>
            </a:r>
            <a:r>
              <a:rPr lang="en-US" sz="1200">
                <a:solidFill>
                  <a:srgbClr val="3F86BF"/>
                </a:solidFill>
                <a:latin typeface="Avenir Next LT Pro"/>
                <a:ea typeface="Segoe UI"/>
                <a:cs typeface="Segoe UI"/>
                <a:hlinkClick r:id="rId14"/>
              </a:rPr>
              <a:t>Linear Regression</a:t>
            </a:r>
            <a:r>
              <a:rPr lang="en-US" sz="1200">
                <a:latin typeface="Avenir Next LT Pro"/>
                <a:ea typeface="Segoe UI"/>
                <a:cs typeface="Segoe UI"/>
              </a:rPr>
              <a:t>​</a:t>
            </a:r>
          </a:p>
          <a:p>
            <a:endParaRPr lang="en-US" sz="1200">
              <a:latin typeface="Avenir Next LT Pro"/>
              <a:ea typeface="Segoe UI"/>
              <a:cs typeface="Segoe UI"/>
            </a:endParaRPr>
          </a:p>
          <a:p>
            <a:pPr rtl="0"/>
            <a:r>
              <a:rPr lang="en-US" sz="1200">
                <a:latin typeface="Avenir Next LT Pro"/>
                <a:ea typeface="Segoe UI"/>
                <a:cs typeface="Segoe UI"/>
              </a:rPr>
              <a:t> </a:t>
            </a:r>
            <a:r>
              <a:rPr lang="en-US" sz="1200">
                <a:solidFill>
                  <a:srgbClr val="3F86BF"/>
                </a:solidFill>
                <a:latin typeface="Avenir Next LT Pro"/>
                <a:ea typeface="Segoe UI"/>
                <a:cs typeface="Segoe UI"/>
                <a:hlinkClick r:id="rId14"/>
              </a:rPr>
              <a:t>Light Gradient-Boosting-Machine</a:t>
            </a:r>
            <a:r>
              <a:rPr lang="en-US" sz="1200">
                <a:latin typeface="Avenir Next LT Pro"/>
                <a:ea typeface="Segoe UI"/>
                <a:cs typeface="Segoe UI"/>
              </a:rPr>
              <a:t>​</a:t>
            </a:r>
            <a:endParaRPr lang="en-US" sz="1200"/>
          </a:p>
        </p:txBody>
      </p:sp>
    </p:spTree>
    <p:extLst>
      <p:ext uri="{BB962C8B-B14F-4D97-AF65-F5344CB8AC3E}">
        <p14:creationId xmlns:p14="http://schemas.microsoft.com/office/powerpoint/2010/main" val="106759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6DE3-E309-31C8-A079-93A7703459EA}"/>
              </a:ext>
            </a:extLst>
          </p:cNvPr>
          <p:cNvSpPr>
            <a:spLocks noGrp="1"/>
          </p:cNvSpPr>
          <p:nvPr>
            <p:ph type="title"/>
          </p:nvPr>
        </p:nvSpPr>
        <p:spPr/>
        <p:txBody>
          <a:bodyPr/>
          <a:lstStyle/>
          <a:p>
            <a:r>
              <a:rPr lang="en-US">
                <a:cs typeface="Posterama"/>
              </a:rPr>
              <a:t>Do these graphs look similar?</a:t>
            </a:r>
            <a:endParaRPr lang="en-US"/>
          </a:p>
        </p:txBody>
      </p:sp>
      <p:sp>
        <p:nvSpPr>
          <p:cNvPr id="3" name="Content Placeholder 2">
            <a:extLst>
              <a:ext uri="{FF2B5EF4-FFF2-40B4-BE49-F238E27FC236}">
                <a16:creationId xmlns:a16="http://schemas.microsoft.com/office/drawing/2014/main" id="{A3111FDD-46E1-B5D3-517B-8145BD0D1068}"/>
              </a:ext>
            </a:extLst>
          </p:cNvPr>
          <p:cNvSpPr>
            <a:spLocks noGrp="1"/>
          </p:cNvSpPr>
          <p:nvPr>
            <p:ph idx="1"/>
          </p:nvPr>
        </p:nvSpPr>
        <p:spPr/>
        <p:txBody>
          <a:bodyPr vert="horz" lIns="91440" tIns="45720" rIns="91440" bIns="45720" rtlCol="0" anchor="t">
            <a:normAutofit/>
          </a:bodyPr>
          <a:lstStyle/>
          <a:p>
            <a:endParaRPr lang="en-US"/>
          </a:p>
          <a:p>
            <a:endParaRPr lang="en-US"/>
          </a:p>
          <a:p>
            <a:endParaRPr lang="en-US"/>
          </a:p>
          <a:p>
            <a:endParaRPr lang="en-US"/>
          </a:p>
          <a:p>
            <a:endParaRPr lang="en-US"/>
          </a:p>
          <a:p>
            <a:endParaRPr lang="en-US"/>
          </a:p>
          <a:p>
            <a:endParaRPr lang="en-US"/>
          </a:p>
        </p:txBody>
      </p:sp>
      <p:pic>
        <p:nvPicPr>
          <p:cNvPr id="5" name="Picture 4" descr="A graph of blue and red lines&#10;&#10;Description automatically generated">
            <a:extLst>
              <a:ext uri="{FF2B5EF4-FFF2-40B4-BE49-F238E27FC236}">
                <a16:creationId xmlns:a16="http://schemas.microsoft.com/office/drawing/2014/main" id="{CE119BE3-CCB1-C830-2B08-6193230FF728}"/>
              </a:ext>
            </a:extLst>
          </p:cNvPr>
          <p:cNvPicPr>
            <a:picLocks noChangeAspect="1"/>
          </p:cNvPicPr>
          <p:nvPr/>
        </p:nvPicPr>
        <p:blipFill>
          <a:blip r:embed="rId2"/>
          <a:stretch>
            <a:fillRect/>
          </a:stretch>
        </p:blipFill>
        <p:spPr>
          <a:xfrm>
            <a:off x="347622" y="2197705"/>
            <a:ext cx="6490225" cy="3942509"/>
          </a:xfrm>
          <a:prstGeom prst="rect">
            <a:avLst/>
          </a:prstGeom>
        </p:spPr>
      </p:pic>
      <p:pic>
        <p:nvPicPr>
          <p:cNvPr id="7" name="Picture 6">
            <a:extLst>
              <a:ext uri="{FF2B5EF4-FFF2-40B4-BE49-F238E27FC236}">
                <a16:creationId xmlns:a16="http://schemas.microsoft.com/office/drawing/2014/main" id="{1476DD19-DBE5-A1AB-2709-F430AE55D518}"/>
              </a:ext>
            </a:extLst>
          </p:cNvPr>
          <p:cNvPicPr>
            <a:picLocks noChangeAspect="1"/>
          </p:cNvPicPr>
          <p:nvPr/>
        </p:nvPicPr>
        <p:blipFill>
          <a:blip r:embed="rId3"/>
          <a:stretch>
            <a:fillRect/>
          </a:stretch>
        </p:blipFill>
        <p:spPr>
          <a:xfrm>
            <a:off x="7167838" y="2197769"/>
            <a:ext cx="4638753" cy="4074628"/>
          </a:xfrm>
          <a:prstGeom prst="rect">
            <a:avLst/>
          </a:prstGeom>
        </p:spPr>
      </p:pic>
    </p:spTree>
    <p:extLst>
      <p:ext uri="{BB962C8B-B14F-4D97-AF65-F5344CB8AC3E}">
        <p14:creationId xmlns:p14="http://schemas.microsoft.com/office/powerpoint/2010/main" val="357945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A026DE3-E309-31C8-A079-93A7703459EA}"/>
              </a:ext>
            </a:extLst>
          </p:cNvPr>
          <p:cNvSpPr>
            <a:spLocks noGrp="1"/>
          </p:cNvSpPr>
          <p:nvPr>
            <p:ph type="title"/>
          </p:nvPr>
        </p:nvSpPr>
        <p:spPr>
          <a:xfrm>
            <a:off x="6297494" y="552782"/>
            <a:ext cx="5369169" cy="1619611"/>
          </a:xfrm>
        </p:spPr>
        <p:txBody>
          <a:bodyPr>
            <a:normAutofit/>
          </a:bodyPr>
          <a:lstStyle/>
          <a:p>
            <a:r>
              <a:rPr lang="en-US">
                <a:cs typeface="Posterama"/>
              </a:rPr>
              <a:t>Trends vs Price Prediction</a:t>
            </a:r>
            <a:endParaRPr lang="en-US"/>
          </a:p>
        </p:txBody>
      </p:sp>
      <p:pic>
        <p:nvPicPr>
          <p:cNvPr id="6" name="Picture 5" descr="Graph on document with pen">
            <a:extLst>
              <a:ext uri="{FF2B5EF4-FFF2-40B4-BE49-F238E27FC236}">
                <a16:creationId xmlns:a16="http://schemas.microsoft.com/office/drawing/2014/main" id="{F18F2B2D-0E42-69AE-C325-CD2691D096D6}"/>
              </a:ext>
            </a:extLst>
          </p:cNvPr>
          <p:cNvPicPr>
            <a:picLocks noChangeAspect="1"/>
          </p:cNvPicPr>
          <p:nvPr/>
        </p:nvPicPr>
        <p:blipFill rotWithShape="1">
          <a:blip r:embed="rId2"/>
          <a:srcRect l="28707" r="14655" b="-3"/>
          <a:stretch/>
        </p:blipFill>
        <p:spPr>
          <a:xfrm>
            <a:off x="-52346" y="10"/>
            <a:ext cx="5827552" cy="6857990"/>
          </a:xfrm>
          <a:custGeom>
            <a:avLst/>
            <a:gdLst/>
            <a:ahLst/>
            <a:cxnLst/>
            <a:rect l="l" t="t" r="r" b="b"/>
            <a:pathLst>
              <a:path w="5827552" h="6858000">
                <a:moveTo>
                  <a:pt x="5436113" y="4232571"/>
                </a:moveTo>
                <a:cubicBezTo>
                  <a:pt x="5625722" y="4232571"/>
                  <a:pt x="5779430" y="4386279"/>
                  <a:pt x="5779430" y="4575888"/>
                </a:cubicBezTo>
                <a:cubicBezTo>
                  <a:pt x="5779430" y="4765497"/>
                  <a:pt x="5625722" y="4919205"/>
                  <a:pt x="5436113" y="4919205"/>
                </a:cubicBezTo>
                <a:cubicBezTo>
                  <a:pt x="5246504" y="4919205"/>
                  <a:pt x="5092796" y="4765497"/>
                  <a:pt x="5092796" y="4575888"/>
                </a:cubicBezTo>
                <a:cubicBezTo>
                  <a:pt x="5092796" y="4386279"/>
                  <a:pt x="5246504" y="4232571"/>
                  <a:pt x="5436113" y="4232571"/>
                </a:cubicBezTo>
                <a:close/>
                <a:moveTo>
                  <a:pt x="5580185" y="1806694"/>
                </a:moveTo>
                <a:cubicBezTo>
                  <a:pt x="5699726" y="1806694"/>
                  <a:pt x="5799461" y="1891487"/>
                  <a:pt x="5822527" y="2004209"/>
                </a:cubicBezTo>
                <a:lnTo>
                  <a:pt x="5827552" y="2054052"/>
                </a:lnTo>
                <a:lnTo>
                  <a:pt x="5827552" y="2054073"/>
                </a:lnTo>
                <a:lnTo>
                  <a:pt x="5822527" y="2103916"/>
                </a:lnTo>
                <a:cubicBezTo>
                  <a:pt x="5799461" y="2216637"/>
                  <a:pt x="5699726" y="2301430"/>
                  <a:pt x="5580185" y="2301430"/>
                </a:cubicBezTo>
                <a:cubicBezTo>
                  <a:pt x="5443567" y="2301430"/>
                  <a:pt x="5332817" y="2190680"/>
                  <a:pt x="5332817" y="2054062"/>
                </a:cubicBezTo>
                <a:cubicBezTo>
                  <a:pt x="5332817" y="1917444"/>
                  <a:pt x="5443567" y="1806694"/>
                  <a:pt x="5580185" y="1806694"/>
                </a:cubicBezTo>
                <a:close/>
                <a:moveTo>
                  <a:pt x="5580184" y="1294715"/>
                </a:moveTo>
                <a:cubicBezTo>
                  <a:pt x="5659753" y="1294715"/>
                  <a:pt x="5724256" y="1359218"/>
                  <a:pt x="5724256" y="1438787"/>
                </a:cubicBezTo>
                <a:cubicBezTo>
                  <a:pt x="5724256" y="1518356"/>
                  <a:pt x="5659753" y="1582859"/>
                  <a:pt x="5580184" y="1582859"/>
                </a:cubicBezTo>
                <a:cubicBezTo>
                  <a:pt x="5500615" y="1582859"/>
                  <a:pt x="5436112" y="1518356"/>
                  <a:pt x="5436112" y="1438787"/>
                </a:cubicBezTo>
                <a:cubicBezTo>
                  <a:pt x="5436112" y="1359218"/>
                  <a:pt x="5500615" y="1294715"/>
                  <a:pt x="5580184" y="1294715"/>
                </a:cubicBezTo>
                <a:close/>
                <a:moveTo>
                  <a:pt x="0" y="0"/>
                </a:moveTo>
                <a:lnTo>
                  <a:pt x="5346882" y="0"/>
                </a:lnTo>
                <a:lnTo>
                  <a:pt x="5396357" y="64140"/>
                </a:lnTo>
                <a:cubicBezTo>
                  <a:pt x="5509528" y="228632"/>
                  <a:pt x="5577723" y="424885"/>
                  <a:pt x="5582550" y="646882"/>
                </a:cubicBezTo>
                <a:cubicBezTo>
                  <a:pt x="5608062" y="1102027"/>
                  <a:pt x="5203194" y="1301070"/>
                  <a:pt x="5151872" y="1809180"/>
                </a:cubicBezTo>
                <a:cubicBezTo>
                  <a:pt x="5104686" y="2276432"/>
                  <a:pt x="5496947" y="2514465"/>
                  <a:pt x="5323965" y="3464278"/>
                </a:cubicBezTo>
                <a:cubicBezTo>
                  <a:pt x="5211960" y="4079388"/>
                  <a:pt x="4297510" y="4259025"/>
                  <a:pt x="5513003" y="5720066"/>
                </a:cubicBezTo>
                <a:cubicBezTo>
                  <a:pt x="5768583" y="6027176"/>
                  <a:pt x="5791560" y="6490332"/>
                  <a:pt x="5601722" y="6841105"/>
                </a:cubicBezTo>
                <a:lnTo>
                  <a:pt x="5590822" y="6858000"/>
                </a:lnTo>
                <a:lnTo>
                  <a:pt x="1735" y="6858000"/>
                </a:lnTo>
                <a:lnTo>
                  <a:pt x="0" y="6858000"/>
                </a:lnTo>
                <a:lnTo>
                  <a:pt x="0" y="6849812"/>
                </a:lnTo>
                <a:lnTo>
                  <a:pt x="0" y="6483067"/>
                </a:lnTo>
                <a:lnTo>
                  <a:pt x="0" y="1250146"/>
                </a:lnTo>
                <a:close/>
              </a:path>
            </a:pathLst>
          </a:custGeom>
        </p:spPr>
      </p:pic>
      <p:sp>
        <p:nvSpPr>
          <p:cNvPr id="3" name="Content Placeholder 2">
            <a:extLst>
              <a:ext uri="{FF2B5EF4-FFF2-40B4-BE49-F238E27FC236}">
                <a16:creationId xmlns:a16="http://schemas.microsoft.com/office/drawing/2014/main" id="{A3111FDD-46E1-B5D3-517B-8145BD0D1068}"/>
              </a:ext>
            </a:extLst>
          </p:cNvPr>
          <p:cNvSpPr>
            <a:spLocks noGrp="1"/>
          </p:cNvSpPr>
          <p:nvPr>
            <p:ph idx="1"/>
          </p:nvPr>
        </p:nvSpPr>
        <p:spPr>
          <a:xfrm>
            <a:off x="6298092" y="2391995"/>
            <a:ext cx="5355276" cy="3174788"/>
          </a:xfrm>
        </p:spPr>
        <p:txBody>
          <a:bodyPr vert="horz" lIns="91440" tIns="45720" rIns="91440" bIns="45720" rtlCol="0" anchor="t">
            <a:normAutofit/>
          </a:bodyPr>
          <a:lstStyle/>
          <a:p>
            <a:pPr>
              <a:lnSpc>
                <a:spcPct val="100000"/>
              </a:lnSpc>
            </a:pPr>
            <a:r>
              <a:rPr lang="en-US"/>
              <a:t>What is similarity of curves? </a:t>
            </a:r>
          </a:p>
          <a:p>
            <a:pPr>
              <a:lnSpc>
                <a:spcPct val="100000"/>
              </a:lnSpc>
            </a:pPr>
            <a:r>
              <a:rPr lang="en-US">
                <a:hlinkClick r:id="rId3"/>
              </a:rPr>
              <a:t>Fréchet distance</a:t>
            </a:r>
            <a:endParaRPr lang="en-US"/>
          </a:p>
          <a:p>
            <a:pPr>
              <a:lnSpc>
                <a:spcPct val="100000"/>
              </a:lnSpc>
            </a:pPr>
            <a:r>
              <a:rPr lang="en-US">
                <a:hlinkClick r:id="rId4"/>
              </a:rPr>
              <a:t>Implementing </a:t>
            </a:r>
            <a:r>
              <a:rPr lang="en-US">
                <a:latin typeface="Avenir Next LT Pro"/>
                <a:cs typeface="Segoe UI"/>
                <a:hlinkClick r:id="rId4"/>
              </a:rPr>
              <a:t>Fréchet</a:t>
            </a:r>
            <a:r>
              <a:rPr lang="en-US">
                <a:hlinkClick r:id="rId4"/>
              </a:rPr>
              <a:t> Algorithim </a:t>
            </a:r>
            <a:endParaRPr lang="en-US"/>
          </a:p>
          <a:p>
            <a:pPr>
              <a:lnSpc>
                <a:spcPct val="100000"/>
              </a:lnSpc>
            </a:pPr>
            <a:r>
              <a:rPr lang="en-US">
                <a:hlinkClick r:id="rId5"/>
              </a:rPr>
              <a:t>Dynamic Time Warping Instead?</a:t>
            </a:r>
            <a:endParaRPr lang="en-US"/>
          </a:p>
          <a:p>
            <a:pPr>
              <a:lnSpc>
                <a:spcPct val="100000"/>
              </a:lnSpc>
            </a:pPr>
            <a:r>
              <a:rPr lang="en-US"/>
              <a:t>Family of Curves and Differential Equations</a:t>
            </a:r>
          </a:p>
          <a:p>
            <a:pPr>
              <a:lnSpc>
                <a:spcPct val="100000"/>
              </a:lnSpc>
            </a:pPr>
            <a:r>
              <a:rPr lang="en-US"/>
              <a:t>Stochastic Calculus/</a:t>
            </a:r>
            <a:r>
              <a:rPr lang="en-US">
                <a:ea typeface="+mn-lt"/>
                <a:cs typeface="+mn-lt"/>
              </a:rPr>
              <a:t> </a:t>
            </a:r>
            <a:r>
              <a:rPr lang="en-US" err="1">
                <a:ea typeface="+mn-lt"/>
                <a:cs typeface="+mn-lt"/>
              </a:rPr>
              <a:t>Itô</a:t>
            </a:r>
            <a:r>
              <a:rPr lang="en-US">
                <a:ea typeface="+mn-lt"/>
                <a:cs typeface="+mn-lt"/>
              </a:rPr>
              <a:t> Calculus</a:t>
            </a:r>
          </a:p>
          <a:p>
            <a:pPr>
              <a:lnSpc>
                <a:spcPct val="100000"/>
              </a:lnSpc>
            </a:pPr>
            <a:r>
              <a:rPr lang="en-US"/>
              <a:t>Jump Diffusion Models</a:t>
            </a:r>
          </a:p>
          <a:p>
            <a:pPr>
              <a:lnSpc>
                <a:spcPct val="100000"/>
              </a:lnSpc>
            </a:pPr>
            <a:endParaRPr lang="en-US"/>
          </a:p>
          <a:p>
            <a:pPr>
              <a:lnSpc>
                <a:spcPct val="100000"/>
              </a:lnSpc>
            </a:pPr>
            <a:endParaRPr lang="en-US"/>
          </a:p>
          <a:p>
            <a:pPr>
              <a:lnSpc>
                <a:spcPct val="100000"/>
              </a:lnSpc>
            </a:pPr>
            <a:endParaRPr lang="en-US"/>
          </a:p>
          <a:p>
            <a:pPr>
              <a:lnSpc>
                <a:spcPct val="100000"/>
              </a:lnSpc>
            </a:pPr>
            <a:endParaRPr lang="en-US"/>
          </a:p>
          <a:p>
            <a:pPr>
              <a:lnSpc>
                <a:spcPct val="100000"/>
              </a:lnSpc>
            </a:pPr>
            <a:endParaRPr lang="en-US"/>
          </a:p>
          <a:p>
            <a:pPr>
              <a:lnSpc>
                <a:spcPct val="100000"/>
              </a:lnSpc>
            </a:pPr>
            <a:endParaRPr lang="en-US"/>
          </a:p>
        </p:txBody>
      </p:sp>
      <p:sp>
        <p:nvSpPr>
          <p:cNvPr id="4" name="Footer Placeholder 3">
            <a:extLst>
              <a:ext uri="{FF2B5EF4-FFF2-40B4-BE49-F238E27FC236}">
                <a16:creationId xmlns:a16="http://schemas.microsoft.com/office/drawing/2014/main" id="{68F8D9FA-CCF6-8DB1-EB0E-D45014FC1B1F}"/>
              </a:ext>
            </a:extLst>
          </p:cNvPr>
          <p:cNvSpPr>
            <a:spLocks noGrp="1"/>
          </p:cNvSpPr>
          <p:nvPr>
            <p:ph type="ftr" sz="quarter" idx="11"/>
          </p:nvPr>
        </p:nvSpPr>
        <p:spPr>
          <a:xfrm>
            <a:off x="6297494" y="6356350"/>
            <a:ext cx="4114800" cy="365125"/>
          </a:xfrm>
        </p:spPr>
        <p:txBody>
          <a:bodyPr>
            <a:normAutofit/>
          </a:bodyPr>
          <a:lstStyle/>
          <a:p>
            <a:pPr algn="l">
              <a:lnSpc>
                <a:spcPct val="90000"/>
              </a:lnSpc>
              <a:spcAft>
                <a:spcPts val="600"/>
              </a:spcAft>
            </a:pPr>
            <a:r>
              <a:rPr lang="en-US" sz="400">
                <a:latin typeface="Arial"/>
                <a:ea typeface="+mn-lt"/>
                <a:cs typeface="+mn-lt"/>
              </a:rPr>
              <a:t>1.Boris Aronov, Sariel Har-Peled, Christian Knauer, Yusu Wang, and Carola Wenk. (2015). Fréchet Distance for Curves, Revisited. arXiv:1504.07685v1 [cs.CG]. </a:t>
            </a:r>
            <a:r>
              <a:rPr lang="en-US" sz="400" u="sng">
                <a:latin typeface="Arial"/>
                <a:ea typeface="+mn-lt"/>
                <a:cs typeface="+mn-lt"/>
                <a:hlinkClick r:id="rId4"/>
              </a:rPr>
              <a:t>https://arxiv.org/abs/1504.07685</a:t>
            </a:r>
            <a:endParaRPr lang="en-US" sz="400">
              <a:latin typeface="Arial"/>
            </a:endParaRPr>
          </a:p>
        </p:txBody>
      </p:sp>
    </p:spTree>
    <p:extLst>
      <p:ext uri="{BB962C8B-B14F-4D97-AF65-F5344CB8AC3E}">
        <p14:creationId xmlns:p14="http://schemas.microsoft.com/office/powerpoint/2010/main" val="462448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6DE3-E309-31C8-A079-93A7703459EA}"/>
              </a:ext>
            </a:extLst>
          </p:cNvPr>
          <p:cNvSpPr>
            <a:spLocks noGrp="1"/>
          </p:cNvSpPr>
          <p:nvPr>
            <p:ph type="title"/>
          </p:nvPr>
        </p:nvSpPr>
        <p:spPr/>
        <p:txBody>
          <a:bodyPr/>
          <a:lstStyle/>
          <a:p>
            <a:r>
              <a:rPr lang="en-US" err="1">
                <a:cs typeface="Posterama"/>
              </a:rPr>
              <a:t>Frechet</a:t>
            </a:r>
            <a:r>
              <a:rPr lang="en-US">
                <a:cs typeface="Posterama"/>
              </a:rPr>
              <a:t> Distance</a:t>
            </a:r>
            <a:endParaRPr lang="en-US"/>
          </a:p>
        </p:txBody>
      </p:sp>
      <p:sp>
        <p:nvSpPr>
          <p:cNvPr id="3" name="Content Placeholder 2">
            <a:extLst>
              <a:ext uri="{FF2B5EF4-FFF2-40B4-BE49-F238E27FC236}">
                <a16:creationId xmlns:a16="http://schemas.microsoft.com/office/drawing/2014/main" id="{A3111FDD-46E1-B5D3-517B-8145BD0D1068}"/>
              </a:ext>
            </a:extLst>
          </p:cNvPr>
          <p:cNvSpPr>
            <a:spLocks noGrp="1"/>
          </p:cNvSpPr>
          <p:nvPr>
            <p:ph idx="1"/>
          </p:nvPr>
        </p:nvSpPr>
        <p:spPr>
          <a:xfrm>
            <a:off x="572125" y="2099958"/>
            <a:ext cx="10972800" cy="4036534"/>
          </a:xfrm>
        </p:spPr>
        <p:txBody>
          <a:bodyPr vert="horz" lIns="91440" tIns="45720" rIns="91440" bIns="45720" rtlCol="0" anchor="t">
            <a:normAutofit/>
          </a:bodyPr>
          <a:lstStyle/>
          <a:p>
            <a:endParaRPr lang="en-US"/>
          </a:p>
          <a:p>
            <a:endParaRPr lang="en-US"/>
          </a:p>
          <a:p>
            <a:endParaRPr lang="en-US"/>
          </a:p>
          <a:p>
            <a:endParaRPr lang="en-US"/>
          </a:p>
          <a:p>
            <a:endParaRPr lang="en-US"/>
          </a:p>
          <a:p>
            <a:endParaRPr lang="en-US"/>
          </a:p>
          <a:p>
            <a:endParaRPr lang="en-US"/>
          </a:p>
        </p:txBody>
      </p:sp>
      <p:pic>
        <p:nvPicPr>
          <p:cNvPr id="8" name="Picture 7" descr="A screenshot of a computer program&#10;&#10;Description automatically generated">
            <a:extLst>
              <a:ext uri="{FF2B5EF4-FFF2-40B4-BE49-F238E27FC236}">
                <a16:creationId xmlns:a16="http://schemas.microsoft.com/office/drawing/2014/main" id="{F99B88C9-D702-641B-5D1A-8148E2CCDFAA}"/>
              </a:ext>
            </a:extLst>
          </p:cNvPr>
          <p:cNvPicPr>
            <a:picLocks noChangeAspect="1"/>
          </p:cNvPicPr>
          <p:nvPr/>
        </p:nvPicPr>
        <p:blipFill>
          <a:blip r:embed="rId2"/>
          <a:stretch>
            <a:fillRect/>
          </a:stretch>
        </p:blipFill>
        <p:spPr>
          <a:xfrm>
            <a:off x="366516" y="2290950"/>
            <a:ext cx="4745811" cy="3258513"/>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A6503AAC-67B6-E6A4-CAF0-29E6CC6CE958}"/>
              </a:ext>
            </a:extLst>
          </p:cNvPr>
          <p:cNvPicPr>
            <a:picLocks noChangeAspect="1"/>
          </p:cNvPicPr>
          <p:nvPr/>
        </p:nvPicPr>
        <p:blipFill>
          <a:blip r:embed="rId3"/>
          <a:stretch>
            <a:fillRect/>
          </a:stretch>
        </p:blipFill>
        <p:spPr>
          <a:xfrm>
            <a:off x="7306384" y="3893219"/>
            <a:ext cx="3857861" cy="2396653"/>
          </a:xfrm>
          <a:prstGeom prst="rect">
            <a:avLst/>
          </a:prstGeom>
        </p:spPr>
      </p:pic>
      <p:pic>
        <p:nvPicPr>
          <p:cNvPr id="10" name="Picture 9">
            <a:extLst>
              <a:ext uri="{FF2B5EF4-FFF2-40B4-BE49-F238E27FC236}">
                <a16:creationId xmlns:a16="http://schemas.microsoft.com/office/drawing/2014/main" id="{83B698F4-A603-A148-8F62-14600E4E236E}"/>
              </a:ext>
            </a:extLst>
          </p:cNvPr>
          <p:cNvPicPr>
            <a:picLocks noChangeAspect="1"/>
          </p:cNvPicPr>
          <p:nvPr/>
        </p:nvPicPr>
        <p:blipFill>
          <a:blip r:embed="rId4"/>
          <a:stretch>
            <a:fillRect/>
          </a:stretch>
        </p:blipFill>
        <p:spPr>
          <a:xfrm>
            <a:off x="6997805" y="1373745"/>
            <a:ext cx="4361662" cy="2051222"/>
          </a:xfrm>
          <a:prstGeom prst="rect">
            <a:avLst/>
          </a:prstGeom>
        </p:spPr>
      </p:pic>
      <p:sp>
        <p:nvSpPr>
          <p:cNvPr id="12" name="Footer Placeholder 3">
            <a:extLst>
              <a:ext uri="{FF2B5EF4-FFF2-40B4-BE49-F238E27FC236}">
                <a16:creationId xmlns:a16="http://schemas.microsoft.com/office/drawing/2014/main" id="{B886A2A8-1E55-9F8D-B12F-2ED71A7A3A10}"/>
              </a:ext>
            </a:extLst>
          </p:cNvPr>
          <p:cNvSpPr>
            <a:spLocks noGrp="1"/>
          </p:cNvSpPr>
          <p:nvPr>
            <p:ph type="ftr" sz="quarter" idx="11"/>
          </p:nvPr>
        </p:nvSpPr>
        <p:spPr>
          <a:xfrm>
            <a:off x="1177977" y="6243924"/>
            <a:ext cx="4114800" cy="365125"/>
          </a:xfrm>
        </p:spPr>
        <p:txBody>
          <a:bodyPr/>
          <a:lstStyle/>
          <a:p>
            <a:r>
              <a:rPr lang="en-US" sz="600">
                <a:solidFill>
                  <a:srgbClr val="374151"/>
                </a:solidFill>
                <a:latin typeface="Arial"/>
                <a:ea typeface="+mn-lt"/>
                <a:cs typeface="+mn-lt"/>
              </a:rPr>
              <a:t>1.Boris Aronov, Sariel Har-Peled, Christian Knauer, Yusu Wang, and Carola Wenk. (2015). Fréchet Distance for Curves, Revisited. arXiv:1504.07685v1 [cs.CG]. </a:t>
            </a:r>
            <a:r>
              <a:rPr lang="en-US" sz="600" u="sng">
                <a:latin typeface="Arial"/>
                <a:ea typeface="+mn-lt"/>
                <a:cs typeface="+mn-lt"/>
                <a:hlinkClick r:id="rId5"/>
              </a:rPr>
              <a:t>https://arxiv.org/abs/1504.07685</a:t>
            </a:r>
            <a:endParaRPr lang="en-US" sz="600">
              <a:latin typeface="Arial"/>
            </a:endParaRPr>
          </a:p>
        </p:txBody>
      </p:sp>
    </p:spTree>
    <p:extLst>
      <p:ext uri="{BB962C8B-B14F-4D97-AF65-F5344CB8AC3E}">
        <p14:creationId xmlns:p14="http://schemas.microsoft.com/office/powerpoint/2010/main" val="1678977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A026DE3-E309-31C8-A079-93A7703459EA}"/>
              </a:ext>
            </a:extLst>
          </p:cNvPr>
          <p:cNvSpPr>
            <a:spLocks noGrp="1"/>
          </p:cNvSpPr>
          <p:nvPr>
            <p:ph type="title"/>
          </p:nvPr>
        </p:nvSpPr>
        <p:spPr>
          <a:xfrm>
            <a:off x="609600" y="552782"/>
            <a:ext cx="5369169" cy="1591902"/>
          </a:xfrm>
        </p:spPr>
        <p:txBody>
          <a:bodyPr>
            <a:normAutofit/>
          </a:bodyPr>
          <a:lstStyle/>
          <a:p>
            <a:r>
              <a:rPr lang="en-US">
                <a:cs typeface="Posterama"/>
              </a:rPr>
              <a:t>Dynamic Time Warping</a:t>
            </a:r>
          </a:p>
        </p:txBody>
      </p:sp>
      <p:sp>
        <p:nvSpPr>
          <p:cNvPr id="3" name="Content Placeholder 2">
            <a:extLst>
              <a:ext uri="{FF2B5EF4-FFF2-40B4-BE49-F238E27FC236}">
                <a16:creationId xmlns:a16="http://schemas.microsoft.com/office/drawing/2014/main" id="{A3111FDD-46E1-B5D3-517B-8145BD0D1068}"/>
              </a:ext>
            </a:extLst>
          </p:cNvPr>
          <p:cNvSpPr>
            <a:spLocks noGrp="1"/>
          </p:cNvSpPr>
          <p:nvPr>
            <p:ph idx="1"/>
          </p:nvPr>
        </p:nvSpPr>
        <p:spPr>
          <a:xfrm>
            <a:off x="610198" y="2391995"/>
            <a:ext cx="5355276" cy="3174788"/>
          </a:xfrm>
        </p:spPr>
        <p:txBody>
          <a:bodyPr vert="horz" lIns="91440" tIns="45720" rIns="91440" bIns="45720" rtlCol="0" anchor="t">
            <a:normAutofit/>
          </a:bodyPr>
          <a:lstStyle/>
          <a:p>
            <a:r>
              <a:rPr lang="en-US"/>
              <a:t>Same issues as </a:t>
            </a:r>
            <a:r>
              <a:rPr lang="en-US">
                <a:latin typeface="Segoe UI"/>
                <a:cs typeface="Segoe UI"/>
              </a:rPr>
              <a:t>Fréchet </a:t>
            </a:r>
            <a:r>
              <a:rPr lang="en-US">
                <a:latin typeface="Avenir Next LT Pro"/>
                <a:cs typeface="Segoe UI"/>
              </a:rPr>
              <a:t>distance</a:t>
            </a:r>
            <a:endParaRPr lang="en-US"/>
          </a:p>
          <a:p>
            <a:r>
              <a:rPr lang="en-US"/>
              <a:t>Both curves are same in regards to time, different among price</a:t>
            </a:r>
          </a:p>
          <a:p>
            <a:r>
              <a:rPr lang="en-US"/>
              <a:t>Want to measure "similarity of trends"</a:t>
            </a:r>
          </a:p>
          <a:p>
            <a:r>
              <a:rPr lang="en-US"/>
              <a:t>How can we do that?</a:t>
            </a:r>
          </a:p>
          <a:p>
            <a:endParaRPr lang="en-US"/>
          </a:p>
          <a:p>
            <a:endParaRPr lang="en-US"/>
          </a:p>
          <a:p>
            <a:endParaRPr lang="en-US"/>
          </a:p>
          <a:p>
            <a:endParaRPr lang="en-US"/>
          </a:p>
          <a:p>
            <a:endParaRPr lang="en-US"/>
          </a:p>
          <a:p>
            <a:endParaRPr lang="en-US"/>
          </a:p>
        </p:txBody>
      </p:sp>
      <p:pic>
        <p:nvPicPr>
          <p:cNvPr id="5" name="Picture 4" descr="White lines creating a tunnel illusion on a black surface">
            <a:extLst>
              <a:ext uri="{FF2B5EF4-FFF2-40B4-BE49-F238E27FC236}">
                <a16:creationId xmlns:a16="http://schemas.microsoft.com/office/drawing/2014/main" id="{C26D3B48-30B8-8FBC-0882-1B730BE4A51D}"/>
              </a:ext>
            </a:extLst>
          </p:cNvPr>
          <p:cNvPicPr>
            <a:picLocks noChangeAspect="1"/>
          </p:cNvPicPr>
          <p:nvPr/>
        </p:nvPicPr>
        <p:blipFill rotWithShape="1">
          <a:blip r:embed="rId2"/>
          <a:srcRect l="15605" r="23646" b="-9"/>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112352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6DE3-E309-31C8-A079-93A7703459EA}"/>
              </a:ext>
            </a:extLst>
          </p:cNvPr>
          <p:cNvSpPr>
            <a:spLocks noGrp="1"/>
          </p:cNvSpPr>
          <p:nvPr>
            <p:ph type="title"/>
          </p:nvPr>
        </p:nvSpPr>
        <p:spPr/>
        <p:txBody>
          <a:bodyPr/>
          <a:lstStyle/>
          <a:p>
            <a:r>
              <a:rPr lang="en-US">
                <a:cs typeface="Posterama"/>
              </a:rPr>
              <a:t>Calculus Time</a:t>
            </a:r>
          </a:p>
        </p:txBody>
      </p:sp>
      <p:sp>
        <p:nvSpPr>
          <p:cNvPr id="3" name="Content Placeholder 2">
            <a:extLst>
              <a:ext uri="{FF2B5EF4-FFF2-40B4-BE49-F238E27FC236}">
                <a16:creationId xmlns:a16="http://schemas.microsoft.com/office/drawing/2014/main" id="{A3111FDD-46E1-B5D3-517B-8145BD0D1068}"/>
              </a:ext>
            </a:extLst>
          </p:cNvPr>
          <p:cNvSpPr>
            <a:spLocks noGrp="1"/>
          </p:cNvSpPr>
          <p:nvPr>
            <p:ph idx="1"/>
          </p:nvPr>
        </p:nvSpPr>
        <p:spPr>
          <a:xfrm>
            <a:off x="609600" y="2106204"/>
            <a:ext cx="10972800" cy="4255140"/>
          </a:xfrm>
        </p:spPr>
        <p:txBody>
          <a:bodyPr vert="horz" lIns="91440" tIns="45720" rIns="91440" bIns="45720" rtlCol="0" anchor="t">
            <a:normAutofit/>
          </a:bodyPr>
          <a:lstStyle/>
          <a:p>
            <a:r>
              <a:rPr lang="en-US">
                <a:cs typeface="Segoe UI"/>
              </a:rPr>
              <a:t>Calculus finds slopes, inflection points, local minimums and local maximums of curves</a:t>
            </a:r>
            <a:endParaRPr lang="en-US"/>
          </a:p>
          <a:p>
            <a:r>
              <a:rPr lang="en-US">
                <a:cs typeface="Segoe UI"/>
              </a:rPr>
              <a:t>Find the differential of the equation and the above can be found</a:t>
            </a:r>
          </a:p>
          <a:p>
            <a:r>
              <a:rPr lang="en-US">
                <a:cs typeface="Segoe UI"/>
              </a:rPr>
              <a:t>If we can find a differential equation for the behavior of the stocks and solve it we can find a family of curves</a:t>
            </a:r>
          </a:p>
          <a:p>
            <a:endParaRPr lang="en-US"/>
          </a:p>
          <a:p>
            <a:endParaRPr lang="en-US"/>
          </a:p>
          <a:p>
            <a:endParaRPr lang="en-US"/>
          </a:p>
          <a:p>
            <a:endParaRPr lang="en-US"/>
          </a:p>
          <a:p>
            <a:endParaRPr lang="en-US"/>
          </a:p>
        </p:txBody>
      </p:sp>
      <p:pic>
        <p:nvPicPr>
          <p:cNvPr id="5" name="Picture 4" descr="A rainbow on a black background&#10;&#10;Description automatically generated">
            <a:extLst>
              <a:ext uri="{FF2B5EF4-FFF2-40B4-BE49-F238E27FC236}">
                <a16:creationId xmlns:a16="http://schemas.microsoft.com/office/drawing/2014/main" id="{7363F0B9-CAF4-AC59-0E0D-A278FB4D75A6}"/>
              </a:ext>
            </a:extLst>
          </p:cNvPr>
          <p:cNvPicPr>
            <a:picLocks noChangeAspect="1"/>
          </p:cNvPicPr>
          <p:nvPr/>
        </p:nvPicPr>
        <p:blipFill>
          <a:blip r:embed="rId2"/>
          <a:stretch>
            <a:fillRect/>
          </a:stretch>
        </p:blipFill>
        <p:spPr>
          <a:xfrm>
            <a:off x="194418" y="3821928"/>
            <a:ext cx="3436494" cy="2317377"/>
          </a:xfrm>
          <a:prstGeom prst="rect">
            <a:avLst/>
          </a:prstGeom>
        </p:spPr>
      </p:pic>
      <p:sp>
        <p:nvSpPr>
          <p:cNvPr id="6" name="TextBox 5">
            <a:extLst>
              <a:ext uri="{FF2B5EF4-FFF2-40B4-BE49-F238E27FC236}">
                <a16:creationId xmlns:a16="http://schemas.microsoft.com/office/drawing/2014/main" id="{986A9922-D7EB-1D7D-1732-06E8D0D136C9}"/>
              </a:ext>
            </a:extLst>
          </p:cNvPr>
          <p:cNvSpPr txBox="1"/>
          <p:nvPr/>
        </p:nvSpPr>
        <p:spPr>
          <a:xfrm>
            <a:off x="3915399" y="3782280"/>
            <a:ext cx="725833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Fit the predictions and actual results to see if they match any of the curves in the family of curves. (Will use approximations)</a:t>
            </a:r>
          </a:p>
          <a:p>
            <a:endParaRPr lang="en-US"/>
          </a:p>
          <a:p>
            <a:r>
              <a:rPr lang="en-US"/>
              <a:t>If they do then we have shown they have the same behavior since both of their differentials are the same.</a:t>
            </a:r>
          </a:p>
          <a:p>
            <a:endParaRPr lang="en-US"/>
          </a:p>
          <a:p>
            <a:r>
              <a:rPr lang="en-US"/>
              <a:t>If the actual prices don't fit, we have to reformulate the differential equation. If the actual price does, but none of the predicted ones fit then they are not "similar in trends"</a:t>
            </a:r>
          </a:p>
        </p:txBody>
      </p:sp>
    </p:spTree>
    <p:extLst>
      <p:ext uri="{BB962C8B-B14F-4D97-AF65-F5344CB8AC3E}">
        <p14:creationId xmlns:p14="http://schemas.microsoft.com/office/powerpoint/2010/main" val="286420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6DE3-E309-31C8-A079-93A7703459EA}"/>
              </a:ext>
            </a:extLst>
          </p:cNvPr>
          <p:cNvSpPr>
            <a:spLocks noGrp="1"/>
          </p:cNvSpPr>
          <p:nvPr>
            <p:ph type="title"/>
          </p:nvPr>
        </p:nvSpPr>
        <p:spPr/>
        <p:txBody>
          <a:bodyPr/>
          <a:lstStyle/>
          <a:p>
            <a:r>
              <a:rPr lang="en-US">
                <a:ea typeface="+mj-lt"/>
                <a:cs typeface="+mj-lt"/>
              </a:rPr>
              <a:t>I am sorry but there is more math</a:t>
            </a:r>
            <a:endParaRPr lang="en-US"/>
          </a:p>
        </p:txBody>
      </p:sp>
      <p:sp>
        <p:nvSpPr>
          <p:cNvPr id="3" name="Content Placeholder 2">
            <a:extLst>
              <a:ext uri="{FF2B5EF4-FFF2-40B4-BE49-F238E27FC236}">
                <a16:creationId xmlns:a16="http://schemas.microsoft.com/office/drawing/2014/main" id="{A3111FDD-46E1-B5D3-517B-8145BD0D1068}"/>
              </a:ext>
            </a:extLst>
          </p:cNvPr>
          <p:cNvSpPr>
            <a:spLocks noGrp="1"/>
          </p:cNvSpPr>
          <p:nvPr>
            <p:ph idx="1"/>
          </p:nvPr>
        </p:nvSpPr>
        <p:spPr/>
        <p:txBody>
          <a:bodyPr vert="horz" lIns="91440" tIns="45720" rIns="91440" bIns="45720" rtlCol="0" anchor="t">
            <a:normAutofit/>
          </a:bodyPr>
          <a:lstStyle/>
          <a:p>
            <a:endParaRPr lang="en-US">
              <a:cs typeface="Segoe UI"/>
            </a:endParaRPr>
          </a:p>
          <a:p>
            <a:endParaRPr lang="en-US"/>
          </a:p>
          <a:p>
            <a:endParaRPr lang="en-US"/>
          </a:p>
          <a:p>
            <a:endParaRPr lang="en-US"/>
          </a:p>
          <a:p>
            <a:endParaRPr lang="en-US"/>
          </a:p>
          <a:p>
            <a:endParaRPr lang="en-US"/>
          </a:p>
        </p:txBody>
      </p:sp>
      <p:sp>
        <p:nvSpPr>
          <p:cNvPr id="4" name="TextBox 3">
            <a:extLst>
              <a:ext uri="{FF2B5EF4-FFF2-40B4-BE49-F238E27FC236}">
                <a16:creationId xmlns:a16="http://schemas.microsoft.com/office/drawing/2014/main" id="{61680B0D-F1C6-D11D-33AA-F1E621F1A23F}"/>
              </a:ext>
            </a:extLst>
          </p:cNvPr>
          <p:cNvSpPr txBox="1"/>
          <p:nvPr/>
        </p:nvSpPr>
        <p:spPr>
          <a:xfrm>
            <a:off x="674746" y="1948721"/>
            <a:ext cx="974568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But wait, can there be differential equations for stocks?</a:t>
            </a:r>
          </a:p>
          <a:p>
            <a:endParaRPr lang="en-US" dirty="0"/>
          </a:p>
          <a:p>
            <a:r>
              <a:rPr lang="en-US" dirty="0"/>
              <a:t>Yes......but with caveats</a:t>
            </a:r>
          </a:p>
          <a:p>
            <a:endParaRPr lang="en-US" dirty="0"/>
          </a:p>
          <a:p>
            <a:r>
              <a:rPr lang="en-US" dirty="0"/>
              <a:t>Stocks are random. Have to use stochastic functions, but they are not classically differentiable. What can we do?</a:t>
            </a:r>
          </a:p>
          <a:p>
            <a:endParaRPr lang="en-US" dirty="0"/>
          </a:p>
          <a:p>
            <a:r>
              <a:rPr lang="en-US" dirty="0"/>
              <a:t>Thanks to </a:t>
            </a:r>
            <a:r>
              <a:rPr lang="en-US" dirty="0" err="1"/>
              <a:t>Itô</a:t>
            </a:r>
            <a:r>
              <a:rPr lang="en-US" dirty="0"/>
              <a:t>, we can connect finances to a form of differentiable equations for random things. Stochastic Calculus.</a:t>
            </a:r>
          </a:p>
          <a:p>
            <a:endParaRPr lang="en-US" dirty="0"/>
          </a:p>
          <a:p>
            <a:r>
              <a:rPr lang="en-US" dirty="0"/>
              <a:t>Now we can create stochastic differential equations (SDEs) since we can't create ordinary differential equations (ODEs) or PDEs.</a:t>
            </a:r>
          </a:p>
        </p:txBody>
      </p:sp>
    </p:spTree>
    <p:extLst>
      <p:ext uri="{BB962C8B-B14F-4D97-AF65-F5344CB8AC3E}">
        <p14:creationId xmlns:p14="http://schemas.microsoft.com/office/powerpoint/2010/main" val="2003077891"/>
      </p:ext>
    </p:extLst>
  </p:cSld>
  <p:clrMapOvr>
    <a:masterClrMapping/>
  </p:clrMapOvr>
</p:sld>
</file>

<file path=ppt/theme/theme1.xml><?xml version="1.0" encoding="utf-8"?>
<a:theme xmlns:a="http://schemas.openxmlformats.org/drawingml/2006/main" name="SplashVTI">
  <a:themeElements>
    <a:clrScheme name="AnalogousFromDarkSeedLeftStep">
      <a:dk1>
        <a:srgbClr val="000000"/>
      </a:dk1>
      <a:lt1>
        <a:srgbClr val="FFFFFF"/>
      </a:lt1>
      <a:dk2>
        <a:srgbClr val="1C2B31"/>
      </a:dk2>
      <a:lt2>
        <a:srgbClr val="F0F3F0"/>
      </a:lt2>
      <a:accent1>
        <a:srgbClr val="D630E0"/>
      </a:accent1>
      <a:accent2>
        <a:srgbClr val="7D22CF"/>
      </a:accent2>
      <a:accent3>
        <a:srgbClr val="4430E0"/>
      </a:accent3>
      <a:accent4>
        <a:srgbClr val="1E54CE"/>
      </a:accent4>
      <a:accent5>
        <a:srgbClr val="30AFE0"/>
      </a:accent5>
      <a:accent6>
        <a:srgbClr val="1DC3AC"/>
      </a:accent6>
      <a:hlink>
        <a:srgbClr val="3F86B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office theme</Template>
  <TotalTime>115</TotalTime>
  <Words>711</Words>
  <Application>Microsoft Office PowerPoint</Application>
  <PresentationFormat>Widescreen</PresentationFormat>
  <Paragraphs>119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Posterama</vt:lpstr>
      <vt:lpstr>Segoe UI</vt:lpstr>
      <vt:lpstr>SplashVTI</vt:lpstr>
      <vt:lpstr>Group 4 Final Project Banking Stock Analysis and Price Predictor with ML, AI, Algos and interactive Chatbot</vt:lpstr>
      <vt:lpstr>Methods of Analysis and Use of Data</vt:lpstr>
      <vt:lpstr>Optimizing Machine Learning</vt:lpstr>
      <vt:lpstr>Do these graphs look similar?</vt:lpstr>
      <vt:lpstr>Trends vs Price Prediction</vt:lpstr>
      <vt:lpstr>Frechet Distance</vt:lpstr>
      <vt:lpstr>Dynamic Time Warping</vt:lpstr>
      <vt:lpstr>Calculus Time</vt:lpstr>
      <vt:lpstr>I am sorry but there is more math</vt:lpstr>
      <vt:lpstr>Finding a differential Equation for Stocks</vt:lpstr>
      <vt:lpstr>ChatBot Training and Prompt Experimentation</vt:lpstr>
      <vt:lpstr>ChatBot Training and Prompt Experimentation</vt:lpstr>
      <vt:lpstr>ChatBot Training and Prompt Experimentation</vt:lpstr>
      <vt:lpstr>ChatBot Training and Prompt Experimentation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Gregory Krulin</cp:lastModifiedBy>
  <cp:revision>33</cp:revision>
  <dcterms:created xsi:type="dcterms:W3CDTF">2013-07-15T20:26:40Z</dcterms:created>
  <dcterms:modified xsi:type="dcterms:W3CDTF">2023-08-25T04:54:58Z</dcterms:modified>
</cp:coreProperties>
</file>