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4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2B2839-A782-4A43-8689-784E28900F9C}">
          <p14:sldIdLst>
            <p14:sldId id="256"/>
            <p14:sldId id="257"/>
            <p14:sldId id="258"/>
            <p14:sldId id="259"/>
            <p14:sldId id="260"/>
            <p14:sldId id="275"/>
            <p14:sldId id="274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C6B-642D-4055-A274-EED73D9BB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56405-6D98-40EC-A977-C3186497E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5286-0420-407A-8F66-D3409C1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6094-D6E4-49BE-9CD8-BE223A48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A5DB-0649-4D21-BC90-546CA7B4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269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0FAF-D9E8-4611-9226-62A08AE9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9970-C361-4290-AA36-0578E991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F98F-6C23-4632-B04F-E7830C46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BEFC-1EBA-4E9E-86C6-1D9E5875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0D54-69CE-4355-B041-630D380F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987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87ABB-7B2C-4D27-8CDB-B167DAF55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7E76-0052-4285-B3FF-E631F36A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1A3F-1D06-47E9-BDFD-BD4CAAC7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AC42-C080-43EE-8C3E-D063DC2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2716-4645-4A5A-9992-F232EB67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93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3B7E-3C69-48B2-B7F3-6DF732E5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9D09-B6E6-4D9C-BD5E-2E68D536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9F6B-F304-4830-887C-9CE23732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F636-3378-4EBE-887E-214E1EFA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55BC-A7CC-4A2C-B44C-266B565D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72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5BDF-4256-451A-9460-AB0C046B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6B2E3-1B9F-4A35-B1D1-7D3A7441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6A3E-6124-4974-8D39-B70C8D42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3AF0-721A-406B-83B9-DC0CB60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51A4-0F45-40D2-BFF0-6065BB25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132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2093-195D-45DE-806A-7661CC0F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2368-B6E4-45F8-98D9-E025C852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1284-4B6C-45B4-88BD-6E0A6B9F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F756-7D11-40EF-9661-4C9A2757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4BAA-88D9-4DB0-89EA-09F90A1D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8782B-6E93-4D47-873D-8506E21B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994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D82A-6C43-4909-A199-C01631B2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81F2-810A-4917-8F7D-951C40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471D-65C2-4AD9-B81B-6D2067E65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61FC-4733-4459-8F9F-3F5A4702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81646-1813-4BED-99F6-2430E6FCC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9C5C5-5584-4F1D-94C9-88BB033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2834B-AAF3-415B-A571-9EBA65B4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6E4A9-D294-4B3B-9340-4DD460A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293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79F-1CAD-4F49-B83B-3F2E3643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B81B-E4A9-4BEE-90F7-6F8B1DB5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B3CD0-C149-4981-B70E-14F3397E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86B6-634D-4FFF-A0CC-36A7E147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060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173A-2FEB-421C-B48C-EFAAC4B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6BE6-6D3D-4564-86A7-3FF05E76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5EAD-372B-494D-99FA-91DA46BC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94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6C5D-5D68-4CF4-9995-81F97784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8DC8-5245-4565-B029-1FC8513D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04EF-338C-45AA-81C6-B0E0DB7D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4BDA-2E71-498E-8A23-B34998A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B20F6-A2A1-44EA-8192-4854B08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2FF7-5FEE-4965-9D55-12796E1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71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5FEA-7BCF-410C-9C67-06877589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765A-61A6-4C50-A5BF-0EDBCFDA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030CE-509A-4C00-86F3-3C677789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80C5-D839-4436-9F4C-7FEB3AB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A25E5-6802-46FA-AF8D-5F2DE504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13AB-E580-45AE-900F-A35DDFD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23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65259-4189-46EB-9265-9E36F1C6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9DFD-7A84-42A5-9FA1-CDA7CC65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7676-27F1-465E-85C6-AEB08362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F2C3-40C6-47F4-BC8D-A335AEA90D2F}" type="datetimeFigureOut">
              <a:rPr lang="en-MY" smtClean="0"/>
              <a:t>16/3/2018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9B67B-B680-4E3F-A381-1E131516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A343-C8E5-4688-94D7-346606B1A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8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610F-23A7-4A68-93CB-07387640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FF0000"/>
                </a:solidFill>
              </a:rPr>
              <a:t>MCTE 3104</a:t>
            </a:r>
            <a:br>
              <a:rPr lang="en-MY" dirty="0"/>
            </a:br>
            <a:r>
              <a:rPr lang="en-MY" dirty="0"/>
              <a:t>Mechatronics Interfacing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B12A-EBCA-40A4-AA6A-E27B98E0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75" y="5162132"/>
            <a:ext cx="10170850" cy="573505"/>
          </a:xfrm>
        </p:spPr>
        <p:txBody>
          <a:bodyPr>
            <a:normAutofit/>
          </a:bodyPr>
          <a:lstStyle/>
          <a:p>
            <a:r>
              <a:rPr lang="en-MY" dirty="0"/>
              <a:t>WEEK 5: Serial USB – UART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2317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device to Device (UART) – Device (UART) interfacing</a:t>
            </a:r>
          </a:p>
        </p:txBody>
      </p:sp>
      <p:pic>
        <p:nvPicPr>
          <p:cNvPr id="39" name="Picture 38" descr="A circuit board&#10;&#10;Description generated with very high confidence">
            <a:extLst>
              <a:ext uri="{FF2B5EF4-FFF2-40B4-BE49-F238E27FC236}">
                <a16:creationId xmlns:a16="http://schemas.microsoft.com/office/drawing/2014/main" id="{82DC5582-FA02-4B76-A3ED-A62CE47A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2" t="3763" r="7729" b="11503"/>
          <a:stretch/>
        </p:blipFill>
        <p:spPr>
          <a:xfrm>
            <a:off x="2438400" y="1565085"/>
            <a:ext cx="7315200" cy="4689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757A34-86F3-462C-AAFF-042BB92EBBD4}"/>
              </a:ext>
            </a:extLst>
          </p:cNvPr>
          <p:cNvSpPr txBox="1"/>
          <p:nvPr/>
        </p:nvSpPr>
        <p:spPr>
          <a:xfrm>
            <a:off x="3680822" y="5857801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C5174-EBC9-466A-97C4-665A2A74131F}"/>
              </a:ext>
            </a:extLst>
          </p:cNvPr>
          <p:cNvSpPr txBox="1"/>
          <p:nvPr/>
        </p:nvSpPr>
        <p:spPr>
          <a:xfrm>
            <a:off x="7318267" y="5673135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#2</a:t>
            </a:r>
          </a:p>
        </p:txBody>
      </p:sp>
    </p:spTree>
    <p:extLst>
      <p:ext uri="{BB962C8B-B14F-4D97-AF65-F5344CB8AC3E}">
        <p14:creationId xmlns:p14="http://schemas.microsoft.com/office/powerpoint/2010/main" val="117312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1122216-A42B-4539-BCF9-E538127E6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26149" r="88641" b="53398"/>
          <a:stretch/>
        </p:blipFill>
        <p:spPr>
          <a:xfrm>
            <a:off x="847725" y="1715668"/>
            <a:ext cx="3231472" cy="3426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5868A-1711-49A0-954D-2B4857D225DE}"/>
              </a:ext>
            </a:extLst>
          </p:cNvPr>
          <p:cNvSpPr txBox="1"/>
          <p:nvPr/>
        </p:nvSpPr>
        <p:spPr>
          <a:xfrm>
            <a:off x="847725" y="446200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device to Device (UART) – Device (UART) interfacing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3710A-0817-4730-91A4-34CB78FA9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t="26553" r="74744" b="38120"/>
          <a:stretch/>
        </p:blipFill>
        <p:spPr>
          <a:xfrm>
            <a:off x="6182774" y="1361731"/>
            <a:ext cx="5161501" cy="4134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97A0A-DF0E-4071-8C1C-8DC05CD05056}"/>
              </a:ext>
            </a:extLst>
          </p:cNvPr>
          <p:cNvSpPr txBox="1"/>
          <p:nvPr/>
        </p:nvSpPr>
        <p:spPr>
          <a:xfrm>
            <a:off x="1657073" y="571538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2DD78-3E9C-4234-B1B3-25E3D0C9498D}"/>
              </a:ext>
            </a:extLst>
          </p:cNvPr>
          <p:cNvSpPr txBox="1"/>
          <p:nvPr/>
        </p:nvSpPr>
        <p:spPr>
          <a:xfrm>
            <a:off x="8214912" y="5673135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Device #2</a:t>
            </a:r>
          </a:p>
        </p:txBody>
      </p:sp>
    </p:spTree>
    <p:extLst>
      <p:ext uri="{BB962C8B-B14F-4D97-AF65-F5344CB8AC3E}">
        <p14:creationId xmlns:p14="http://schemas.microsoft.com/office/powerpoint/2010/main" val="205813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95868A-1711-49A0-954D-2B4857D225DE}"/>
              </a:ext>
            </a:extLst>
          </p:cNvPr>
          <p:cNvSpPr txBox="1"/>
          <p:nvPr/>
        </p:nvSpPr>
        <p:spPr>
          <a:xfrm>
            <a:off x="847725" y="446200"/>
            <a:ext cx="30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Arduino </a:t>
            </a:r>
            <a:r>
              <a:rPr lang="en-MY" dirty="0" err="1"/>
              <a:t>SoftwareSerial</a:t>
            </a:r>
            <a:r>
              <a:rPr lang="en-MY" dirty="0"/>
              <a:t> Library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DC29-373D-4316-8FBF-31776B89A3C7}"/>
              </a:ext>
            </a:extLst>
          </p:cNvPr>
          <p:cNvSpPr/>
          <p:nvPr/>
        </p:nvSpPr>
        <p:spPr>
          <a:xfrm>
            <a:off x="0" y="1252742"/>
            <a:ext cx="4333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Since the Hardware UART chip is connected to 0 and 1 which also goes to the computer via USB connection often time we want to use this port for debugging purposes by displaying on the serial monitor.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 err="1"/>
              <a:t>SoftwareSerial</a:t>
            </a:r>
            <a:r>
              <a:rPr lang="en-MY" sz="1400" dirty="0"/>
              <a:t> library allows user to enable any </a:t>
            </a:r>
            <a:r>
              <a:rPr lang="en-MY" sz="1400" dirty="0" err="1"/>
              <a:t>digitial</a:t>
            </a:r>
            <a:r>
              <a:rPr lang="en-MY" sz="1400" dirty="0"/>
              <a:t> i/o pin to allow serial communication.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You can use this to allow UART communication to other devices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0B312-AF8D-47EC-8E7E-7A041820D820}"/>
              </a:ext>
            </a:extLst>
          </p:cNvPr>
          <p:cNvSpPr/>
          <p:nvPr/>
        </p:nvSpPr>
        <p:spPr>
          <a:xfrm>
            <a:off x="1981873" y="6236472"/>
            <a:ext cx="788356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MY" sz="1400" dirty="0"/>
              <a:t>Task: Try now communicating with </a:t>
            </a:r>
            <a:r>
              <a:rPr lang="en-MY" sz="1400" dirty="0" err="1"/>
              <a:t>softwareserial</a:t>
            </a:r>
            <a:r>
              <a:rPr lang="en-MY" sz="1400" dirty="0"/>
              <a:t> UART instead of hardware UART</a:t>
            </a:r>
          </a:p>
        </p:txBody>
      </p:sp>
    </p:spTree>
    <p:extLst>
      <p:ext uri="{BB962C8B-B14F-4D97-AF65-F5344CB8AC3E}">
        <p14:creationId xmlns:p14="http://schemas.microsoft.com/office/powerpoint/2010/main" val="9255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36A2-04E5-4098-9AE7-7D609FE5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100E-5066-4CDD-B9BA-45ECD8B7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Serial Communication (USB &lt;-&gt; UART)</a:t>
            </a:r>
          </a:p>
          <a:p>
            <a:pPr lvl="1"/>
            <a:r>
              <a:rPr lang="en-MY" dirty="0"/>
              <a:t>PC &lt;-&gt; Arduino</a:t>
            </a:r>
          </a:p>
          <a:p>
            <a:pPr lvl="1"/>
            <a:r>
              <a:rPr lang="en-MY" dirty="0" err="1"/>
              <a:t>Raspi</a:t>
            </a:r>
            <a:r>
              <a:rPr lang="en-MY" dirty="0"/>
              <a:t> &lt;-&gt; Arduino</a:t>
            </a:r>
          </a:p>
          <a:p>
            <a:r>
              <a:rPr lang="en-MY" dirty="0"/>
              <a:t>Serial Communication (Device UART &lt;-&gt; Device UART)</a:t>
            </a:r>
          </a:p>
          <a:p>
            <a:pPr lvl="1"/>
            <a:r>
              <a:rPr lang="en-MY" dirty="0"/>
              <a:t>Arduino &lt;-&gt; Arduino</a:t>
            </a:r>
          </a:p>
          <a:p>
            <a:r>
              <a:rPr lang="en-MY" dirty="0"/>
              <a:t>Serial UART Arduino Software Serial Library</a:t>
            </a:r>
          </a:p>
          <a:p>
            <a:pPr lvl="1"/>
            <a:r>
              <a:rPr lang="en-MY" dirty="0"/>
              <a:t>Arduino &lt;-&gt; Bluetooth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95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3B6540-B8DE-4246-8ADC-C1600F7D9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15000" r="17110" b="5000"/>
          <a:stretch/>
        </p:blipFill>
        <p:spPr>
          <a:xfrm>
            <a:off x="1352550" y="101074"/>
            <a:ext cx="9486900" cy="66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814C6192-38D4-43F3-AEBB-646136D1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16" y="0"/>
            <a:ext cx="969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30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Typical device to PC interfacing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2FE9B7D-F3C9-4BD3-8BB2-8A2CC734BDF9}"/>
              </a:ext>
            </a:extLst>
          </p:cNvPr>
          <p:cNvGrpSpPr/>
          <p:nvPr/>
        </p:nvGrpSpPr>
        <p:grpSpPr>
          <a:xfrm>
            <a:off x="3060001" y="773814"/>
            <a:ext cx="6071997" cy="2307952"/>
            <a:chOff x="847725" y="2275024"/>
            <a:chExt cx="6071997" cy="23079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CB3438-882A-4217-97D6-CD75105A6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" y="2543175"/>
              <a:ext cx="1771650" cy="177165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1EE8E7-E0AF-4C47-A173-5095EDAF93F6}"/>
                </a:ext>
              </a:extLst>
            </p:cNvPr>
            <p:cNvGrpSpPr/>
            <p:nvPr/>
          </p:nvGrpSpPr>
          <p:grpSpPr>
            <a:xfrm>
              <a:off x="3349751" y="3106840"/>
              <a:ext cx="699163" cy="644320"/>
              <a:chOff x="5940551" y="3806951"/>
              <a:chExt cx="699163" cy="6443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49F6A5-34C6-4C30-BD8A-59908051FDE4}"/>
                  </a:ext>
                </a:extLst>
              </p:cNvPr>
              <p:cNvSpPr/>
              <p:nvPr/>
            </p:nvSpPr>
            <p:spPr>
              <a:xfrm>
                <a:off x="5940551" y="3806951"/>
                <a:ext cx="699163" cy="644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F9373-8DEB-4AE9-B84B-5F53506A86BE}"/>
                  </a:ext>
                </a:extLst>
              </p:cNvPr>
              <p:cNvSpPr txBox="1"/>
              <p:nvPr/>
            </p:nvSpPr>
            <p:spPr>
              <a:xfrm>
                <a:off x="5982196" y="3959834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800" dirty="0"/>
                  <a:t>USB-UART</a:t>
                </a:r>
              </a:p>
              <a:p>
                <a:pPr algn="ctr"/>
                <a:r>
                  <a:rPr lang="en-MY" sz="800" dirty="0"/>
                  <a:t> converter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0B7B71-42F3-4905-9075-3C5ECA78B232}"/>
                </a:ext>
              </a:extLst>
            </p:cNvPr>
            <p:cNvGrpSpPr/>
            <p:nvPr/>
          </p:nvGrpSpPr>
          <p:grpSpPr>
            <a:xfrm>
              <a:off x="5272278" y="2275024"/>
              <a:ext cx="1647444" cy="2307952"/>
              <a:chOff x="7943850" y="2543175"/>
              <a:chExt cx="1230630" cy="1724025"/>
            </a:xfrm>
          </p:grpSpPr>
          <p:pic>
            <p:nvPicPr>
              <p:cNvPr id="8" name="Picture 7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945E0BA8-6D90-4988-B83F-FDD4AC010D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2" t="16892" r="19636" b="2663"/>
              <a:stretch/>
            </p:blipFill>
            <p:spPr>
              <a:xfrm>
                <a:off x="7943850" y="2543175"/>
                <a:ext cx="1230630" cy="172402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A1B96B-02AA-43B7-AC21-7A5193FE18C1}"/>
                  </a:ext>
                </a:extLst>
              </p:cNvPr>
              <p:cNvSpPr/>
              <p:nvPr/>
            </p:nvSpPr>
            <p:spPr>
              <a:xfrm>
                <a:off x="7947660" y="3867150"/>
                <a:ext cx="160020" cy="316230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AB0D5-E843-41D2-A44E-028772A1AF52}"/>
                </a:ext>
              </a:extLst>
            </p:cNvPr>
            <p:cNvSpPr txBox="1"/>
            <p:nvPr/>
          </p:nvSpPr>
          <p:spPr>
            <a:xfrm>
              <a:off x="3824604" y="3098140"/>
              <a:ext cx="3064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500" dirty="0"/>
                <a:t>TX</a:t>
              </a:r>
            </a:p>
            <a:p>
              <a:pPr algn="ctr"/>
              <a:r>
                <a:rPr lang="en-MY" sz="500" dirty="0"/>
                <a:t>RX</a:t>
              </a:r>
            </a:p>
            <a:p>
              <a:pPr algn="ctr"/>
              <a:r>
                <a:rPr lang="en-MY" sz="500" dirty="0"/>
                <a:t>GND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3AE4CB-C275-4ABC-9B85-4764C5220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412" y="3182221"/>
              <a:ext cx="785046" cy="4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11E77F-12C6-42B8-9E38-D743A1DC4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8914" y="3266303"/>
              <a:ext cx="876654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555EC4-3478-4342-94DE-0F25117C0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642" y="2731008"/>
              <a:ext cx="0" cy="535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542E7B-1C3D-44F1-A280-84C5EB377E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83" y="2731007"/>
              <a:ext cx="4655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2AEC14-E84B-4741-80C3-704864980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847" y="2604254"/>
              <a:ext cx="0" cy="5779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1D0D95-2E2A-4F6B-B611-BF969BAE0E9A}"/>
                </a:ext>
              </a:extLst>
            </p:cNvPr>
            <p:cNvCxnSpPr>
              <a:cxnSpLocks/>
            </p:cNvCxnSpPr>
            <p:nvPr/>
          </p:nvCxnSpPr>
          <p:spPr>
            <a:xfrm>
              <a:off x="4835847" y="2604254"/>
              <a:ext cx="65575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0EB406-82FB-45C8-94BF-DDA17E6F7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412" y="3350384"/>
              <a:ext cx="876654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F0DAD44-5188-4AEA-BDB6-6ACFEA70E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2345" y="3344289"/>
              <a:ext cx="0" cy="1731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FDCE0B-8A37-4145-B798-6B5D929BD344}"/>
                </a:ext>
              </a:extLst>
            </p:cNvPr>
            <p:cNvCxnSpPr>
              <a:cxnSpLocks/>
            </p:cNvCxnSpPr>
            <p:nvPr/>
          </p:nvCxnSpPr>
          <p:spPr>
            <a:xfrm>
              <a:off x="4932345" y="3517392"/>
              <a:ext cx="5592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899C74-F696-4132-81D2-69B859648A4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619375" y="3429000"/>
              <a:ext cx="725878" cy="4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A9545BC8-9426-4B57-8807-74804143E672}"/>
              </a:ext>
            </a:extLst>
          </p:cNvPr>
          <p:cNvSpPr/>
          <p:nvPr/>
        </p:nvSpPr>
        <p:spPr>
          <a:xfrm>
            <a:off x="1578303" y="2704108"/>
            <a:ext cx="43333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MY" sz="1100" dirty="0"/>
              <a:t>When a device is connected a ‘COM’ port is established at the PC</a:t>
            </a:r>
          </a:p>
        </p:txBody>
      </p:sp>
    </p:spTree>
    <p:extLst>
      <p:ext uri="{BB962C8B-B14F-4D97-AF65-F5344CB8AC3E}">
        <p14:creationId xmlns:p14="http://schemas.microsoft.com/office/powerpoint/2010/main" val="3213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USB – UART Converter</a:t>
            </a:r>
          </a:p>
        </p:txBody>
      </p:sp>
      <p:pic>
        <p:nvPicPr>
          <p:cNvPr id="1041" name="Picture 1040" descr="A circuit board&#10;&#10;Description generated with very high confidence">
            <a:extLst>
              <a:ext uri="{FF2B5EF4-FFF2-40B4-BE49-F238E27FC236}">
                <a16:creationId xmlns:a16="http://schemas.microsoft.com/office/drawing/2014/main" id="{DF657468-3E55-48A5-96C4-9CFBCEE6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55391" y="1907787"/>
            <a:ext cx="4415958" cy="2787378"/>
          </a:xfrm>
          <a:prstGeom prst="rect">
            <a:avLst/>
          </a:prstGeom>
        </p:spPr>
      </p:pic>
      <p:pic>
        <p:nvPicPr>
          <p:cNvPr id="1043" name="Picture 1042" descr="A circuit board&#10;&#10;Description generated with very high confidence">
            <a:extLst>
              <a:ext uri="{FF2B5EF4-FFF2-40B4-BE49-F238E27FC236}">
                <a16:creationId xmlns:a16="http://schemas.microsoft.com/office/drawing/2014/main" id="{ED05FEED-EC49-4F0D-B031-0BF7F8457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87873" y="1858429"/>
            <a:ext cx="4216254" cy="2913378"/>
          </a:xfrm>
          <a:prstGeom prst="rect">
            <a:avLst/>
          </a:prstGeom>
        </p:spPr>
      </p:pic>
      <p:pic>
        <p:nvPicPr>
          <p:cNvPr id="1045" name="Picture 1044" descr="A circuit board&#10;&#10;Description generated with very high confidence">
            <a:extLst>
              <a:ext uri="{FF2B5EF4-FFF2-40B4-BE49-F238E27FC236}">
                <a16:creationId xmlns:a16="http://schemas.microsoft.com/office/drawing/2014/main" id="{CFA40F86-A4FE-4444-AD3D-A1EA86C11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3201" y="1687855"/>
            <a:ext cx="4302463" cy="3340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CF642-C56D-458B-BAE6-1049D2A212D0}"/>
              </a:ext>
            </a:extLst>
          </p:cNvPr>
          <p:cNvCxnSpPr>
            <a:cxnSpLocks/>
          </p:cNvCxnSpPr>
          <p:nvPr/>
        </p:nvCxnSpPr>
        <p:spPr>
          <a:xfrm flipV="1">
            <a:off x="2875280" y="2763520"/>
            <a:ext cx="1" cy="29768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062BF3-76A7-4322-A944-C8330E51D078}"/>
              </a:ext>
            </a:extLst>
          </p:cNvPr>
          <p:cNvCxnSpPr>
            <a:cxnSpLocks/>
          </p:cNvCxnSpPr>
          <p:nvPr/>
        </p:nvCxnSpPr>
        <p:spPr>
          <a:xfrm flipV="1">
            <a:off x="6543040" y="2763520"/>
            <a:ext cx="1" cy="29768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B6ADCC-7450-4C1E-AFEB-CD447E161454}"/>
              </a:ext>
            </a:extLst>
          </p:cNvPr>
          <p:cNvCxnSpPr>
            <a:cxnSpLocks/>
          </p:cNvCxnSpPr>
          <p:nvPr/>
        </p:nvCxnSpPr>
        <p:spPr>
          <a:xfrm flipV="1">
            <a:off x="10464800" y="2763520"/>
            <a:ext cx="1" cy="29768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5709F-925B-4F49-870F-D3F39BD26A38}"/>
              </a:ext>
            </a:extLst>
          </p:cNvPr>
          <p:cNvSpPr/>
          <p:nvPr/>
        </p:nvSpPr>
        <p:spPr>
          <a:xfrm>
            <a:off x="5768565" y="5810996"/>
            <a:ext cx="1548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333333"/>
                </a:solidFill>
                <a:latin typeface="q_serif"/>
              </a:rPr>
              <a:t>ATMEGA16U2 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6ED6AA-4760-47B4-9287-97E3F866CF12}"/>
              </a:ext>
            </a:extLst>
          </p:cNvPr>
          <p:cNvSpPr/>
          <p:nvPr/>
        </p:nvSpPr>
        <p:spPr>
          <a:xfrm>
            <a:off x="9963701" y="5810996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>
                <a:solidFill>
                  <a:srgbClr val="333333"/>
                </a:solidFill>
                <a:latin typeface="q_serif"/>
              </a:rPr>
              <a:t>CH340G </a:t>
            </a:r>
            <a:endParaRPr lang="en-MY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671076-AC46-4DE5-A9BF-1A80F5D4C205}"/>
              </a:ext>
            </a:extLst>
          </p:cNvPr>
          <p:cNvSpPr/>
          <p:nvPr/>
        </p:nvSpPr>
        <p:spPr>
          <a:xfrm>
            <a:off x="1942973" y="581099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545454"/>
                </a:solidFill>
                <a:latin typeface="arial" panose="020B0604020202020204" pitchFamily="34" charset="0"/>
              </a:rPr>
              <a:t>FTDI - FT232RL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104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E62A6D6-744C-4A87-943E-93870D05F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13447" r="49282" b="36752"/>
          <a:stretch/>
        </p:blipFill>
        <p:spPr>
          <a:xfrm>
            <a:off x="7230015" y="1721338"/>
            <a:ext cx="4253097" cy="34153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3047B1-7F75-409E-B1E7-56E2BA74F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1" t="30972" r="56719" b="48195"/>
          <a:stretch/>
        </p:blipFill>
        <p:spPr>
          <a:xfrm>
            <a:off x="708888" y="2033587"/>
            <a:ext cx="3869943" cy="279082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B7313D-3948-4F92-9836-6569A3200E75}"/>
              </a:ext>
            </a:extLst>
          </p:cNvPr>
          <p:cNvSpPr/>
          <p:nvPr/>
        </p:nvSpPr>
        <p:spPr>
          <a:xfrm>
            <a:off x="1139788" y="621528"/>
            <a:ext cx="9912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MY" dirty="0"/>
              <a:t>You can access these established ‘COM’ port using free software such as </a:t>
            </a:r>
            <a:r>
              <a:rPr lang="en-MY" dirty="0" err="1"/>
              <a:t>TeraTerm</a:t>
            </a:r>
            <a:r>
              <a:rPr lang="en-MY" dirty="0"/>
              <a:t>, SSCOM32, etc..</a:t>
            </a:r>
          </a:p>
        </p:txBody>
      </p:sp>
    </p:spTree>
    <p:extLst>
      <p:ext uri="{BB962C8B-B14F-4D97-AF65-F5344CB8AC3E}">
        <p14:creationId xmlns:p14="http://schemas.microsoft.com/office/powerpoint/2010/main" val="412703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6B7313D-3948-4F92-9836-6569A3200E75}"/>
              </a:ext>
            </a:extLst>
          </p:cNvPr>
          <p:cNvSpPr/>
          <p:nvPr/>
        </p:nvSpPr>
        <p:spPr>
          <a:xfrm>
            <a:off x="1139788" y="621528"/>
            <a:ext cx="9912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MY" dirty="0"/>
              <a:t>Send command from PC to turn On and Off an LED attached to the Arduino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47222-1569-4C5F-B0D7-EF034C036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" t="26553" r="74744" b="38120"/>
          <a:stretch/>
        </p:blipFill>
        <p:spPr>
          <a:xfrm>
            <a:off x="1139788" y="1907930"/>
            <a:ext cx="3797766" cy="30421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096AB-F9ED-43AD-BB9D-12677A5A961D}"/>
              </a:ext>
            </a:extLst>
          </p:cNvPr>
          <p:cNvSpPr/>
          <p:nvPr/>
        </p:nvSpPr>
        <p:spPr>
          <a:xfrm>
            <a:off x="5923657" y="2628781"/>
            <a:ext cx="43333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Since the Arduino is programmed to listen to the UART port and turns on on-board LED on when it receives ‘1’ and turns off on-board LED when it receives ‘0’.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400" dirty="0"/>
              <a:t>You can send command ‘1’ or ‘0’ using free software such as SSCOM32 or write Python script to talk to the Arduino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4EA29-EEFA-4AC2-B6CE-B9A021B40B72}"/>
              </a:ext>
            </a:extLst>
          </p:cNvPr>
          <p:cNvSpPr/>
          <p:nvPr/>
        </p:nvSpPr>
        <p:spPr>
          <a:xfrm>
            <a:off x="1981873" y="6236472"/>
            <a:ext cx="788356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MY" sz="1400" dirty="0"/>
              <a:t>Task: Use Python script on </a:t>
            </a:r>
            <a:r>
              <a:rPr lang="en-MY" sz="1400" dirty="0" err="1"/>
              <a:t>Raspi</a:t>
            </a:r>
            <a:r>
              <a:rPr lang="en-MY" sz="1400" dirty="0"/>
              <a:t> to communicate with Arduino to turn On and Off on-board LED</a:t>
            </a:r>
          </a:p>
        </p:txBody>
      </p:sp>
    </p:spTree>
    <p:extLst>
      <p:ext uri="{BB962C8B-B14F-4D97-AF65-F5344CB8AC3E}">
        <p14:creationId xmlns:p14="http://schemas.microsoft.com/office/powerpoint/2010/main" val="13112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572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Typical device to Device (UART) – Device (UART) interfacing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3A36C6C-8D57-4FBF-A6D4-D578BC7A6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07" t="41890" r="36214" b="44984"/>
          <a:stretch/>
        </p:blipFill>
        <p:spPr>
          <a:xfrm>
            <a:off x="2801424" y="2252709"/>
            <a:ext cx="6589152" cy="23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325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q_serif</vt:lpstr>
      <vt:lpstr>Office Theme</vt:lpstr>
      <vt:lpstr>MCTE 3104 Mechatronics Interfacing Lab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MCTE 3104 Mechatronics Interfacing Lab</dc:title>
  <dc:creator>default</dc:creator>
  <cp:lastModifiedBy>Default</cp:lastModifiedBy>
  <cp:revision>46</cp:revision>
  <dcterms:created xsi:type="dcterms:W3CDTF">2018-02-17T10:10:03Z</dcterms:created>
  <dcterms:modified xsi:type="dcterms:W3CDTF">2018-03-16T00:43:11Z</dcterms:modified>
</cp:coreProperties>
</file>