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1" r:id="rId2"/>
  </p:sldMasterIdLst>
  <p:notesMasterIdLst>
    <p:notesMasterId r:id="rId19"/>
  </p:notesMasterIdLst>
  <p:sldIdLst>
    <p:sldId id="292" r:id="rId3"/>
    <p:sldId id="313" r:id="rId4"/>
    <p:sldId id="256" r:id="rId5"/>
    <p:sldId id="314" r:id="rId6"/>
    <p:sldId id="315" r:id="rId7"/>
    <p:sldId id="293" r:id="rId8"/>
    <p:sldId id="316" r:id="rId9"/>
    <p:sldId id="317" r:id="rId10"/>
    <p:sldId id="294" r:id="rId11"/>
    <p:sldId id="318" r:id="rId12"/>
    <p:sldId id="319" r:id="rId13"/>
    <p:sldId id="295" r:id="rId14"/>
    <p:sldId id="296" r:id="rId15"/>
    <p:sldId id="297" r:id="rId16"/>
    <p:sldId id="307" r:id="rId17"/>
    <p:sldId id="29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4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0" d="100"/>
          <a:sy n="60" d="100"/>
        </p:scale>
        <p:origin x="96" y="16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4211EA-26F6-4079-B0A6-DE58A6611E56}" type="datetimeFigureOut">
              <a:rPr lang="en-CA" smtClean="0"/>
              <a:t>2022-08-15</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B2FD46-6D82-47A0-9168-0C148A789D9B}" type="slidenum">
              <a:rPr lang="en-CA" smtClean="0"/>
              <a:t>‹#›</a:t>
            </a:fld>
            <a:endParaRPr lang="en-CA"/>
          </a:p>
        </p:txBody>
      </p:sp>
    </p:spTree>
    <p:extLst>
      <p:ext uri="{BB962C8B-B14F-4D97-AF65-F5344CB8AC3E}">
        <p14:creationId xmlns:p14="http://schemas.microsoft.com/office/powerpoint/2010/main" val="26296889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a:extLst>
              <a:ext uri="{FF2B5EF4-FFF2-40B4-BE49-F238E27FC236}">
                <a16:creationId xmlns:a16="http://schemas.microsoft.com/office/drawing/2014/main" id="{23694FCB-276B-45FF-B47F-064553B9B73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Notes Placeholder 2">
            <a:extLst>
              <a:ext uri="{FF2B5EF4-FFF2-40B4-BE49-F238E27FC236}">
                <a16:creationId xmlns:a16="http://schemas.microsoft.com/office/drawing/2014/main" id="{F3A35C5D-ACA7-47C6-BA3A-8779737FA94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4340" name="Slide Number Placeholder 3">
            <a:extLst>
              <a:ext uri="{FF2B5EF4-FFF2-40B4-BE49-F238E27FC236}">
                <a16:creationId xmlns:a16="http://schemas.microsoft.com/office/drawing/2014/main" id="{D29B8565-A184-4372-A75A-D64EE02881A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marL="0" marR="0" lvl="0" indent="0" algn="r" defTabSz="457200" rtl="0" eaLnBrk="1" fontAlgn="base" latinLnBrk="0" hangingPunct="1">
              <a:lnSpc>
                <a:spcPct val="100000"/>
              </a:lnSpc>
              <a:spcBef>
                <a:spcPct val="0"/>
              </a:spcBef>
              <a:spcAft>
                <a:spcPct val="0"/>
              </a:spcAft>
              <a:buClrTx/>
              <a:buSzTx/>
              <a:buFontTx/>
              <a:buNone/>
              <a:tabLst/>
              <a:defRPr/>
            </a:pPr>
            <a:fld id="{EE0D179B-D8B3-49AA-97B7-A172BF60FB5E}"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pitchFamily="34" charset="0"/>
                <a:ea typeface="MS PGothic" panose="020B0600070205080204" pitchFamily="34"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1</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S PGothic" panose="020B0600070205080204" pitchFamily="34" charset="-128"/>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a:extLst>
              <a:ext uri="{FF2B5EF4-FFF2-40B4-BE49-F238E27FC236}">
                <a16:creationId xmlns:a16="http://schemas.microsoft.com/office/drawing/2014/main" id="{23694FCB-276B-45FF-B47F-064553B9B73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Notes Placeholder 2">
            <a:extLst>
              <a:ext uri="{FF2B5EF4-FFF2-40B4-BE49-F238E27FC236}">
                <a16:creationId xmlns:a16="http://schemas.microsoft.com/office/drawing/2014/main" id="{F3A35C5D-ACA7-47C6-BA3A-8779737FA94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4340" name="Slide Number Placeholder 3">
            <a:extLst>
              <a:ext uri="{FF2B5EF4-FFF2-40B4-BE49-F238E27FC236}">
                <a16:creationId xmlns:a16="http://schemas.microsoft.com/office/drawing/2014/main" id="{D29B8565-A184-4372-A75A-D64EE02881A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marL="0" marR="0" lvl="0" indent="0" algn="r" defTabSz="457200" rtl="0" eaLnBrk="1" fontAlgn="base" latinLnBrk="0" hangingPunct="1">
              <a:lnSpc>
                <a:spcPct val="100000"/>
              </a:lnSpc>
              <a:spcBef>
                <a:spcPct val="0"/>
              </a:spcBef>
              <a:spcAft>
                <a:spcPct val="0"/>
              </a:spcAft>
              <a:buClrTx/>
              <a:buSzTx/>
              <a:buFontTx/>
              <a:buNone/>
              <a:tabLst/>
              <a:defRPr/>
            </a:pPr>
            <a:fld id="{EE0D179B-D8B3-49AA-97B7-A172BF60FB5E}"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pitchFamily="34" charset="0"/>
                <a:ea typeface="MS PGothic" panose="020B0600070205080204" pitchFamily="34"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2</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S PGothic" panose="020B0600070205080204" pitchFamily="34" charset="-128"/>
              <a:cs typeface="+mn-cs"/>
            </a:endParaRPr>
          </a:p>
        </p:txBody>
      </p:sp>
    </p:spTree>
    <p:extLst>
      <p:ext uri="{BB962C8B-B14F-4D97-AF65-F5344CB8AC3E}">
        <p14:creationId xmlns:p14="http://schemas.microsoft.com/office/powerpoint/2010/main" val="13633896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a:extLst>
              <a:ext uri="{FF2B5EF4-FFF2-40B4-BE49-F238E27FC236}">
                <a16:creationId xmlns:a16="http://schemas.microsoft.com/office/drawing/2014/main" id="{23694FCB-276B-45FF-B47F-064553B9B73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Notes Placeholder 2">
            <a:extLst>
              <a:ext uri="{FF2B5EF4-FFF2-40B4-BE49-F238E27FC236}">
                <a16:creationId xmlns:a16="http://schemas.microsoft.com/office/drawing/2014/main" id="{F3A35C5D-ACA7-47C6-BA3A-8779737FA94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4340" name="Slide Number Placeholder 3">
            <a:extLst>
              <a:ext uri="{FF2B5EF4-FFF2-40B4-BE49-F238E27FC236}">
                <a16:creationId xmlns:a16="http://schemas.microsoft.com/office/drawing/2014/main" id="{D29B8565-A184-4372-A75A-D64EE02881A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marL="0" marR="0" lvl="0" indent="0" algn="r" defTabSz="457200" rtl="0" eaLnBrk="1" fontAlgn="base" latinLnBrk="0" hangingPunct="1">
              <a:lnSpc>
                <a:spcPct val="100000"/>
              </a:lnSpc>
              <a:spcBef>
                <a:spcPct val="0"/>
              </a:spcBef>
              <a:spcAft>
                <a:spcPct val="0"/>
              </a:spcAft>
              <a:buClrTx/>
              <a:buSzTx/>
              <a:buFontTx/>
              <a:buNone/>
              <a:tabLst/>
              <a:defRPr/>
            </a:pPr>
            <a:fld id="{EE0D179B-D8B3-49AA-97B7-A172BF60FB5E}"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pitchFamily="34" charset="0"/>
                <a:ea typeface="MS PGothic" panose="020B0600070205080204" pitchFamily="34"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15</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S PGothic" panose="020B0600070205080204" pitchFamily="34" charset="-128"/>
              <a:cs typeface="+mn-cs"/>
            </a:endParaRPr>
          </a:p>
        </p:txBody>
      </p:sp>
    </p:spTree>
    <p:extLst>
      <p:ext uri="{BB962C8B-B14F-4D97-AF65-F5344CB8AC3E}">
        <p14:creationId xmlns:p14="http://schemas.microsoft.com/office/powerpoint/2010/main" val="23948432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199B0-68A3-4B3D-8D3F-EC978ECC78D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65099A3B-1917-4A27-A101-FB7CC49DD7C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0FA03706-55AF-4077-938E-0B5AB73C5F5D}"/>
              </a:ext>
            </a:extLst>
          </p:cNvPr>
          <p:cNvSpPr>
            <a:spLocks noGrp="1"/>
          </p:cNvSpPr>
          <p:nvPr>
            <p:ph type="dt" sz="half" idx="10"/>
          </p:nvPr>
        </p:nvSpPr>
        <p:spPr/>
        <p:txBody>
          <a:bodyPr/>
          <a:lstStyle/>
          <a:p>
            <a:fld id="{5211FBD7-F3EF-46F5-A314-94EBB06DE315}" type="datetime1">
              <a:rPr lang="en-CA" smtClean="0"/>
              <a:t>2022-08-15</a:t>
            </a:fld>
            <a:endParaRPr lang="en-CA"/>
          </a:p>
        </p:txBody>
      </p:sp>
      <p:sp>
        <p:nvSpPr>
          <p:cNvPr id="5" name="Footer Placeholder 4">
            <a:extLst>
              <a:ext uri="{FF2B5EF4-FFF2-40B4-BE49-F238E27FC236}">
                <a16:creationId xmlns:a16="http://schemas.microsoft.com/office/drawing/2014/main" id="{9B6A74F7-091F-4FF5-99BE-6243863B01BF}"/>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687E1AD4-1154-454E-8709-3832783E67A7}"/>
              </a:ext>
            </a:extLst>
          </p:cNvPr>
          <p:cNvSpPr>
            <a:spLocks noGrp="1"/>
          </p:cNvSpPr>
          <p:nvPr>
            <p:ph type="sldNum" sz="quarter" idx="12"/>
          </p:nvPr>
        </p:nvSpPr>
        <p:spPr/>
        <p:txBody>
          <a:bodyPr/>
          <a:lstStyle/>
          <a:p>
            <a:fld id="{C77ED0FB-4286-410C-91D3-E94ED72C06E7}" type="slidenum">
              <a:rPr lang="en-CA" smtClean="0"/>
              <a:t>‹#›</a:t>
            </a:fld>
            <a:endParaRPr lang="en-CA"/>
          </a:p>
        </p:txBody>
      </p:sp>
    </p:spTree>
    <p:extLst>
      <p:ext uri="{BB962C8B-B14F-4D97-AF65-F5344CB8AC3E}">
        <p14:creationId xmlns:p14="http://schemas.microsoft.com/office/powerpoint/2010/main" val="24967956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2C032-4C49-4197-89BE-5AE4339908D4}"/>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46DB8201-3D3C-46FE-8537-A3339AF622E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17B25DB-B728-45AC-8841-AF1A5FB5BC48}"/>
              </a:ext>
            </a:extLst>
          </p:cNvPr>
          <p:cNvSpPr>
            <a:spLocks noGrp="1"/>
          </p:cNvSpPr>
          <p:nvPr>
            <p:ph type="dt" sz="half" idx="10"/>
          </p:nvPr>
        </p:nvSpPr>
        <p:spPr/>
        <p:txBody>
          <a:bodyPr/>
          <a:lstStyle/>
          <a:p>
            <a:fld id="{773D3EDA-DDE8-4F06-B1A8-7AF432FEBDC6}" type="datetime1">
              <a:rPr lang="en-CA" smtClean="0"/>
              <a:t>2022-08-15</a:t>
            </a:fld>
            <a:endParaRPr lang="en-CA"/>
          </a:p>
        </p:txBody>
      </p:sp>
      <p:sp>
        <p:nvSpPr>
          <p:cNvPr id="5" name="Footer Placeholder 4">
            <a:extLst>
              <a:ext uri="{FF2B5EF4-FFF2-40B4-BE49-F238E27FC236}">
                <a16:creationId xmlns:a16="http://schemas.microsoft.com/office/drawing/2014/main" id="{6D0330AA-30DF-49AB-928A-ACAB58A2E880}"/>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CE6FAAEE-4F7E-4BCC-99C4-DE777EC1D7BF}"/>
              </a:ext>
            </a:extLst>
          </p:cNvPr>
          <p:cNvSpPr>
            <a:spLocks noGrp="1"/>
          </p:cNvSpPr>
          <p:nvPr>
            <p:ph type="sldNum" sz="quarter" idx="12"/>
          </p:nvPr>
        </p:nvSpPr>
        <p:spPr/>
        <p:txBody>
          <a:bodyPr/>
          <a:lstStyle/>
          <a:p>
            <a:fld id="{C77ED0FB-4286-410C-91D3-E94ED72C06E7}" type="slidenum">
              <a:rPr lang="en-CA" smtClean="0"/>
              <a:t>‹#›</a:t>
            </a:fld>
            <a:endParaRPr lang="en-CA"/>
          </a:p>
        </p:txBody>
      </p:sp>
    </p:spTree>
    <p:extLst>
      <p:ext uri="{BB962C8B-B14F-4D97-AF65-F5344CB8AC3E}">
        <p14:creationId xmlns:p14="http://schemas.microsoft.com/office/powerpoint/2010/main" val="28321795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DA0978-9DD3-41DC-AD48-C770C314007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255C1B2C-9330-44DD-9D75-0A1FF2453E9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F1D03DEE-EB10-45C5-8131-FF2A584A1B43}"/>
              </a:ext>
            </a:extLst>
          </p:cNvPr>
          <p:cNvSpPr>
            <a:spLocks noGrp="1"/>
          </p:cNvSpPr>
          <p:nvPr>
            <p:ph type="dt" sz="half" idx="10"/>
          </p:nvPr>
        </p:nvSpPr>
        <p:spPr/>
        <p:txBody>
          <a:bodyPr/>
          <a:lstStyle/>
          <a:p>
            <a:fld id="{3B980946-2354-45DF-B422-B83BD2193912}" type="datetime1">
              <a:rPr lang="en-CA" smtClean="0"/>
              <a:t>2022-08-15</a:t>
            </a:fld>
            <a:endParaRPr lang="en-CA"/>
          </a:p>
        </p:txBody>
      </p:sp>
      <p:sp>
        <p:nvSpPr>
          <p:cNvPr id="5" name="Footer Placeholder 4">
            <a:extLst>
              <a:ext uri="{FF2B5EF4-FFF2-40B4-BE49-F238E27FC236}">
                <a16:creationId xmlns:a16="http://schemas.microsoft.com/office/drawing/2014/main" id="{351CC3FA-592D-490F-A7F3-AA101D651004}"/>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7CD9D5E9-FA4F-4291-AFC6-FB07034815EC}"/>
              </a:ext>
            </a:extLst>
          </p:cNvPr>
          <p:cNvSpPr>
            <a:spLocks noGrp="1"/>
          </p:cNvSpPr>
          <p:nvPr>
            <p:ph type="sldNum" sz="quarter" idx="12"/>
          </p:nvPr>
        </p:nvSpPr>
        <p:spPr/>
        <p:txBody>
          <a:bodyPr/>
          <a:lstStyle/>
          <a:p>
            <a:fld id="{C77ED0FB-4286-410C-91D3-E94ED72C06E7}" type="slidenum">
              <a:rPr lang="en-CA" smtClean="0"/>
              <a:t>‹#›</a:t>
            </a:fld>
            <a:endParaRPr lang="en-CA"/>
          </a:p>
        </p:txBody>
      </p:sp>
    </p:spTree>
    <p:extLst>
      <p:ext uri="{BB962C8B-B14F-4D97-AF65-F5344CB8AC3E}">
        <p14:creationId xmlns:p14="http://schemas.microsoft.com/office/powerpoint/2010/main" val="30923123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 1">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9550AC1-DF65-4541-8930-3E952451183C}"/>
              </a:ext>
            </a:extLst>
          </p:cNvPr>
          <p:cNvSpPr/>
          <p:nvPr userDrawn="1"/>
        </p:nvSpPr>
        <p:spPr>
          <a:xfrm>
            <a:off x="10991851" y="1509185"/>
            <a:ext cx="1200149" cy="1509183"/>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sz="2400"/>
          </a:p>
        </p:txBody>
      </p:sp>
      <p:pic>
        <p:nvPicPr>
          <p:cNvPr id="6" name="Picture 2" descr="2014_logo_only_reverse.png">
            <a:extLst>
              <a:ext uri="{FF2B5EF4-FFF2-40B4-BE49-F238E27FC236}">
                <a16:creationId xmlns:a16="http://schemas.microsoft.com/office/drawing/2014/main" id="{C9D13A19-98D4-43F2-9D9C-E2E564906ADE}"/>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313585" y="1892300"/>
            <a:ext cx="54398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 Placeholder 18"/>
          <p:cNvSpPr>
            <a:spLocks noGrp="1"/>
          </p:cNvSpPr>
          <p:nvPr>
            <p:ph type="body" sz="quarter" idx="11"/>
          </p:nvPr>
        </p:nvSpPr>
        <p:spPr>
          <a:xfrm>
            <a:off x="487450" y="1509184"/>
            <a:ext cx="7240501" cy="2430781"/>
          </a:xfrm>
          <a:prstGeom prst="rect">
            <a:avLst/>
          </a:prstGeom>
        </p:spPr>
        <p:txBody>
          <a:bodyPr vert="horz" lIns="0" tIns="0" rIns="0" bIns="0" anchor="t" anchorCtr="0"/>
          <a:lstStyle>
            <a:lvl1pPr marL="0" indent="0">
              <a:lnSpc>
                <a:spcPts val="5067"/>
              </a:lnSpc>
              <a:spcBef>
                <a:spcPts val="0"/>
              </a:spcBef>
              <a:buNone/>
              <a:defRPr sz="4533" b="1" i="0" kern="0" cap="all" spc="40" baseline="0">
                <a:solidFill>
                  <a:schemeClr val="tx1"/>
                </a:solidFill>
                <a:latin typeface="Arial"/>
                <a:cs typeface="Arial"/>
              </a:defRPr>
            </a:lvl1pPr>
          </a:lstStyle>
          <a:p>
            <a:pPr lvl="0"/>
            <a:r>
              <a:rPr lang="en-CA" dirty="0"/>
              <a:t>Click to edit Master text styles</a:t>
            </a:r>
          </a:p>
        </p:txBody>
      </p:sp>
      <p:sp>
        <p:nvSpPr>
          <p:cNvPr id="11" name="Text Placeholder 14"/>
          <p:cNvSpPr>
            <a:spLocks noGrp="1"/>
          </p:cNvSpPr>
          <p:nvPr>
            <p:ph type="body" sz="quarter" idx="12"/>
          </p:nvPr>
        </p:nvSpPr>
        <p:spPr>
          <a:xfrm>
            <a:off x="487683" y="4005064"/>
            <a:ext cx="7240271" cy="428525"/>
          </a:xfrm>
          <a:prstGeom prst="rect">
            <a:avLst/>
          </a:prstGeom>
        </p:spPr>
        <p:txBody>
          <a:bodyPr vert="horz" lIns="0" tIns="0" rIns="0" bIns="0"/>
          <a:lstStyle>
            <a:lvl1pPr marL="0" indent="0">
              <a:buNone/>
              <a:defRPr sz="2400" b="0" i="0" kern="0" spc="40" baseline="0">
                <a:solidFill>
                  <a:schemeClr val="tx1"/>
                </a:solidFill>
                <a:latin typeface="Arial"/>
                <a:cs typeface="Arial"/>
              </a:defRPr>
            </a:lvl1pPr>
            <a:lvl2pPr>
              <a:defRPr sz="1200" b="0" i="0">
                <a:latin typeface="Whitney Book"/>
                <a:cs typeface="Whitney Book"/>
              </a:defRPr>
            </a:lvl2pPr>
            <a:lvl3pPr>
              <a:defRPr sz="1200" b="0" i="0">
                <a:latin typeface="Whitney Book"/>
                <a:cs typeface="Whitney Book"/>
              </a:defRPr>
            </a:lvl3pPr>
            <a:lvl4pPr>
              <a:defRPr sz="1200" b="0" i="0">
                <a:latin typeface="Whitney Book"/>
                <a:cs typeface="Whitney Book"/>
              </a:defRPr>
            </a:lvl4pPr>
            <a:lvl5pPr>
              <a:defRPr sz="1200" b="0" i="0">
                <a:latin typeface="Whitney Book"/>
                <a:cs typeface="Whitney Book"/>
              </a:defRPr>
            </a:lvl5pPr>
          </a:lstStyle>
          <a:p>
            <a:pPr lvl="0"/>
            <a:r>
              <a:rPr lang="en-CA" dirty="0"/>
              <a:t>Click to edit Master text styles</a:t>
            </a:r>
          </a:p>
        </p:txBody>
      </p:sp>
      <p:sp>
        <p:nvSpPr>
          <p:cNvPr id="12" name="Text Placeholder 14"/>
          <p:cNvSpPr>
            <a:spLocks noGrp="1"/>
          </p:cNvSpPr>
          <p:nvPr>
            <p:ph type="body" sz="quarter" idx="13"/>
          </p:nvPr>
        </p:nvSpPr>
        <p:spPr>
          <a:xfrm>
            <a:off x="487683" y="4677140"/>
            <a:ext cx="7240271" cy="428525"/>
          </a:xfrm>
          <a:prstGeom prst="rect">
            <a:avLst/>
          </a:prstGeom>
        </p:spPr>
        <p:txBody>
          <a:bodyPr vert="horz" lIns="0" tIns="0" rIns="0" bIns="0"/>
          <a:lstStyle>
            <a:lvl1pPr marL="0" indent="0">
              <a:buNone/>
              <a:defRPr sz="1333" b="1" i="0" kern="0" cap="all" spc="200" normalizeH="0" baseline="0">
                <a:solidFill>
                  <a:srgbClr val="0C2344"/>
                </a:solidFill>
                <a:latin typeface="Arial"/>
                <a:cs typeface="Arial"/>
              </a:defRPr>
            </a:lvl1pPr>
            <a:lvl2pPr>
              <a:defRPr sz="1200" b="0" i="0">
                <a:latin typeface="Whitney Book"/>
                <a:cs typeface="Whitney Book"/>
              </a:defRPr>
            </a:lvl2pPr>
            <a:lvl3pPr>
              <a:defRPr sz="1200" b="0" i="0">
                <a:latin typeface="Whitney Book"/>
                <a:cs typeface="Whitney Book"/>
              </a:defRPr>
            </a:lvl3pPr>
            <a:lvl4pPr>
              <a:defRPr sz="1200" b="0" i="0">
                <a:latin typeface="Whitney Book"/>
                <a:cs typeface="Whitney Book"/>
              </a:defRPr>
            </a:lvl4pPr>
            <a:lvl5pPr>
              <a:defRPr sz="1200" b="0" i="0">
                <a:latin typeface="Whitney Book"/>
                <a:cs typeface="Whitney Book"/>
              </a:defRPr>
            </a:lvl5pPr>
          </a:lstStyle>
          <a:p>
            <a:pPr lvl="0"/>
            <a:r>
              <a:rPr lang="en-CA" dirty="0"/>
              <a:t>Click to edit Master text styles</a:t>
            </a:r>
          </a:p>
        </p:txBody>
      </p:sp>
    </p:spTree>
    <p:extLst>
      <p:ext uri="{BB962C8B-B14F-4D97-AF65-F5344CB8AC3E}">
        <p14:creationId xmlns:p14="http://schemas.microsoft.com/office/powerpoint/2010/main" val="27324356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 2">
    <p:bg>
      <p:bgPr>
        <a:solidFill>
          <a:schemeClr val="tx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F71C890-C146-4821-A285-01F11920F682}"/>
              </a:ext>
            </a:extLst>
          </p:cNvPr>
          <p:cNvSpPr/>
          <p:nvPr userDrawn="1"/>
        </p:nvSpPr>
        <p:spPr>
          <a:xfrm>
            <a:off x="10991851" y="1509185"/>
            <a:ext cx="1200149" cy="1509183"/>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sz="2400"/>
          </a:p>
        </p:txBody>
      </p:sp>
      <p:pic>
        <p:nvPicPr>
          <p:cNvPr id="9" name="Picture 3" descr="s4b282c2015.png">
            <a:extLst>
              <a:ext uri="{FF2B5EF4-FFF2-40B4-BE49-F238E27FC236}">
                <a16:creationId xmlns:a16="http://schemas.microsoft.com/office/drawing/2014/main" id="{F213E708-DC1F-459E-B3B1-2262C54C80E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351685" y="1919817"/>
            <a:ext cx="484716" cy="658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Placeholder 18"/>
          <p:cNvSpPr>
            <a:spLocks noGrp="1"/>
          </p:cNvSpPr>
          <p:nvPr>
            <p:ph type="body" sz="quarter" idx="11"/>
          </p:nvPr>
        </p:nvSpPr>
        <p:spPr>
          <a:xfrm>
            <a:off x="487450" y="1509184"/>
            <a:ext cx="7240501" cy="2430781"/>
          </a:xfrm>
          <a:prstGeom prst="rect">
            <a:avLst/>
          </a:prstGeom>
        </p:spPr>
        <p:txBody>
          <a:bodyPr vert="horz" lIns="0" tIns="0" rIns="0" bIns="0" anchor="t" anchorCtr="0"/>
          <a:lstStyle>
            <a:lvl1pPr marL="0" indent="0">
              <a:lnSpc>
                <a:spcPts val="5067"/>
              </a:lnSpc>
              <a:spcBef>
                <a:spcPts val="0"/>
              </a:spcBef>
              <a:buNone/>
              <a:defRPr sz="4533" b="1" i="0" kern="0" cap="all" spc="40" baseline="0">
                <a:solidFill>
                  <a:srgbClr val="FFFFFF"/>
                </a:solidFill>
                <a:latin typeface="Arial"/>
                <a:cs typeface="Arial"/>
              </a:defRPr>
            </a:lvl1pPr>
          </a:lstStyle>
          <a:p>
            <a:pPr lvl="0"/>
            <a:r>
              <a:rPr lang="en-CA" dirty="0"/>
              <a:t>Click to edit Master text styles</a:t>
            </a:r>
          </a:p>
        </p:txBody>
      </p:sp>
      <p:sp>
        <p:nvSpPr>
          <p:cNvPr id="7" name="Text Placeholder 14"/>
          <p:cNvSpPr>
            <a:spLocks noGrp="1"/>
          </p:cNvSpPr>
          <p:nvPr>
            <p:ph type="body" sz="quarter" idx="12"/>
          </p:nvPr>
        </p:nvSpPr>
        <p:spPr>
          <a:xfrm>
            <a:off x="487683" y="4005064"/>
            <a:ext cx="7240271" cy="428525"/>
          </a:xfrm>
          <a:prstGeom prst="rect">
            <a:avLst/>
          </a:prstGeom>
        </p:spPr>
        <p:txBody>
          <a:bodyPr vert="horz" lIns="0" tIns="0" rIns="0" bIns="0"/>
          <a:lstStyle>
            <a:lvl1pPr marL="0" indent="0">
              <a:buNone/>
              <a:defRPr sz="2400" b="0" i="0" kern="0" spc="40" baseline="0">
                <a:solidFill>
                  <a:srgbClr val="FFFFFF"/>
                </a:solidFill>
                <a:latin typeface="Arial"/>
                <a:cs typeface="Arial"/>
              </a:defRPr>
            </a:lvl1pPr>
            <a:lvl2pPr>
              <a:defRPr sz="1200" b="0" i="0">
                <a:latin typeface="Whitney Book"/>
                <a:cs typeface="Whitney Book"/>
              </a:defRPr>
            </a:lvl2pPr>
            <a:lvl3pPr>
              <a:defRPr sz="1200" b="0" i="0">
                <a:latin typeface="Whitney Book"/>
                <a:cs typeface="Whitney Book"/>
              </a:defRPr>
            </a:lvl3pPr>
            <a:lvl4pPr>
              <a:defRPr sz="1200" b="0" i="0">
                <a:latin typeface="Whitney Book"/>
                <a:cs typeface="Whitney Book"/>
              </a:defRPr>
            </a:lvl4pPr>
            <a:lvl5pPr>
              <a:defRPr sz="1200" b="0" i="0">
                <a:latin typeface="Whitney Book"/>
                <a:cs typeface="Whitney Book"/>
              </a:defRPr>
            </a:lvl5pPr>
          </a:lstStyle>
          <a:p>
            <a:pPr lvl="0"/>
            <a:r>
              <a:rPr lang="en-CA" dirty="0"/>
              <a:t>Click to edit Master text styles</a:t>
            </a:r>
          </a:p>
        </p:txBody>
      </p:sp>
      <p:sp>
        <p:nvSpPr>
          <p:cNvPr id="8" name="Text Placeholder 14"/>
          <p:cNvSpPr>
            <a:spLocks noGrp="1"/>
          </p:cNvSpPr>
          <p:nvPr>
            <p:ph type="body" sz="quarter" idx="13"/>
          </p:nvPr>
        </p:nvSpPr>
        <p:spPr>
          <a:xfrm>
            <a:off x="487683" y="4677140"/>
            <a:ext cx="7240271" cy="428525"/>
          </a:xfrm>
          <a:prstGeom prst="rect">
            <a:avLst/>
          </a:prstGeom>
        </p:spPr>
        <p:txBody>
          <a:bodyPr vert="horz" lIns="0" tIns="0" rIns="0" bIns="0"/>
          <a:lstStyle>
            <a:lvl1pPr marL="0" indent="0">
              <a:buNone/>
              <a:defRPr sz="1333" b="1" i="0" kern="0" cap="all" spc="200" normalizeH="0" baseline="0">
                <a:solidFill>
                  <a:srgbClr val="FFFFFF"/>
                </a:solidFill>
                <a:latin typeface="Arial"/>
                <a:cs typeface="Arial"/>
              </a:defRPr>
            </a:lvl1pPr>
            <a:lvl2pPr>
              <a:defRPr sz="1200" b="0" i="0">
                <a:latin typeface="Whitney Book"/>
                <a:cs typeface="Whitney Book"/>
              </a:defRPr>
            </a:lvl2pPr>
            <a:lvl3pPr>
              <a:defRPr sz="1200" b="0" i="0">
                <a:latin typeface="Whitney Book"/>
                <a:cs typeface="Whitney Book"/>
              </a:defRPr>
            </a:lvl3pPr>
            <a:lvl4pPr>
              <a:defRPr sz="1200" b="0" i="0">
                <a:latin typeface="Whitney Book"/>
                <a:cs typeface="Whitney Book"/>
              </a:defRPr>
            </a:lvl4pPr>
            <a:lvl5pPr>
              <a:defRPr sz="1200" b="0" i="0">
                <a:latin typeface="Whitney Book"/>
                <a:cs typeface="Whitney Book"/>
              </a:defRPr>
            </a:lvl5pPr>
          </a:lstStyle>
          <a:p>
            <a:pPr lvl="0"/>
            <a:r>
              <a:rPr lang="en-CA" dirty="0"/>
              <a:t>Click to edit Master text styles</a:t>
            </a:r>
          </a:p>
        </p:txBody>
      </p:sp>
    </p:spTree>
    <p:extLst>
      <p:ext uri="{BB962C8B-B14F-4D97-AF65-F5344CB8AC3E}">
        <p14:creationId xmlns:p14="http://schemas.microsoft.com/office/powerpoint/2010/main" val="5970601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ubsection Slide - 2">
    <p:spTree>
      <p:nvGrpSpPr>
        <p:cNvPr id="1" name=""/>
        <p:cNvGrpSpPr/>
        <p:nvPr/>
      </p:nvGrpSpPr>
      <p:grpSpPr>
        <a:xfrm>
          <a:off x="0" y="0"/>
          <a:ext cx="0" cy="0"/>
          <a:chOff x="0" y="0"/>
          <a:chExt cx="0" cy="0"/>
        </a:xfrm>
      </p:grpSpPr>
      <p:sp>
        <p:nvSpPr>
          <p:cNvPr id="3" name="Text Placeholder 14">
            <a:extLst>
              <a:ext uri="{FF2B5EF4-FFF2-40B4-BE49-F238E27FC236}">
                <a16:creationId xmlns:a16="http://schemas.microsoft.com/office/drawing/2014/main" id="{51F3130C-2E5C-4921-8DD6-DB0A8C289484}"/>
              </a:ext>
            </a:extLst>
          </p:cNvPr>
          <p:cNvSpPr txBox="1">
            <a:spLocks/>
          </p:cNvSpPr>
          <p:nvPr userDrawn="1"/>
        </p:nvSpPr>
        <p:spPr>
          <a:xfrm flipH="1">
            <a:off x="11451167" y="6309785"/>
            <a:ext cx="406400" cy="256116"/>
          </a:xfrm>
          <a:prstGeom prst="rect">
            <a:avLst/>
          </a:prstGeom>
        </p:spPr>
        <p:txBody>
          <a:bodyPr lIns="0" tIns="0" rIns="0" bIns="0"/>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a:spcBef>
                <a:spcPct val="20000"/>
              </a:spcBef>
              <a:buFont typeface="Arial" panose="020B0604020202020204" pitchFamily="34" charset="0"/>
              <a:buNone/>
              <a:defRPr/>
            </a:pPr>
            <a:fld id="{7CB7F257-65BA-41C9-9E88-3FF88C525952}" type="slidenum">
              <a:rPr lang="en-US" altLang="en-US" sz="1200" smtClean="0">
                <a:solidFill>
                  <a:srgbClr val="FFFFFF"/>
                </a:solidFill>
                <a:latin typeface="Whitney Book" pitchFamily="50" charset="0"/>
              </a:rPr>
              <a:pPr algn="r">
                <a:spcBef>
                  <a:spcPct val="20000"/>
                </a:spcBef>
                <a:buFont typeface="Arial" panose="020B0604020202020204" pitchFamily="34" charset="0"/>
                <a:buNone/>
                <a:defRPr/>
              </a:pPr>
              <a:t>‹#›</a:t>
            </a:fld>
            <a:endParaRPr lang="en-CA" altLang="en-US" sz="1200">
              <a:solidFill>
                <a:srgbClr val="FFFFFF"/>
              </a:solidFill>
              <a:latin typeface="Whitney Book" pitchFamily="50" charset="0"/>
            </a:endParaRPr>
          </a:p>
        </p:txBody>
      </p:sp>
      <p:sp>
        <p:nvSpPr>
          <p:cNvPr id="4" name="Rectangle 3">
            <a:extLst>
              <a:ext uri="{FF2B5EF4-FFF2-40B4-BE49-F238E27FC236}">
                <a16:creationId xmlns:a16="http://schemas.microsoft.com/office/drawing/2014/main" id="{51809A23-93F5-467C-A1B1-092F4AA20671}"/>
              </a:ext>
            </a:extLst>
          </p:cNvPr>
          <p:cNvSpPr/>
          <p:nvPr userDrawn="1"/>
        </p:nvSpPr>
        <p:spPr>
          <a:xfrm>
            <a:off x="10991851" y="1509185"/>
            <a:ext cx="1200149" cy="1509183"/>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sz="2400"/>
          </a:p>
        </p:txBody>
      </p:sp>
      <p:pic>
        <p:nvPicPr>
          <p:cNvPr id="5" name="Picture 2" descr="2014_logo_only_reverse.png">
            <a:extLst>
              <a:ext uri="{FF2B5EF4-FFF2-40B4-BE49-F238E27FC236}">
                <a16:creationId xmlns:a16="http://schemas.microsoft.com/office/drawing/2014/main" id="{D640E665-33D5-49B1-AA02-0E0EB7BA7632}"/>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313585" y="1892300"/>
            <a:ext cx="54398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Placeholder 18"/>
          <p:cNvSpPr>
            <a:spLocks noGrp="1"/>
          </p:cNvSpPr>
          <p:nvPr>
            <p:ph type="body" sz="quarter" idx="11"/>
          </p:nvPr>
        </p:nvSpPr>
        <p:spPr>
          <a:xfrm>
            <a:off x="487450" y="1509185"/>
            <a:ext cx="7240501" cy="1413571"/>
          </a:xfrm>
          <a:prstGeom prst="rect">
            <a:avLst/>
          </a:prstGeom>
        </p:spPr>
        <p:txBody>
          <a:bodyPr vert="horz" lIns="0" tIns="0" rIns="0" bIns="0" anchor="t" anchorCtr="0"/>
          <a:lstStyle>
            <a:lvl1pPr marL="0" indent="0">
              <a:lnSpc>
                <a:spcPts val="4533"/>
              </a:lnSpc>
              <a:spcBef>
                <a:spcPts val="0"/>
              </a:spcBef>
              <a:buNone/>
              <a:defRPr sz="3733" b="1" i="0" kern="0" cap="all" spc="40" baseline="0">
                <a:solidFill>
                  <a:schemeClr val="tx1"/>
                </a:solidFill>
                <a:latin typeface="Arial"/>
                <a:cs typeface="Arial"/>
              </a:defRPr>
            </a:lvl1pPr>
          </a:lstStyle>
          <a:p>
            <a:pPr lvl="0"/>
            <a:r>
              <a:rPr lang="en-CA" dirty="0"/>
              <a:t>Click to edit Master text styles</a:t>
            </a:r>
          </a:p>
        </p:txBody>
      </p:sp>
    </p:spTree>
    <p:extLst>
      <p:ext uri="{BB962C8B-B14F-4D97-AF65-F5344CB8AC3E}">
        <p14:creationId xmlns:p14="http://schemas.microsoft.com/office/powerpoint/2010/main" val="17860251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ubsection Slide - 3">
    <p:bg>
      <p:bgPr>
        <a:solidFill>
          <a:schemeClr val="tx1"/>
        </a:solidFill>
        <a:effectLst/>
      </p:bgPr>
    </p:bg>
    <p:spTree>
      <p:nvGrpSpPr>
        <p:cNvPr id="1" name=""/>
        <p:cNvGrpSpPr/>
        <p:nvPr/>
      </p:nvGrpSpPr>
      <p:grpSpPr>
        <a:xfrm>
          <a:off x="0" y="0"/>
          <a:ext cx="0" cy="0"/>
          <a:chOff x="0" y="0"/>
          <a:chExt cx="0" cy="0"/>
        </a:xfrm>
      </p:grpSpPr>
      <p:sp>
        <p:nvSpPr>
          <p:cNvPr id="3" name="Text Placeholder 14">
            <a:extLst>
              <a:ext uri="{FF2B5EF4-FFF2-40B4-BE49-F238E27FC236}">
                <a16:creationId xmlns:a16="http://schemas.microsoft.com/office/drawing/2014/main" id="{19768EE0-B38A-478F-AA47-AED16DD258CF}"/>
              </a:ext>
            </a:extLst>
          </p:cNvPr>
          <p:cNvSpPr txBox="1">
            <a:spLocks/>
          </p:cNvSpPr>
          <p:nvPr userDrawn="1"/>
        </p:nvSpPr>
        <p:spPr>
          <a:xfrm flipH="1">
            <a:off x="11451167" y="6309785"/>
            <a:ext cx="406400" cy="256116"/>
          </a:xfrm>
          <a:prstGeom prst="rect">
            <a:avLst/>
          </a:prstGeom>
        </p:spPr>
        <p:txBody>
          <a:bodyPr lIns="0" tIns="0" rIns="0" bIns="0"/>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a:spcBef>
                <a:spcPct val="20000"/>
              </a:spcBef>
              <a:buFont typeface="Arial" panose="020B0604020202020204" pitchFamily="34" charset="0"/>
              <a:buNone/>
              <a:defRPr/>
            </a:pPr>
            <a:fld id="{151FEC92-B513-4D17-A5EA-0A36605CC4CB}" type="slidenum">
              <a:rPr lang="en-US" altLang="en-US" sz="1200" smtClean="0">
                <a:solidFill>
                  <a:srgbClr val="FFFFFF"/>
                </a:solidFill>
                <a:latin typeface="Whitney Book" pitchFamily="50" charset="0"/>
              </a:rPr>
              <a:pPr algn="r">
                <a:spcBef>
                  <a:spcPct val="20000"/>
                </a:spcBef>
                <a:buFont typeface="Arial" panose="020B0604020202020204" pitchFamily="34" charset="0"/>
                <a:buNone/>
                <a:defRPr/>
              </a:pPr>
              <a:t>‹#›</a:t>
            </a:fld>
            <a:endParaRPr lang="en-CA" altLang="en-US" sz="1200">
              <a:solidFill>
                <a:srgbClr val="FFFFFF"/>
              </a:solidFill>
              <a:latin typeface="Whitney Book" pitchFamily="50" charset="0"/>
            </a:endParaRPr>
          </a:p>
        </p:txBody>
      </p:sp>
      <p:sp>
        <p:nvSpPr>
          <p:cNvPr id="4" name="Rectangle 3">
            <a:extLst>
              <a:ext uri="{FF2B5EF4-FFF2-40B4-BE49-F238E27FC236}">
                <a16:creationId xmlns:a16="http://schemas.microsoft.com/office/drawing/2014/main" id="{8A490D90-EAE7-4998-86C3-97F69F2CAD36}"/>
              </a:ext>
            </a:extLst>
          </p:cNvPr>
          <p:cNvSpPr/>
          <p:nvPr userDrawn="1"/>
        </p:nvSpPr>
        <p:spPr>
          <a:xfrm>
            <a:off x="10991851" y="1509185"/>
            <a:ext cx="1200149" cy="1509183"/>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sz="2400"/>
          </a:p>
        </p:txBody>
      </p:sp>
      <p:pic>
        <p:nvPicPr>
          <p:cNvPr id="5" name="Picture 3" descr="s4b282c2015.png">
            <a:extLst>
              <a:ext uri="{FF2B5EF4-FFF2-40B4-BE49-F238E27FC236}">
                <a16:creationId xmlns:a16="http://schemas.microsoft.com/office/drawing/2014/main" id="{07B7390C-8D9A-44AA-8D0C-6CD10CBFC992}"/>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351685" y="1919817"/>
            <a:ext cx="484716" cy="658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Placeholder 18"/>
          <p:cNvSpPr>
            <a:spLocks noGrp="1"/>
          </p:cNvSpPr>
          <p:nvPr>
            <p:ph type="body" sz="quarter" idx="11"/>
          </p:nvPr>
        </p:nvSpPr>
        <p:spPr>
          <a:xfrm>
            <a:off x="487450" y="1509185"/>
            <a:ext cx="7240501" cy="1413571"/>
          </a:xfrm>
          <a:prstGeom prst="rect">
            <a:avLst/>
          </a:prstGeom>
        </p:spPr>
        <p:txBody>
          <a:bodyPr vert="horz" lIns="0" tIns="0" rIns="0" bIns="0" anchor="t" anchorCtr="0"/>
          <a:lstStyle>
            <a:lvl1pPr marL="0" indent="0">
              <a:lnSpc>
                <a:spcPts val="4533"/>
              </a:lnSpc>
              <a:spcBef>
                <a:spcPts val="0"/>
              </a:spcBef>
              <a:buNone/>
              <a:defRPr sz="3733" b="1" i="0" kern="0" cap="all" spc="40" baseline="0">
                <a:solidFill>
                  <a:srgbClr val="FFFFFF"/>
                </a:solidFill>
                <a:latin typeface="Arial"/>
                <a:cs typeface="Arial"/>
              </a:defRPr>
            </a:lvl1pPr>
          </a:lstStyle>
          <a:p>
            <a:pPr lvl="0"/>
            <a:r>
              <a:rPr lang="en-CA" dirty="0"/>
              <a:t>Click to edit Master text styles</a:t>
            </a:r>
          </a:p>
        </p:txBody>
      </p:sp>
    </p:spTree>
    <p:extLst>
      <p:ext uri="{BB962C8B-B14F-4D97-AF65-F5344CB8AC3E}">
        <p14:creationId xmlns:p14="http://schemas.microsoft.com/office/powerpoint/2010/main" val="12899739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py Slide - 1">
    <p:spTree>
      <p:nvGrpSpPr>
        <p:cNvPr id="1" name=""/>
        <p:cNvGrpSpPr/>
        <p:nvPr/>
      </p:nvGrpSpPr>
      <p:grpSpPr>
        <a:xfrm>
          <a:off x="0" y="0"/>
          <a:ext cx="0" cy="0"/>
          <a:chOff x="0" y="0"/>
          <a:chExt cx="0" cy="0"/>
        </a:xfrm>
      </p:grpSpPr>
      <p:pic>
        <p:nvPicPr>
          <p:cNvPr id="4" name="Picture 1" descr="s4b282c2015.png">
            <a:extLst>
              <a:ext uri="{FF2B5EF4-FFF2-40B4-BE49-F238E27FC236}">
                <a16:creationId xmlns:a16="http://schemas.microsoft.com/office/drawing/2014/main" id="{E8294786-9BC0-48AB-9FE1-4BCDA96E5D12}"/>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351685" y="1919817"/>
            <a:ext cx="484716" cy="658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Placeholder 14">
            <a:extLst>
              <a:ext uri="{FF2B5EF4-FFF2-40B4-BE49-F238E27FC236}">
                <a16:creationId xmlns:a16="http://schemas.microsoft.com/office/drawing/2014/main" id="{712C2E34-9A31-4314-B84A-5DAA9FDE6BF8}"/>
              </a:ext>
            </a:extLst>
          </p:cNvPr>
          <p:cNvSpPr txBox="1">
            <a:spLocks/>
          </p:cNvSpPr>
          <p:nvPr userDrawn="1"/>
        </p:nvSpPr>
        <p:spPr>
          <a:xfrm flipH="1">
            <a:off x="11451167" y="6309785"/>
            <a:ext cx="406400" cy="256116"/>
          </a:xfrm>
          <a:prstGeom prst="rect">
            <a:avLst/>
          </a:prstGeom>
        </p:spPr>
        <p:txBody>
          <a:bodyPr lIns="0" tIns="0" rIns="0" bIns="0"/>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a:spcBef>
                <a:spcPct val="20000"/>
              </a:spcBef>
              <a:buFont typeface="Arial" panose="020B0604020202020204" pitchFamily="34" charset="0"/>
              <a:buNone/>
              <a:defRPr/>
            </a:pPr>
            <a:fld id="{7BAFE05D-98EB-4007-ABFA-33D92653D287}" type="slidenum">
              <a:rPr lang="en-US" altLang="en-US" sz="1200" smtClean="0">
                <a:cs typeface="Arial" panose="020B0604020202020204" pitchFamily="34" charset="0"/>
              </a:rPr>
              <a:pPr algn="r">
                <a:spcBef>
                  <a:spcPct val="20000"/>
                </a:spcBef>
                <a:buFont typeface="Arial" panose="020B0604020202020204" pitchFamily="34" charset="0"/>
                <a:buNone/>
                <a:defRPr/>
              </a:pPr>
              <a:t>‹#›</a:t>
            </a:fld>
            <a:endParaRPr lang="en-CA" altLang="en-US" sz="1200">
              <a:cs typeface="Arial" panose="020B0604020202020204" pitchFamily="34" charset="0"/>
            </a:endParaRPr>
          </a:p>
        </p:txBody>
      </p:sp>
      <p:sp>
        <p:nvSpPr>
          <p:cNvPr id="9" name="Text Placeholder 11"/>
          <p:cNvSpPr>
            <a:spLocks noGrp="1"/>
          </p:cNvSpPr>
          <p:nvPr>
            <p:ph type="body" sz="quarter" idx="11"/>
          </p:nvPr>
        </p:nvSpPr>
        <p:spPr>
          <a:xfrm>
            <a:off x="585272" y="548682"/>
            <a:ext cx="10215251" cy="831108"/>
          </a:xfrm>
          <a:prstGeom prst="rect">
            <a:avLst/>
          </a:prstGeom>
        </p:spPr>
        <p:txBody>
          <a:bodyPr lIns="0" tIns="0" rIns="0" bIns="0" anchor="ctr" anchorCtr="0">
            <a:noAutofit/>
          </a:bodyPr>
          <a:lstStyle>
            <a:lvl1pPr marL="0" marR="0" indent="0" algn="l" defTabSz="1219170" rtl="0" eaLnBrk="1" fontAlgn="auto" latinLnBrk="0" hangingPunct="1">
              <a:lnSpc>
                <a:spcPts val="2800"/>
              </a:lnSpc>
              <a:spcBef>
                <a:spcPct val="0"/>
              </a:spcBef>
              <a:spcAft>
                <a:spcPts val="0"/>
              </a:spcAft>
              <a:buClrTx/>
              <a:buSzTx/>
              <a:buFontTx/>
              <a:buNone/>
              <a:tabLst/>
              <a:defRPr kumimoji="0" lang="en-US" sz="2400" b="1" i="0" u="none" strike="noStrike" kern="1200" cap="all" spc="40" normalizeH="0" baseline="0" noProof="0">
                <a:ln>
                  <a:noFill/>
                </a:ln>
                <a:solidFill>
                  <a:srgbClr val="0C2344"/>
                </a:solidFill>
                <a:effectLst/>
                <a:uLnTx/>
                <a:uFillTx/>
                <a:latin typeface="Arial"/>
                <a:cs typeface="Arial"/>
              </a:defRPr>
            </a:lvl1pPr>
            <a:lvl2pPr>
              <a:buNone/>
              <a:defRPr b="0" i="0">
                <a:latin typeface="WhitneyHTF-Bold"/>
                <a:cs typeface="WhitneyHTF-Bold"/>
              </a:defRPr>
            </a:lvl2pPr>
            <a:lvl3pPr>
              <a:buNone/>
              <a:defRPr b="0" i="0">
                <a:latin typeface="WhitneyHTF-Bold"/>
                <a:cs typeface="WhitneyHTF-Bold"/>
              </a:defRPr>
            </a:lvl3pPr>
            <a:lvl4pPr>
              <a:buNone/>
              <a:defRPr b="0" i="0">
                <a:latin typeface="WhitneyHTF-Bold"/>
                <a:cs typeface="WhitneyHTF-Bold"/>
              </a:defRPr>
            </a:lvl4pPr>
            <a:lvl5pPr>
              <a:buNone/>
              <a:defRPr b="0" i="0">
                <a:latin typeface="WhitneyHTF-Bold"/>
                <a:cs typeface="WhitneyHTF-Bold"/>
              </a:defRPr>
            </a:lvl5pPr>
          </a:lstStyle>
          <a:p>
            <a:pPr lvl="0"/>
            <a:r>
              <a:rPr lang="en-CA" dirty="0"/>
              <a:t>Click to edit Master text styles</a:t>
            </a:r>
          </a:p>
        </p:txBody>
      </p:sp>
      <p:sp>
        <p:nvSpPr>
          <p:cNvPr id="10" name="Text Placeholder 2"/>
          <p:cNvSpPr>
            <a:spLocks noGrp="1"/>
          </p:cNvSpPr>
          <p:nvPr>
            <p:ph type="body" sz="quarter" idx="13"/>
          </p:nvPr>
        </p:nvSpPr>
        <p:spPr>
          <a:xfrm>
            <a:off x="585272" y="1509184"/>
            <a:ext cx="10215251" cy="4929717"/>
          </a:xfrm>
          <a:prstGeom prst="rect">
            <a:avLst/>
          </a:prstGeom>
        </p:spPr>
        <p:txBody>
          <a:bodyPr vert="horz" lIns="0" tIns="0" rIns="0" bIns="0"/>
          <a:lstStyle>
            <a:lvl1pPr marL="0" indent="0">
              <a:lnSpc>
                <a:spcPct val="130000"/>
              </a:lnSpc>
              <a:spcBef>
                <a:spcPts val="0"/>
              </a:spcBef>
              <a:buFontTx/>
              <a:buNone/>
              <a:defRPr sz="2000">
                <a:latin typeface="Arial"/>
                <a:cs typeface="Arial"/>
              </a:defRPr>
            </a:lvl1pPr>
            <a:lvl2pPr marL="0" indent="-239994">
              <a:lnSpc>
                <a:spcPct val="130000"/>
              </a:lnSpc>
              <a:spcBef>
                <a:spcPts val="0"/>
              </a:spcBef>
              <a:buFont typeface="Arial"/>
              <a:buChar char="•"/>
              <a:defRPr sz="2000">
                <a:latin typeface="Arial"/>
                <a:cs typeface="Arial"/>
              </a:defRPr>
            </a:lvl2pPr>
            <a:lvl3pPr marL="719982" indent="-239994">
              <a:lnSpc>
                <a:spcPct val="130000"/>
              </a:lnSpc>
              <a:spcBef>
                <a:spcPts val="0"/>
              </a:spcBef>
              <a:defRPr sz="2000" b="0" i="0">
                <a:latin typeface="Arial"/>
                <a:cs typeface="Arial"/>
              </a:defRPr>
            </a:lvl3pPr>
            <a:lvl4pPr marL="1199970" indent="-239994">
              <a:lnSpc>
                <a:spcPct val="130000"/>
              </a:lnSpc>
              <a:spcBef>
                <a:spcPts val="0"/>
              </a:spcBef>
              <a:buFont typeface="Arial"/>
              <a:buChar char="•"/>
              <a:defRPr sz="2000" b="0" i="0">
                <a:latin typeface="Arial"/>
                <a:cs typeface="Arial"/>
              </a:defRPr>
            </a:lvl4pPr>
            <a:lvl5pPr marL="1679958" indent="-239994">
              <a:lnSpc>
                <a:spcPct val="130000"/>
              </a:lnSpc>
              <a:spcBef>
                <a:spcPts val="0"/>
              </a:spcBef>
              <a:buFont typeface="Arial"/>
              <a:buChar char="•"/>
              <a:defRPr sz="2000" b="0" i="0">
                <a:latin typeface="Arial"/>
                <a:cs typeface="Arial"/>
              </a:defRPr>
            </a:lvl5pPr>
          </a:lstStyle>
          <a:p>
            <a:pPr lvl="0"/>
            <a:r>
              <a:rPr lang="en-CA" dirty="0"/>
              <a:t>Click to edit Master text styles</a:t>
            </a:r>
          </a:p>
          <a:p>
            <a:pPr lvl="1"/>
            <a:r>
              <a:rPr lang="en-CA" dirty="0"/>
              <a:t>Second level</a:t>
            </a:r>
          </a:p>
          <a:p>
            <a:pPr lvl="2"/>
            <a:r>
              <a:rPr lang="en-CA" dirty="0"/>
              <a:t>Third level</a:t>
            </a:r>
          </a:p>
          <a:p>
            <a:pPr lvl="3"/>
            <a:r>
              <a:rPr lang="en-CA" dirty="0"/>
              <a:t>Fourth level</a:t>
            </a:r>
          </a:p>
          <a:p>
            <a:pPr lvl="4"/>
            <a:r>
              <a:rPr lang="en-CA" dirty="0"/>
              <a:t>Fifth level</a:t>
            </a:r>
            <a:endParaRPr lang="en-US" dirty="0"/>
          </a:p>
        </p:txBody>
      </p:sp>
    </p:spTree>
    <p:extLst>
      <p:ext uri="{BB962C8B-B14F-4D97-AF65-F5344CB8AC3E}">
        <p14:creationId xmlns:p14="http://schemas.microsoft.com/office/powerpoint/2010/main" val="27096391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py Slide - 2">
    <p:bg>
      <p:bgPr>
        <a:solidFill>
          <a:schemeClr val="tx1"/>
        </a:solidFill>
        <a:effectLst/>
      </p:bgPr>
    </p:bg>
    <p:spTree>
      <p:nvGrpSpPr>
        <p:cNvPr id="1" name=""/>
        <p:cNvGrpSpPr/>
        <p:nvPr/>
      </p:nvGrpSpPr>
      <p:grpSpPr>
        <a:xfrm>
          <a:off x="0" y="0"/>
          <a:ext cx="0" cy="0"/>
          <a:chOff x="0" y="0"/>
          <a:chExt cx="0" cy="0"/>
        </a:xfrm>
      </p:grpSpPr>
      <p:pic>
        <p:nvPicPr>
          <p:cNvPr id="4" name="Picture 2" descr="2014_logo_only_reverse.png">
            <a:extLst>
              <a:ext uri="{FF2B5EF4-FFF2-40B4-BE49-F238E27FC236}">
                <a16:creationId xmlns:a16="http://schemas.microsoft.com/office/drawing/2014/main" id="{54147185-09FC-4BFC-94E2-C548237453EA}"/>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313585" y="1892300"/>
            <a:ext cx="54398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Placeholder 14">
            <a:extLst>
              <a:ext uri="{FF2B5EF4-FFF2-40B4-BE49-F238E27FC236}">
                <a16:creationId xmlns:a16="http://schemas.microsoft.com/office/drawing/2014/main" id="{B80C86C7-40CF-466D-817D-E07DD66805D8}"/>
              </a:ext>
            </a:extLst>
          </p:cNvPr>
          <p:cNvSpPr txBox="1">
            <a:spLocks/>
          </p:cNvSpPr>
          <p:nvPr userDrawn="1"/>
        </p:nvSpPr>
        <p:spPr>
          <a:xfrm flipH="1">
            <a:off x="11451167" y="6309785"/>
            <a:ext cx="406400" cy="256116"/>
          </a:xfrm>
          <a:prstGeom prst="rect">
            <a:avLst/>
          </a:prstGeom>
        </p:spPr>
        <p:txBody>
          <a:bodyPr lIns="0" tIns="0" rIns="0" bIns="0"/>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a:spcBef>
                <a:spcPct val="20000"/>
              </a:spcBef>
              <a:buFont typeface="Arial" panose="020B0604020202020204" pitchFamily="34" charset="0"/>
              <a:buNone/>
              <a:defRPr/>
            </a:pPr>
            <a:fld id="{C0CB4497-5AC6-48EE-9CEA-C042FE98ADBB}" type="slidenum">
              <a:rPr lang="en-US" altLang="en-US" sz="1200" smtClean="0">
                <a:solidFill>
                  <a:srgbClr val="FFFFFF"/>
                </a:solidFill>
                <a:cs typeface="Arial" panose="020B0604020202020204" pitchFamily="34" charset="0"/>
              </a:rPr>
              <a:pPr algn="r">
                <a:spcBef>
                  <a:spcPct val="20000"/>
                </a:spcBef>
                <a:buFont typeface="Arial" panose="020B0604020202020204" pitchFamily="34" charset="0"/>
                <a:buNone/>
                <a:defRPr/>
              </a:pPr>
              <a:t>‹#›</a:t>
            </a:fld>
            <a:endParaRPr lang="en-CA" altLang="en-US" sz="1200">
              <a:solidFill>
                <a:srgbClr val="FFFFFF"/>
              </a:solidFill>
              <a:cs typeface="Arial" panose="020B0604020202020204" pitchFamily="34" charset="0"/>
            </a:endParaRPr>
          </a:p>
        </p:txBody>
      </p:sp>
      <p:sp>
        <p:nvSpPr>
          <p:cNvPr id="9" name="Text Placeholder 11"/>
          <p:cNvSpPr>
            <a:spLocks noGrp="1"/>
          </p:cNvSpPr>
          <p:nvPr>
            <p:ph type="body" sz="quarter" idx="11"/>
          </p:nvPr>
        </p:nvSpPr>
        <p:spPr>
          <a:xfrm>
            <a:off x="585272" y="548682"/>
            <a:ext cx="10215251" cy="831108"/>
          </a:xfrm>
          <a:prstGeom prst="rect">
            <a:avLst/>
          </a:prstGeom>
        </p:spPr>
        <p:txBody>
          <a:bodyPr lIns="0" tIns="0" rIns="0" bIns="0" anchor="ctr" anchorCtr="0">
            <a:noAutofit/>
          </a:bodyPr>
          <a:lstStyle>
            <a:lvl1pPr marL="0" marR="0" indent="0" algn="l" defTabSz="1219170" rtl="0" eaLnBrk="1" fontAlgn="auto" latinLnBrk="0" hangingPunct="1">
              <a:lnSpc>
                <a:spcPts val="2800"/>
              </a:lnSpc>
              <a:spcBef>
                <a:spcPct val="0"/>
              </a:spcBef>
              <a:spcAft>
                <a:spcPts val="0"/>
              </a:spcAft>
              <a:buClrTx/>
              <a:buSzTx/>
              <a:buFontTx/>
              <a:buNone/>
              <a:tabLst/>
              <a:defRPr kumimoji="0" lang="en-US" sz="2400" b="1" i="0" u="none" strike="noStrike" kern="1200" cap="all" spc="40" normalizeH="0" baseline="0" noProof="0">
                <a:ln>
                  <a:noFill/>
                </a:ln>
                <a:solidFill>
                  <a:srgbClr val="FFFFFF"/>
                </a:solidFill>
                <a:effectLst/>
                <a:uLnTx/>
                <a:uFillTx/>
                <a:latin typeface="Arial"/>
                <a:cs typeface="Arial"/>
              </a:defRPr>
            </a:lvl1pPr>
            <a:lvl2pPr>
              <a:buNone/>
              <a:defRPr b="0" i="0">
                <a:latin typeface="WhitneyHTF-Bold"/>
                <a:cs typeface="WhitneyHTF-Bold"/>
              </a:defRPr>
            </a:lvl2pPr>
            <a:lvl3pPr>
              <a:buNone/>
              <a:defRPr b="0" i="0">
                <a:latin typeface="WhitneyHTF-Bold"/>
                <a:cs typeface="WhitneyHTF-Bold"/>
              </a:defRPr>
            </a:lvl3pPr>
            <a:lvl4pPr>
              <a:buNone/>
              <a:defRPr b="0" i="0">
                <a:latin typeface="WhitneyHTF-Bold"/>
                <a:cs typeface="WhitneyHTF-Bold"/>
              </a:defRPr>
            </a:lvl4pPr>
            <a:lvl5pPr>
              <a:buNone/>
              <a:defRPr b="0" i="0">
                <a:latin typeface="WhitneyHTF-Bold"/>
                <a:cs typeface="WhitneyHTF-Bold"/>
              </a:defRPr>
            </a:lvl5pPr>
          </a:lstStyle>
          <a:p>
            <a:pPr lvl="0"/>
            <a:r>
              <a:rPr lang="en-CA" dirty="0"/>
              <a:t>Click to edit Master text styles</a:t>
            </a:r>
          </a:p>
        </p:txBody>
      </p:sp>
      <p:sp>
        <p:nvSpPr>
          <p:cNvPr id="6" name="Text Placeholder 2"/>
          <p:cNvSpPr>
            <a:spLocks noGrp="1"/>
          </p:cNvSpPr>
          <p:nvPr>
            <p:ph type="body" sz="quarter" idx="13"/>
          </p:nvPr>
        </p:nvSpPr>
        <p:spPr>
          <a:xfrm>
            <a:off x="585272" y="1509184"/>
            <a:ext cx="10215251" cy="4929717"/>
          </a:xfrm>
          <a:prstGeom prst="rect">
            <a:avLst/>
          </a:prstGeom>
        </p:spPr>
        <p:txBody>
          <a:bodyPr vert="horz" lIns="0" tIns="0" rIns="0" bIns="0"/>
          <a:lstStyle>
            <a:lvl1pPr marL="0" indent="0">
              <a:lnSpc>
                <a:spcPct val="130000"/>
              </a:lnSpc>
              <a:spcBef>
                <a:spcPts val="0"/>
              </a:spcBef>
              <a:buFontTx/>
              <a:buNone/>
              <a:defRPr sz="2000">
                <a:solidFill>
                  <a:srgbClr val="FFFFFF"/>
                </a:solidFill>
                <a:latin typeface="Arial"/>
                <a:cs typeface="Arial"/>
              </a:defRPr>
            </a:lvl1pPr>
            <a:lvl2pPr marL="0" indent="-239994">
              <a:lnSpc>
                <a:spcPct val="130000"/>
              </a:lnSpc>
              <a:spcBef>
                <a:spcPts val="0"/>
              </a:spcBef>
              <a:buFont typeface="Arial"/>
              <a:buChar char="•"/>
              <a:defRPr sz="2000">
                <a:solidFill>
                  <a:srgbClr val="FFFFFF"/>
                </a:solidFill>
                <a:latin typeface="Arial"/>
                <a:cs typeface="Arial"/>
              </a:defRPr>
            </a:lvl2pPr>
            <a:lvl3pPr marL="719982" indent="-239994">
              <a:lnSpc>
                <a:spcPct val="130000"/>
              </a:lnSpc>
              <a:spcBef>
                <a:spcPts val="0"/>
              </a:spcBef>
              <a:defRPr sz="2000" b="0" i="0">
                <a:solidFill>
                  <a:srgbClr val="FFFFFF"/>
                </a:solidFill>
                <a:latin typeface="Arial"/>
                <a:cs typeface="Arial"/>
              </a:defRPr>
            </a:lvl3pPr>
            <a:lvl4pPr marL="1199970" indent="-239994">
              <a:lnSpc>
                <a:spcPct val="130000"/>
              </a:lnSpc>
              <a:spcBef>
                <a:spcPts val="0"/>
              </a:spcBef>
              <a:buFont typeface="Arial"/>
              <a:buChar char="•"/>
              <a:defRPr sz="2000" b="0" i="0">
                <a:solidFill>
                  <a:srgbClr val="FFFFFF"/>
                </a:solidFill>
                <a:latin typeface="Arial"/>
                <a:cs typeface="Arial"/>
              </a:defRPr>
            </a:lvl4pPr>
            <a:lvl5pPr marL="1679958" indent="-239994">
              <a:lnSpc>
                <a:spcPct val="130000"/>
              </a:lnSpc>
              <a:spcBef>
                <a:spcPts val="0"/>
              </a:spcBef>
              <a:buFont typeface="Arial"/>
              <a:buChar char="•"/>
              <a:defRPr sz="2000" b="0" i="0">
                <a:solidFill>
                  <a:srgbClr val="FFFFFF"/>
                </a:solidFill>
                <a:latin typeface="Arial"/>
                <a:cs typeface="Arial"/>
              </a:defRPr>
            </a:lvl5pPr>
          </a:lstStyle>
          <a:p>
            <a:pPr lvl="0"/>
            <a:r>
              <a:rPr lang="en-CA" dirty="0"/>
              <a:t>Click to edit Master text styles</a:t>
            </a:r>
          </a:p>
          <a:p>
            <a:pPr lvl="1"/>
            <a:r>
              <a:rPr lang="en-CA" dirty="0"/>
              <a:t>Second level</a:t>
            </a:r>
          </a:p>
          <a:p>
            <a:pPr lvl="2"/>
            <a:r>
              <a:rPr lang="en-CA" dirty="0"/>
              <a:t>Third level</a:t>
            </a:r>
          </a:p>
          <a:p>
            <a:pPr lvl="3"/>
            <a:r>
              <a:rPr lang="en-CA" dirty="0"/>
              <a:t>Fourth level</a:t>
            </a:r>
          </a:p>
          <a:p>
            <a:pPr lvl="4"/>
            <a:r>
              <a:rPr lang="en-CA" dirty="0"/>
              <a:t>Fifth level</a:t>
            </a:r>
            <a:endParaRPr lang="en-US" dirty="0"/>
          </a:p>
        </p:txBody>
      </p:sp>
    </p:spTree>
    <p:extLst>
      <p:ext uri="{BB962C8B-B14F-4D97-AF65-F5344CB8AC3E}">
        <p14:creationId xmlns:p14="http://schemas.microsoft.com/office/powerpoint/2010/main" val="17367167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Graphics Slide - 1">
    <p:spTree>
      <p:nvGrpSpPr>
        <p:cNvPr id="1" name=""/>
        <p:cNvGrpSpPr/>
        <p:nvPr/>
      </p:nvGrpSpPr>
      <p:grpSpPr>
        <a:xfrm>
          <a:off x="0" y="0"/>
          <a:ext cx="0" cy="0"/>
          <a:chOff x="0" y="0"/>
          <a:chExt cx="0" cy="0"/>
        </a:xfrm>
      </p:grpSpPr>
      <p:sp>
        <p:nvSpPr>
          <p:cNvPr id="4" name="Text Placeholder 14">
            <a:extLst>
              <a:ext uri="{FF2B5EF4-FFF2-40B4-BE49-F238E27FC236}">
                <a16:creationId xmlns:a16="http://schemas.microsoft.com/office/drawing/2014/main" id="{7B528019-8A0D-4C9C-BF99-24DE1332377A}"/>
              </a:ext>
            </a:extLst>
          </p:cNvPr>
          <p:cNvSpPr txBox="1">
            <a:spLocks/>
          </p:cNvSpPr>
          <p:nvPr userDrawn="1"/>
        </p:nvSpPr>
        <p:spPr>
          <a:xfrm flipH="1">
            <a:off x="11451167" y="6309785"/>
            <a:ext cx="406400" cy="256116"/>
          </a:xfrm>
          <a:prstGeom prst="rect">
            <a:avLst/>
          </a:prstGeom>
        </p:spPr>
        <p:txBody>
          <a:bodyPr lIns="0" tIns="0" rIns="0" bIns="0"/>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a:spcBef>
                <a:spcPct val="20000"/>
              </a:spcBef>
              <a:buFont typeface="Arial" panose="020B0604020202020204" pitchFamily="34" charset="0"/>
              <a:buNone/>
              <a:defRPr/>
            </a:pPr>
            <a:fld id="{8886494F-A44E-475D-9CEB-FECB19C380BE}" type="slidenum">
              <a:rPr lang="en-US" altLang="en-US" sz="1200" smtClean="0">
                <a:cs typeface="Arial" panose="020B0604020202020204" pitchFamily="34" charset="0"/>
              </a:rPr>
              <a:pPr algn="r">
                <a:spcBef>
                  <a:spcPct val="20000"/>
                </a:spcBef>
                <a:buFont typeface="Arial" panose="020B0604020202020204" pitchFamily="34" charset="0"/>
                <a:buNone/>
                <a:defRPr/>
              </a:pPr>
              <a:t>‹#›</a:t>
            </a:fld>
            <a:endParaRPr lang="en-CA" altLang="en-US" sz="1200">
              <a:cs typeface="Arial" panose="020B0604020202020204" pitchFamily="34" charset="0"/>
            </a:endParaRPr>
          </a:p>
        </p:txBody>
      </p:sp>
      <p:pic>
        <p:nvPicPr>
          <p:cNvPr id="5" name="Picture 3" descr="s4b282c2015.png">
            <a:extLst>
              <a:ext uri="{FF2B5EF4-FFF2-40B4-BE49-F238E27FC236}">
                <a16:creationId xmlns:a16="http://schemas.microsoft.com/office/drawing/2014/main" id="{414C95DB-CDEC-406B-8B83-128A3762E90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351685" y="563034"/>
            <a:ext cx="484716" cy="658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Placeholder 11"/>
          <p:cNvSpPr>
            <a:spLocks noGrp="1"/>
          </p:cNvSpPr>
          <p:nvPr>
            <p:ph type="body" sz="quarter" idx="11"/>
          </p:nvPr>
        </p:nvSpPr>
        <p:spPr>
          <a:xfrm>
            <a:off x="585272" y="548682"/>
            <a:ext cx="10215251" cy="831108"/>
          </a:xfrm>
          <a:prstGeom prst="rect">
            <a:avLst/>
          </a:prstGeom>
        </p:spPr>
        <p:txBody>
          <a:bodyPr lIns="0" tIns="0" rIns="0" bIns="0" anchor="ctr" anchorCtr="0">
            <a:noAutofit/>
          </a:bodyPr>
          <a:lstStyle>
            <a:lvl1pPr marL="0" marR="0" indent="0" algn="l" defTabSz="1219170" rtl="0" eaLnBrk="1" fontAlgn="auto" latinLnBrk="0" hangingPunct="1">
              <a:lnSpc>
                <a:spcPts val="2800"/>
              </a:lnSpc>
              <a:spcBef>
                <a:spcPct val="0"/>
              </a:spcBef>
              <a:spcAft>
                <a:spcPts val="0"/>
              </a:spcAft>
              <a:buClrTx/>
              <a:buSzTx/>
              <a:buFontTx/>
              <a:buNone/>
              <a:tabLst/>
              <a:defRPr kumimoji="0" lang="en-US" sz="2400" b="1" i="0" u="none" strike="noStrike" kern="1200" cap="all" spc="40" normalizeH="0" baseline="0" noProof="0">
                <a:ln>
                  <a:noFill/>
                </a:ln>
                <a:solidFill>
                  <a:srgbClr val="0C2344"/>
                </a:solidFill>
                <a:effectLst/>
                <a:uLnTx/>
                <a:uFillTx/>
                <a:latin typeface="Arial"/>
                <a:cs typeface="Arial"/>
              </a:defRPr>
            </a:lvl1pPr>
            <a:lvl2pPr>
              <a:buNone/>
              <a:defRPr b="0" i="0">
                <a:latin typeface="WhitneyHTF-Bold"/>
                <a:cs typeface="WhitneyHTF-Bold"/>
              </a:defRPr>
            </a:lvl2pPr>
            <a:lvl3pPr>
              <a:buNone/>
              <a:defRPr b="0" i="0">
                <a:latin typeface="WhitneyHTF-Bold"/>
                <a:cs typeface="WhitneyHTF-Bold"/>
              </a:defRPr>
            </a:lvl3pPr>
            <a:lvl4pPr>
              <a:buNone/>
              <a:defRPr b="0" i="0">
                <a:latin typeface="WhitneyHTF-Bold"/>
                <a:cs typeface="WhitneyHTF-Bold"/>
              </a:defRPr>
            </a:lvl4pPr>
            <a:lvl5pPr>
              <a:buNone/>
              <a:defRPr b="0" i="0">
                <a:latin typeface="WhitneyHTF-Bold"/>
                <a:cs typeface="WhitneyHTF-Bold"/>
              </a:defRPr>
            </a:lvl5pPr>
          </a:lstStyle>
          <a:p>
            <a:pPr lvl="0"/>
            <a:r>
              <a:rPr lang="en-CA" dirty="0"/>
              <a:t>Click to edit Master text styles</a:t>
            </a:r>
          </a:p>
        </p:txBody>
      </p:sp>
      <p:sp>
        <p:nvSpPr>
          <p:cNvPr id="8" name="Text Placeholder 2"/>
          <p:cNvSpPr>
            <a:spLocks noGrp="1"/>
          </p:cNvSpPr>
          <p:nvPr>
            <p:ph type="body" sz="quarter" idx="13"/>
          </p:nvPr>
        </p:nvSpPr>
        <p:spPr>
          <a:xfrm>
            <a:off x="585272" y="1509184"/>
            <a:ext cx="10215251" cy="4929717"/>
          </a:xfrm>
          <a:prstGeom prst="rect">
            <a:avLst/>
          </a:prstGeom>
        </p:spPr>
        <p:txBody>
          <a:bodyPr vert="horz" lIns="0" tIns="0" rIns="0" bIns="0"/>
          <a:lstStyle>
            <a:lvl1pPr marL="0" indent="0">
              <a:lnSpc>
                <a:spcPct val="130000"/>
              </a:lnSpc>
              <a:spcBef>
                <a:spcPts val="0"/>
              </a:spcBef>
              <a:buFontTx/>
              <a:buNone/>
              <a:defRPr sz="2000">
                <a:latin typeface="Arial"/>
                <a:cs typeface="Arial"/>
              </a:defRPr>
            </a:lvl1pPr>
            <a:lvl2pPr marL="0" indent="-239994">
              <a:lnSpc>
                <a:spcPct val="130000"/>
              </a:lnSpc>
              <a:spcBef>
                <a:spcPts val="0"/>
              </a:spcBef>
              <a:buFont typeface="Arial"/>
              <a:buChar char="•"/>
              <a:defRPr sz="2000">
                <a:latin typeface="Arial"/>
                <a:cs typeface="Arial"/>
              </a:defRPr>
            </a:lvl2pPr>
            <a:lvl3pPr marL="719982" indent="-239994">
              <a:lnSpc>
                <a:spcPct val="130000"/>
              </a:lnSpc>
              <a:spcBef>
                <a:spcPts val="0"/>
              </a:spcBef>
              <a:defRPr sz="2000" b="0" i="0">
                <a:latin typeface="Arial"/>
                <a:cs typeface="Arial"/>
              </a:defRPr>
            </a:lvl3pPr>
            <a:lvl4pPr marL="1199970" indent="-239994">
              <a:lnSpc>
                <a:spcPct val="130000"/>
              </a:lnSpc>
              <a:spcBef>
                <a:spcPts val="0"/>
              </a:spcBef>
              <a:buFont typeface="Arial"/>
              <a:buChar char="•"/>
              <a:defRPr sz="2000" b="0" i="0">
                <a:latin typeface="Arial"/>
                <a:cs typeface="Arial"/>
              </a:defRPr>
            </a:lvl4pPr>
            <a:lvl5pPr marL="1679958" indent="-239994">
              <a:lnSpc>
                <a:spcPct val="130000"/>
              </a:lnSpc>
              <a:spcBef>
                <a:spcPts val="0"/>
              </a:spcBef>
              <a:buFont typeface="Arial"/>
              <a:buChar char="•"/>
              <a:defRPr sz="2000" b="0" i="0">
                <a:latin typeface="Arial"/>
                <a:cs typeface="Arial"/>
              </a:defRPr>
            </a:lvl5pPr>
          </a:lstStyle>
          <a:p>
            <a:pPr lvl="0"/>
            <a:r>
              <a:rPr lang="en-CA" dirty="0"/>
              <a:t>Click to edit Master text styles</a:t>
            </a:r>
          </a:p>
          <a:p>
            <a:pPr lvl="1"/>
            <a:r>
              <a:rPr lang="en-CA" dirty="0"/>
              <a:t>Second level</a:t>
            </a:r>
          </a:p>
          <a:p>
            <a:pPr lvl="2"/>
            <a:r>
              <a:rPr lang="en-CA" dirty="0"/>
              <a:t>Third level</a:t>
            </a:r>
          </a:p>
          <a:p>
            <a:pPr lvl="3"/>
            <a:r>
              <a:rPr lang="en-CA" dirty="0"/>
              <a:t>Fourth level</a:t>
            </a:r>
          </a:p>
          <a:p>
            <a:pPr lvl="4"/>
            <a:r>
              <a:rPr lang="en-CA" dirty="0"/>
              <a:t>Fifth level</a:t>
            </a:r>
            <a:endParaRPr lang="en-US" dirty="0"/>
          </a:p>
        </p:txBody>
      </p:sp>
    </p:spTree>
    <p:extLst>
      <p:ext uri="{BB962C8B-B14F-4D97-AF65-F5344CB8AC3E}">
        <p14:creationId xmlns:p14="http://schemas.microsoft.com/office/powerpoint/2010/main" val="28702038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Graphics Slide - 2">
    <p:bg>
      <p:bgPr>
        <a:solidFill>
          <a:schemeClr val="tx1"/>
        </a:solidFill>
        <a:effectLst/>
      </p:bgPr>
    </p:bg>
    <p:spTree>
      <p:nvGrpSpPr>
        <p:cNvPr id="1" name=""/>
        <p:cNvGrpSpPr/>
        <p:nvPr/>
      </p:nvGrpSpPr>
      <p:grpSpPr>
        <a:xfrm>
          <a:off x="0" y="0"/>
          <a:ext cx="0" cy="0"/>
          <a:chOff x="0" y="0"/>
          <a:chExt cx="0" cy="0"/>
        </a:xfrm>
      </p:grpSpPr>
      <p:sp>
        <p:nvSpPr>
          <p:cNvPr id="4" name="Text Placeholder 14">
            <a:extLst>
              <a:ext uri="{FF2B5EF4-FFF2-40B4-BE49-F238E27FC236}">
                <a16:creationId xmlns:a16="http://schemas.microsoft.com/office/drawing/2014/main" id="{7AB5A8B0-5DB6-4BD7-9DC3-72FE60253A93}"/>
              </a:ext>
            </a:extLst>
          </p:cNvPr>
          <p:cNvSpPr txBox="1">
            <a:spLocks/>
          </p:cNvSpPr>
          <p:nvPr userDrawn="1"/>
        </p:nvSpPr>
        <p:spPr>
          <a:xfrm flipH="1">
            <a:off x="11451167" y="6309785"/>
            <a:ext cx="406400" cy="256116"/>
          </a:xfrm>
          <a:prstGeom prst="rect">
            <a:avLst/>
          </a:prstGeom>
        </p:spPr>
        <p:txBody>
          <a:bodyPr lIns="0" tIns="0" rIns="0" bIns="0"/>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a:spcBef>
                <a:spcPct val="20000"/>
              </a:spcBef>
              <a:buFont typeface="Arial" panose="020B0604020202020204" pitchFamily="34" charset="0"/>
              <a:buNone/>
              <a:defRPr/>
            </a:pPr>
            <a:fld id="{05537018-78CB-49D8-95BD-C903966C56CC}" type="slidenum">
              <a:rPr lang="en-US" altLang="en-US" sz="1200" smtClean="0">
                <a:solidFill>
                  <a:srgbClr val="FFFFFF"/>
                </a:solidFill>
                <a:cs typeface="Arial" panose="020B0604020202020204" pitchFamily="34" charset="0"/>
              </a:rPr>
              <a:pPr algn="r">
                <a:spcBef>
                  <a:spcPct val="20000"/>
                </a:spcBef>
                <a:buFont typeface="Arial" panose="020B0604020202020204" pitchFamily="34" charset="0"/>
                <a:buNone/>
                <a:defRPr/>
              </a:pPr>
              <a:t>‹#›</a:t>
            </a:fld>
            <a:endParaRPr lang="en-CA" altLang="en-US" sz="1200">
              <a:solidFill>
                <a:srgbClr val="FFFFFF"/>
              </a:solidFill>
              <a:cs typeface="Arial" panose="020B0604020202020204" pitchFamily="34" charset="0"/>
            </a:endParaRPr>
          </a:p>
        </p:txBody>
      </p:sp>
      <p:pic>
        <p:nvPicPr>
          <p:cNvPr id="5" name="Picture 2" descr="2014_logo_only_reverse.png">
            <a:extLst>
              <a:ext uri="{FF2B5EF4-FFF2-40B4-BE49-F238E27FC236}">
                <a16:creationId xmlns:a16="http://schemas.microsoft.com/office/drawing/2014/main" id="{BA921B93-DAAF-4985-8F65-0BB2258AB77C}"/>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313585" y="630767"/>
            <a:ext cx="54398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Placeholder 11"/>
          <p:cNvSpPr>
            <a:spLocks noGrp="1"/>
          </p:cNvSpPr>
          <p:nvPr>
            <p:ph type="body" sz="quarter" idx="11"/>
          </p:nvPr>
        </p:nvSpPr>
        <p:spPr>
          <a:xfrm>
            <a:off x="585272" y="548682"/>
            <a:ext cx="10215251" cy="831108"/>
          </a:xfrm>
          <a:prstGeom prst="rect">
            <a:avLst/>
          </a:prstGeom>
        </p:spPr>
        <p:txBody>
          <a:bodyPr lIns="0" tIns="0" rIns="0" bIns="0" anchor="ctr" anchorCtr="0">
            <a:noAutofit/>
          </a:bodyPr>
          <a:lstStyle>
            <a:lvl1pPr marL="0" marR="0" indent="0" algn="l" defTabSz="1219170" rtl="0" eaLnBrk="1" fontAlgn="auto" latinLnBrk="0" hangingPunct="1">
              <a:lnSpc>
                <a:spcPts val="2800"/>
              </a:lnSpc>
              <a:spcBef>
                <a:spcPct val="0"/>
              </a:spcBef>
              <a:spcAft>
                <a:spcPts val="0"/>
              </a:spcAft>
              <a:buClrTx/>
              <a:buSzTx/>
              <a:buFontTx/>
              <a:buNone/>
              <a:tabLst/>
              <a:defRPr kumimoji="0" lang="en-US" sz="2400" b="1" i="0" u="none" strike="noStrike" kern="1200" cap="all" spc="40" normalizeH="0" baseline="0" noProof="0">
                <a:ln>
                  <a:noFill/>
                </a:ln>
                <a:solidFill>
                  <a:srgbClr val="FFFFFF"/>
                </a:solidFill>
                <a:effectLst/>
                <a:uLnTx/>
                <a:uFillTx/>
                <a:latin typeface="Arial"/>
                <a:cs typeface="Arial"/>
              </a:defRPr>
            </a:lvl1pPr>
            <a:lvl2pPr>
              <a:buNone/>
              <a:defRPr b="0" i="0">
                <a:latin typeface="WhitneyHTF-Bold"/>
                <a:cs typeface="WhitneyHTF-Bold"/>
              </a:defRPr>
            </a:lvl2pPr>
            <a:lvl3pPr>
              <a:buNone/>
              <a:defRPr b="0" i="0">
                <a:latin typeface="WhitneyHTF-Bold"/>
                <a:cs typeface="WhitneyHTF-Bold"/>
              </a:defRPr>
            </a:lvl3pPr>
            <a:lvl4pPr>
              <a:buNone/>
              <a:defRPr b="0" i="0">
                <a:latin typeface="WhitneyHTF-Bold"/>
                <a:cs typeface="WhitneyHTF-Bold"/>
              </a:defRPr>
            </a:lvl4pPr>
            <a:lvl5pPr>
              <a:buNone/>
              <a:defRPr b="0" i="0">
                <a:latin typeface="WhitneyHTF-Bold"/>
                <a:cs typeface="WhitneyHTF-Bold"/>
              </a:defRPr>
            </a:lvl5pPr>
          </a:lstStyle>
          <a:p>
            <a:pPr lvl="0"/>
            <a:r>
              <a:rPr lang="en-CA" dirty="0"/>
              <a:t>Click to edit Master text styles</a:t>
            </a:r>
          </a:p>
        </p:txBody>
      </p:sp>
      <p:sp>
        <p:nvSpPr>
          <p:cNvPr id="8" name="Text Placeholder 2"/>
          <p:cNvSpPr>
            <a:spLocks noGrp="1"/>
          </p:cNvSpPr>
          <p:nvPr>
            <p:ph type="body" sz="quarter" idx="13"/>
          </p:nvPr>
        </p:nvSpPr>
        <p:spPr>
          <a:xfrm>
            <a:off x="585272" y="1509184"/>
            <a:ext cx="10215251" cy="4929717"/>
          </a:xfrm>
          <a:prstGeom prst="rect">
            <a:avLst/>
          </a:prstGeom>
        </p:spPr>
        <p:txBody>
          <a:bodyPr vert="horz" lIns="0" tIns="0" rIns="0" bIns="0"/>
          <a:lstStyle>
            <a:lvl1pPr marL="0" indent="0">
              <a:lnSpc>
                <a:spcPct val="130000"/>
              </a:lnSpc>
              <a:spcBef>
                <a:spcPts val="0"/>
              </a:spcBef>
              <a:buFontTx/>
              <a:buNone/>
              <a:defRPr sz="2000">
                <a:solidFill>
                  <a:srgbClr val="FFFFFF"/>
                </a:solidFill>
                <a:latin typeface="Arial"/>
                <a:cs typeface="Arial"/>
              </a:defRPr>
            </a:lvl1pPr>
            <a:lvl2pPr marL="0" indent="-239994">
              <a:lnSpc>
                <a:spcPct val="130000"/>
              </a:lnSpc>
              <a:spcBef>
                <a:spcPts val="0"/>
              </a:spcBef>
              <a:buFont typeface="Arial"/>
              <a:buChar char="•"/>
              <a:defRPr sz="2000">
                <a:solidFill>
                  <a:srgbClr val="FFFFFF"/>
                </a:solidFill>
                <a:latin typeface="Arial"/>
                <a:cs typeface="Arial"/>
              </a:defRPr>
            </a:lvl2pPr>
            <a:lvl3pPr marL="719982" indent="-239994">
              <a:lnSpc>
                <a:spcPct val="130000"/>
              </a:lnSpc>
              <a:spcBef>
                <a:spcPts val="0"/>
              </a:spcBef>
              <a:defRPr sz="2000" b="0" i="0">
                <a:solidFill>
                  <a:srgbClr val="FFFFFF"/>
                </a:solidFill>
                <a:latin typeface="Arial"/>
                <a:cs typeface="Arial"/>
              </a:defRPr>
            </a:lvl3pPr>
            <a:lvl4pPr marL="1199970" indent="-239994">
              <a:lnSpc>
                <a:spcPct val="130000"/>
              </a:lnSpc>
              <a:spcBef>
                <a:spcPts val="0"/>
              </a:spcBef>
              <a:buFont typeface="Arial"/>
              <a:buChar char="•"/>
              <a:defRPr sz="2000" b="0" i="0">
                <a:solidFill>
                  <a:srgbClr val="FFFFFF"/>
                </a:solidFill>
                <a:latin typeface="Arial"/>
                <a:cs typeface="Arial"/>
              </a:defRPr>
            </a:lvl4pPr>
            <a:lvl5pPr marL="1679958" indent="-239994">
              <a:lnSpc>
                <a:spcPct val="130000"/>
              </a:lnSpc>
              <a:spcBef>
                <a:spcPts val="0"/>
              </a:spcBef>
              <a:buFont typeface="Arial"/>
              <a:buChar char="•"/>
              <a:defRPr sz="2000" b="0" i="0">
                <a:solidFill>
                  <a:srgbClr val="FFFFFF"/>
                </a:solidFill>
                <a:latin typeface="Arial"/>
                <a:cs typeface="Arial"/>
              </a:defRPr>
            </a:lvl5pPr>
          </a:lstStyle>
          <a:p>
            <a:pPr lvl="0"/>
            <a:r>
              <a:rPr lang="en-CA" dirty="0"/>
              <a:t>Click to edit Master text styles</a:t>
            </a:r>
          </a:p>
          <a:p>
            <a:pPr lvl="1"/>
            <a:r>
              <a:rPr lang="en-CA" dirty="0"/>
              <a:t>Second level</a:t>
            </a:r>
          </a:p>
          <a:p>
            <a:pPr lvl="2"/>
            <a:r>
              <a:rPr lang="en-CA" dirty="0"/>
              <a:t>Third level</a:t>
            </a:r>
          </a:p>
          <a:p>
            <a:pPr lvl="3"/>
            <a:r>
              <a:rPr lang="en-CA" dirty="0"/>
              <a:t>Fourth level</a:t>
            </a:r>
          </a:p>
          <a:p>
            <a:pPr lvl="4"/>
            <a:r>
              <a:rPr lang="en-CA" dirty="0"/>
              <a:t>Fifth level</a:t>
            </a:r>
            <a:endParaRPr lang="en-US" dirty="0"/>
          </a:p>
        </p:txBody>
      </p:sp>
    </p:spTree>
    <p:extLst>
      <p:ext uri="{BB962C8B-B14F-4D97-AF65-F5344CB8AC3E}">
        <p14:creationId xmlns:p14="http://schemas.microsoft.com/office/powerpoint/2010/main" val="1030934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91799-A824-46C0-97BB-502710B4D38F}"/>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DD39B64B-A361-4923-B95A-453B99E7095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24F5BD6B-BA5E-4E64-8A34-C0AB1936DFBD}"/>
              </a:ext>
            </a:extLst>
          </p:cNvPr>
          <p:cNvSpPr>
            <a:spLocks noGrp="1"/>
          </p:cNvSpPr>
          <p:nvPr>
            <p:ph type="dt" sz="half" idx="10"/>
          </p:nvPr>
        </p:nvSpPr>
        <p:spPr/>
        <p:txBody>
          <a:bodyPr/>
          <a:lstStyle/>
          <a:p>
            <a:fld id="{716A46B6-C8EB-484D-8D99-FE2674D7C966}" type="datetime1">
              <a:rPr lang="en-CA" smtClean="0"/>
              <a:t>2022-08-15</a:t>
            </a:fld>
            <a:endParaRPr lang="en-CA"/>
          </a:p>
        </p:txBody>
      </p:sp>
      <p:sp>
        <p:nvSpPr>
          <p:cNvPr id="5" name="Footer Placeholder 4">
            <a:extLst>
              <a:ext uri="{FF2B5EF4-FFF2-40B4-BE49-F238E27FC236}">
                <a16:creationId xmlns:a16="http://schemas.microsoft.com/office/drawing/2014/main" id="{7A23A10A-552F-443F-A619-6E3980B39117}"/>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A02D50C-2EDF-4E1F-B86C-FCFE2EEDC942}"/>
              </a:ext>
            </a:extLst>
          </p:cNvPr>
          <p:cNvSpPr>
            <a:spLocks noGrp="1"/>
          </p:cNvSpPr>
          <p:nvPr>
            <p:ph type="sldNum" sz="quarter" idx="12"/>
          </p:nvPr>
        </p:nvSpPr>
        <p:spPr/>
        <p:txBody>
          <a:bodyPr/>
          <a:lstStyle/>
          <a:p>
            <a:fld id="{C77ED0FB-4286-410C-91D3-E94ED72C06E7}" type="slidenum">
              <a:rPr lang="en-CA" smtClean="0"/>
              <a:t>‹#›</a:t>
            </a:fld>
            <a:endParaRPr lang="en-CA"/>
          </a:p>
        </p:txBody>
      </p:sp>
    </p:spTree>
    <p:extLst>
      <p:ext uri="{BB962C8B-B14F-4D97-AF65-F5344CB8AC3E}">
        <p14:creationId xmlns:p14="http://schemas.microsoft.com/office/powerpoint/2010/main" val="299224468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pic>
        <p:nvPicPr>
          <p:cNvPr id="2" name="Picture 1" descr="UBC_2016_Signature_Wide_282.png">
            <a:extLst>
              <a:ext uri="{FF2B5EF4-FFF2-40B4-BE49-F238E27FC236}">
                <a16:creationId xmlns:a16="http://schemas.microsoft.com/office/drawing/2014/main" id="{03520B80-B17E-4090-BA08-88B39A9C5FB4}"/>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86318" y="1919817"/>
            <a:ext cx="6360583" cy="8360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1169343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End Slide - 2">
    <p:bg>
      <p:bgPr>
        <a:solidFill>
          <a:schemeClr val="tx1"/>
        </a:solidFill>
        <a:effectLst/>
      </p:bgPr>
    </p:bg>
    <p:spTree>
      <p:nvGrpSpPr>
        <p:cNvPr id="1" name=""/>
        <p:cNvGrpSpPr/>
        <p:nvPr/>
      </p:nvGrpSpPr>
      <p:grpSpPr>
        <a:xfrm>
          <a:off x="0" y="0"/>
          <a:ext cx="0" cy="0"/>
          <a:chOff x="0" y="0"/>
          <a:chExt cx="0" cy="0"/>
        </a:xfrm>
      </p:grpSpPr>
      <p:pic>
        <p:nvPicPr>
          <p:cNvPr id="2" name="Picture 1" descr="1_2016_UBCStandard_Signature_ReverseRGB72.png">
            <a:extLst>
              <a:ext uri="{FF2B5EF4-FFF2-40B4-BE49-F238E27FC236}">
                <a16:creationId xmlns:a16="http://schemas.microsoft.com/office/drawing/2014/main" id="{D2381B3D-E201-463E-BBB3-C87BE3301D65}"/>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86318" y="1924052"/>
            <a:ext cx="6360583" cy="8318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989412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44087-55BD-4101-A033-56AB66D77FF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A6420C8E-29DA-4DCD-90C2-4AD2E18E21C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039FB51-407E-4175-9F41-A1E07EC0B997}"/>
              </a:ext>
            </a:extLst>
          </p:cNvPr>
          <p:cNvSpPr>
            <a:spLocks noGrp="1"/>
          </p:cNvSpPr>
          <p:nvPr>
            <p:ph type="dt" sz="half" idx="10"/>
          </p:nvPr>
        </p:nvSpPr>
        <p:spPr/>
        <p:txBody>
          <a:bodyPr/>
          <a:lstStyle/>
          <a:p>
            <a:fld id="{0510EB75-3454-4677-8FE3-1F0790A17550}" type="datetime1">
              <a:rPr lang="en-CA" smtClean="0"/>
              <a:t>2022-08-15</a:t>
            </a:fld>
            <a:endParaRPr lang="en-CA"/>
          </a:p>
        </p:txBody>
      </p:sp>
      <p:sp>
        <p:nvSpPr>
          <p:cNvPr id="5" name="Footer Placeholder 4">
            <a:extLst>
              <a:ext uri="{FF2B5EF4-FFF2-40B4-BE49-F238E27FC236}">
                <a16:creationId xmlns:a16="http://schemas.microsoft.com/office/drawing/2014/main" id="{FF76A86D-01E8-4E1D-B479-8B8D52A43AAF}"/>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188DDEA-A108-4D3C-8C11-07B28264E2DE}"/>
              </a:ext>
            </a:extLst>
          </p:cNvPr>
          <p:cNvSpPr>
            <a:spLocks noGrp="1"/>
          </p:cNvSpPr>
          <p:nvPr>
            <p:ph type="sldNum" sz="quarter" idx="12"/>
          </p:nvPr>
        </p:nvSpPr>
        <p:spPr/>
        <p:txBody>
          <a:bodyPr/>
          <a:lstStyle/>
          <a:p>
            <a:fld id="{C77ED0FB-4286-410C-91D3-E94ED72C06E7}" type="slidenum">
              <a:rPr lang="en-CA" smtClean="0"/>
              <a:t>‹#›</a:t>
            </a:fld>
            <a:endParaRPr lang="en-CA"/>
          </a:p>
        </p:txBody>
      </p:sp>
    </p:spTree>
    <p:extLst>
      <p:ext uri="{BB962C8B-B14F-4D97-AF65-F5344CB8AC3E}">
        <p14:creationId xmlns:p14="http://schemas.microsoft.com/office/powerpoint/2010/main" val="42314921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38CCD-F21E-4EA5-AFA0-3ABE88A4D0B8}"/>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7C073597-D6AC-4FCE-9DD6-22AFEA7E695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BF8B2D67-FFBE-4B16-BA52-DEBC37D32F5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5A650682-C9BF-4B67-AB8C-51A108C21E83}"/>
              </a:ext>
            </a:extLst>
          </p:cNvPr>
          <p:cNvSpPr>
            <a:spLocks noGrp="1"/>
          </p:cNvSpPr>
          <p:nvPr>
            <p:ph type="dt" sz="half" idx="10"/>
          </p:nvPr>
        </p:nvSpPr>
        <p:spPr/>
        <p:txBody>
          <a:bodyPr/>
          <a:lstStyle/>
          <a:p>
            <a:fld id="{D1328880-EFD0-4DD4-8B1C-25B1ABC126EF}" type="datetime1">
              <a:rPr lang="en-CA" smtClean="0"/>
              <a:t>2022-08-15</a:t>
            </a:fld>
            <a:endParaRPr lang="en-CA"/>
          </a:p>
        </p:txBody>
      </p:sp>
      <p:sp>
        <p:nvSpPr>
          <p:cNvPr id="6" name="Footer Placeholder 5">
            <a:extLst>
              <a:ext uri="{FF2B5EF4-FFF2-40B4-BE49-F238E27FC236}">
                <a16:creationId xmlns:a16="http://schemas.microsoft.com/office/drawing/2014/main" id="{2AD62A67-7FD1-497E-8266-FA18893F67FC}"/>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D4B2F73E-79B4-4E69-95C2-3688AC5D4B0A}"/>
              </a:ext>
            </a:extLst>
          </p:cNvPr>
          <p:cNvSpPr>
            <a:spLocks noGrp="1"/>
          </p:cNvSpPr>
          <p:nvPr>
            <p:ph type="sldNum" sz="quarter" idx="12"/>
          </p:nvPr>
        </p:nvSpPr>
        <p:spPr/>
        <p:txBody>
          <a:bodyPr/>
          <a:lstStyle/>
          <a:p>
            <a:fld id="{C77ED0FB-4286-410C-91D3-E94ED72C06E7}" type="slidenum">
              <a:rPr lang="en-CA" smtClean="0"/>
              <a:t>‹#›</a:t>
            </a:fld>
            <a:endParaRPr lang="en-CA"/>
          </a:p>
        </p:txBody>
      </p:sp>
    </p:spTree>
    <p:extLst>
      <p:ext uri="{BB962C8B-B14F-4D97-AF65-F5344CB8AC3E}">
        <p14:creationId xmlns:p14="http://schemas.microsoft.com/office/powerpoint/2010/main" val="27654230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F29C3-DE66-48A8-B125-9CA3E07C5025}"/>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C0CBFCBB-92A5-446E-B783-0D9350C115C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073F1E4-99F4-4EDF-8CF3-B26991B5BDD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C8F8ACCF-A802-4C6B-95B4-E1AAB4CD83B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5FB6EF5-E433-45BC-834D-D1E62D60923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4FAD9E58-A03F-4D14-A348-0125DA3C00AC}"/>
              </a:ext>
            </a:extLst>
          </p:cNvPr>
          <p:cNvSpPr>
            <a:spLocks noGrp="1"/>
          </p:cNvSpPr>
          <p:nvPr>
            <p:ph type="dt" sz="half" idx="10"/>
          </p:nvPr>
        </p:nvSpPr>
        <p:spPr/>
        <p:txBody>
          <a:bodyPr/>
          <a:lstStyle/>
          <a:p>
            <a:fld id="{76019278-032B-4018-A510-2747685CA95D}" type="datetime1">
              <a:rPr lang="en-CA" smtClean="0"/>
              <a:t>2022-08-15</a:t>
            </a:fld>
            <a:endParaRPr lang="en-CA"/>
          </a:p>
        </p:txBody>
      </p:sp>
      <p:sp>
        <p:nvSpPr>
          <p:cNvPr id="8" name="Footer Placeholder 7">
            <a:extLst>
              <a:ext uri="{FF2B5EF4-FFF2-40B4-BE49-F238E27FC236}">
                <a16:creationId xmlns:a16="http://schemas.microsoft.com/office/drawing/2014/main" id="{301E4431-AFDE-49E9-9AA4-55F3273FA808}"/>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E554118C-075D-47A3-9D64-D8077B59BA89}"/>
              </a:ext>
            </a:extLst>
          </p:cNvPr>
          <p:cNvSpPr>
            <a:spLocks noGrp="1"/>
          </p:cNvSpPr>
          <p:nvPr>
            <p:ph type="sldNum" sz="quarter" idx="12"/>
          </p:nvPr>
        </p:nvSpPr>
        <p:spPr/>
        <p:txBody>
          <a:bodyPr/>
          <a:lstStyle/>
          <a:p>
            <a:fld id="{C77ED0FB-4286-410C-91D3-E94ED72C06E7}" type="slidenum">
              <a:rPr lang="en-CA" smtClean="0"/>
              <a:t>‹#›</a:t>
            </a:fld>
            <a:endParaRPr lang="en-CA"/>
          </a:p>
        </p:txBody>
      </p:sp>
    </p:spTree>
    <p:extLst>
      <p:ext uri="{BB962C8B-B14F-4D97-AF65-F5344CB8AC3E}">
        <p14:creationId xmlns:p14="http://schemas.microsoft.com/office/powerpoint/2010/main" val="22995576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BA6D3-319F-49CE-840E-734C47D24A1C}"/>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B607FB62-0995-4C69-86DD-C0AE86F6D6F6}"/>
              </a:ext>
            </a:extLst>
          </p:cNvPr>
          <p:cNvSpPr>
            <a:spLocks noGrp="1"/>
          </p:cNvSpPr>
          <p:nvPr>
            <p:ph type="dt" sz="half" idx="10"/>
          </p:nvPr>
        </p:nvSpPr>
        <p:spPr/>
        <p:txBody>
          <a:bodyPr/>
          <a:lstStyle/>
          <a:p>
            <a:fld id="{0B15664B-9576-4D39-B440-3CD35933021F}" type="datetime1">
              <a:rPr lang="en-CA" smtClean="0"/>
              <a:t>2022-08-15</a:t>
            </a:fld>
            <a:endParaRPr lang="en-CA"/>
          </a:p>
        </p:txBody>
      </p:sp>
      <p:sp>
        <p:nvSpPr>
          <p:cNvPr id="4" name="Footer Placeholder 3">
            <a:extLst>
              <a:ext uri="{FF2B5EF4-FFF2-40B4-BE49-F238E27FC236}">
                <a16:creationId xmlns:a16="http://schemas.microsoft.com/office/drawing/2014/main" id="{841FBEF4-EA96-43CD-A40A-80AAB4151E02}"/>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AD91671D-7F1A-4534-9213-1F263C2C41F3}"/>
              </a:ext>
            </a:extLst>
          </p:cNvPr>
          <p:cNvSpPr>
            <a:spLocks noGrp="1"/>
          </p:cNvSpPr>
          <p:nvPr>
            <p:ph type="sldNum" sz="quarter" idx="12"/>
          </p:nvPr>
        </p:nvSpPr>
        <p:spPr/>
        <p:txBody>
          <a:bodyPr/>
          <a:lstStyle/>
          <a:p>
            <a:fld id="{C77ED0FB-4286-410C-91D3-E94ED72C06E7}" type="slidenum">
              <a:rPr lang="en-CA" smtClean="0"/>
              <a:t>‹#›</a:t>
            </a:fld>
            <a:endParaRPr lang="en-CA"/>
          </a:p>
        </p:txBody>
      </p:sp>
    </p:spTree>
    <p:extLst>
      <p:ext uri="{BB962C8B-B14F-4D97-AF65-F5344CB8AC3E}">
        <p14:creationId xmlns:p14="http://schemas.microsoft.com/office/powerpoint/2010/main" val="37205501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9C19441-1923-4214-92F7-26EF2E8B195B}"/>
              </a:ext>
            </a:extLst>
          </p:cNvPr>
          <p:cNvSpPr>
            <a:spLocks noGrp="1"/>
          </p:cNvSpPr>
          <p:nvPr>
            <p:ph type="dt" sz="half" idx="10"/>
          </p:nvPr>
        </p:nvSpPr>
        <p:spPr/>
        <p:txBody>
          <a:bodyPr/>
          <a:lstStyle/>
          <a:p>
            <a:fld id="{09E50A43-6AF0-45A8-BA5E-1E6372241392}" type="datetime1">
              <a:rPr lang="en-CA" smtClean="0"/>
              <a:t>2022-08-15</a:t>
            </a:fld>
            <a:endParaRPr lang="en-CA"/>
          </a:p>
        </p:txBody>
      </p:sp>
      <p:sp>
        <p:nvSpPr>
          <p:cNvPr id="3" name="Footer Placeholder 2">
            <a:extLst>
              <a:ext uri="{FF2B5EF4-FFF2-40B4-BE49-F238E27FC236}">
                <a16:creationId xmlns:a16="http://schemas.microsoft.com/office/drawing/2014/main" id="{D193B9E5-CAD1-4AE8-9DF4-76ECEC871F0C}"/>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658A7E9C-83CA-4EDF-B25E-82FE7C71EA1E}"/>
              </a:ext>
            </a:extLst>
          </p:cNvPr>
          <p:cNvSpPr>
            <a:spLocks noGrp="1"/>
          </p:cNvSpPr>
          <p:nvPr>
            <p:ph type="sldNum" sz="quarter" idx="12"/>
          </p:nvPr>
        </p:nvSpPr>
        <p:spPr/>
        <p:txBody>
          <a:bodyPr/>
          <a:lstStyle/>
          <a:p>
            <a:fld id="{C77ED0FB-4286-410C-91D3-E94ED72C06E7}" type="slidenum">
              <a:rPr lang="en-CA" smtClean="0"/>
              <a:t>‹#›</a:t>
            </a:fld>
            <a:endParaRPr lang="en-CA"/>
          </a:p>
        </p:txBody>
      </p:sp>
    </p:spTree>
    <p:extLst>
      <p:ext uri="{BB962C8B-B14F-4D97-AF65-F5344CB8AC3E}">
        <p14:creationId xmlns:p14="http://schemas.microsoft.com/office/powerpoint/2010/main" val="25205151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097A0-B8B9-4AD5-BD30-AF73B56C44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C2764F5B-1257-48D3-AFE9-C99DB89DC98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68B3788A-D3A3-4726-A77E-ACDCCAADA6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BBF90B-AE01-42D7-A777-293713887774}"/>
              </a:ext>
            </a:extLst>
          </p:cNvPr>
          <p:cNvSpPr>
            <a:spLocks noGrp="1"/>
          </p:cNvSpPr>
          <p:nvPr>
            <p:ph type="dt" sz="half" idx="10"/>
          </p:nvPr>
        </p:nvSpPr>
        <p:spPr/>
        <p:txBody>
          <a:bodyPr/>
          <a:lstStyle/>
          <a:p>
            <a:fld id="{D8777192-4162-4624-9C60-F57321E24C8F}" type="datetime1">
              <a:rPr lang="en-CA" smtClean="0"/>
              <a:t>2022-08-15</a:t>
            </a:fld>
            <a:endParaRPr lang="en-CA"/>
          </a:p>
        </p:txBody>
      </p:sp>
      <p:sp>
        <p:nvSpPr>
          <p:cNvPr id="6" name="Footer Placeholder 5">
            <a:extLst>
              <a:ext uri="{FF2B5EF4-FFF2-40B4-BE49-F238E27FC236}">
                <a16:creationId xmlns:a16="http://schemas.microsoft.com/office/drawing/2014/main" id="{DCC72370-6FBD-4525-ADA4-2879DB7715EF}"/>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11E2F4C7-3478-4E8D-AD35-26F189ABA6A4}"/>
              </a:ext>
            </a:extLst>
          </p:cNvPr>
          <p:cNvSpPr>
            <a:spLocks noGrp="1"/>
          </p:cNvSpPr>
          <p:nvPr>
            <p:ph type="sldNum" sz="quarter" idx="12"/>
          </p:nvPr>
        </p:nvSpPr>
        <p:spPr/>
        <p:txBody>
          <a:bodyPr/>
          <a:lstStyle/>
          <a:p>
            <a:fld id="{C77ED0FB-4286-410C-91D3-E94ED72C06E7}" type="slidenum">
              <a:rPr lang="en-CA" smtClean="0"/>
              <a:t>‹#›</a:t>
            </a:fld>
            <a:endParaRPr lang="en-CA"/>
          </a:p>
        </p:txBody>
      </p:sp>
    </p:spTree>
    <p:extLst>
      <p:ext uri="{BB962C8B-B14F-4D97-AF65-F5344CB8AC3E}">
        <p14:creationId xmlns:p14="http://schemas.microsoft.com/office/powerpoint/2010/main" val="36113222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A0B5E-65CF-40AC-B7A1-E5FBE4358D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59F5B9BB-EBBF-4D18-B162-06A9C3AE3BC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80732DCC-4A3B-4B9D-8F80-A9CFDC0598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4968E9-6A2B-4B1E-8877-19C2A458B233}"/>
              </a:ext>
            </a:extLst>
          </p:cNvPr>
          <p:cNvSpPr>
            <a:spLocks noGrp="1"/>
          </p:cNvSpPr>
          <p:nvPr>
            <p:ph type="dt" sz="half" idx="10"/>
          </p:nvPr>
        </p:nvSpPr>
        <p:spPr/>
        <p:txBody>
          <a:bodyPr/>
          <a:lstStyle/>
          <a:p>
            <a:fld id="{EFC0A97E-7A0D-4D26-BA62-AADF13B8AAA3}" type="datetime1">
              <a:rPr lang="en-CA" smtClean="0"/>
              <a:t>2022-08-15</a:t>
            </a:fld>
            <a:endParaRPr lang="en-CA"/>
          </a:p>
        </p:txBody>
      </p:sp>
      <p:sp>
        <p:nvSpPr>
          <p:cNvPr id="6" name="Footer Placeholder 5">
            <a:extLst>
              <a:ext uri="{FF2B5EF4-FFF2-40B4-BE49-F238E27FC236}">
                <a16:creationId xmlns:a16="http://schemas.microsoft.com/office/drawing/2014/main" id="{50BE3439-0BD2-438E-BA2F-8C1D803E3119}"/>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FF0377A8-5584-4CAC-A4D8-C9CE10B9C24D}"/>
              </a:ext>
            </a:extLst>
          </p:cNvPr>
          <p:cNvSpPr>
            <a:spLocks noGrp="1"/>
          </p:cNvSpPr>
          <p:nvPr>
            <p:ph type="sldNum" sz="quarter" idx="12"/>
          </p:nvPr>
        </p:nvSpPr>
        <p:spPr/>
        <p:txBody>
          <a:bodyPr/>
          <a:lstStyle/>
          <a:p>
            <a:fld id="{C77ED0FB-4286-410C-91D3-E94ED72C06E7}" type="slidenum">
              <a:rPr lang="en-CA" smtClean="0"/>
              <a:t>‹#›</a:t>
            </a:fld>
            <a:endParaRPr lang="en-CA"/>
          </a:p>
        </p:txBody>
      </p:sp>
    </p:spTree>
    <p:extLst>
      <p:ext uri="{BB962C8B-B14F-4D97-AF65-F5344CB8AC3E}">
        <p14:creationId xmlns:p14="http://schemas.microsoft.com/office/powerpoint/2010/main" val="14294885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F2C3BEF-E8D8-48FC-AAA3-CEEEC39A4D8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04CA6ECC-78C5-41DF-B419-C040D01A6D9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0C507989-1D2B-4CEC-A41E-39EBD7BA3F2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761075-C610-4404-B0FA-94FB894F87BC}" type="datetime1">
              <a:rPr lang="en-CA" smtClean="0"/>
              <a:t>2022-08-15</a:t>
            </a:fld>
            <a:endParaRPr lang="en-CA"/>
          </a:p>
        </p:txBody>
      </p:sp>
      <p:sp>
        <p:nvSpPr>
          <p:cNvPr id="5" name="Footer Placeholder 4">
            <a:extLst>
              <a:ext uri="{FF2B5EF4-FFF2-40B4-BE49-F238E27FC236}">
                <a16:creationId xmlns:a16="http://schemas.microsoft.com/office/drawing/2014/main" id="{25303EB1-57C3-43FF-B1D6-C094D67EAFC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C34471F6-A004-4875-87E4-5F7EDD331CA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7ED0FB-4286-410C-91D3-E94ED72C06E7}" type="slidenum">
              <a:rPr lang="en-CA" smtClean="0"/>
              <a:t>‹#›</a:t>
            </a:fld>
            <a:endParaRPr lang="en-CA"/>
          </a:p>
        </p:txBody>
      </p:sp>
    </p:spTree>
    <p:extLst>
      <p:ext uri="{BB962C8B-B14F-4D97-AF65-F5344CB8AC3E}">
        <p14:creationId xmlns:p14="http://schemas.microsoft.com/office/powerpoint/2010/main" val="41778816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4690931"/>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Lst>
  <p:hf hdr="0" ftr="0" dt="0"/>
  <p:txStyles>
    <p:titleStyle>
      <a:lvl1pPr algn="ctr" defTabSz="609585" rtl="0" eaLnBrk="0" fontAlgn="base" hangingPunct="0">
        <a:spcBef>
          <a:spcPct val="0"/>
        </a:spcBef>
        <a:spcAft>
          <a:spcPct val="0"/>
        </a:spcAft>
        <a:defRPr sz="5867" kern="1200">
          <a:solidFill>
            <a:schemeClr val="tx1"/>
          </a:solidFill>
          <a:latin typeface="+mj-lt"/>
          <a:ea typeface="MS PGothic" panose="020B0600070205080204" pitchFamily="34" charset="-128"/>
          <a:cs typeface="ＭＳ Ｐゴシック"/>
        </a:defRPr>
      </a:lvl1pPr>
      <a:lvl2pPr algn="ctr" defTabSz="609585" rtl="0" eaLnBrk="0" fontAlgn="base" hangingPunct="0">
        <a:spcBef>
          <a:spcPct val="0"/>
        </a:spcBef>
        <a:spcAft>
          <a:spcPct val="0"/>
        </a:spcAft>
        <a:defRPr sz="5867">
          <a:solidFill>
            <a:schemeClr val="tx1"/>
          </a:solidFill>
          <a:latin typeface="Arial" charset="0"/>
          <a:ea typeface="MS PGothic" panose="020B0600070205080204" pitchFamily="34" charset="-128"/>
          <a:cs typeface="ＭＳ Ｐゴシック"/>
        </a:defRPr>
      </a:lvl2pPr>
      <a:lvl3pPr algn="ctr" defTabSz="609585" rtl="0" eaLnBrk="0" fontAlgn="base" hangingPunct="0">
        <a:spcBef>
          <a:spcPct val="0"/>
        </a:spcBef>
        <a:spcAft>
          <a:spcPct val="0"/>
        </a:spcAft>
        <a:defRPr sz="5867">
          <a:solidFill>
            <a:schemeClr val="tx1"/>
          </a:solidFill>
          <a:latin typeface="Arial" charset="0"/>
          <a:ea typeface="MS PGothic" panose="020B0600070205080204" pitchFamily="34" charset="-128"/>
          <a:cs typeface="ＭＳ Ｐゴシック"/>
        </a:defRPr>
      </a:lvl3pPr>
      <a:lvl4pPr algn="ctr" defTabSz="609585" rtl="0" eaLnBrk="0" fontAlgn="base" hangingPunct="0">
        <a:spcBef>
          <a:spcPct val="0"/>
        </a:spcBef>
        <a:spcAft>
          <a:spcPct val="0"/>
        </a:spcAft>
        <a:defRPr sz="5867">
          <a:solidFill>
            <a:schemeClr val="tx1"/>
          </a:solidFill>
          <a:latin typeface="Arial" charset="0"/>
          <a:ea typeface="MS PGothic" panose="020B0600070205080204" pitchFamily="34" charset="-128"/>
          <a:cs typeface="ＭＳ Ｐゴシック"/>
        </a:defRPr>
      </a:lvl4pPr>
      <a:lvl5pPr algn="ctr" defTabSz="609585" rtl="0" eaLnBrk="0" fontAlgn="base" hangingPunct="0">
        <a:spcBef>
          <a:spcPct val="0"/>
        </a:spcBef>
        <a:spcAft>
          <a:spcPct val="0"/>
        </a:spcAft>
        <a:defRPr sz="5867">
          <a:solidFill>
            <a:schemeClr val="tx1"/>
          </a:solidFill>
          <a:latin typeface="Arial" charset="0"/>
          <a:ea typeface="MS PGothic" panose="020B0600070205080204" pitchFamily="34" charset="-128"/>
          <a:cs typeface="ＭＳ Ｐゴシック"/>
        </a:defRPr>
      </a:lvl5pPr>
      <a:lvl6pPr marL="609585" algn="ctr" defTabSz="609585" rtl="0" fontAlgn="base">
        <a:spcBef>
          <a:spcPct val="0"/>
        </a:spcBef>
        <a:spcAft>
          <a:spcPct val="0"/>
        </a:spcAft>
        <a:defRPr sz="5867">
          <a:solidFill>
            <a:schemeClr val="tx1"/>
          </a:solidFill>
          <a:latin typeface="Arial" charset="0"/>
          <a:ea typeface="ＭＳ Ｐゴシック" charset="-128"/>
        </a:defRPr>
      </a:lvl6pPr>
      <a:lvl7pPr marL="1219170" algn="ctr" defTabSz="609585" rtl="0" fontAlgn="base">
        <a:spcBef>
          <a:spcPct val="0"/>
        </a:spcBef>
        <a:spcAft>
          <a:spcPct val="0"/>
        </a:spcAft>
        <a:defRPr sz="5867">
          <a:solidFill>
            <a:schemeClr val="tx1"/>
          </a:solidFill>
          <a:latin typeface="Arial" charset="0"/>
          <a:ea typeface="ＭＳ Ｐゴシック" charset="-128"/>
        </a:defRPr>
      </a:lvl7pPr>
      <a:lvl8pPr marL="1828754" algn="ctr" defTabSz="609585" rtl="0" fontAlgn="base">
        <a:spcBef>
          <a:spcPct val="0"/>
        </a:spcBef>
        <a:spcAft>
          <a:spcPct val="0"/>
        </a:spcAft>
        <a:defRPr sz="5867">
          <a:solidFill>
            <a:schemeClr val="tx1"/>
          </a:solidFill>
          <a:latin typeface="Arial" charset="0"/>
          <a:ea typeface="ＭＳ Ｐゴシック" charset="-128"/>
        </a:defRPr>
      </a:lvl8pPr>
      <a:lvl9pPr marL="2438339" algn="ctr" defTabSz="609585" rtl="0" fontAlgn="base">
        <a:spcBef>
          <a:spcPct val="0"/>
        </a:spcBef>
        <a:spcAft>
          <a:spcPct val="0"/>
        </a:spcAft>
        <a:defRPr sz="5867">
          <a:solidFill>
            <a:schemeClr val="tx1"/>
          </a:solidFill>
          <a:latin typeface="Arial" charset="0"/>
          <a:ea typeface="ＭＳ Ｐゴシック" charset="-128"/>
        </a:defRPr>
      </a:lvl9pPr>
    </p:titleStyle>
    <p:bodyStyle>
      <a:lvl1pPr marL="457189" indent="-457189" algn="l" defTabSz="609585" rtl="0" eaLnBrk="0" fontAlgn="base" hangingPunct="0">
        <a:spcBef>
          <a:spcPct val="20000"/>
        </a:spcBef>
        <a:spcAft>
          <a:spcPct val="0"/>
        </a:spcAft>
        <a:buFont typeface="Arial" panose="020B0604020202020204" pitchFamily="34" charset="0"/>
        <a:buChar char="•"/>
        <a:defRPr sz="4267" kern="1200">
          <a:solidFill>
            <a:schemeClr val="tx1"/>
          </a:solidFill>
          <a:latin typeface="+mn-lt"/>
          <a:ea typeface="MS PGothic" panose="020B0600070205080204" pitchFamily="34" charset="-128"/>
          <a:cs typeface="ＭＳ Ｐゴシック"/>
        </a:defRPr>
      </a:lvl1pPr>
      <a:lvl2pPr marL="990575" indent="-380990" algn="l" defTabSz="609585" rtl="0" eaLnBrk="0" fontAlgn="base" hangingPunct="0">
        <a:spcBef>
          <a:spcPct val="20000"/>
        </a:spcBef>
        <a:spcAft>
          <a:spcPct val="0"/>
        </a:spcAft>
        <a:buFont typeface="Arial" panose="020B0604020202020204" pitchFamily="34" charset="0"/>
        <a:buChar char="–"/>
        <a:defRPr sz="3733" kern="1200">
          <a:solidFill>
            <a:schemeClr val="tx1"/>
          </a:solidFill>
          <a:latin typeface="+mn-lt"/>
          <a:ea typeface="MS PGothic" panose="020B0600070205080204" pitchFamily="34" charset="-128"/>
          <a:cs typeface="ＭＳ Ｐゴシック"/>
        </a:defRPr>
      </a:lvl2pPr>
      <a:lvl3pPr marL="1523962" indent="-304792" algn="l" defTabSz="609585"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S PGothic" panose="020B0600070205080204" pitchFamily="34" charset="-128"/>
          <a:cs typeface="ＭＳ Ｐゴシック"/>
        </a:defRPr>
      </a:lvl3pPr>
      <a:lvl4pPr marL="2133547" indent="-304792" algn="l" defTabSz="609585"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S PGothic" panose="020B0600070205080204" pitchFamily="34" charset="-128"/>
          <a:cs typeface="ＭＳ Ｐゴシック"/>
        </a:defRPr>
      </a:lvl4pPr>
      <a:lvl5pPr marL="2743131" indent="-304792" algn="l" defTabSz="609585"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S PGothic" panose="020B0600070205080204" pitchFamily="34" charset="-128"/>
          <a:cs typeface="ＭＳ Ｐゴシック"/>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hyperlink" Target="https://doi.org/10.1016/j.ecolmodel.2008.10.018"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AEDD08D-38C4-4CD7-89FB-C10722F91A71}"/>
              </a:ext>
            </a:extLst>
          </p:cNvPr>
          <p:cNvSpPr>
            <a:spLocks noGrp="1"/>
          </p:cNvSpPr>
          <p:nvPr>
            <p:ph type="body" sz="quarter" idx="11"/>
          </p:nvPr>
        </p:nvSpPr>
        <p:spPr>
          <a:xfrm>
            <a:off x="486834" y="1502722"/>
            <a:ext cx="10217151" cy="2432049"/>
          </a:xfrm>
        </p:spPr>
        <p:txBody>
          <a:bodyPr/>
          <a:lstStyle/>
          <a:p>
            <a:pPr>
              <a:buFont typeface="Arial" charset="0"/>
              <a:buNone/>
              <a:defRPr/>
            </a:pPr>
            <a:r>
              <a:rPr lang="en-CA" spc="133" dirty="0">
                <a:ea typeface="ＭＳ Ｐゴシック" charset="-128"/>
              </a:rPr>
              <a:t>Climate Sensitive Growth and Yield Modeling of Québec Tree Species</a:t>
            </a:r>
            <a:endParaRPr lang="en-US" spc="133" dirty="0">
              <a:ea typeface="ＭＳ Ｐゴシック" charset="-128"/>
            </a:endParaRPr>
          </a:p>
        </p:txBody>
      </p:sp>
      <p:sp>
        <p:nvSpPr>
          <p:cNvPr id="3" name="Text Placeholder 2">
            <a:extLst>
              <a:ext uri="{FF2B5EF4-FFF2-40B4-BE49-F238E27FC236}">
                <a16:creationId xmlns:a16="http://schemas.microsoft.com/office/drawing/2014/main" id="{803F9936-F177-4E07-AFD4-56640867F9AE}"/>
              </a:ext>
            </a:extLst>
          </p:cNvPr>
          <p:cNvSpPr>
            <a:spLocks noGrp="1"/>
          </p:cNvSpPr>
          <p:nvPr>
            <p:ph type="body" sz="quarter" idx="12"/>
          </p:nvPr>
        </p:nvSpPr>
        <p:spPr>
          <a:xfrm>
            <a:off x="486834" y="3183468"/>
            <a:ext cx="10217151" cy="1056217"/>
          </a:xfrm>
        </p:spPr>
        <p:txBody>
          <a:bodyPr/>
          <a:lstStyle/>
          <a:p>
            <a:pPr>
              <a:buFont typeface="Arial" charset="0"/>
              <a:buNone/>
              <a:defRPr/>
            </a:pPr>
            <a:br>
              <a:rPr lang="en-US" sz="3200" dirty="0">
                <a:ea typeface="ＭＳ Ｐゴシック" charset="-128"/>
              </a:rPr>
            </a:br>
            <a:r>
              <a:rPr lang="en-US" dirty="0">
                <a:ea typeface="ＭＳ Ｐゴシック" charset="-128"/>
              </a:rPr>
              <a:t>Committee Meeting</a:t>
            </a:r>
            <a:br>
              <a:rPr lang="en-US" dirty="0">
                <a:ea typeface="ＭＳ Ｐゴシック" charset="-128"/>
              </a:rPr>
            </a:br>
            <a:r>
              <a:rPr lang="en-US" dirty="0">
                <a:ea typeface="ＭＳ Ｐゴシック" charset="-128"/>
              </a:rPr>
              <a:t>December 3, 2020</a:t>
            </a:r>
          </a:p>
          <a:p>
            <a:pPr>
              <a:buFont typeface="Arial" charset="0"/>
              <a:buNone/>
              <a:defRPr/>
            </a:pPr>
            <a:endParaRPr lang="en-US" dirty="0">
              <a:ea typeface="ＭＳ Ｐゴシック" charset="-128"/>
            </a:endParaRPr>
          </a:p>
        </p:txBody>
      </p:sp>
      <p:sp>
        <p:nvSpPr>
          <p:cNvPr id="4" name="Text Placeholder 3">
            <a:extLst>
              <a:ext uri="{FF2B5EF4-FFF2-40B4-BE49-F238E27FC236}">
                <a16:creationId xmlns:a16="http://schemas.microsoft.com/office/drawing/2014/main" id="{50A9ADB3-4AA2-4322-9402-7AD4F6AF0FBE}"/>
              </a:ext>
            </a:extLst>
          </p:cNvPr>
          <p:cNvSpPr>
            <a:spLocks noGrp="1"/>
          </p:cNvSpPr>
          <p:nvPr>
            <p:ph type="body" sz="quarter" idx="13"/>
          </p:nvPr>
        </p:nvSpPr>
        <p:spPr>
          <a:xfrm>
            <a:off x="486834" y="5264151"/>
            <a:ext cx="7241117" cy="427567"/>
          </a:xfrm>
        </p:spPr>
        <p:txBody>
          <a:bodyPr/>
          <a:lstStyle/>
          <a:p>
            <a:pPr>
              <a:buFont typeface="Arial" charset="0"/>
              <a:buNone/>
              <a:defRPr/>
            </a:pPr>
            <a:r>
              <a:rPr lang="en-US" dirty="0">
                <a:ea typeface="ＭＳ Ｐゴシック" charset="-128"/>
              </a:rPr>
              <a:t>Christina Howard</a:t>
            </a:r>
          </a:p>
          <a:p>
            <a:pPr>
              <a:buFont typeface="Arial" charset="0"/>
              <a:buNone/>
              <a:defRPr/>
            </a:pPr>
            <a:r>
              <a:rPr lang="en-US" dirty="0">
                <a:ea typeface="ＭＳ Ｐゴシック" charset="-128"/>
              </a:rPr>
              <a:t>BSC, MSC, PHD STUDENT</a:t>
            </a:r>
          </a:p>
          <a:p>
            <a:pPr>
              <a:buFont typeface="Arial" charset="0"/>
              <a:buNone/>
              <a:defRPr/>
            </a:pPr>
            <a:r>
              <a:rPr lang="en-CA" dirty="0">
                <a:ea typeface="ＭＳ Ｐゴシック" charset="-128"/>
              </a:rPr>
              <a:t>Department of Forest Resources Management</a:t>
            </a:r>
          </a:p>
          <a:p>
            <a:pPr>
              <a:buFont typeface="Arial" charset="0"/>
              <a:buNone/>
              <a:defRPr/>
            </a:pPr>
            <a:r>
              <a:rPr lang="en-US" dirty="0">
                <a:ea typeface="ＭＳ Ｐゴシック" charset="-128"/>
              </a:rPr>
              <a:t>FACULTY OF FORESTRY, UBC</a:t>
            </a:r>
          </a:p>
        </p:txBody>
      </p:sp>
      <p:sp>
        <p:nvSpPr>
          <p:cNvPr id="7" name="Rectangle 6">
            <a:extLst>
              <a:ext uri="{FF2B5EF4-FFF2-40B4-BE49-F238E27FC236}">
                <a16:creationId xmlns:a16="http://schemas.microsoft.com/office/drawing/2014/main" id="{EFA2BD85-8CE7-4E11-B4AA-DE60D123C02E}"/>
              </a:ext>
            </a:extLst>
          </p:cNvPr>
          <p:cNvSpPr/>
          <p:nvPr/>
        </p:nvSpPr>
        <p:spPr>
          <a:xfrm>
            <a:off x="0" y="0"/>
            <a:ext cx="12192000" cy="568171"/>
          </a:xfrm>
          <a:prstGeom prst="rect">
            <a:avLst/>
          </a:prstGeom>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6" name="Picture 5">
            <a:extLst>
              <a:ext uri="{FF2B5EF4-FFF2-40B4-BE49-F238E27FC236}">
                <a16:creationId xmlns:a16="http://schemas.microsoft.com/office/drawing/2014/main" id="{9C02B050-6DEE-47EC-8FA2-2B960302DC4D}"/>
              </a:ext>
            </a:extLst>
          </p:cNvPr>
          <p:cNvPicPr>
            <a:picLocks noChangeAspect="1"/>
          </p:cNvPicPr>
          <p:nvPr/>
        </p:nvPicPr>
        <p:blipFill>
          <a:blip r:embed="rId3"/>
          <a:stretch>
            <a:fillRect/>
          </a:stretch>
        </p:blipFill>
        <p:spPr>
          <a:xfrm>
            <a:off x="10996863" y="3008627"/>
            <a:ext cx="1195137" cy="123981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CDBC8E8-493E-4371-9981-5E3345103CF4}"/>
              </a:ext>
            </a:extLst>
          </p:cNvPr>
          <p:cNvSpPr/>
          <p:nvPr/>
        </p:nvSpPr>
        <p:spPr>
          <a:xfrm>
            <a:off x="0" y="0"/>
            <a:ext cx="12192000" cy="568171"/>
          </a:xfrm>
          <a:prstGeom prst="rect">
            <a:avLst/>
          </a:prstGeom>
          <a:solidFill>
            <a:srgbClr val="002040"/>
          </a:solidFill>
          <a:ln w="25400" cap="flat" cmpd="sng" algn="ctr">
            <a:solidFill>
              <a:srgbClr val="00204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a:ln>
                <a:noFill/>
              </a:ln>
              <a:solidFill>
                <a:prstClr val="white"/>
              </a:solidFill>
              <a:effectLst/>
              <a:uLnTx/>
              <a:uFillTx/>
              <a:latin typeface="Arial"/>
              <a:ea typeface="+mn-ea"/>
              <a:cs typeface="+mn-cs"/>
            </a:endParaRPr>
          </a:p>
        </p:txBody>
      </p:sp>
      <p:sp>
        <p:nvSpPr>
          <p:cNvPr id="13" name="TextBox 12">
            <a:extLst>
              <a:ext uri="{FF2B5EF4-FFF2-40B4-BE49-F238E27FC236}">
                <a16:creationId xmlns:a16="http://schemas.microsoft.com/office/drawing/2014/main" id="{1A0D8B98-59B6-4355-9AF3-555177AC30B6}"/>
              </a:ext>
            </a:extLst>
          </p:cNvPr>
          <p:cNvSpPr txBox="1"/>
          <p:nvPr/>
        </p:nvSpPr>
        <p:spPr>
          <a:xfrm>
            <a:off x="2279435" y="84030"/>
            <a:ext cx="1615738" cy="400110"/>
          </a:xfrm>
          <a:prstGeom prst="rect">
            <a:avLst/>
          </a:prstGeom>
          <a:noFill/>
        </p:spPr>
        <p:txBody>
          <a:bodyPr wrap="square" rtlCol="0">
            <a:spAutoFit/>
          </a:bodyPr>
          <a:lstStyle/>
          <a:p>
            <a:r>
              <a:rPr lang="en-CA" sz="2000" dirty="0">
                <a:solidFill>
                  <a:schemeClr val="bg1"/>
                </a:solidFill>
                <a:latin typeface="Arial" panose="020B0604020202020204" pitchFamily="34" charset="0"/>
                <a:cs typeface="Arial" panose="020B0604020202020204" pitchFamily="34" charset="0"/>
              </a:rPr>
              <a:t>Introduction</a:t>
            </a:r>
          </a:p>
        </p:txBody>
      </p:sp>
      <p:sp>
        <p:nvSpPr>
          <p:cNvPr id="15" name="TextBox 14">
            <a:extLst>
              <a:ext uri="{FF2B5EF4-FFF2-40B4-BE49-F238E27FC236}">
                <a16:creationId xmlns:a16="http://schemas.microsoft.com/office/drawing/2014/main" id="{6BF9A370-1D7D-4918-AC85-338CE1A5C356}"/>
              </a:ext>
            </a:extLst>
          </p:cNvPr>
          <p:cNvSpPr txBox="1"/>
          <p:nvPr/>
        </p:nvSpPr>
        <p:spPr>
          <a:xfrm>
            <a:off x="8528809" y="84030"/>
            <a:ext cx="1615738" cy="400110"/>
          </a:xfrm>
          <a:prstGeom prst="rect">
            <a:avLst/>
          </a:prstGeom>
          <a:noFill/>
        </p:spPr>
        <p:txBody>
          <a:bodyPr wrap="square" rtlCol="0">
            <a:spAutoFit/>
          </a:bodyPr>
          <a:lstStyle/>
          <a:p>
            <a:r>
              <a:rPr lang="en-CA" sz="2000" dirty="0">
                <a:solidFill>
                  <a:schemeClr val="bg1"/>
                </a:solidFill>
                <a:latin typeface="Arial" panose="020B0604020202020204" pitchFamily="34" charset="0"/>
                <a:cs typeface="Arial" panose="020B0604020202020204" pitchFamily="34" charset="0"/>
              </a:rPr>
              <a:t>Chapter 3</a:t>
            </a:r>
          </a:p>
        </p:txBody>
      </p:sp>
      <p:sp>
        <p:nvSpPr>
          <p:cNvPr id="17" name="TextBox 16">
            <a:extLst>
              <a:ext uri="{FF2B5EF4-FFF2-40B4-BE49-F238E27FC236}">
                <a16:creationId xmlns:a16="http://schemas.microsoft.com/office/drawing/2014/main" id="{FC2C7AE4-D1C3-485A-9E99-C7B57B83155B}"/>
              </a:ext>
            </a:extLst>
          </p:cNvPr>
          <p:cNvSpPr txBox="1"/>
          <p:nvPr/>
        </p:nvSpPr>
        <p:spPr>
          <a:xfrm>
            <a:off x="6443342" y="76370"/>
            <a:ext cx="1615738" cy="400110"/>
          </a:xfrm>
          <a:prstGeom prst="rect">
            <a:avLst/>
          </a:prstGeom>
          <a:noFill/>
        </p:spPr>
        <p:txBody>
          <a:bodyPr wrap="square" rtlCol="0">
            <a:spAutoFit/>
          </a:bodyPr>
          <a:lstStyle/>
          <a:p>
            <a:r>
              <a:rPr lang="en-CA" sz="2000" dirty="0">
                <a:solidFill>
                  <a:schemeClr val="bg1"/>
                </a:solidFill>
                <a:latin typeface="Arial" panose="020B0604020202020204" pitchFamily="34" charset="0"/>
                <a:cs typeface="Arial" panose="020B0604020202020204" pitchFamily="34" charset="0"/>
              </a:rPr>
              <a:t>Chapter 2</a:t>
            </a:r>
          </a:p>
        </p:txBody>
      </p:sp>
      <p:sp>
        <p:nvSpPr>
          <p:cNvPr id="19" name="Rectangle 18">
            <a:extLst>
              <a:ext uri="{FF2B5EF4-FFF2-40B4-BE49-F238E27FC236}">
                <a16:creationId xmlns:a16="http://schemas.microsoft.com/office/drawing/2014/main" id="{454A5F6F-A7AC-4936-AA5E-BF2ACC3E303A}"/>
              </a:ext>
            </a:extLst>
          </p:cNvPr>
          <p:cNvSpPr/>
          <p:nvPr/>
        </p:nvSpPr>
        <p:spPr>
          <a:xfrm>
            <a:off x="-16832" y="0"/>
            <a:ext cx="2040942" cy="676535"/>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4" name="Rectangle 23">
            <a:extLst>
              <a:ext uri="{FF2B5EF4-FFF2-40B4-BE49-F238E27FC236}">
                <a16:creationId xmlns:a16="http://schemas.microsoft.com/office/drawing/2014/main" id="{A46BEA73-5D1A-4D65-818E-042254577CE8}"/>
              </a:ext>
            </a:extLst>
          </p:cNvPr>
          <p:cNvSpPr/>
          <p:nvPr/>
        </p:nvSpPr>
        <p:spPr>
          <a:xfrm>
            <a:off x="2019854" y="0"/>
            <a:ext cx="2040942" cy="676535"/>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6" name="Rectangle 25">
            <a:extLst>
              <a:ext uri="{FF2B5EF4-FFF2-40B4-BE49-F238E27FC236}">
                <a16:creationId xmlns:a16="http://schemas.microsoft.com/office/drawing/2014/main" id="{4A90FB87-46F2-43B2-B05B-0E597E79E91D}"/>
              </a:ext>
            </a:extLst>
          </p:cNvPr>
          <p:cNvSpPr/>
          <p:nvPr/>
        </p:nvSpPr>
        <p:spPr>
          <a:xfrm>
            <a:off x="6083751" y="-1"/>
            <a:ext cx="2040942" cy="676535"/>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7" name="Rectangle 26">
            <a:extLst>
              <a:ext uri="{FF2B5EF4-FFF2-40B4-BE49-F238E27FC236}">
                <a16:creationId xmlns:a16="http://schemas.microsoft.com/office/drawing/2014/main" id="{893D0565-D6E2-493E-A6E8-066349C69705}"/>
              </a:ext>
            </a:extLst>
          </p:cNvPr>
          <p:cNvSpPr/>
          <p:nvPr/>
        </p:nvSpPr>
        <p:spPr>
          <a:xfrm>
            <a:off x="10192425" y="468"/>
            <a:ext cx="2040942" cy="676535"/>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8" name="Rectangle 27">
            <a:extLst>
              <a:ext uri="{FF2B5EF4-FFF2-40B4-BE49-F238E27FC236}">
                <a16:creationId xmlns:a16="http://schemas.microsoft.com/office/drawing/2014/main" id="{34576416-A160-4667-A5BB-44A38B5214DE}"/>
              </a:ext>
            </a:extLst>
          </p:cNvPr>
          <p:cNvSpPr/>
          <p:nvPr/>
        </p:nvSpPr>
        <p:spPr>
          <a:xfrm>
            <a:off x="8138088" y="-2"/>
            <a:ext cx="2040942" cy="676535"/>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5" name="Rectangle 24">
            <a:extLst>
              <a:ext uri="{FF2B5EF4-FFF2-40B4-BE49-F238E27FC236}">
                <a16:creationId xmlns:a16="http://schemas.microsoft.com/office/drawing/2014/main" id="{EAC23D83-8440-47A0-85E1-D90E8149439F}"/>
              </a:ext>
            </a:extLst>
          </p:cNvPr>
          <p:cNvSpPr/>
          <p:nvPr/>
        </p:nvSpPr>
        <p:spPr>
          <a:xfrm>
            <a:off x="4060628" y="-3"/>
            <a:ext cx="2040942" cy="676535"/>
          </a:xfrm>
          <a:prstGeom prst="rect">
            <a:avLst/>
          </a:prstGeom>
          <a:solidFill>
            <a:schemeClr val="bg1"/>
          </a:solidFill>
          <a:ln w="28575">
            <a:solidFill>
              <a:srgbClr val="002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TextBox 15">
            <a:extLst>
              <a:ext uri="{FF2B5EF4-FFF2-40B4-BE49-F238E27FC236}">
                <a16:creationId xmlns:a16="http://schemas.microsoft.com/office/drawing/2014/main" id="{1178143B-04CF-4486-9C66-B463AD5D9740}"/>
              </a:ext>
            </a:extLst>
          </p:cNvPr>
          <p:cNvSpPr txBox="1"/>
          <p:nvPr/>
        </p:nvSpPr>
        <p:spPr>
          <a:xfrm>
            <a:off x="4405541" y="84030"/>
            <a:ext cx="1615738" cy="400110"/>
          </a:xfrm>
          <a:prstGeom prst="rect">
            <a:avLst/>
          </a:prstGeom>
          <a:noFill/>
        </p:spPr>
        <p:txBody>
          <a:bodyPr wrap="square" rtlCol="0">
            <a:spAutoFit/>
          </a:bodyPr>
          <a:lstStyle/>
          <a:p>
            <a:r>
              <a:rPr lang="en-CA" sz="2000" dirty="0">
                <a:solidFill>
                  <a:srgbClr val="002040"/>
                </a:solidFill>
                <a:latin typeface="Arial" panose="020B0604020202020204" pitchFamily="34" charset="0"/>
                <a:cs typeface="Arial" panose="020B0604020202020204" pitchFamily="34" charset="0"/>
              </a:rPr>
              <a:t>Chapter 1</a:t>
            </a:r>
          </a:p>
        </p:txBody>
      </p:sp>
      <p:sp>
        <p:nvSpPr>
          <p:cNvPr id="4" name="TextBox 3">
            <a:extLst>
              <a:ext uri="{FF2B5EF4-FFF2-40B4-BE49-F238E27FC236}">
                <a16:creationId xmlns:a16="http://schemas.microsoft.com/office/drawing/2014/main" id="{30CAA813-890D-0C3E-6C21-E3289D631C6F}"/>
              </a:ext>
            </a:extLst>
          </p:cNvPr>
          <p:cNvSpPr txBox="1"/>
          <p:nvPr/>
        </p:nvSpPr>
        <p:spPr>
          <a:xfrm>
            <a:off x="195736" y="101370"/>
            <a:ext cx="1610435" cy="400110"/>
          </a:xfrm>
          <a:prstGeom prst="rect">
            <a:avLst/>
          </a:prstGeom>
          <a:noFill/>
        </p:spPr>
        <p:txBody>
          <a:bodyPr wrap="square" rtlCol="0">
            <a:spAutoFit/>
          </a:bodyPr>
          <a:lstStyle/>
          <a:p>
            <a:r>
              <a:rPr lang="en-CA" sz="2000" dirty="0">
                <a:solidFill>
                  <a:schemeClr val="bg1"/>
                </a:solidFill>
                <a:latin typeface="Arial" panose="020B0604020202020204" pitchFamily="34" charset="0"/>
                <a:cs typeface="Arial" panose="020B0604020202020204" pitchFamily="34" charset="0"/>
              </a:rPr>
              <a:t>Background</a:t>
            </a:r>
          </a:p>
        </p:txBody>
      </p:sp>
      <p:sp>
        <p:nvSpPr>
          <p:cNvPr id="5" name="TextBox 4">
            <a:extLst>
              <a:ext uri="{FF2B5EF4-FFF2-40B4-BE49-F238E27FC236}">
                <a16:creationId xmlns:a16="http://schemas.microsoft.com/office/drawing/2014/main" id="{0B54D3CA-8DEE-0780-D3B6-3DA7C3E68CCF}"/>
              </a:ext>
            </a:extLst>
          </p:cNvPr>
          <p:cNvSpPr txBox="1"/>
          <p:nvPr/>
        </p:nvSpPr>
        <p:spPr>
          <a:xfrm>
            <a:off x="10377646" y="76370"/>
            <a:ext cx="1615738" cy="400110"/>
          </a:xfrm>
          <a:prstGeom prst="rect">
            <a:avLst/>
          </a:prstGeom>
          <a:noFill/>
        </p:spPr>
        <p:txBody>
          <a:bodyPr wrap="square" rtlCol="0">
            <a:spAutoFit/>
          </a:bodyPr>
          <a:lstStyle/>
          <a:p>
            <a:pPr algn="ctr"/>
            <a:r>
              <a:rPr lang="en-CA" sz="2000" dirty="0">
                <a:solidFill>
                  <a:schemeClr val="bg1"/>
                </a:solidFill>
                <a:latin typeface="Arial" panose="020B0604020202020204" pitchFamily="34" charset="0"/>
                <a:cs typeface="Arial" panose="020B0604020202020204" pitchFamily="34" charset="0"/>
              </a:rPr>
              <a:t>Next Steps</a:t>
            </a:r>
          </a:p>
        </p:txBody>
      </p:sp>
      <p:grpSp>
        <p:nvGrpSpPr>
          <p:cNvPr id="21" name="Group 20">
            <a:extLst>
              <a:ext uri="{FF2B5EF4-FFF2-40B4-BE49-F238E27FC236}">
                <a16:creationId xmlns:a16="http://schemas.microsoft.com/office/drawing/2014/main" id="{B4AE8ADF-A487-4872-B4C3-829A53B1E33A}"/>
              </a:ext>
            </a:extLst>
          </p:cNvPr>
          <p:cNvGrpSpPr/>
          <p:nvPr/>
        </p:nvGrpSpPr>
        <p:grpSpPr>
          <a:xfrm>
            <a:off x="69758" y="1999375"/>
            <a:ext cx="12027965" cy="4194215"/>
            <a:chOff x="92110" y="2384385"/>
            <a:chExt cx="12027965" cy="4194215"/>
          </a:xfrm>
        </p:grpSpPr>
        <p:pic>
          <p:nvPicPr>
            <p:cNvPr id="22" name="Picture 21">
              <a:extLst>
                <a:ext uri="{FF2B5EF4-FFF2-40B4-BE49-F238E27FC236}">
                  <a16:creationId xmlns:a16="http://schemas.microsoft.com/office/drawing/2014/main" id="{8F63A554-ECEA-4A3F-BA97-672CB3801D24}"/>
                </a:ext>
              </a:extLst>
            </p:cNvPr>
            <p:cNvPicPr>
              <a:picLocks noChangeAspect="1"/>
            </p:cNvPicPr>
            <p:nvPr/>
          </p:nvPicPr>
          <p:blipFill rotWithShape="1">
            <a:blip r:embed="rId2"/>
            <a:srcRect b="38842"/>
            <a:stretch/>
          </p:blipFill>
          <p:spPr>
            <a:xfrm>
              <a:off x="92110" y="2384385"/>
              <a:ext cx="6003890" cy="4194215"/>
            </a:xfrm>
            <a:prstGeom prst="rect">
              <a:avLst/>
            </a:prstGeom>
          </p:spPr>
        </p:pic>
        <p:pic>
          <p:nvPicPr>
            <p:cNvPr id="23" name="Picture 22">
              <a:extLst>
                <a:ext uri="{FF2B5EF4-FFF2-40B4-BE49-F238E27FC236}">
                  <a16:creationId xmlns:a16="http://schemas.microsoft.com/office/drawing/2014/main" id="{5A2A2931-D4E5-4BB6-83EA-38C8829F0813}"/>
                </a:ext>
              </a:extLst>
            </p:cNvPr>
            <p:cNvPicPr>
              <a:picLocks noChangeAspect="1"/>
            </p:cNvPicPr>
            <p:nvPr/>
          </p:nvPicPr>
          <p:blipFill rotWithShape="1">
            <a:blip r:embed="rId2"/>
            <a:srcRect b="93755"/>
            <a:stretch/>
          </p:blipFill>
          <p:spPr>
            <a:xfrm>
              <a:off x="6116185" y="2384385"/>
              <a:ext cx="6003890" cy="428263"/>
            </a:xfrm>
            <a:prstGeom prst="rect">
              <a:avLst/>
            </a:prstGeom>
          </p:spPr>
        </p:pic>
        <p:pic>
          <p:nvPicPr>
            <p:cNvPr id="32" name="Picture 31">
              <a:extLst>
                <a:ext uri="{FF2B5EF4-FFF2-40B4-BE49-F238E27FC236}">
                  <a16:creationId xmlns:a16="http://schemas.microsoft.com/office/drawing/2014/main" id="{13DF1E1C-874F-4E13-8B37-B9B9C1B46B73}"/>
                </a:ext>
              </a:extLst>
            </p:cNvPr>
            <p:cNvPicPr>
              <a:picLocks noChangeAspect="1"/>
            </p:cNvPicPr>
            <p:nvPr/>
          </p:nvPicPr>
          <p:blipFill rotWithShape="1">
            <a:blip r:embed="rId2"/>
            <a:srcRect t="61097"/>
            <a:stretch/>
          </p:blipFill>
          <p:spPr>
            <a:xfrm>
              <a:off x="6096000" y="2777471"/>
              <a:ext cx="6003890" cy="2667965"/>
            </a:xfrm>
            <a:prstGeom prst="rect">
              <a:avLst/>
            </a:prstGeom>
          </p:spPr>
        </p:pic>
      </p:grpSp>
      <p:sp>
        <p:nvSpPr>
          <p:cNvPr id="33" name="TextBox 32">
            <a:extLst>
              <a:ext uri="{FF2B5EF4-FFF2-40B4-BE49-F238E27FC236}">
                <a16:creationId xmlns:a16="http://schemas.microsoft.com/office/drawing/2014/main" id="{55E4FC33-0008-4850-937C-FCB25B619E58}"/>
              </a:ext>
            </a:extLst>
          </p:cNvPr>
          <p:cNvSpPr txBox="1"/>
          <p:nvPr/>
        </p:nvSpPr>
        <p:spPr>
          <a:xfrm>
            <a:off x="82017" y="1243243"/>
            <a:ext cx="11763604" cy="461665"/>
          </a:xfrm>
          <a:prstGeom prst="rect">
            <a:avLst/>
          </a:prstGeom>
          <a:noFill/>
        </p:spPr>
        <p:txBody>
          <a:bodyPr wrap="square">
            <a:spAutoFit/>
          </a:bodyPr>
          <a:lstStyle/>
          <a:p>
            <a:pPr algn="l"/>
            <a:r>
              <a:rPr lang="en-US" sz="2400" dirty="0">
                <a:latin typeface="Arial" panose="020B0604020202020204" pitchFamily="34" charset="0"/>
                <a:cs typeface="Arial" panose="020B0604020202020204" pitchFamily="34" charset="0"/>
              </a:rPr>
              <a:t>There are 190,475 non overlapping intervals, for 33 species and species groups:</a:t>
            </a:r>
          </a:p>
        </p:txBody>
      </p:sp>
    </p:spTree>
    <p:extLst>
      <p:ext uri="{BB962C8B-B14F-4D97-AF65-F5344CB8AC3E}">
        <p14:creationId xmlns:p14="http://schemas.microsoft.com/office/powerpoint/2010/main" val="27411936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CDBC8E8-493E-4371-9981-5E3345103CF4}"/>
              </a:ext>
            </a:extLst>
          </p:cNvPr>
          <p:cNvSpPr/>
          <p:nvPr/>
        </p:nvSpPr>
        <p:spPr>
          <a:xfrm>
            <a:off x="0" y="0"/>
            <a:ext cx="12192000" cy="568171"/>
          </a:xfrm>
          <a:prstGeom prst="rect">
            <a:avLst/>
          </a:prstGeom>
          <a:solidFill>
            <a:srgbClr val="002040"/>
          </a:solidFill>
          <a:ln w="25400" cap="flat" cmpd="sng" algn="ctr">
            <a:solidFill>
              <a:srgbClr val="00204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a:ln>
                <a:noFill/>
              </a:ln>
              <a:solidFill>
                <a:prstClr val="white"/>
              </a:solidFill>
              <a:effectLst/>
              <a:uLnTx/>
              <a:uFillTx/>
              <a:latin typeface="Arial"/>
              <a:ea typeface="+mn-ea"/>
              <a:cs typeface="+mn-cs"/>
            </a:endParaRPr>
          </a:p>
        </p:txBody>
      </p:sp>
      <p:sp>
        <p:nvSpPr>
          <p:cNvPr id="13" name="TextBox 12">
            <a:extLst>
              <a:ext uri="{FF2B5EF4-FFF2-40B4-BE49-F238E27FC236}">
                <a16:creationId xmlns:a16="http://schemas.microsoft.com/office/drawing/2014/main" id="{1A0D8B98-59B6-4355-9AF3-555177AC30B6}"/>
              </a:ext>
            </a:extLst>
          </p:cNvPr>
          <p:cNvSpPr txBox="1"/>
          <p:nvPr/>
        </p:nvSpPr>
        <p:spPr>
          <a:xfrm>
            <a:off x="2279435" y="84030"/>
            <a:ext cx="1615738" cy="400110"/>
          </a:xfrm>
          <a:prstGeom prst="rect">
            <a:avLst/>
          </a:prstGeom>
          <a:noFill/>
        </p:spPr>
        <p:txBody>
          <a:bodyPr wrap="square" rtlCol="0">
            <a:spAutoFit/>
          </a:bodyPr>
          <a:lstStyle/>
          <a:p>
            <a:r>
              <a:rPr lang="en-CA" sz="2000" dirty="0">
                <a:solidFill>
                  <a:schemeClr val="bg1"/>
                </a:solidFill>
                <a:latin typeface="Arial" panose="020B0604020202020204" pitchFamily="34" charset="0"/>
                <a:cs typeface="Arial" panose="020B0604020202020204" pitchFamily="34" charset="0"/>
              </a:rPr>
              <a:t>Introduction</a:t>
            </a:r>
          </a:p>
        </p:txBody>
      </p:sp>
      <p:sp>
        <p:nvSpPr>
          <p:cNvPr id="15" name="TextBox 14">
            <a:extLst>
              <a:ext uri="{FF2B5EF4-FFF2-40B4-BE49-F238E27FC236}">
                <a16:creationId xmlns:a16="http://schemas.microsoft.com/office/drawing/2014/main" id="{6BF9A370-1D7D-4918-AC85-338CE1A5C356}"/>
              </a:ext>
            </a:extLst>
          </p:cNvPr>
          <p:cNvSpPr txBox="1"/>
          <p:nvPr/>
        </p:nvSpPr>
        <p:spPr>
          <a:xfrm>
            <a:off x="8528809" y="84030"/>
            <a:ext cx="1615738" cy="400110"/>
          </a:xfrm>
          <a:prstGeom prst="rect">
            <a:avLst/>
          </a:prstGeom>
          <a:noFill/>
        </p:spPr>
        <p:txBody>
          <a:bodyPr wrap="square" rtlCol="0">
            <a:spAutoFit/>
          </a:bodyPr>
          <a:lstStyle/>
          <a:p>
            <a:r>
              <a:rPr lang="en-CA" sz="2000" dirty="0">
                <a:solidFill>
                  <a:schemeClr val="bg1"/>
                </a:solidFill>
                <a:latin typeface="Arial" panose="020B0604020202020204" pitchFamily="34" charset="0"/>
                <a:cs typeface="Arial" panose="020B0604020202020204" pitchFamily="34" charset="0"/>
              </a:rPr>
              <a:t>Chapter 3</a:t>
            </a:r>
          </a:p>
        </p:txBody>
      </p:sp>
      <p:sp>
        <p:nvSpPr>
          <p:cNvPr id="17" name="TextBox 16">
            <a:extLst>
              <a:ext uri="{FF2B5EF4-FFF2-40B4-BE49-F238E27FC236}">
                <a16:creationId xmlns:a16="http://schemas.microsoft.com/office/drawing/2014/main" id="{FC2C7AE4-D1C3-485A-9E99-C7B57B83155B}"/>
              </a:ext>
            </a:extLst>
          </p:cNvPr>
          <p:cNvSpPr txBox="1"/>
          <p:nvPr/>
        </p:nvSpPr>
        <p:spPr>
          <a:xfrm>
            <a:off x="6443342" y="76370"/>
            <a:ext cx="1615738" cy="400110"/>
          </a:xfrm>
          <a:prstGeom prst="rect">
            <a:avLst/>
          </a:prstGeom>
          <a:noFill/>
        </p:spPr>
        <p:txBody>
          <a:bodyPr wrap="square" rtlCol="0">
            <a:spAutoFit/>
          </a:bodyPr>
          <a:lstStyle/>
          <a:p>
            <a:r>
              <a:rPr lang="en-CA" sz="2000" dirty="0">
                <a:solidFill>
                  <a:schemeClr val="bg1"/>
                </a:solidFill>
                <a:latin typeface="Arial" panose="020B0604020202020204" pitchFamily="34" charset="0"/>
                <a:cs typeface="Arial" panose="020B0604020202020204" pitchFamily="34" charset="0"/>
              </a:rPr>
              <a:t>Chapter 2</a:t>
            </a:r>
          </a:p>
        </p:txBody>
      </p:sp>
      <p:sp>
        <p:nvSpPr>
          <p:cNvPr id="19" name="Rectangle 18">
            <a:extLst>
              <a:ext uri="{FF2B5EF4-FFF2-40B4-BE49-F238E27FC236}">
                <a16:creationId xmlns:a16="http://schemas.microsoft.com/office/drawing/2014/main" id="{454A5F6F-A7AC-4936-AA5E-BF2ACC3E303A}"/>
              </a:ext>
            </a:extLst>
          </p:cNvPr>
          <p:cNvSpPr/>
          <p:nvPr/>
        </p:nvSpPr>
        <p:spPr>
          <a:xfrm>
            <a:off x="-16832" y="0"/>
            <a:ext cx="2040942" cy="676535"/>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4" name="Rectangle 23">
            <a:extLst>
              <a:ext uri="{FF2B5EF4-FFF2-40B4-BE49-F238E27FC236}">
                <a16:creationId xmlns:a16="http://schemas.microsoft.com/office/drawing/2014/main" id="{A46BEA73-5D1A-4D65-818E-042254577CE8}"/>
              </a:ext>
            </a:extLst>
          </p:cNvPr>
          <p:cNvSpPr/>
          <p:nvPr/>
        </p:nvSpPr>
        <p:spPr>
          <a:xfrm>
            <a:off x="2019854" y="0"/>
            <a:ext cx="2040942" cy="676535"/>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6" name="Rectangle 25">
            <a:extLst>
              <a:ext uri="{FF2B5EF4-FFF2-40B4-BE49-F238E27FC236}">
                <a16:creationId xmlns:a16="http://schemas.microsoft.com/office/drawing/2014/main" id="{4A90FB87-46F2-43B2-B05B-0E597E79E91D}"/>
              </a:ext>
            </a:extLst>
          </p:cNvPr>
          <p:cNvSpPr/>
          <p:nvPr/>
        </p:nvSpPr>
        <p:spPr>
          <a:xfrm>
            <a:off x="6083751" y="-1"/>
            <a:ext cx="2040942" cy="676535"/>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7" name="Rectangle 26">
            <a:extLst>
              <a:ext uri="{FF2B5EF4-FFF2-40B4-BE49-F238E27FC236}">
                <a16:creationId xmlns:a16="http://schemas.microsoft.com/office/drawing/2014/main" id="{893D0565-D6E2-493E-A6E8-066349C69705}"/>
              </a:ext>
            </a:extLst>
          </p:cNvPr>
          <p:cNvSpPr/>
          <p:nvPr/>
        </p:nvSpPr>
        <p:spPr>
          <a:xfrm>
            <a:off x="10192425" y="468"/>
            <a:ext cx="2040942" cy="676535"/>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8" name="Rectangle 27">
            <a:extLst>
              <a:ext uri="{FF2B5EF4-FFF2-40B4-BE49-F238E27FC236}">
                <a16:creationId xmlns:a16="http://schemas.microsoft.com/office/drawing/2014/main" id="{34576416-A160-4667-A5BB-44A38B5214DE}"/>
              </a:ext>
            </a:extLst>
          </p:cNvPr>
          <p:cNvSpPr/>
          <p:nvPr/>
        </p:nvSpPr>
        <p:spPr>
          <a:xfrm>
            <a:off x="8138088" y="-2"/>
            <a:ext cx="2040942" cy="676535"/>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5" name="Rectangle 24">
            <a:extLst>
              <a:ext uri="{FF2B5EF4-FFF2-40B4-BE49-F238E27FC236}">
                <a16:creationId xmlns:a16="http://schemas.microsoft.com/office/drawing/2014/main" id="{EAC23D83-8440-47A0-85E1-D90E8149439F}"/>
              </a:ext>
            </a:extLst>
          </p:cNvPr>
          <p:cNvSpPr/>
          <p:nvPr/>
        </p:nvSpPr>
        <p:spPr>
          <a:xfrm>
            <a:off x="4060628" y="-3"/>
            <a:ext cx="2040942" cy="676535"/>
          </a:xfrm>
          <a:prstGeom prst="rect">
            <a:avLst/>
          </a:prstGeom>
          <a:solidFill>
            <a:schemeClr val="bg1"/>
          </a:solidFill>
          <a:ln w="28575">
            <a:solidFill>
              <a:srgbClr val="002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TextBox 15">
            <a:extLst>
              <a:ext uri="{FF2B5EF4-FFF2-40B4-BE49-F238E27FC236}">
                <a16:creationId xmlns:a16="http://schemas.microsoft.com/office/drawing/2014/main" id="{1178143B-04CF-4486-9C66-B463AD5D9740}"/>
              </a:ext>
            </a:extLst>
          </p:cNvPr>
          <p:cNvSpPr txBox="1"/>
          <p:nvPr/>
        </p:nvSpPr>
        <p:spPr>
          <a:xfrm>
            <a:off x="4405541" y="84030"/>
            <a:ext cx="1615738" cy="400110"/>
          </a:xfrm>
          <a:prstGeom prst="rect">
            <a:avLst/>
          </a:prstGeom>
          <a:noFill/>
        </p:spPr>
        <p:txBody>
          <a:bodyPr wrap="square" rtlCol="0">
            <a:spAutoFit/>
          </a:bodyPr>
          <a:lstStyle/>
          <a:p>
            <a:r>
              <a:rPr lang="en-CA" sz="2000" dirty="0">
                <a:solidFill>
                  <a:srgbClr val="002040"/>
                </a:solidFill>
                <a:latin typeface="Arial" panose="020B0604020202020204" pitchFamily="34" charset="0"/>
                <a:cs typeface="Arial" panose="020B0604020202020204" pitchFamily="34" charset="0"/>
              </a:rPr>
              <a:t>Chapter 1</a:t>
            </a:r>
          </a:p>
        </p:txBody>
      </p:sp>
      <p:sp>
        <p:nvSpPr>
          <p:cNvPr id="4" name="TextBox 3">
            <a:extLst>
              <a:ext uri="{FF2B5EF4-FFF2-40B4-BE49-F238E27FC236}">
                <a16:creationId xmlns:a16="http://schemas.microsoft.com/office/drawing/2014/main" id="{30CAA813-890D-0C3E-6C21-E3289D631C6F}"/>
              </a:ext>
            </a:extLst>
          </p:cNvPr>
          <p:cNvSpPr txBox="1"/>
          <p:nvPr/>
        </p:nvSpPr>
        <p:spPr>
          <a:xfrm>
            <a:off x="195736" y="101370"/>
            <a:ext cx="1610435" cy="400110"/>
          </a:xfrm>
          <a:prstGeom prst="rect">
            <a:avLst/>
          </a:prstGeom>
          <a:noFill/>
        </p:spPr>
        <p:txBody>
          <a:bodyPr wrap="square" rtlCol="0">
            <a:spAutoFit/>
          </a:bodyPr>
          <a:lstStyle/>
          <a:p>
            <a:r>
              <a:rPr lang="en-CA" sz="2000" dirty="0">
                <a:solidFill>
                  <a:schemeClr val="bg1"/>
                </a:solidFill>
                <a:latin typeface="Arial" panose="020B0604020202020204" pitchFamily="34" charset="0"/>
                <a:cs typeface="Arial" panose="020B0604020202020204" pitchFamily="34" charset="0"/>
              </a:rPr>
              <a:t>Background</a:t>
            </a:r>
          </a:p>
        </p:txBody>
      </p:sp>
      <p:sp>
        <p:nvSpPr>
          <p:cNvPr id="5" name="TextBox 4">
            <a:extLst>
              <a:ext uri="{FF2B5EF4-FFF2-40B4-BE49-F238E27FC236}">
                <a16:creationId xmlns:a16="http://schemas.microsoft.com/office/drawing/2014/main" id="{0B54D3CA-8DEE-0780-D3B6-3DA7C3E68CCF}"/>
              </a:ext>
            </a:extLst>
          </p:cNvPr>
          <p:cNvSpPr txBox="1"/>
          <p:nvPr/>
        </p:nvSpPr>
        <p:spPr>
          <a:xfrm>
            <a:off x="10377646" y="76370"/>
            <a:ext cx="1615738" cy="400110"/>
          </a:xfrm>
          <a:prstGeom prst="rect">
            <a:avLst/>
          </a:prstGeom>
          <a:noFill/>
        </p:spPr>
        <p:txBody>
          <a:bodyPr wrap="square" rtlCol="0">
            <a:spAutoFit/>
          </a:bodyPr>
          <a:lstStyle/>
          <a:p>
            <a:pPr algn="ctr"/>
            <a:r>
              <a:rPr lang="en-CA" sz="2000" dirty="0">
                <a:solidFill>
                  <a:schemeClr val="bg1"/>
                </a:solidFill>
                <a:latin typeface="Arial" panose="020B0604020202020204" pitchFamily="34" charset="0"/>
                <a:cs typeface="Arial" panose="020B0604020202020204" pitchFamily="34" charset="0"/>
              </a:rPr>
              <a:t>Next Steps</a:t>
            </a:r>
          </a:p>
        </p:txBody>
      </p:sp>
      <p:sp>
        <p:nvSpPr>
          <p:cNvPr id="29" name="TextBox 28">
            <a:extLst>
              <a:ext uri="{FF2B5EF4-FFF2-40B4-BE49-F238E27FC236}">
                <a16:creationId xmlns:a16="http://schemas.microsoft.com/office/drawing/2014/main" id="{A8D63DBF-4653-4562-86F8-366340B18022}"/>
              </a:ext>
            </a:extLst>
          </p:cNvPr>
          <p:cNvSpPr txBox="1"/>
          <p:nvPr/>
        </p:nvSpPr>
        <p:spPr>
          <a:xfrm>
            <a:off x="430070" y="1624860"/>
            <a:ext cx="10895121" cy="4154984"/>
          </a:xfrm>
          <a:prstGeom prst="rect">
            <a:avLst/>
          </a:prstGeom>
          <a:noFill/>
        </p:spPr>
        <p:txBody>
          <a:bodyPr wrap="square">
            <a:spAutoFit/>
          </a:bodyPr>
          <a:lstStyle/>
          <a:p>
            <a:pPr marL="342900" indent="-342900">
              <a:buFont typeface="Arial" panose="020B0604020202020204" pitchFamily="34" charset="0"/>
              <a:buChar char="•"/>
            </a:pPr>
            <a:r>
              <a:rPr lang="en-US" sz="2200" dirty="0">
                <a:latin typeface="Arial" panose="020B0604020202020204" pitchFamily="34" charset="0"/>
                <a:cs typeface="Arial" panose="020B0604020202020204" pitchFamily="34" charset="0"/>
              </a:rPr>
              <a:t>nearly all tree-level mortality models use logistic regression (</a:t>
            </a:r>
            <a:r>
              <a:rPr lang="en-US" sz="2200" dirty="0" err="1">
                <a:latin typeface="Arial" panose="020B0604020202020204" pitchFamily="34" charset="0"/>
                <a:cs typeface="Arial" panose="020B0604020202020204" pitchFamily="34" charset="0"/>
              </a:rPr>
              <a:t>Weiskittel</a:t>
            </a:r>
            <a:r>
              <a:rPr lang="en-US" sz="2200" dirty="0">
                <a:latin typeface="Arial" panose="020B0604020202020204" pitchFamily="34" charset="0"/>
                <a:cs typeface="Arial" panose="020B0604020202020204" pitchFamily="34" charset="0"/>
              </a:rPr>
              <a:t> et al. 2011) as mortality tree data are generally binary</a:t>
            </a:r>
          </a:p>
          <a:p>
            <a:pPr marL="342900" indent="-342900">
              <a:buFont typeface="Arial" panose="020B0604020202020204" pitchFamily="34" charset="0"/>
              <a:buChar char="•"/>
            </a:pPr>
            <a:endParaRPr lang="en-US" sz="22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200" dirty="0">
                <a:latin typeface="Arial" panose="020B0604020202020204" pitchFamily="34" charset="0"/>
                <a:cs typeface="Arial" panose="020B0604020202020204" pitchFamily="34" charset="0"/>
              </a:rPr>
              <a:t>For the link function component of mortality models, logit link functions are widely used</a:t>
            </a:r>
          </a:p>
          <a:p>
            <a:pPr marL="342900" indent="-342900">
              <a:buFont typeface="Arial" panose="020B0604020202020204" pitchFamily="34" charset="0"/>
              <a:buChar char="•"/>
            </a:pPr>
            <a:endParaRPr lang="en-US" sz="22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200" dirty="0">
                <a:latin typeface="Arial" panose="020B0604020202020204" pitchFamily="34" charset="0"/>
                <a:cs typeface="Arial" panose="020B0604020202020204" pitchFamily="34" charset="0"/>
              </a:rPr>
              <a:t>However, for this research I will use a complementary log-log link function because we have uneven interval lengths (Fortin et al. 2008)</a:t>
            </a:r>
          </a:p>
          <a:p>
            <a:pPr marL="342900" indent="-342900">
              <a:buFont typeface="Arial" panose="020B0604020202020204" pitchFamily="34" charset="0"/>
              <a:buChar char="•"/>
            </a:pPr>
            <a:endParaRPr lang="en-US" sz="22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200" dirty="0">
                <a:latin typeface="Arial" panose="020B0604020202020204" pitchFamily="34" charset="0"/>
                <a:cs typeface="Arial" panose="020B0604020202020204" pitchFamily="34" charset="0"/>
              </a:rPr>
              <a:t>Currently working on fitting a model for sugar maple </a:t>
            </a:r>
          </a:p>
          <a:p>
            <a:pPr marL="342900" indent="-342900">
              <a:buFont typeface="Arial" panose="020B0604020202020204" pitchFamily="34" charset="0"/>
              <a:buChar char="•"/>
            </a:pPr>
            <a:endParaRPr lang="en-US" sz="22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200" dirty="0">
                <a:latin typeface="Arial" panose="020B0604020202020204" pitchFamily="34" charset="0"/>
                <a:cs typeface="Arial" panose="020B0604020202020204" pitchFamily="34" charset="0"/>
              </a:rPr>
              <a:t>Next step to fit a model for species that includes climate variables</a:t>
            </a:r>
          </a:p>
        </p:txBody>
      </p:sp>
    </p:spTree>
    <p:extLst>
      <p:ext uri="{BB962C8B-B14F-4D97-AF65-F5344CB8AC3E}">
        <p14:creationId xmlns:p14="http://schemas.microsoft.com/office/powerpoint/2010/main" val="3375841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CDBC8E8-493E-4371-9981-5E3345103CF4}"/>
              </a:ext>
            </a:extLst>
          </p:cNvPr>
          <p:cNvSpPr/>
          <p:nvPr/>
        </p:nvSpPr>
        <p:spPr>
          <a:xfrm>
            <a:off x="0" y="0"/>
            <a:ext cx="12192000" cy="568171"/>
          </a:xfrm>
          <a:prstGeom prst="rect">
            <a:avLst/>
          </a:prstGeom>
          <a:solidFill>
            <a:srgbClr val="002040"/>
          </a:solidFill>
          <a:ln w="25400" cap="flat" cmpd="sng" algn="ctr">
            <a:solidFill>
              <a:srgbClr val="00204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a:ln>
                <a:noFill/>
              </a:ln>
              <a:solidFill>
                <a:prstClr val="white"/>
              </a:solidFill>
              <a:effectLst/>
              <a:uLnTx/>
              <a:uFillTx/>
              <a:latin typeface="Arial"/>
              <a:ea typeface="+mn-ea"/>
              <a:cs typeface="+mn-cs"/>
            </a:endParaRPr>
          </a:p>
        </p:txBody>
      </p:sp>
      <p:sp>
        <p:nvSpPr>
          <p:cNvPr id="13" name="TextBox 12">
            <a:extLst>
              <a:ext uri="{FF2B5EF4-FFF2-40B4-BE49-F238E27FC236}">
                <a16:creationId xmlns:a16="http://schemas.microsoft.com/office/drawing/2014/main" id="{1A0D8B98-59B6-4355-9AF3-555177AC30B6}"/>
              </a:ext>
            </a:extLst>
          </p:cNvPr>
          <p:cNvSpPr txBox="1"/>
          <p:nvPr/>
        </p:nvSpPr>
        <p:spPr>
          <a:xfrm>
            <a:off x="2279435" y="84030"/>
            <a:ext cx="1615738" cy="400110"/>
          </a:xfrm>
          <a:prstGeom prst="rect">
            <a:avLst/>
          </a:prstGeom>
          <a:noFill/>
        </p:spPr>
        <p:txBody>
          <a:bodyPr wrap="square" rtlCol="0">
            <a:spAutoFit/>
          </a:bodyPr>
          <a:lstStyle/>
          <a:p>
            <a:r>
              <a:rPr lang="en-CA" sz="2000" dirty="0">
                <a:solidFill>
                  <a:schemeClr val="bg1"/>
                </a:solidFill>
                <a:latin typeface="Arial" panose="020B0604020202020204" pitchFamily="34" charset="0"/>
                <a:cs typeface="Arial" panose="020B0604020202020204" pitchFamily="34" charset="0"/>
              </a:rPr>
              <a:t>Introduction</a:t>
            </a:r>
          </a:p>
        </p:txBody>
      </p:sp>
      <p:sp>
        <p:nvSpPr>
          <p:cNvPr id="15" name="TextBox 14">
            <a:extLst>
              <a:ext uri="{FF2B5EF4-FFF2-40B4-BE49-F238E27FC236}">
                <a16:creationId xmlns:a16="http://schemas.microsoft.com/office/drawing/2014/main" id="{6BF9A370-1D7D-4918-AC85-338CE1A5C356}"/>
              </a:ext>
            </a:extLst>
          </p:cNvPr>
          <p:cNvSpPr txBox="1"/>
          <p:nvPr/>
        </p:nvSpPr>
        <p:spPr>
          <a:xfrm>
            <a:off x="8528809" y="84030"/>
            <a:ext cx="1615738" cy="400110"/>
          </a:xfrm>
          <a:prstGeom prst="rect">
            <a:avLst/>
          </a:prstGeom>
          <a:noFill/>
        </p:spPr>
        <p:txBody>
          <a:bodyPr wrap="square" rtlCol="0">
            <a:spAutoFit/>
          </a:bodyPr>
          <a:lstStyle/>
          <a:p>
            <a:r>
              <a:rPr lang="en-CA" sz="2000" dirty="0">
                <a:solidFill>
                  <a:schemeClr val="bg1"/>
                </a:solidFill>
                <a:latin typeface="Arial" panose="020B0604020202020204" pitchFamily="34" charset="0"/>
                <a:cs typeface="Arial" panose="020B0604020202020204" pitchFamily="34" charset="0"/>
              </a:rPr>
              <a:t>Chapter 3</a:t>
            </a:r>
          </a:p>
        </p:txBody>
      </p:sp>
      <p:sp>
        <p:nvSpPr>
          <p:cNvPr id="16" name="TextBox 15">
            <a:extLst>
              <a:ext uri="{FF2B5EF4-FFF2-40B4-BE49-F238E27FC236}">
                <a16:creationId xmlns:a16="http://schemas.microsoft.com/office/drawing/2014/main" id="{1178143B-04CF-4486-9C66-B463AD5D9740}"/>
              </a:ext>
            </a:extLst>
          </p:cNvPr>
          <p:cNvSpPr txBox="1"/>
          <p:nvPr/>
        </p:nvSpPr>
        <p:spPr>
          <a:xfrm>
            <a:off x="4405541" y="84030"/>
            <a:ext cx="1615738" cy="400110"/>
          </a:xfrm>
          <a:prstGeom prst="rect">
            <a:avLst/>
          </a:prstGeom>
          <a:noFill/>
        </p:spPr>
        <p:txBody>
          <a:bodyPr wrap="square" rtlCol="0">
            <a:spAutoFit/>
          </a:bodyPr>
          <a:lstStyle/>
          <a:p>
            <a:r>
              <a:rPr lang="en-CA" sz="2000" dirty="0">
                <a:solidFill>
                  <a:schemeClr val="bg1"/>
                </a:solidFill>
                <a:latin typeface="Arial" panose="020B0604020202020204" pitchFamily="34" charset="0"/>
                <a:cs typeface="Arial" panose="020B0604020202020204" pitchFamily="34" charset="0"/>
              </a:rPr>
              <a:t>Chapter 1</a:t>
            </a:r>
          </a:p>
        </p:txBody>
      </p:sp>
      <p:sp>
        <p:nvSpPr>
          <p:cNvPr id="19" name="Rectangle 18">
            <a:extLst>
              <a:ext uri="{FF2B5EF4-FFF2-40B4-BE49-F238E27FC236}">
                <a16:creationId xmlns:a16="http://schemas.microsoft.com/office/drawing/2014/main" id="{454A5F6F-A7AC-4936-AA5E-BF2ACC3E303A}"/>
              </a:ext>
            </a:extLst>
          </p:cNvPr>
          <p:cNvSpPr/>
          <p:nvPr/>
        </p:nvSpPr>
        <p:spPr>
          <a:xfrm>
            <a:off x="-16832" y="0"/>
            <a:ext cx="2040942" cy="676535"/>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4" name="Rectangle 23">
            <a:extLst>
              <a:ext uri="{FF2B5EF4-FFF2-40B4-BE49-F238E27FC236}">
                <a16:creationId xmlns:a16="http://schemas.microsoft.com/office/drawing/2014/main" id="{A46BEA73-5D1A-4D65-818E-042254577CE8}"/>
              </a:ext>
            </a:extLst>
          </p:cNvPr>
          <p:cNvSpPr/>
          <p:nvPr/>
        </p:nvSpPr>
        <p:spPr>
          <a:xfrm>
            <a:off x="2019854" y="0"/>
            <a:ext cx="2040942" cy="676535"/>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5" name="Rectangle 24">
            <a:extLst>
              <a:ext uri="{FF2B5EF4-FFF2-40B4-BE49-F238E27FC236}">
                <a16:creationId xmlns:a16="http://schemas.microsoft.com/office/drawing/2014/main" id="{EAC23D83-8440-47A0-85E1-D90E8149439F}"/>
              </a:ext>
            </a:extLst>
          </p:cNvPr>
          <p:cNvSpPr/>
          <p:nvPr/>
        </p:nvSpPr>
        <p:spPr>
          <a:xfrm>
            <a:off x="4045948" y="0"/>
            <a:ext cx="2079169" cy="676535"/>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7" name="Rectangle 26">
            <a:extLst>
              <a:ext uri="{FF2B5EF4-FFF2-40B4-BE49-F238E27FC236}">
                <a16:creationId xmlns:a16="http://schemas.microsoft.com/office/drawing/2014/main" id="{893D0565-D6E2-493E-A6E8-066349C69705}"/>
              </a:ext>
            </a:extLst>
          </p:cNvPr>
          <p:cNvSpPr/>
          <p:nvPr/>
        </p:nvSpPr>
        <p:spPr>
          <a:xfrm>
            <a:off x="10192425" y="468"/>
            <a:ext cx="2040942" cy="676535"/>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8" name="Rectangle 27">
            <a:extLst>
              <a:ext uri="{FF2B5EF4-FFF2-40B4-BE49-F238E27FC236}">
                <a16:creationId xmlns:a16="http://schemas.microsoft.com/office/drawing/2014/main" id="{34576416-A160-4667-A5BB-44A38B5214DE}"/>
              </a:ext>
            </a:extLst>
          </p:cNvPr>
          <p:cNvSpPr/>
          <p:nvPr/>
        </p:nvSpPr>
        <p:spPr>
          <a:xfrm>
            <a:off x="8138088" y="-2"/>
            <a:ext cx="2040942" cy="676535"/>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6" name="Rectangle 25">
            <a:extLst>
              <a:ext uri="{FF2B5EF4-FFF2-40B4-BE49-F238E27FC236}">
                <a16:creationId xmlns:a16="http://schemas.microsoft.com/office/drawing/2014/main" id="{4A90FB87-46F2-43B2-B05B-0E597E79E91D}"/>
              </a:ext>
            </a:extLst>
          </p:cNvPr>
          <p:cNvSpPr/>
          <p:nvPr/>
        </p:nvSpPr>
        <p:spPr>
          <a:xfrm>
            <a:off x="6103723" y="0"/>
            <a:ext cx="2037505" cy="676535"/>
          </a:xfrm>
          <a:prstGeom prst="rect">
            <a:avLst/>
          </a:prstGeom>
          <a:solidFill>
            <a:schemeClr val="bg1"/>
          </a:solidFill>
          <a:ln w="28575">
            <a:solidFill>
              <a:srgbClr val="002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7" name="TextBox 16">
            <a:extLst>
              <a:ext uri="{FF2B5EF4-FFF2-40B4-BE49-F238E27FC236}">
                <a16:creationId xmlns:a16="http://schemas.microsoft.com/office/drawing/2014/main" id="{FC2C7AE4-D1C3-485A-9E99-C7B57B83155B}"/>
              </a:ext>
            </a:extLst>
          </p:cNvPr>
          <p:cNvSpPr txBox="1"/>
          <p:nvPr/>
        </p:nvSpPr>
        <p:spPr>
          <a:xfrm>
            <a:off x="6443342" y="76370"/>
            <a:ext cx="1615738" cy="400110"/>
          </a:xfrm>
          <a:prstGeom prst="rect">
            <a:avLst/>
          </a:prstGeom>
          <a:noFill/>
        </p:spPr>
        <p:txBody>
          <a:bodyPr wrap="square" rtlCol="0">
            <a:spAutoFit/>
          </a:bodyPr>
          <a:lstStyle/>
          <a:p>
            <a:r>
              <a:rPr lang="en-CA" sz="2000" dirty="0">
                <a:solidFill>
                  <a:srgbClr val="002040"/>
                </a:solidFill>
                <a:latin typeface="Arial" panose="020B0604020202020204" pitchFamily="34" charset="0"/>
                <a:cs typeface="Arial" panose="020B0604020202020204" pitchFamily="34" charset="0"/>
              </a:rPr>
              <a:t>Chapter 2</a:t>
            </a:r>
          </a:p>
        </p:txBody>
      </p:sp>
      <p:sp>
        <p:nvSpPr>
          <p:cNvPr id="20" name="TextBox 19">
            <a:extLst>
              <a:ext uri="{FF2B5EF4-FFF2-40B4-BE49-F238E27FC236}">
                <a16:creationId xmlns:a16="http://schemas.microsoft.com/office/drawing/2014/main" id="{A74F0B5A-78A2-48D2-8D86-E825DA56A349}"/>
              </a:ext>
            </a:extLst>
          </p:cNvPr>
          <p:cNvSpPr txBox="1"/>
          <p:nvPr/>
        </p:nvSpPr>
        <p:spPr>
          <a:xfrm>
            <a:off x="521601" y="994611"/>
            <a:ext cx="11148797" cy="769441"/>
          </a:xfrm>
          <a:prstGeom prst="rect">
            <a:avLst/>
          </a:prstGeom>
          <a:noFill/>
        </p:spPr>
        <p:txBody>
          <a:bodyPr wrap="square" rtlCol="0">
            <a:spAutoFit/>
          </a:bodyPr>
          <a:lstStyle/>
          <a:p>
            <a:r>
              <a:rPr lang="en-US" sz="2200" b="1" dirty="0">
                <a:latin typeface="Arial" panose="020B0604020202020204" pitchFamily="34" charset="0"/>
                <a:cs typeface="Arial" panose="020B0604020202020204" pitchFamily="34" charset="0"/>
              </a:rPr>
              <a:t>Combine mortality rates with previously established tree recruitment rates and growth model components to model climate-sensitive forest growth</a:t>
            </a:r>
          </a:p>
        </p:txBody>
      </p:sp>
      <p:sp>
        <p:nvSpPr>
          <p:cNvPr id="21" name="TextBox 20">
            <a:extLst>
              <a:ext uri="{FF2B5EF4-FFF2-40B4-BE49-F238E27FC236}">
                <a16:creationId xmlns:a16="http://schemas.microsoft.com/office/drawing/2014/main" id="{358F3E7D-BCF4-433D-AFF9-035BEACB4079}"/>
              </a:ext>
            </a:extLst>
          </p:cNvPr>
          <p:cNvSpPr txBox="1"/>
          <p:nvPr/>
        </p:nvSpPr>
        <p:spPr>
          <a:xfrm>
            <a:off x="368967" y="2190492"/>
            <a:ext cx="11301431" cy="3816429"/>
          </a:xfrm>
          <a:prstGeom prst="rect">
            <a:avLst/>
          </a:prstGeom>
          <a:noFill/>
        </p:spPr>
        <p:txBody>
          <a:bodyPr wrap="square" rtlCol="0">
            <a:spAutoFit/>
          </a:bodyPr>
          <a:lstStyle/>
          <a:p>
            <a:pPr marL="342900" indent="-342900">
              <a:buFont typeface="Arial" panose="020B0604020202020204" pitchFamily="34" charset="0"/>
              <a:buChar char="•"/>
            </a:pPr>
            <a:r>
              <a:rPr lang="en-US" sz="2200" dirty="0">
                <a:latin typeface="Arial" panose="020B0604020202020204" pitchFamily="34" charset="0"/>
                <a:cs typeface="Arial" panose="020B0604020202020204" pitchFamily="34" charset="0"/>
              </a:rPr>
              <a:t>These climate-sensitive models will be used to model forest growth in Québec into the future under three different climate scenarios based on the Intergovernmental Panel on Climate Change (IPCC) adopted representative concentration pathways;</a:t>
            </a:r>
          </a:p>
          <a:p>
            <a:pPr marL="800100" lvl="1" indent="-342900">
              <a:buFont typeface="Arial" panose="020B0604020202020204" pitchFamily="34" charset="0"/>
              <a:buChar char="•"/>
            </a:pPr>
            <a:r>
              <a:rPr lang="en-US" sz="2200" dirty="0">
                <a:latin typeface="Arial" panose="020B0604020202020204" pitchFamily="34" charset="0"/>
                <a:cs typeface="Arial" panose="020B0604020202020204" pitchFamily="34" charset="0"/>
              </a:rPr>
              <a:t>RCP 4.5, RCP 8.5, and constant climate (IPCC, 2013)</a:t>
            </a:r>
          </a:p>
          <a:p>
            <a:pPr marL="800100" lvl="1" indent="-342900">
              <a:buFont typeface="Arial" panose="020B0604020202020204" pitchFamily="34" charset="0"/>
              <a:buChar char="•"/>
            </a:pPr>
            <a:endParaRPr lang="en-US" sz="22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200" dirty="0">
                <a:latin typeface="Arial" panose="020B0604020202020204" pitchFamily="34" charset="0"/>
                <a:cs typeface="Arial" panose="020B0604020202020204" pitchFamily="34" charset="0"/>
              </a:rPr>
              <a:t>This forest growth will be modeled in tandem with harvest, providing further insight into how forest management interacts with climate on species distribution shifts</a:t>
            </a:r>
          </a:p>
          <a:p>
            <a:pPr marL="342900" indent="-342900">
              <a:buFont typeface="Arial" panose="020B0604020202020204" pitchFamily="34" charset="0"/>
              <a:buChar char="•"/>
            </a:pPr>
            <a:endParaRPr lang="en-US" sz="22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200" dirty="0">
                <a:latin typeface="Arial" panose="020B0604020202020204" pitchFamily="34" charset="0"/>
                <a:cs typeface="Arial" panose="020B0604020202020204" pitchFamily="34" charset="0"/>
              </a:rPr>
              <a:t>This modeling will predict tree species migration, along with providing a framework within which to model and analyze the effects of other climate change mitigation strategies in the forest sector</a:t>
            </a:r>
            <a:endParaRPr lang="en-CA" sz="2200"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307F57C1-76CE-0A91-3F87-30C3EC7477A1}"/>
              </a:ext>
            </a:extLst>
          </p:cNvPr>
          <p:cNvSpPr txBox="1"/>
          <p:nvPr/>
        </p:nvSpPr>
        <p:spPr>
          <a:xfrm>
            <a:off x="195736" y="101370"/>
            <a:ext cx="1610435" cy="400110"/>
          </a:xfrm>
          <a:prstGeom prst="rect">
            <a:avLst/>
          </a:prstGeom>
          <a:noFill/>
        </p:spPr>
        <p:txBody>
          <a:bodyPr wrap="square" rtlCol="0">
            <a:spAutoFit/>
          </a:bodyPr>
          <a:lstStyle/>
          <a:p>
            <a:r>
              <a:rPr lang="en-CA" sz="2000" dirty="0">
                <a:solidFill>
                  <a:schemeClr val="bg1"/>
                </a:solidFill>
                <a:latin typeface="Arial" panose="020B0604020202020204" pitchFamily="34" charset="0"/>
                <a:cs typeface="Arial" panose="020B0604020202020204" pitchFamily="34" charset="0"/>
              </a:rPr>
              <a:t>Background</a:t>
            </a:r>
          </a:p>
        </p:txBody>
      </p:sp>
      <p:sp>
        <p:nvSpPr>
          <p:cNvPr id="4" name="TextBox 3">
            <a:extLst>
              <a:ext uri="{FF2B5EF4-FFF2-40B4-BE49-F238E27FC236}">
                <a16:creationId xmlns:a16="http://schemas.microsoft.com/office/drawing/2014/main" id="{736BC35E-5EAA-9120-842D-FD81DB0C149F}"/>
              </a:ext>
            </a:extLst>
          </p:cNvPr>
          <p:cNvSpPr txBox="1"/>
          <p:nvPr/>
        </p:nvSpPr>
        <p:spPr>
          <a:xfrm>
            <a:off x="10377646" y="76370"/>
            <a:ext cx="1615738" cy="400110"/>
          </a:xfrm>
          <a:prstGeom prst="rect">
            <a:avLst/>
          </a:prstGeom>
          <a:noFill/>
        </p:spPr>
        <p:txBody>
          <a:bodyPr wrap="square" rtlCol="0">
            <a:spAutoFit/>
          </a:bodyPr>
          <a:lstStyle/>
          <a:p>
            <a:pPr algn="ctr"/>
            <a:r>
              <a:rPr lang="en-CA" sz="2000" dirty="0">
                <a:solidFill>
                  <a:schemeClr val="bg1"/>
                </a:solidFill>
                <a:latin typeface="Arial" panose="020B0604020202020204" pitchFamily="34" charset="0"/>
                <a:cs typeface="Arial" panose="020B0604020202020204" pitchFamily="34" charset="0"/>
              </a:rPr>
              <a:t>Next Steps</a:t>
            </a:r>
          </a:p>
        </p:txBody>
      </p:sp>
    </p:spTree>
    <p:extLst>
      <p:ext uri="{BB962C8B-B14F-4D97-AF65-F5344CB8AC3E}">
        <p14:creationId xmlns:p14="http://schemas.microsoft.com/office/powerpoint/2010/main" val="2661874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CDBC8E8-493E-4371-9981-5E3345103CF4}"/>
              </a:ext>
            </a:extLst>
          </p:cNvPr>
          <p:cNvSpPr/>
          <p:nvPr/>
        </p:nvSpPr>
        <p:spPr>
          <a:xfrm>
            <a:off x="0" y="0"/>
            <a:ext cx="12192000" cy="568171"/>
          </a:xfrm>
          <a:prstGeom prst="rect">
            <a:avLst/>
          </a:prstGeom>
          <a:solidFill>
            <a:srgbClr val="002040"/>
          </a:solidFill>
          <a:ln w="25400" cap="flat" cmpd="sng" algn="ctr">
            <a:solidFill>
              <a:srgbClr val="00204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a:ln>
                <a:noFill/>
              </a:ln>
              <a:solidFill>
                <a:prstClr val="white"/>
              </a:solidFill>
              <a:effectLst/>
              <a:uLnTx/>
              <a:uFillTx/>
              <a:latin typeface="Arial"/>
              <a:ea typeface="+mn-ea"/>
              <a:cs typeface="+mn-cs"/>
            </a:endParaRPr>
          </a:p>
        </p:txBody>
      </p:sp>
      <p:sp>
        <p:nvSpPr>
          <p:cNvPr id="13" name="TextBox 12">
            <a:extLst>
              <a:ext uri="{FF2B5EF4-FFF2-40B4-BE49-F238E27FC236}">
                <a16:creationId xmlns:a16="http://schemas.microsoft.com/office/drawing/2014/main" id="{1A0D8B98-59B6-4355-9AF3-555177AC30B6}"/>
              </a:ext>
            </a:extLst>
          </p:cNvPr>
          <p:cNvSpPr txBox="1"/>
          <p:nvPr/>
        </p:nvSpPr>
        <p:spPr>
          <a:xfrm>
            <a:off x="2279435" y="84030"/>
            <a:ext cx="1615738" cy="400110"/>
          </a:xfrm>
          <a:prstGeom prst="rect">
            <a:avLst/>
          </a:prstGeom>
          <a:noFill/>
        </p:spPr>
        <p:txBody>
          <a:bodyPr wrap="square" rtlCol="0">
            <a:spAutoFit/>
          </a:bodyPr>
          <a:lstStyle/>
          <a:p>
            <a:r>
              <a:rPr lang="en-CA" sz="2000" dirty="0">
                <a:solidFill>
                  <a:schemeClr val="bg1"/>
                </a:solidFill>
                <a:latin typeface="Arial" panose="020B0604020202020204" pitchFamily="34" charset="0"/>
                <a:cs typeface="Arial" panose="020B0604020202020204" pitchFamily="34" charset="0"/>
              </a:rPr>
              <a:t>Introduction</a:t>
            </a:r>
          </a:p>
        </p:txBody>
      </p:sp>
      <p:sp>
        <p:nvSpPr>
          <p:cNvPr id="16" name="TextBox 15">
            <a:extLst>
              <a:ext uri="{FF2B5EF4-FFF2-40B4-BE49-F238E27FC236}">
                <a16:creationId xmlns:a16="http://schemas.microsoft.com/office/drawing/2014/main" id="{1178143B-04CF-4486-9C66-B463AD5D9740}"/>
              </a:ext>
            </a:extLst>
          </p:cNvPr>
          <p:cNvSpPr txBox="1"/>
          <p:nvPr/>
        </p:nvSpPr>
        <p:spPr>
          <a:xfrm>
            <a:off x="4405541" y="84030"/>
            <a:ext cx="1615738" cy="400110"/>
          </a:xfrm>
          <a:prstGeom prst="rect">
            <a:avLst/>
          </a:prstGeom>
          <a:noFill/>
        </p:spPr>
        <p:txBody>
          <a:bodyPr wrap="square" rtlCol="0">
            <a:spAutoFit/>
          </a:bodyPr>
          <a:lstStyle/>
          <a:p>
            <a:r>
              <a:rPr lang="en-CA" sz="2000" dirty="0">
                <a:solidFill>
                  <a:schemeClr val="bg1"/>
                </a:solidFill>
                <a:latin typeface="Arial" panose="020B0604020202020204" pitchFamily="34" charset="0"/>
                <a:cs typeface="Arial" panose="020B0604020202020204" pitchFamily="34" charset="0"/>
              </a:rPr>
              <a:t>Chapter 1</a:t>
            </a:r>
          </a:p>
        </p:txBody>
      </p:sp>
      <p:sp>
        <p:nvSpPr>
          <p:cNvPr id="17" name="TextBox 16">
            <a:extLst>
              <a:ext uri="{FF2B5EF4-FFF2-40B4-BE49-F238E27FC236}">
                <a16:creationId xmlns:a16="http://schemas.microsoft.com/office/drawing/2014/main" id="{FC2C7AE4-D1C3-485A-9E99-C7B57B83155B}"/>
              </a:ext>
            </a:extLst>
          </p:cNvPr>
          <p:cNvSpPr txBox="1"/>
          <p:nvPr/>
        </p:nvSpPr>
        <p:spPr>
          <a:xfrm>
            <a:off x="6443342" y="76370"/>
            <a:ext cx="1615738" cy="400110"/>
          </a:xfrm>
          <a:prstGeom prst="rect">
            <a:avLst/>
          </a:prstGeom>
          <a:noFill/>
        </p:spPr>
        <p:txBody>
          <a:bodyPr wrap="square" rtlCol="0">
            <a:spAutoFit/>
          </a:bodyPr>
          <a:lstStyle/>
          <a:p>
            <a:r>
              <a:rPr lang="en-CA" sz="2000" dirty="0">
                <a:solidFill>
                  <a:schemeClr val="bg1"/>
                </a:solidFill>
                <a:latin typeface="Arial" panose="020B0604020202020204" pitchFamily="34" charset="0"/>
                <a:cs typeface="Arial" panose="020B0604020202020204" pitchFamily="34" charset="0"/>
              </a:rPr>
              <a:t>Chapter 2</a:t>
            </a:r>
          </a:p>
        </p:txBody>
      </p:sp>
      <p:sp>
        <p:nvSpPr>
          <p:cNvPr id="19" name="Rectangle 18">
            <a:extLst>
              <a:ext uri="{FF2B5EF4-FFF2-40B4-BE49-F238E27FC236}">
                <a16:creationId xmlns:a16="http://schemas.microsoft.com/office/drawing/2014/main" id="{454A5F6F-A7AC-4936-AA5E-BF2ACC3E303A}"/>
              </a:ext>
            </a:extLst>
          </p:cNvPr>
          <p:cNvSpPr/>
          <p:nvPr/>
        </p:nvSpPr>
        <p:spPr>
          <a:xfrm>
            <a:off x="-16832" y="0"/>
            <a:ext cx="2040942" cy="676535"/>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4" name="Rectangle 23">
            <a:extLst>
              <a:ext uri="{FF2B5EF4-FFF2-40B4-BE49-F238E27FC236}">
                <a16:creationId xmlns:a16="http://schemas.microsoft.com/office/drawing/2014/main" id="{A46BEA73-5D1A-4D65-818E-042254577CE8}"/>
              </a:ext>
            </a:extLst>
          </p:cNvPr>
          <p:cNvSpPr/>
          <p:nvPr/>
        </p:nvSpPr>
        <p:spPr>
          <a:xfrm>
            <a:off x="2019854" y="0"/>
            <a:ext cx="2040942" cy="676535"/>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5" name="Rectangle 24">
            <a:extLst>
              <a:ext uri="{FF2B5EF4-FFF2-40B4-BE49-F238E27FC236}">
                <a16:creationId xmlns:a16="http://schemas.microsoft.com/office/drawing/2014/main" id="{EAC23D83-8440-47A0-85E1-D90E8149439F}"/>
              </a:ext>
            </a:extLst>
          </p:cNvPr>
          <p:cNvSpPr/>
          <p:nvPr/>
        </p:nvSpPr>
        <p:spPr>
          <a:xfrm>
            <a:off x="4045950" y="0"/>
            <a:ext cx="2040942" cy="676535"/>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6" name="Rectangle 25">
            <a:extLst>
              <a:ext uri="{FF2B5EF4-FFF2-40B4-BE49-F238E27FC236}">
                <a16:creationId xmlns:a16="http://schemas.microsoft.com/office/drawing/2014/main" id="{4A90FB87-46F2-43B2-B05B-0E597E79E91D}"/>
              </a:ext>
            </a:extLst>
          </p:cNvPr>
          <p:cNvSpPr/>
          <p:nvPr/>
        </p:nvSpPr>
        <p:spPr>
          <a:xfrm>
            <a:off x="6083751" y="-1"/>
            <a:ext cx="2040942" cy="676535"/>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7" name="Rectangle 26">
            <a:extLst>
              <a:ext uri="{FF2B5EF4-FFF2-40B4-BE49-F238E27FC236}">
                <a16:creationId xmlns:a16="http://schemas.microsoft.com/office/drawing/2014/main" id="{893D0565-D6E2-493E-A6E8-066349C69705}"/>
              </a:ext>
            </a:extLst>
          </p:cNvPr>
          <p:cNvSpPr/>
          <p:nvPr/>
        </p:nvSpPr>
        <p:spPr>
          <a:xfrm>
            <a:off x="10192425" y="468"/>
            <a:ext cx="2040942" cy="676535"/>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8" name="Rectangle 27">
            <a:extLst>
              <a:ext uri="{FF2B5EF4-FFF2-40B4-BE49-F238E27FC236}">
                <a16:creationId xmlns:a16="http://schemas.microsoft.com/office/drawing/2014/main" id="{34576416-A160-4667-A5BB-44A38B5214DE}"/>
              </a:ext>
            </a:extLst>
          </p:cNvPr>
          <p:cNvSpPr/>
          <p:nvPr/>
        </p:nvSpPr>
        <p:spPr>
          <a:xfrm>
            <a:off x="8120437" y="0"/>
            <a:ext cx="2071988" cy="676535"/>
          </a:xfrm>
          <a:prstGeom prst="rect">
            <a:avLst/>
          </a:prstGeom>
          <a:solidFill>
            <a:schemeClr val="bg1"/>
          </a:solidFill>
          <a:ln w="28575">
            <a:solidFill>
              <a:srgbClr val="002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TextBox 14">
            <a:extLst>
              <a:ext uri="{FF2B5EF4-FFF2-40B4-BE49-F238E27FC236}">
                <a16:creationId xmlns:a16="http://schemas.microsoft.com/office/drawing/2014/main" id="{6BF9A370-1D7D-4918-AC85-338CE1A5C356}"/>
              </a:ext>
            </a:extLst>
          </p:cNvPr>
          <p:cNvSpPr txBox="1"/>
          <p:nvPr/>
        </p:nvSpPr>
        <p:spPr>
          <a:xfrm>
            <a:off x="8528809" y="84030"/>
            <a:ext cx="1615738" cy="400110"/>
          </a:xfrm>
          <a:prstGeom prst="rect">
            <a:avLst/>
          </a:prstGeom>
          <a:noFill/>
        </p:spPr>
        <p:txBody>
          <a:bodyPr wrap="square" rtlCol="0">
            <a:spAutoFit/>
          </a:bodyPr>
          <a:lstStyle/>
          <a:p>
            <a:r>
              <a:rPr lang="en-CA" sz="2000" dirty="0">
                <a:solidFill>
                  <a:srgbClr val="002040"/>
                </a:solidFill>
                <a:latin typeface="Arial" panose="020B0604020202020204" pitchFamily="34" charset="0"/>
                <a:cs typeface="Arial" panose="020B0604020202020204" pitchFamily="34" charset="0"/>
              </a:rPr>
              <a:t>Chapter 3</a:t>
            </a:r>
          </a:p>
        </p:txBody>
      </p:sp>
      <p:sp>
        <p:nvSpPr>
          <p:cNvPr id="21" name="TextBox 20">
            <a:extLst>
              <a:ext uri="{FF2B5EF4-FFF2-40B4-BE49-F238E27FC236}">
                <a16:creationId xmlns:a16="http://schemas.microsoft.com/office/drawing/2014/main" id="{97F9B856-F4E7-496D-B8F5-2F6643C520F4}"/>
              </a:ext>
            </a:extLst>
          </p:cNvPr>
          <p:cNvSpPr txBox="1"/>
          <p:nvPr/>
        </p:nvSpPr>
        <p:spPr>
          <a:xfrm>
            <a:off x="370563" y="993852"/>
            <a:ext cx="11148797" cy="769441"/>
          </a:xfrm>
          <a:prstGeom prst="rect">
            <a:avLst/>
          </a:prstGeom>
          <a:noFill/>
        </p:spPr>
        <p:txBody>
          <a:bodyPr wrap="square" rtlCol="0">
            <a:spAutoFit/>
          </a:bodyPr>
          <a:lstStyle/>
          <a:p>
            <a:r>
              <a:rPr lang="en-US" sz="2200" b="1" dirty="0">
                <a:latin typeface="Arial" panose="020B0604020202020204" pitchFamily="34" charset="0"/>
                <a:cs typeface="Arial" panose="020B0604020202020204" pitchFamily="34" charset="0"/>
              </a:rPr>
              <a:t>Use growth model to analyze effects of other climate change mitigation strategies in the forest sector</a:t>
            </a:r>
          </a:p>
        </p:txBody>
      </p:sp>
      <p:sp>
        <p:nvSpPr>
          <p:cNvPr id="22" name="TextBox 21">
            <a:extLst>
              <a:ext uri="{FF2B5EF4-FFF2-40B4-BE49-F238E27FC236}">
                <a16:creationId xmlns:a16="http://schemas.microsoft.com/office/drawing/2014/main" id="{A2FBB35B-2E59-421A-BDA1-CF6F7866C515}"/>
              </a:ext>
            </a:extLst>
          </p:cNvPr>
          <p:cNvSpPr txBox="1"/>
          <p:nvPr/>
        </p:nvSpPr>
        <p:spPr>
          <a:xfrm>
            <a:off x="370563" y="2081080"/>
            <a:ext cx="11301431" cy="3816429"/>
          </a:xfrm>
          <a:prstGeom prst="rect">
            <a:avLst/>
          </a:prstGeom>
          <a:noFill/>
        </p:spPr>
        <p:txBody>
          <a:bodyPr wrap="square" rtlCol="0">
            <a:spAutoFit/>
          </a:bodyPr>
          <a:lstStyle/>
          <a:p>
            <a:pPr marL="342900" indent="-342900">
              <a:buFont typeface="Arial" panose="020B0604020202020204" pitchFamily="34" charset="0"/>
              <a:buChar char="•"/>
            </a:pPr>
            <a:r>
              <a:rPr lang="en-US" sz="2200" dirty="0">
                <a:latin typeface="Arial" panose="020B0604020202020204" pitchFamily="34" charset="0"/>
                <a:cs typeface="Arial" panose="020B0604020202020204" pitchFamily="34" charset="0"/>
              </a:rPr>
              <a:t>There is flexibility here:</a:t>
            </a:r>
          </a:p>
          <a:p>
            <a:pPr marL="800100" lvl="1" indent="-342900">
              <a:buFont typeface="Arial" panose="020B0604020202020204" pitchFamily="34" charset="0"/>
              <a:buChar char="•"/>
            </a:pPr>
            <a:endParaRPr lang="en-US" sz="2200" dirty="0">
              <a:latin typeface="Arial" panose="020B0604020202020204" pitchFamily="34" charset="0"/>
              <a:cs typeface="Arial" panose="020B0604020202020204" pitchFamily="34" charset="0"/>
            </a:endParaRPr>
          </a:p>
          <a:p>
            <a:pPr marL="800100" lvl="1" indent="-342900">
              <a:buFont typeface="Arial" panose="020B0604020202020204" pitchFamily="34" charset="0"/>
              <a:buChar char="•"/>
            </a:pPr>
            <a:r>
              <a:rPr lang="en-US" sz="2200" dirty="0">
                <a:latin typeface="Arial" panose="020B0604020202020204" pitchFamily="34" charset="0"/>
                <a:cs typeface="Arial" panose="020B0604020202020204" pitchFamily="34" charset="0"/>
              </a:rPr>
              <a:t>Due to my previous research and experience, I would really like to explore more optimization modeling</a:t>
            </a:r>
          </a:p>
          <a:p>
            <a:pPr marL="800100" lvl="1" indent="-342900">
              <a:buFont typeface="Arial" panose="020B0604020202020204" pitchFamily="34" charset="0"/>
              <a:buChar char="•"/>
            </a:pPr>
            <a:endParaRPr lang="en-US" sz="2200" dirty="0">
              <a:latin typeface="Arial" panose="020B0604020202020204" pitchFamily="34" charset="0"/>
              <a:cs typeface="Arial" panose="020B0604020202020204" pitchFamily="34" charset="0"/>
            </a:endParaRPr>
          </a:p>
          <a:p>
            <a:pPr marL="800100" lvl="1" indent="-342900">
              <a:buFont typeface="Arial" panose="020B0604020202020204" pitchFamily="34" charset="0"/>
              <a:buChar char="•"/>
            </a:pPr>
            <a:r>
              <a:rPr lang="en-US" sz="2200" dirty="0">
                <a:latin typeface="Arial" panose="020B0604020202020204" pitchFamily="34" charset="0"/>
                <a:cs typeface="Arial" panose="020B0604020202020204" pitchFamily="34" charset="0"/>
              </a:rPr>
              <a:t>However, I am interested in receiving suggestions as to what forest management strategies I should consider focusing on</a:t>
            </a:r>
          </a:p>
          <a:p>
            <a:pPr marL="800100" lvl="1" indent="-342900">
              <a:buFont typeface="Arial" panose="020B0604020202020204" pitchFamily="34" charset="0"/>
              <a:buChar char="•"/>
            </a:pPr>
            <a:endParaRPr lang="en-US" sz="2200" dirty="0">
              <a:latin typeface="Arial" panose="020B0604020202020204" pitchFamily="34" charset="0"/>
              <a:cs typeface="Arial" panose="020B0604020202020204" pitchFamily="34" charset="0"/>
            </a:endParaRPr>
          </a:p>
          <a:p>
            <a:pPr marL="800100" lvl="1" indent="-342900">
              <a:buFont typeface="Arial" panose="020B0604020202020204" pitchFamily="34" charset="0"/>
              <a:buChar char="•"/>
            </a:pPr>
            <a:r>
              <a:rPr lang="en-US" sz="2200" dirty="0">
                <a:latin typeface="Arial" panose="020B0604020202020204" pitchFamily="34" charset="0"/>
                <a:cs typeface="Arial" panose="020B0604020202020204" pitchFamily="34" charset="0"/>
              </a:rPr>
              <a:t>I am excited to be creative with this chapter, but could use some suggestions as to what aspects of forest management in Québec are of budding interest and/or could use more analysis</a:t>
            </a:r>
            <a:endParaRPr lang="en-CA" sz="2200"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52065CDF-7D64-711E-25CF-D8B8A61DF88D}"/>
              </a:ext>
            </a:extLst>
          </p:cNvPr>
          <p:cNvSpPr txBox="1"/>
          <p:nvPr/>
        </p:nvSpPr>
        <p:spPr>
          <a:xfrm>
            <a:off x="195736" y="101370"/>
            <a:ext cx="1610435" cy="400110"/>
          </a:xfrm>
          <a:prstGeom prst="rect">
            <a:avLst/>
          </a:prstGeom>
          <a:noFill/>
        </p:spPr>
        <p:txBody>
          <a:bodyPr wrap="square" rtlCol="0">
            <a:spAutoFit/>
          </a:bodyPr>
          <a:lstStyle/>
          <a:p>
            <a:r>
              <a:rPr lang="en-CA" sz="2000" dirty="0">
                <a:solidFill>
                  <a:schemeClr val="bg1"/>
                </a:solidFill>
                <a:latin typeface="Arial" panose="020B0604020202020204" pitchFamily="34" charset="0"/>
                <a:cs typeface="Arial" panose="020B0604020202020204" pitchFamily="34" charset="0"/>
              </a:rPr>
              <a:t>Background</a:t>
            </a:r>
          </a:p>
        </p:txBody>
      </p:sp>
      <p:sp>
        <p:nvSpPr>
          <p:cNvPr id="4" name="TextBox 3">
            <a:extLst>
              <a:ext uri="{FF2B5EF4-FFF2-40B4-BE49-F238E27FC236}">
                <a16:creationId xmlns:a16="http://schemas.microsoft.com/office/drawing/2014/main" id="{557FE289-873E-8316-2C5D-D60CB401757D}"/>
              </a:ext>
            </a:extLst>
          </p:cNvPr>
          <p:cNvSpPr txBox="1"/>
          <p:nvPr/>
        </p:nvSpPr>
        <p:spPr>
          <a:xfrm>
            <a:off x="10377646" y="76370"/>
            <a:ext cx="1615738" cy="400110"/>
          </a:xfrm>
          <a:prstGeom prst="rect">
            <a:avLst/>
          </a:prstGeom>
          <a:noFill/>
        </p:spPr>
        <p:txBody>
          <a:bodyPr wrap="square" rtlCol="0">
            <a:spAutoFit/>
          </a:bodyPr>
          <a:lstStyle/>
          <a:p>
            <a:pPr algn="ctr"/>
            <a:r>
              <a:rPr lang="en-CA" sz="2000" dirty="0">
                <a:solidFill>
                  <a:schemeClr val="bg1"/>
                </a:solidFill>
                <a:latin typeface="Arial" panose="020B0604020202020204" pitchFamily="34" charset="0"/>
                <a:cs typeface="Arial" panose="020B0604020202020204" pitchFamily="34" charset="0"/>
              </a:rPr>
              <a:t>Next Steps</a:t>
            </a:r>
          </a:p>
        </p:txBody>
      </p:sp>
    </p:spTree>
    <p:extLst>
      <p:ext uri="{BB962C8B-B14F-4D97-AF65-F5344CB8AC3E}">
        <p14:creationId xmlns:p14="http://schemas.microsoft.com/office/powerpoint/2010/main" val="2144050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CDBC8E8-493E-4371-9981-5E3345103CF4}"/>
              </a:ext>
            </a:extLst>
          </p:cNvPr>
          <p:cNvSpPr/>
          <p:nvPr/>
        </p:nvSpPr>
        <p:spPr>
          <a:xfrm>
            <a:off x="0" y="0"/>
            <a:ext cx="12192000" cy="568171"/>
          </a:xfrm>
          <a:prstGeom prst="rect">
            <a:avLst/>
          </a:prstGeom>
          <a:solidFill>
            <a:srgbClr val="002040"/>
          </a:solidFill>
          <a:ln w="25400" cap="flat" cmpd="sng" algn="ctr">
            <a:solidFill>
              <a:srgbClr val="00204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a:ln>
                <a:noFill/>
              </a:ln>
              <a:solidFill>
                <a:prstClr val="white"/>
              </a:solidFill>
              <a:effectLst/>
              <a:uLnTx/>
              <a:uFillTx/>
              <a:latin typeface="Arial"/>
              <a:ea typeface="+mn-ea"/>
              <a:cs typeface="+mn-cs"/>
            </a:endParaRPr>
          </a:p>
        </p:txBody>
      </p:sp>
      <p:sp>
        <p:nvSpPr>
          <p:cNvPr id="13" name="TextBox 12">
            <a:extLst>
              <a:ext uri="{FF2B5EF4-FFF2-40B4-BE49-F238E27FC236}">
                <a16:creationId xmlns:a16="http://schemas.microsoft.com/office/drawing/2014/main" id="{1A0D8B98-59B6-4355-9AF3-555177AC30B6}"/>
              </a:ext>
            </a:extLst>
          </p:cNvPr>
          <p:cNvSpPr txBox="1"/>
          <p:nvPr/>
        </p:nvSpPr>
        <p:spPr>
          <a:xfrm>
            <a:off x="2279435" y="84030"/>
            <a:ext cx="1615738" cy="400110"/>
          </a:xfrm>
          <a:prstGeom prst="rect">
            <a:avLst/>
          </a:prstGeom>
          <a:noFill/>
        </p:spPr>
        <p:txBody>
          <a:bodyPr wrap="square" rtlCol="0">
            <a:spAutoFit/>
          </a:bodyPr>
          <a:lstStyle/>
          <a:p>
            <a:r>
              <a:rPr lang="en-CA" sz="2000" dirty="0">
                <a:solidFill>
                  <a:schemeClr val="bg1"/>
                </a:solidFill>
                <a:latin typeface="Arial" panose="020B0604020202020204" pitchFamily="34" charset="0"/>
                <a:cs typeface="Arial" panose="020B0604020202020204" pitchFamily="34" charset="0"/>
              </a:rPr>
              <a:t>Introduction</a:t>
            </a:r>
          </a:p>
        </p:txBody>
      </p:sp>
      <p:sp>
        <p:nvSpPr>
          <p:cNvPr id="15" name="TextBox 14">
            <a:extLst>
              <a:ext uri="{FF2B5EF4-FFF2-40B4-BE49-F238E27FC236}">
                <a16:creationId xmlns:a16="http://schemas.microsoft.com/office/drawing/2014/main" id="{6BF9A370-1D7D-4918-AC85-338CE1A5C356}"/>
              </a:ext>
            </a:extLst>
          </p:cNvPr>
          <p:cNvSpPr txBox="1"/>
          <p:nvPr/>
        </p:nvSpPr>
        <p:spPr>
          <a:xfrm>
            <a:off x="8528809" y="84030"/>
            <a:ext cx="1615738" cy="400110"/>
          </a:xfrm>
          <a:prstGeom prst="rect">
            <a:avLst/>
          </a:prstGeom>
          <a:noFill/>
        </p:spPr>
        <p:txBody>
          <a:bodyPr wrap="square" rtlCol="0">
            <a:spAutoFit/>
          </a:bodyPr>
          <a:lstStyle/>
          <a:p>
            <a:r>
              <a:rPr lang="en-CA" sz="2000" dirty="0">
                <a:solidFill>
                  <a:schemeClr val="bg1"/>
                </a:solidFill>
                <a:latin typeface="Arial" panose="020B0604020202020204" pitchFamily="34" charset="0"/>
                <a:cs typeface="Arial" panose="020B0604020202020204" pitchFamily="34" charset="0"/>
              </a:rPr>
              <a:t>Chapter 3</a:t>
            </a:r>
          </a:p>
        </p:txBody>
      </p:sp>
      <p:sp>
        <p:nvSpPr>
          <p:cNvPr id="16" name="TextBox 15">
            <a:extLst>
              <a:ext uri="{FF2B5EF4-FFF2-40B4-BE49-F238E27FC236}">
                <a16:creationId xmlns:a16="http://schemas.microsoft.com/office/drawing/2014/main" id="{1178143B-04CF-4486-9C66-B463AD5D9740}"/>
              </a:ext>
            </a:extLst>
          </p:cNvPr>
          <p:cNvSpPr txBox="1"/>
          <p:nvPr/>
        </p:nvSpPr>
        <p:spPr>
          <a:xfrm>
            <a:off x="4405541" y="84030"/>
            <a:ext cx="1615738" cy="400110"/>
          </a:xfrm>
          <a:prstGeom prst="rect">
            <a:avLst/>
          </a:prstGeom>
          <a:noFill/>
        </p:spPr>
        <p:txBody>
          <a:bodyPr wrap="square" rtlCol="0">
            <a:spAutoFit/>
          </a:bodyPr>
          <a:lstStyle/>
          <a:p>
            <a:r>
              <a:rPr lang="en-CA" sz="2000" dirty="0">
                <a:solidFill>
                  <a:schemeClr val="bg1"/>
                </a:solidFill>
                <a:latin typeface="Arial" panose="020B0604020202020204" pitchFamily="34" charset="0"/>
                <a:cs typeface="Arial" panose="020B0604020202020204" pitchFamily="34" charset="0"/>
              </a:rPr>
              <a:t>Chapter 1</a:t>
            </a:r>
          </a:p>
        </p:txBody>
      </p:sp>
      <p:sp>
        <p:nvSpPr>
          <p:cNvPr id="17" name="TextBox 16">
            <a:extLst>
              <a:ext uri="{FF2B5EF4-FFF2-40B4-BE49-F238E27FC236}">
                <a16:creationId xmlns:a16="http://schemas.microsoft.com/office/drawing/2014/main" id="{FC2C7AE4-D1C3-485A-9E99-C7B57B83155B}"/>
              </a:ext>
            </a:extLst>
          </p:cNvPr>
          <p:cNvSpPr txBox="1"/>
          <p:nvPr/>
        </p:nvSpPr>
        <p:spPr>
          <a:xfrm>
            <a:off x="6443342" y="76370"/>
            <a:ext cx="1615738" cy="400110"/>
          </a:xfrm>
          <a:prstGeom prst="rect">
            <a:avLst/>
          </a:prstGeom>
          <a:noFill/>
        </p:spPr>
        <p:txBody>
          <a:bodyPr wrap="square" rtlCol="0">
            <a:spAutoFit/>
          </a:bodyPr>
          <a:lstStyle/>
          <a:p>
            <a:r>
              <a:rPr lang="en-CA" sz="2000" dirty="0">
                <a:solidFill>
                  <a:schemeClr val="bg1"/>
                </a:solidFill>
                <a:latin typeface="Arial" panose="020B0604020202020204" pitchFamily="34" charset="0"/>
                <a:cs typeface="Arial" panose="020B0604020202020204" pitchFamily="34" charset="0"/>
              </a:rPr>
              <a:t>Chapter 2</a:t>
            </a:r>
          </a:p>
        </p:txBody>
      </p:sp>
      <p:sp>
        <p:nvSpPr>
          <p:cNvPr id="19" name="Rectangle 18">
            <a:extLst>
              <a:ext uri="{FF2B5EF4-FFF2-40B4-BE49-F238E27FC236}">
                <a16:creationId xmlns:a16="http://schemas.microsoft.com/office/drawing/2014/main" id="{454A5F6F-A7AC-4936-AA5E-BF2ACC3E303A}"/>
              </a:ext>
            </a:extLst>
          </p:cNvPr>
          <p:cNvSpPr/>
          <p:nvPr/>
        </p:nvSpPr>
        <p:spPr>
          <a:xfrm>
            <a:off x="-16832" y="0"/>
            <a:ext cx="2040942" cy="676535"/>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4" name="Rectangle 23">
            <a:extLst>
              <a:ext uri="{FF2B5EF4-FFF2-40B4-BE49-F238E27FC236}">
                <a16:creationId xmlns:a16="http://schemas.microsoft.com/office/drawing/2014/main" id="{A46BEA73-5D1A-4D65-818E-042254577CE8}"/>
              </a:ext>
            </a:extLst>
          </p:cNvPr>
          <p:cNvSpPr/>
          <p:nvPr/>
        </p:nvSpPr>
        <p:spPr>
          <a:xfrm>
            <a:off x="2019854" y="0"/>
            <a:ext cx="2040942" cy="676535"/>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5" name="Rectangle 24">
            <a:extLst>
              <a:ext uri="{FF2B5EF4-FFF2-40B4-BE49-F238E27FC236}">
                <a16:creationId xmlns:a16="http://schemas.microsoft.com/office/drawing/2014/main" id="{EAC23D83-8440-47A0-85E1-D90E8149439F}"/>
              </a:ext>
            </a:extLst>
          </p:cNvPr>
          <p:cNvSpPr/>
          <p:nvPr/>
        </p:nvSpPr>
        <p:spPr>
          <a:xfrm>
            <a:off x="4045950" y="0"/>
            <a:ext cx="2040942" cy="676535"/>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6" name="Rectangle 25">
            <a:extLst>
              <a:ext uri="{FF2B5EF4-FFF2-40B4-BE49-F238E27FC236}">
                <a16:creationId xmlns:a16="http://schemas.microsoft.com/office/drawing/2014/main" id="{4A90FB87-46F2-43B2-B05B-0E597E79E91D}"/>
              </a:ext>
            </a:extLst>
          </p:cNvPr>
          <p:cNvSpPr/>
          <p:nvPr/>
        </p:nvSpPr>
        <p:spPr>
          <a:xfrm>
            <a:off x="6083751" y="-1"/>
            <a:ext cx="2040942" cy="676535"/>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8" name="Rectangle 27">
            <a:extLst>
              <a:ext uri="{FF2B5EF4-FFF2-40B4-BE49-F238E27FC236}">
                <a16:creationId xmlns:a16="http://schemas.microsoft.com/office/drawing/2014/main" id="{34576416-A160-4667-A5BB-44A38B5214DE}"/>
              </a:ext>
            </a:extLst>
          </p:cNvPr>
          <p:cNvSpPr/>
          <p:nvPr/>
        </p:nvSpPr>
        <p:spPr>
          <a:xfrm>
            <a:off x="8138088" y="-2"/>
            <a:ext cx="2040942" cy="676535"/>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7" name="Rectangle 26">
            <a:extLst>
              <a:ext uri="{FF2B5EF4-FFF2-40B4-BE49-F238E27FC236}">
                <a16:creationId xmlns:a16="http://schemas.microsoft.com/office/drawing/2014/main" id="{893D0565-D6E2-493E-A6E8-066349C69705}"/>
              </a:ext>
            </a:extLst>
          </p:cNvPr>
          <p:cNvSpPr/>
          <p:nvPr/>
        </p:nvSpPr>
        <p:spPr>
          <a:xfrm>
            <a:off x="10179030" y="0"/>
            <a:ext cx="2018888" cy="676535"/>
          </a:xfrm>
          <a:prstGeom prst="rect">
            <a:avLst/>
          </a:prstGeom>
          <a:solidFill>
            <a:schemeClr val="bg1"/>
          </a:solidFill>
          <a:ln w="28575">
            <a:solidFill>
              <a:srgbClr val="002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0" name="TextBox 19">
            <a:extLst>
              <a:ext uri="{FF2B5EF4-FFF2-40B4-BE49-F238E27FC236}">
                <a16:creationId xmlns:a16="http://schemas.microsoft.com/office/drawing/2014/main" id="{34BC4222-845A-43B4-808E-7B71EC305D99}"/>
              </a:ext>
            </a:extLst>
          </p:cNvPr>
          <p:cNvSpPr txBox="1"/>
          <p:nvPr/>
        </p:nvSpPr>
        <p:spPr>
          <a:xfrm>
            <a:off x="370563" y="899620"/>
            <a:ext cx="11301431" cy="769441"/>
          </a:xfrm>
          <a:prstGeom prst="rect">
            <a:avLst/>
          </a:prstGeom>
          <a:noFill/>
        </p:spPr>
        <p:txBody>
          <a:bodyPr wrap="square" rtlCol="0">
            <a:spAutoFit/>
          </a:bodyPr>
          <a:lstStyle/>
          <a:p>
            <a:pPr marL="342900" indent="-342900">
              <a:buFont typeface="Arial" panose="020B0604020202020204" pitchFamily="34" charset="0"/>
              <a:buChar char="•"/>
            </a:pPr>
            <a:r>
              <a:rPr lang="en-CA" sz="2200" dirty="0">
                <a:latin typeface="Arial" panose="020B0604020202020204" pitchFamily="34" charset="0"/>
                <a:cs typeface="Arial" panose="020B0604020202020204" pitchFamily="34" charset="0"/>
              </a:rPr>
              <a:t>Insert </a:t>
            </a:r>
            <a:r>
              <a:rPr lang="en-CA" sz="2200" dirty="0" err="1">
                <a:latin typeface="Arial" panose="020B0604020202020204" pitchFamily="34" charset="0"/>
                <a:cs typeface="Arial" panose="020B0604020202020204" pitchFamily="34" charset="0"/>
              </a:rPr>
              <a:t>gantt</a:t>
            </a:r>
            <a:r>
              <a:rPr lang="en-CA" sz="2200" dirty="0">
                <a:latin typeface="Arial" panose="020B0604020202020204" pitchFamily="34" charset="0"/>
                <a:cs typeface="Arial" panose="020B0604020202020204" pitchFamily="34" charset="0"/>
              </a:rPr>
              <a:t> schedule here for future plans</a:t>
            </a:r>
          </a:p>
          <a:p>
            <a:pPr marL="342900" indent="-342900">
              <a:buFont typeface="Arial" panose="020B0604020202020204" pitchFamily="34" charset="0"/>
              <a:buChar char="•"/>
            </a:pPr>
            <a:endParaRPr lang="en-CA" sz="2200"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4CF435B4-1799-CE3F-264F-85B66897D03B}"/>
              </a:ext>
            </a:extLst>
          </p:cNvPr>
          <p:cNvSpPr txBox="1"/>
          <p:nvPr/>
        </p:nvSpPr>
        <p:spPr>
          <a:xfrm>
            <a:off x="195736" y="101370"/>
            <a:ext cx="1610435" cy="400110"/>
          </a:xfrm>
          <a:prstGeom prst="rect">
            <a:avLst/>
          </a:prstGeom>
          <a:noFill/>
        </p:spPr>
        <p:txBody>
          <a:bodyPr wrap="square" rtlCol="0">
            <a:spAutoFit/>
          </a:bodyPr>
          <a:lstStyle/>
          <a:p>
            <a:r>
              <a:rPr lang="en-CA" sz="2000" dirty="0">
                <a:solidFill>
                  <a:schemeClr val="bg1"/>
                </a:solidFill>
                <a:latin typeface="Arial" panose="020B0604020202020204" pitchFamily="34" charset="0"/>
                <a:cs typeface="Arial" panose="020B0604020202020204" pitchFamily="34" charset="0"/>
              </a:rPr>
              <a:t>Background</a:t>
            </a:r>
          </a:p>
        </p:txBody>
      </p:sp>
      <p:sp>
        <p:nvSpPr>
          <p:cNvPr id="4" name="TextBox 3">
            <a:extLst>
              <a:ext uri="{FF2B5EF4-FFF2-40B4-BE49-F238E27FC236}">
                <a16:creationId xmlns:a16="http://schemas.microsoft.com/office/drawing/2014/main" id="{E9E63B2E-F9FD-D453-F07F-B0708D9131E6}"/>
              </a:ext>
            </a:extLst>
          </p:cNvPr>
          <p:cNvSpPr txBox="1"/>
          <p:nvPr/>
        </p:nvSpPr>
        <p:spPr>
          <a:xfrm>
            <a:off x="10417523" y="84030"/>
            <a:ext cx="1615738" cy="400110"/>
          </a:xfrm>
          <a:prstGeom prst="rect">
            <a:avLst/>
          </a:prstGeom>
          <a:noFill/>
        </p:spPr>
        <p:txBody>
          <a:bodyPr wrap="square" rtlCol="0">
            <a:spAutoFit/>
          </a:bodyPr>
          <a:lstStyle/>
          <a:p>
            <a:pPr algn="ctr"/>
            <a:r>
              <a:rPr lang="en-CA" sz="2000" dirty="0">
                <a:solidFill>
                  <a:srgbClr val="002040"/>
                </a:solidFill>
                <a:latin typeface="Arial" panose="020B0604020202020204" pitchFamily="34" charset="0"/>
                <a:cs typeface="Arial" panose="020B0604020202020204" pitchFamily="34" charset="0"/>
              </a:rPr>
              <a:t>Next Steps</a:t>
            </a:r>
          </a:p>
        </p:txBody>
      </p:sp>
    </p:spTree>
    <p:extLst>
      <p:ext uri="{BB962C8B-B14F-4D97-AF65-F5344CB8AC3E}">
        <p14:creationId xmlns:p14="http://schemas.microsoft.com/office/powerpoint/2010/main" val="3543953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0A9ADB3-4AA2-4322-9402-7AD4F6AF0FBE}"/>
              </a:ext>
            </a:extLst>
          </p:cNvPr>
          <p:cNvSpPr>
            <a:spLocks noGrp="1"/>
          </p:cNvSpPr>
          <p:nvPr>
            <p:ph type="body" sz="quarter" idx="13"/>
          </p:nvPr>
        </p:nvSpPr>
        <p:spPr>
          <a:xfrm>
            <a:off x="486834" y="5264151"/>
            <a:ext cx="7241117" cy="427567"/>
          </a:xfrm>
        </p:spPr>
        <p:txBody>
          <a:bodyPr/>
          <a:lstStyle/>
          <a:p>
            <a:pPr>
              <a:buFont typeface="Arial" charset="0"/>
              <a:buNone/>
              <a:defRPr/>
            </a:pPr>
            <a:r>
              <a:rPr lang="en-US" dirty="0">
                <a:ea typeface="ＭＳ Ｐゴシック" charset="-128"/>
              </a:rPr>
              <a:t>Christina Howard</a:t>
            </a:r>
          </a:p>
          <a:p>
            <a:pPr>
              <a:buFont typeface="Arial" charset="0"/>
              <a:buNone/>
              <a:defRPr/>
            </a:pPr>
            <a:r>
              <a:rPr lang="en-US" dirty="0">
                <a:ea typeface="ＭＳ Ｐゴシック" charset="-128"/>
              </a:rPr>
              <a:t>BSC, MSC, PHD STUDENT</a:t>
            </a:r>
          </a:p>
          <a:p>
            <a:pPr>
              <a:buFont typeface="Arial" charset="0"/>
              <a:buNone/>
              <a:defRPr/>
            </a:pPr>
            <a:r>
              <a:rPr lang="en-CA" dirty="0">
                <a:ea typeface="ＭＳ Ｐゴシック" charset="-128"/>
              </a:rPr>
              <a:t>Department of Forest Resources Management</a:t>
            </a:r>
          </a:p>
          <a:p>
            <a:pPr>
              <a:buFont typeface="Arial" charset="0"/>
              <a:buNone/>
              <a:defRPr/>
            </a:pPr>
            <a:r>
              <a:rPr lang="en-US" dirty="0">
                <a:ea typeface="ＭＳ Ｐゴシック" charset="-128"/>
              </a:rPr>
              <a:t>FACULTY OF FORESTRY, UBC</a:t>
            </a:r>
          </a:p>
        </p:txBody>
      </p:sp>
      <p:sp>
        <p:nvSpPr>
          <p:cNvPr id="7" name="Rectangle 6">
            <a:extLst>
              <a:ext uri="{FF2B5EF4-FFF2-40B4-BE49-F238E27FC236}">
                <a16:creationId xmlns:a16="http://schemas.microsoft.com/office/drawing/2014/main" id="{EFA2BD85-8CE7-4E11-B4AA-DE60D123C02E}"/>
              </a:ext>
            </a:extLst>
          </p:cNvPr>
          <p:cNvSpPr/>
          <p:nvPr/>
        </p:nvSpPr>
        <p:spPr>
          <a:xfrm>
            <a:off x="0" y="0"/>
            <a:ext cx="12192000" cy="568171"/>
          </a:xfrm>
          <a:prstGeom prst="rect">
            <a:avLst/>
          </a:prstGeom>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prstClr val="white"/>
              </a:solidFill>
              <a:effectLst/>
              <a:uLnTx/>
              <a:uFillTx/>
              <a:latin typeface="Arial"/>
              <a:ea typeface="+mn-ea"/>
              <a:cs typeface="+mn-cs"/>
            </a:endParaRPr>
          </a:p>
        </p:txBody>
      </p:sp>
      <p:sp>
        <p:nvSpPr>
          <p:cNvPr id="11" name="TextBox 10">
            <a:extLst>
              <a:ext uri="{FF2B5EF4-FFF2-40B4-BE49-F238E27FC236}">
                <a16:creationId xmlns:a16="http://schemas.microsoft.com/office/drawing/2014/main" id="{FB4018F5-C223-453C-BE2C-1BF0F5D13443}"/>
              </a:ext>
            </a:extLst>
          </p:cNvPr>
          <p:cNvSpPr txBox="1"/>
          <p:nvPr/>
        </p:nvSpPr>
        <p:spPr>
          <a:xfrm>
            <a:off x="486834" y="1992831"/>
            <a:ext cx="9617545" cy="1477328"/>
          </a:xfrm>
          <a:prstGeom prst="rect">
            <a:avLst/>
          </a:prstGeom>
          <a:noFill/>
        </p:spPr>
        <p:txBody>
          <a:bodyPr wrap="square" rtlCol="0">
            <a:spAutoFit/>
          </a:bodyPr>
          <a:lstStyle/>
          <a:p>
            <a:r>
              <a:rPr lang="en-CA" dirty="0">
                <a:latin typeface="Arial" panose="020B0604020202020204" pitchFamily="34" charset="0"/>
                <a:cs typeface="Arial" panose="020B0604020202020204" pitchFamily="34" charset="0"/>
              </a:rPr>
              <a:t>Thank you for being involved with my PhD as a member of my committee!</a:t>
            </a:r>
          </a:p>
          <a:p>
            <a:endParaRPr lang="en-CA" dirty="0">
              <a:latin typeface="Arial" panose="020B0604020202020204" pitchFamily="34" charset="0"/>
              <a:cs typeface="Arial" panose="020B0604020202020204" pitchFamily="34" charset="0"/>
            </a:endParaRPr>
          </a:p>
          <a:p>
            <a:r>
              <a:rPr lang="en-CA" dirty="0">
                <a:latin typeface="Arial" panose="020B0604020202020204" pitchFamily="34" charset="0"/>
                <a:cs typeface="Arial" panose="020B0604020202020204" pitchFamily="34" charset="0"/>
              </a:rPr>
              <a:t>I appreciate your on-going support with this next step in my academic career.</a:t>
            </a:r>
            <a:br>
              <a:rPr lang="en-CA" dirty="0">
                <a:latin typeface="Arial" panose="020B0604020202020204" pitchFamily="34" charset="0"/>
                <a:cs typeface="Arial" panose="020B0604020202020204" pitchFamily="34" charset="0"/>
              </a:rPr>
            </a:br>
            <a:br>
              <a:rPr lang="en-CA" dirty="0">
                <a:latin typeface="Arial" panose="020B0604020202020204" pitchFamily="34" charset="0"/>
                <a:cs typeface="Arial" panose="020B0604020202020204" pitchFamily="34" charset="0"/>
              </a:rPr>
            </a:br>
            <a:r>
              <a:rPr lang="en-CA" dirty="0">
                <a:latin typeface="Arial" panose="020B0604020202020204" pitchFamily="34" charset="0"/>
                <a:cs typeface="Arial" panose="020B0604020202020204" pitchFamily="34" charset="0"/>
              </a:rPr>
              <a:t>I am always open to suggestions or feedback!</a:t>
            </a:r>
          </a:p>
        </p:txBody>
      </p:sp>
      <p:pic>
        <p:nvPicPr>
          <p:cNvPr id="6" name="Picture 5">
            <a:extLst>
              <a:ext uri="{FF2B5EF4-FFF2-40B4-BE49-F238E27FC236}">
                <a16:creationId xmlns:a16="http://schemas.microsoft.com/office/drawing/2014/main" id="{EFDB33DC-0F6A-49F5-AB70-D2E52651071F}"/>
              </a:ext>
            </a:extLst>
          </p:cNvPr>
          <p:cNvPicPr>
            <a:picLocks noChangeAspect="1"/>
          </p:cNvPicPr>
          <p:nvPr/>
        </p:nvPicPr>
        <p:blipFill>
          <a:blip r:embed="rId3"/>
          <a:stretch>
            <a:fillRect/>
          </a:stretch>
        </p:blipFill>
        <p:spPr>
          <a:xfrm>
            <a:off x="10996863" y="3008627"/>
            <a:ext cx="1195137" cy="1239815"/>
          </a:xfrm>
          <a:prstGeom prst="rect">
            <a:avLst/>
          </a:prstGeom>
        </p:spPr>
      </p:pic>
    </p:spTree>
    <p:extLst>
      <p:ext uri="{BB962C8B-B14F-4D97-AF65-F5344CB8AC3E}">
        <p14:creationId xmlns:p14="http://schemas.microsoft.com/office/powerpoint/2010/main" val="30711193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CDBC8E8-493E-4371-9981-5E3345103CF4}"/>
              </a:ext>
            </a:extLst>
          </p:cNvPr>
          <p:cNvSpPr/>
          <p:nvPr/>
        </p:nvSpPr>
        <p:spPr>
          <a:xfrm>
            <a:off x="0" y="0"/>
            <a:ext cx="12192000" cy="568171"/>
          </a:xfrm>
          <a:prstGeom prst="rect">
            <a:avLst/>
          </a:prstGeom>
          <a:solidFill>
            <a:srgbClr val="002040"/>
          </a:solidFill>
          <a:ln w="25400" cap="flat" cmpd="sng" algn="ctr">
            <a:solidFill>
              <a:srgbClr val="00204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a:ln>
                <a:noFill/>
              </a:ln>
              <a:solidFill>
                <a:prstClr val="white"/>
              </a:solidFill>
              <a:effectLst/>
              <a:uLnTx/>
              <a:uFillTx/>
              <a:latin typeface="Arial"/>
              <a:ea typeface="+mn-ea"/>
              <a:cs typeface="+mn-cs"/>
            </a:endParaRPr>
          </a:p>
        </p:txBody>
      </p:sp>
      <p:sp>
        <p:nvSpPr>
          <p:cNvPr id="20" name="TextBox 19">
            <a:extLst>
              <a:ext uri="{FF2B5EF4-FFF2-40B4-BE49-F238E27FC236}">
                <a16:creationId xmlns:a16="http://schemas.microsoft.com/office/drawing/2014/main" id="{CFEBD52A-02E7-4633-9F00-12CD8CD23350}"/>
              </a:ext>
            </a:extLst>
          </p:cNvPr>
          <p:cNvSpPr txBox="1"/>
          <p:nvPr/>
        </p:nvSpPr>
        <p:spPr>
          <a:xfrm>
            <a:off x="513814" y="84030"/>
            <a:ext cx="1988754" cy="400110"/>
          </a:xfrm>
          <a:prstGeom prst="rect">
            <a:avLst/>
          </a:prstGeom>
          <a:noFill/>
        </p:spPr>
        <p:txBody>
          <a:bodyPr wrap="square" rtlCol="0">
            <a:spAutoFit/>
          </a:bodyPr>
          <a:lstStyle/>
          <a:p>
            <a:r>
              <a:rPr lang="en-CA" sz="2000" dirty="0">
                <a:solidFill>
                  <a:schemeClr val="bg1"/>
                </a:solidFill>
                <a:latin typeface="Arial" panose="020B0604020202020204" pitchFamily="34" charset="0"/>
                <a:cs typeface="Arial" panose="020B0604020202020204" pitchFamily="34" charset="0"/>
              </a:rPr>
              <a:t>References</a:t>
            </a:r>
          </a:p>
        </p:txBody>
      </p:sp>
      <p:sp>
        <p:nvSpPr>
          <p:cNvPr id="3" name="TextBox 2">
            <a:extLst>
              <a:ext uri="{FF2B5EF4-FFF2-40B4-BE49-F238E27FC236}">
                <a16:creationId xmlns:a16="http://schemas.microsoft.com/office/drawing/2014/main" id="{009CD920-220A-41C9-AEFC-0AB33A98E3B4}"/>
              </a:ext>
            </a:extLst>
          </p:cNvPr>
          <p:cNvSpPr txBox="1"/>
          <p:nvPr/>
        </p:nvSpPr>
        <p:spPr>
          <a:xfrm>
            <a:off x="136358" y="850232"/>
            <a:ext cx="11919284" cy="553998"/>
          </a:xfrm>
          <a:prstGeom prst="rect">
            <a:avLst/>
          </a:prstGeom>
          <a:noFill/>
        </p:spPr>
        <p:txBody>
          <a:bodyPr wrap="square" rtlCol="0">
            <a:spAutoFit/>
          </a:bodyPr>
          <a:lstStyle/>
          <a:p>
            <a:pPr marL="342900" indent="-342900">
              <a:buAutoNum type="arabicParenBoth"/>
            </a:pPr>
            <a:r>
              <a:rPr lang="en-CA" sz="1000" dirty="0">
                <a:effectLst/>
                <a:latin typeface="Times New Roman" panose="02020603050405020304" pitchFamily="18" charset="0"/>
                <a:ea typeface="Calibri" panose="020F0502020204030204" pitchFamily="34" charset="0"/>
                <a:cs typeface="Times New Roman" panose="02020603050405020304" pitchFamily="18" charset="0"/>
              </a:rPr>
              <a:t>Kurz, W. A., Dymond, C. C., White, T. M., Stinson, G., Shaw, C. H., </a:t>
            </a:r>
            <a:r>
              <a:rPr lang="en-CA" sz="1000" dirty="0" err="1">
                <a:effectLst/>
                <a:latin typeface="Times New Roman" panose="02020603050405020304" pitchFamily="18" charset="0"/>
                <a:ea typeface="Calibri" panose="020F0502020204030204" pitchFamily="34" charset="0"/>
                <a:cs typeface="Times New Roman" panose="02020603050405020304" pitchFamily="18" charset="0"/>
              </a:rPr>
              <a:t>Rampley</a:t>
            </a:r>
            <a:r>
              <a:rPr lang="en-CA" sz="1000" dirty="0">
                <a:effectLst/>
                <a:latin typeface="Times New Roman" panose="02020603050405020304" pitchFamily="18" charset="0"/>
                <a:ea typeface="Calibri" panose="020F0502020204030204" pitchFamily="34" charset="0"/>
                <a:cs typeface="Times New Roman" panose="02020603050405020304" pitchFamily="18" charset="0"/>
              </a:rPr>
              <a:t>, G. J., Smyth, C., Simpson, B. N., Neilson, E. T., </a:t>
            </a:r>
            <a:r>
              <a:rPr lang="en-CA" sz="1000" dirty="0" err="1">
                <a:effectLst/>
                <a:latin typeface="Times New Roman" panose="02020603050405020304" pitchFamily="18" charset="0"/>
                <a:ea typeface="Calibri" panose="020F0502020204030204" pitchFamily="34" charset="0"/>
                <a:cs typeface="Times New Roman" panose="02020603050405020304" pitchFamily="18" charset="0"/>
              </a:rPr>
              <a:t>Trofymow</a:t>
            </a:r>
            <a:r>
              <a:rPr lang="en-CA" sz="1000" dirty="0">
                <a:effectLst/>
                <a:latin typeface="Times New Roman" panose="02020603050405020304" pitchFamily="18" charset="0"/>
                <a:ea typeface="Calibri" panose="020F0502020204030204" pitchFamily="34" charset="0"/>
                <a:cs typeface="Times New Roman" panose="02020603050405020304" pitchFamily="18" charset="0"/>
              </a:rPr>
              <a:t>, J. A., </a:t>
            </a:r>
            <a:r>
              <a:rPr lang="en-CA" sz="1000" dirty="0" err="1">
                <a:effectLst/>
                <a:latin typeface="Times New Roman" panose="02020603050405020304" pitchFamily="18" charset="0"/>
                <a:ea typeface="Calibri" panose="020F0502020204030204" pitchFamily="34" charset="0"/>
                <a:cs typeface="Times New Roman" panose="02020603050405020304" pitchFamily="18" charset="0"/>
              </a:rPr>
              <a:t>Metsaranta</a:t>
            </a:r>
            <a:r>
              <a:rPr lang="en-CA" sz="1000" dirty="0">
                <a:effectLst/>
                <a:latin typeface="Times New Roman" panose="02020603050405020304" pitchFamily="18" charset="0"/>
                <a:ea typeface="Calibri" panose="020F0502020204030204" pitchFamily="34" charset="0"/>
                <a:cs typeface="Times New Roman" panose="02020603050405020304" pitchFamily="18" charset="0"/>
              </a:rPr>
              <a:t>, J., &amp; Apps, M. J. (2009). CBM-CFS3: A model of carbon-dynamics in forestry and land-use change implementing IPCC standards. </a:t>
            </a:r>
            <a:r>
              <a:rPr lang="en-CA" sz="1000" i="1" dirty="0">
                <a:effectLst/>
                <a:latin typeface="Times New Roman" panose="02020603050405020304" pitchFamily="18" charset="0"/>
                <a:ea typeface="Calibri" panose="020F0502020204030204" pitchFamily="34" charset="0"/>
                <a:cs typeface="Times New Roman" panose="02020603050405020304" pitchFamily="18" charset="0"/>
              </a:rPr>
              <a:t>Ecological Modelling</a:t>
            </a:r>
            <a:r>
              <a:rPr lang="en-CA" sz="1000" dirty="0">
                <a:effectLst/>
                <a:latin typeface="Times New Roman" panose="02020603050405020304" pitchFamily="18" charset="0"/>
                <a:ea typeface="Calibri" panose="020F0502020204030204" pitchFamily="34" charset="0"/>
                <a:cs typeface="Times New Roman" panose="02020603050405020304" pitchFamily="18" charset="0"/>
              </a:rPr>
              <a:t>. </a:t>
            </a:r>
            <a:r>
              <a:rPr lang="en-CA" sz="1000" dirty="0">
                <a:effectLst/>
                <a:latin typeface="Times New Roman" panose="02020603050405020304" pitchFamily="18" charset="0"/>
                <a:ea typeface="Calibri" panose="020F0502020204030204" pitchFamily="34" charset="0"/>
                <a:cs typeface="Times New Roman" panose="02020603050405020304" pitchFamily="18" charset="0"/>
                <a:hlinkClick r:id="rId2"/>
              </a:rPr>
              <a:t>https://doi.org/10.1016/j.ecolmodel.2008.10.018</a:t>
            </a:r>
            <a:endParaRPr lang="en-CA" sz="1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buAutoNum type="arabicParenBoth"/>
            </a:pPr>
            <a:endParaRPr lang="en-CA" sz="1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034612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FA2BD85-8CE7-4E11-B4AA-DE60D123C02E}"/>
              </a:ext>
            </a:extLst>
          </p:cNvPr>
          <p:cNvSpPr/>
          <p:nvPr/>
        </p:nvSpPr>
        <p:spPr>
          <a:xfrm>
            <a:off x="0" y="0"/>
            <a:ext cx="12192000" cy="568171"/>
          </a:xfrm>
          <a:prstGeom prst="rect">
            <a:avLst/>
          </a:prstGeom>
          <a:solidFill>
            <a:srgbClr val="002040"/>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prstClr val="white"/>
              </a:solidFill>
              <a:effectLst/>
              <a:uLnTx/>
              <a:uFillTx/>
              <a:latin typeface="Arial"/>
              <a:ea typeface="+mn-ea"/>
              <a:cs typeface="+mn-cs"/>
            </a:endParaRPr>
          </a:p>
        </p:txBody>
      </p:sp>
      <p:sp>
        <p:nvSpPr>
          <p:cNvPr id="11" name="Title 10">
            <a:extLst>
              <a:ext uri="{FF2B5EF4-FFF2-40B4-BE49-F238E27FC236}">
                <a16:creationId xmlns:a16="http://schemas.microsoft.com/office/drawing/2014/main" id="{008B8122-9924-0530-242D-277E01C68151}"/>
              </a:ext>
            </a:extLst>
          </p:cNvPr>
          <p:cNvSpPr>
            <a:spLocks noGrp="1"/>
          </p:cNvSpPr>
          <p:nvPr>
            <p:ph type="title"/>
          </p:nvPr>
        </p:nvSpPr>
        <p:spPr>
          <a:xfrm>
            <a:off x="1123406" y="920888"/>
            <a:ext cx="10515600" cy="568172"/>
          </a:xfrm>
        </p:spPr>
        <p:txBody>
          <a:bodyPr>
            <a:normAutofit/>
          </a:bodyPr>
          <a:lstStyle/>
          <a:p>
            <a:r>
              <a:rPr lang="en-CA" sz="2400" dirty="0">
                <a:latin typeface="Arial" panose="020B0604020202020204" pitchFamily="34" charset="0"/>
                <a:cs typeface="Arial" panose="020B0604020202020204" pitchFamily="34" charset="0"/>
              </a:rPr>
              <a:t>Outline</a:t>
            </a:r>
          </a:p>
        </p:txBody>
      </p:sp>
      <p:sp>
        <p:nvSpPr>
          <p:cNvPr id="12" name="Content Placeholder 11">
            <a:extLst>
              <a:ext uri="{FF2B5EF4-FFF2-40B4-BE49-F238E27FC236}">
                <a16:creationId xmlns:a16="http://schemas.microsoft.com/office/drawing/2014/main" id="{0A3B4978-F4F1-F200-29C0-D26FD22BACE4}"/>
              </a:ext>
            </a:extLst>
          </p:cNvPr>
          <p:cNvSpPr>
            <a:spLocks noGrp="1"/>
          </p:cNvSpPr>
          <p:nvPr>
            <p:ph idx="1"/>
          </p:nvPr>
        </p:nvSpPr>
        <p:spPr>
          <a:xfrm>
            <a:off x="1123406" y="1841777"/>
            <a:ext cx="9760132" cy="4351338"/>
          </a:xfrm>
        </p:spPr>
        <p:txBody>
          <a:bodyPr>
            <a:normAutofit/>
          </a:bodyPr>
          <a:lstStyle/>
          <a:p>
            <a:r>
              <a:rPr lang="en-CA" sz="2200" dirty="0">
                <a:latin typeface="Arial" panose="020B0604020202020204" pitchFamily="34" charset="0"/>
                <a:cs typeface="Arial" panose="020B0604020202020204" pitchFamily="34" charset="0"/>
              </a:rPr>
              <a:t>Background</a:t>
            </a:r>
            <a:endParaRPr lang="en-CA" sz="1800" dirty="0">
              <a:latin typeface="Arial" panose="020B0604020202020204" pitchFamily="34" charset="0"/>
              <a:cs typeface="Arial" panose="020B0604020202020204" pitchFamily="34" charset="0"/>
            </a:endParaRPr>
          </a:p>
          <a:p>
            <a:pPr lvl="1"/>
            <a:r>
              <a:rPr lang="en-CA" sz="1800" dirty="0">
                <a:latin typeface="Arial" panose="020B0604020202020204" pitchFamily="34" charset="0"/>
                <a:cs typeface="Arial" panose="020B0604020202020204" pitchFamily="34" charset="0"/>
              </a:rPr>
              <a:t>My previous courses, research, and degrees</a:t>
            </a:r>
          </a:p>
          <a:p>
            <a:pPr lvl="1"/>
            <a:endParaRPr lang="en-CA" sz="1800" dirty="0">
              <a:latin typeface="Arial" panose="020B0604020202020204" pitchFamily="34" charset="0"/>
              <a:cs typeface="Arial" panose="020B0604020202020204" pitchFamily="34" charset="0"/>
            </a:endParaRPr>
          </a:p>
          <a:p>
            <a:r>
              <a:rPr lang="en-CA" sz="2200" dirty="0">
                <a:latin typeface="Arial" panose="020B0604020202020204" pitchFamily="34" charset="0"/>
                <a:cs typeface="Arial" panose="020B0604020202020204" pitchFamily="34" charset="0"/>
              </a:rPr>
              <a:t>Introduction</a:t>
            </a:r>
          </a:p>
          <a:p>
            <a:pPr lvl="1"/>
            <a:r>
              <a:rPr lang="en-CA" sz="1800" dirty="0">
                <a:latin typeface="Arial" panose="020B0604020202020204" pitchFamily="34" charset="0"/>
                <a:cs typeface="Arial" panose="020B0604020202020204" pitchFamily="34" charset="0"/>
              </a:rPr>
              <a:t>Topic overview</a:t>
            </a:r>
          </a:p>
          <a:p>
            <a:pPr lvl="1"/>
            <a:endParaRPr lang="en-CA" sz="1800" dirty="0">
              <a:latin typeface="Arial" panose="020B0604020202020204" pitchFamily="34" charset="0"/>
              <a:cs typeface="Arial" panose="020B0604020202020204" pitchFamily="34" charset="0"/>
            </a:endParaRPr>
          </a:p>
          <a:p>
            <a:r>
              <a:rPr lang="en-CA" sz="2200" dirty="0">
                <a:latin typeface="Arial" panose="020B0604020202020204" pitchFamily="34" charset="0"/>
                <a:cs typeface="Arial" panose="020B0604020202020204" pitchFamily="34" charset="0"/>
              </a:rPr>
              <a:t>Chapters</a:t>
            </a:r>
          </a:p>
          <a:p>
            <a:pPr lvl="1"/>
            <a:r>
              <a:rPr lang="en-CA" sz="1800" dirty="0">
                <a:latin typeface="Arial" panose="020B0604020202020204" pitchFamily="34" charset="0"/>
                <a:cs typeface="Arial" panose="020B0604020202020204" pitchFamily="34" charset="0"/>
              </a:rPr>
              <a:t>Three unique chapters</a:t>
            </a:r>
          </a:p>
          <a:p>
            <a:pPr lvl="1"/>
            <a:endParaRPr lang="en-CA" sz="1800" dirty="0">
              <a:latin typeface="Arial" panose="020B0604020202020204" pitchFamily="34" charset="0"/>
              <a:cs typeface="Arial" panose="020B0604020202020204" pitchFamily="34" charset="0"/>
            </a:endParaRPr>
          </a:p>
          <a:p>
            <a:r>
              <a:rPr lang="en-CA" sz="2200" dirty="0">
                <a:latin typeface="Arial" panose="020B0604020202020204" pitchFamily="34" charset="0"/>
                <a:cs typeface="Arial" panose="020B0604020202020204" pitchFamily="34" charset="0"/>
              </a:rPr>
              <a:t>Next steps</a:t>
            </a:r>
          </a:p>
          <a:p>
            <a:pPr lvl="1"/>
            <a:r>
              <a:rPr lang="en-CA" sz="1800" dirty="0">
                <a:latin typeface="Arial" panose="020B0604020202020204" pitchFamily="34" charset="0"/>
                <a:cs typeface="Arial" panose="020B0604020202020204" pitchFamily="34" charset="0"/>
              </a:rPr>
              <a:t>Tentative schedule for my degree</a:t>
            </a:r>
          </a:p>
        </p:txBody>
      </p:sp>
      <p:sp>
        <p:nvSpPr>
          <p:cNvPr id="13" name="Slide Number Placeholder 12">
            <a:extLst>
              <a:ext uri="{FF2B5EF4-FFF2-40B4-BE49-F238E27FC236}">
                <a16:creationId xmlns:a16="http://schemas.microsoft.com/office/drawing/2014/main" id="{EA256213-C9D9-C54F-CC20-450287140943}"/>
              </a:ext>
            </a:extLst>
          </p:cNvPr>
          <p:cNvSpPr>
            <a:spLocks noGrp="1"/>
          </p:cNvSpPr>
          <p:nvPr>
            <p:ph type="sldNum" sz="quarter" idx="12"/>
          </p:nvPr>
        </p:nvSpPr>
        <p:spPr/>
        <p:txBody>
          <a:bodyPr/>
          <a:lstStyle/>
          <a:p>
            <a:fld id="{C77ED0FB-4286-410C-91D3-E94ED72C06E7}" type="slidenum">
              <a:rPr lang="en-CA" smtClean="0"/>
              <a:t>2</a:t>
            </a:fld>
            <a:endParaRPr lang="en-CA"/>
          </a:p>
        </p:txBody>
      </p:sp>
    </p:spTree>
    <p:extLst>
      <p:ext uri="{BB962C8B-B14F-4D97-AF65-F5344CB8AC3E}">
        <p14:creationId xmlns:p14="http://schemas.microsoft.com/office/powerpoint/2010/main" val="22443914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CDBC8E8-493E-4371-9981-5E3345103CF4}"/>
              </a:ext>
            </a:extLst>
          </p:cNvPr>
          <p:cNvSpPr/>
          <p:nvPr/>
        </p:nvSpPr>
        <p:spPr>
          <a:xfrm>
            <a:off x="0" y="0"/>
            <a:ext cx="12192000" cy="568171"/>
          </a:xfrm>
          <a:prstGeom prst="rect">
            <a:avLst/>
          </a:prstGeom>
          <a:solidFill>
            <a:srgbClr val="002040"/>
          </a:solidFill>
          <a:ln w="25400" cap="flat" cmpd="sng" algn="ctr">
            <a:solidFill>
              <a:srgbClr val="00204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a:ln>
                <a:noFill/>
              </a:ln>
              <a:solidFill>
                <a:prstClr val="white"/>
              </a:solidFill>
              <a:effectLst/>
              <a:uLnTx/>
              <a:uFillTx/>
              <a:latin typeface="Arial"/>
              <a:ea typeface="+mn-ea"/>
              <a:cs typeface="+mn-cs"/>
            </a:endParaRPr>
          </a:p>
        </p:txBody>
      </p:sp>
      <p:sp>
        <p:nvSpPr>
          <p:cNvPr id="13" name="TextBox 12">
            <a:extLst>
              <a:ext uri="{FF2B5EF4-FFF2-40B4-BE49-F238E27FC236}">
                <a16:creationId xmlns:a16="http://schemas.microsoft.com/office/drawing/2014/main" id="{1A0D8B98-59B6-4355-9AF3-555177AC30B6}"/>
              </a:ext>
            </a:extLst>
          </p:cNvPr>
          <p:cNvSpPr txBox="1"/>
          <p:nvPr/>
        </p:nvSpPr>
        <p:spPr>
          <a:xfrm>
            <a:off x="2279435" y="84030"/>
            <a:ext cx="1615738" cy="400110"/>
          </a:xfrm>
          <a:prstGeom prst="rect">
            <a:avLst/>
          </a:prstGeom>
          <a:noFill/>
        </p:spPr>
        <p:txBody>
          <a:bodyPr wrap="square" rtlCol="0">
            <a:spAutoFit/>
          </a:bodyPr>
          <a:lstStyle/>
          <a:p>
            <a:r>
              <a:rPr lang="en-CA" sz="2000" dirty="0">
                <a:solidFill>
                  <a:schemeClr val="bg1"/>
                </a:solidFill>
                <a:latin typeface="Arial" panose="020B0604020202020204" pitchFamily="34" charset="0"/>
                <a:cs typeface="Arial" panose="020B0604020202020204" pitchFamily="34" charset="0"/>
              </a:rPr>
              <a:t>Introduction</a:t>
            </a:r>
          </a:p>
        </p:txBody>
      </p:sp>
      <p:sp>
        <p:nvSpPr>
          <p:cNvPr id="14" name="TextBox 13">
            <a:extLst>
              <a:ext uri="{FF2B5EF4-FFF2-40B4-BE49-F238E27FC236}">
                <a16:creationId xmlns:a16="http://schemas.microsoft.com/office/drawing/2014/main" id="{9304CD47-9FE2-4A8B-AF50-556AF6EA6439}"/>
              </a:ext>
            </a:extLst>
          </p:cNvPr>
          <p:cNvSpPr txBox="1"/>
          <p:nvPr/>
        </p:nvSpPr>
        <p:spPr>
          <a:xfrm>
            <a:off x="10377646" y="76370"/>
            <a:ext cx="1615738" cy="400110"/>
          </a:xfrm>
          <a:prstGeom prst="rect">
            <a:avLst/>
          </a:prstGeom>
          <a:noFill/>
        </p:spPr>
        <p:txBody>
          <a:bodyPr wrap="square" rtlCol="0">
            <a:spAutoFit/>
          </a:bodyPr>
          <a:lstStyle/>
          <a:p>
            <a:pPr algn="ctr"/>
            <a:r>
              <a:rPr lang="en-CA" sz="2000" dirty="0">
                <a:solidFill>
                  <a:schemeClr val="bg1"/>
                </a:solidFill>
                <a:latin typeface="Arial" panose="020B0604020202020204" pitchFamily="34" charset="0"/>
                <a:cs typeface="Arial" panose="020B0604020202020204" pitchFamily="34" charset="0"/>
              </a:rPr>
              <a:t>Next Steps</a:t>
            </a:r>
          </a:p>
        </p:txBody>
      </p:sp>
      <p:sp>
        <p:nvSpPr>
          <p:cNvPr id="15" name="TextBox 14">
            <a:extLst>
              <a:ext uri="{FF2B5EF4-FFF2-40B4-BE49-F238E27FC236}">
                <a16:creationId xmlns:a16="http://schemas.microsoft.com/office/drawing/2014/main" id="{6BF9A370-1D7D-4918-AC85-338CE1A5C356}"/>
              </a:ext>
            </a:extLst>
          </p:cNvPr>
          <p:cNvSpPr txBox="1"/>
          <p:nvPr/>
        </p:nvSpPr>
        <p:spPr>
          <a:xfrm>
            <a:off x="8528809" y="84030"/>
            <a:ext cx="1615738" cy="400110"/>
          </a:xfrm>
          <a:prstGeom prst="rect">
            <a:avLst/>
          </a:prstGeom>
          <a:noFill/>
        </p:spPr>
        <p:txBody>
          <a:bodyPr wrap="square" rtlCol="0">
            <a:spAutoFit/>
          </a:bodyPr>
          <a:lstStyle/>
          <a:p>
            <a:r>
              <a:rPr lang="en-CA" sz="2000" dirty="0">
                <a:solidFill>
                  <a:schemeClr val="bg1"/>
                </a:solidFill>
                <a:latin typeface="Arial" panose="020B0604020202020204" pitchFamily="34" charset="0"/>
                <a:cs typeface="Arial" panose="020B0604020202020204" pitchFamily="34" charset="0"/>
              </a:rPr>
              <a:t>Chapter 3</a:t>
            </a:r>
          </a:p>
        </p:txBody>
      </p:sp>
      <p:sp>
        <p:nvSpPr>
          <p:cNvPr id="16" name="TextBox 15">
            <a:extLst>
              <a:ext uri="{FF2B5EF4-FFF2-40B4-BE49-F238E27FC236}">
                <a16:creationId xmlns:a16="http://schemas.microsoft.com/office/drawing/2014/main" id="{1178143B-04CF-4486-9C66-B463AD5D9740}"/>
              </a:ext>
            </a:extLst>
          </p:cNvPr>
          <p:cNvSpPr txBox="1"/>
          <p:nvPr/>
        </p:nvSpPr>
        <p:spPr>
          <a:xfrm>
            <a:off x="4405541" y="84030"/>
            <a:ext cx="1615738" cy="400110"/>
          </a:xfrm>
          <a:prstGeom prst="rect">
            <a:avLst/>
          </a:prstGeom>
          <a:noFill/>
        </p:spPr>
        <p:txBody>
          <a:bodyPr wrap="square" rtlCol="0">
            <a:spAutoFit/>
          </a:bodyPr>
          <a:lstStyle/>
          <a:p>
            <a:r>
              <a:rPr lang="en-CA" sz="2000" dirty="0">
                <a:solidFill>
                  <a:schemeClr val="bg1"/>
                </a:solidFill>
                <a:latin typeface="Arial" panose="020B0604020202020204" pitchFamily="34" charset="0"/>
                <a:cs typeface="Arial" panose="020B0604020202020204" pitchFamily="34" charset="0"/>
              </a:rPr>
              <a:t>Chapter 1</a:t>
            </a:r>
          </a:p>
        </p:txBody>
      </p:sp>
      <p:sp>
        <p:nvSpPr>
          <p:cNvPr id="17" name="TextBox 16">
            <a:extLst>
              <a:ext uri="{FF2B5EF4-FFF2-40B4-BE49-F238E27FC236}">
                <a16:creationId xmlns:a16="http://schemas.microsoft.com/office/drawing/2014/main" id="{FC2C7AE4-D1C3-485A-9E99-C7B57B83155B}"/>
              </a:ext>
            </a:extLst>
          </p:cNvPr>
          <p:cNvSpPr txBox="1"/>
          <p:nvPr/>
        </p:nvSpPr>
        <p:spPr>
          <a:xfrm>
            <a:off x="6443342" y="76370"/>
            <a:ext cx="1615738" cy="400110"/>
          </a:xfrm>
          <a:prstGeom prst="rect">
            <a:avLst/>
          </a:prstGeom>
          <a:noFill/>
        </p:spPr>
        <p:txBody>
          <a:bodyPr wrap="square" rtlCol="0">
            <a:spAutoFit/>
          </a:bodyPr>
          <a:lstStyle/>
          <a:p>
            <a:r>
              <a:rPr lang="en-CA" sz="2000" dirty="0">
                <a:solidFill>
                  <a:schemeClr val="bg1"/>
                </a:solidFill>
                <a:latin typeface="Arial" panose="020B0604020202020204" pitchFamily="34" charset="0"/>
                <a:cs typeface="Arial" panose="020B0604020202020204" pitchFamily="34" charset="0"/>
              </a:rPr>
              <a:t>Chapter 2</a:t>
            </a:r>
          </a:p>
        </p:txBody>
      </p:sp>
      <p:sp>
        <p:nvSpPr>
          <p:cNvPr id="24" name="Rectangle 23">
            <a:extLst>
              <a:ext uri="{FF2B5EF4-FFF2-40B4-BE49-F238E27FC236}">
                <a16:creationId xmlns:a16="http://schemas.microsoft.com/office/drawing/2014/main" id="{A46BEA73-5D1A-4D65-818E-042254577CE8}"/>
              </a:ext>
            </a:extLst>
          </p:cNvPr>
          <p:cNvSpPr/>
          <p:nvPr/>
        </p:nvSpPr>
        <p:spPr>
          <a:xfrm>
            <a:off x="2019854" y="0"/>
            <a:ext cx="2040942" cy="676535"/>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5" name="Rectangle 24">
            <a:extLst>
              <a:ext uri="{FF2B5EF4-FFF2-40B4-BE49-F238E27FC236}">
                <a16:creationId xmlns:a16="http://schemas.microsoft.com/office/drawing/2014/main" id="{EAC23D83-8440-47A0-85E1-D90E8149439F}"/>
              </a:ext>
            </a:extLst>
          </p:cNvPr>
          <p:cNvSpPr/>
          <p:nvPr/>
        </p:nvSpPr>
        <p:spPr>
          <a:xfrm>
            <a:off x="4045950" y="0"/>
            <a:ext cx="2040942" cy="676535"/>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6" name="Rectangle 25">
            <a:extLst>
              <a:ext uri="{FF2B5EF4-FFF2-40B4-BE49-F238E27FC236}">
                <a16:creationId xmlns:a16="http://schemas.microsoft.com/office/drawing/2014/main" id="{4A90FB87-46F2-43B2-B05B-0E597E79E91D}"/>
              </a:ext>
            </a:extLst>
          </p:cNvPr>
          <p:cNvSpPr/>
          <p:nvPr/>
        </p:nvSpPr>
        <p:spPr>
          <a:xfrm>
            <a:off x="6083751" y="-1"/>
            <a:ext cx="2040942" cy="676535"/>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7" name="Rectangle 26">
            <a:extLst>
              <a:ext uri="{FF2B5EF4-FFF2-40B4-BE49-F238E27FC236}">
                <a16:creationId xmlns:a16="http://schemas.microsoft.com/office/drawing/2014/main" id="{893D0565-D6E2-493E-A6E8-066349C69705}"/>
              </a:ext>
            </a:extLst>
          </p:cNvPr>
          <p:cNvSpPr/>
          <p:nvPr/>
        </p:nvSpPr>
        <p:spPr>
          <a:xfrm>
            <a:off x="10192425" y="468"/>
            <a:ext cx="2040942" cy="676535"/>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8" name="Rectangle 27">
            <a:extLst>
              <a:ext uri="{FF2B5EF4-FFF2-40B4-BE49-F238E27FC236}">
                <a16:creationId xmlns:a16="http://schemas.microsoft.com/office/drawing/2014/main" id="{34576416-A160-4667-A5BB-44A38B5214DE}"/>
              </a:ext>
            </a:extLst>
          </p:cNvPr>
          <p:cNvSpPr/>
          <p:nvPr/>
        </p:nvSpPr>
        <p:spPr>
          <a:xfrm>
            <a:off x="8138088" y="-2"/>
            <a:ext cx="2040942" cy="676535"/>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9" name="Rectangle 18">
            <a:extLst>
              <a:ext uri="{FF2B5EF4-FFF2-40B4-BE49-F238E27FC236}">
                <a16:creationId xmlns:a16="http://schemas.microsoft.com/office/drawing/2014/main" id="{454A5F6F-A7AC-4936-AA5E-BF2ACC3E303A}"/>
              </a:ext>
            </a:extLst>
          </p:cNvPr>
          <p:cNvSpPr/>
          <p:nvPr/>
        </p:nvSpPr>
        <p:spPr>
          <a:xfrm>
            <a:off x="-12115" y="0"/>
            <a:ext cx="2040942" cy="676535"/>
          </a:xfrm>
          <a:prstGeom prst="rect">
            <a:avLst/>
          </a:prstGeom>
          <a:solidFill>
            <a:schemeClr val="bg1"/>
          </a:solidFill>
          <a:ln w="28575">
            <a:solidFill>
              <a:srgbClr val="002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8" name="TextBox 17">
            <a:extLst>
              <a:ext uri="{FF2B5EF4-FFF2-40B4-BE49-F238E27FC236}">
                <a16:creationId xmlns:a16="http://schemas.microsoft.com/office/drawing/2014/main" id="{CD4B17C8-262E-405A-9232-20DE2B6CED33}"/>
              </a:ext>
            </a:extLst>
          </p:cNvPr>
          <p:cNvSpPr txBox="1"/>
          <p:nvPr/>
        </p:nvSpPr>
        <p:spPr>
          <a:xfrm>
            <a:off x="195736" y="101370"/>
            <a:ext cx="1610435" cy="400110"/>
          </a:xfrm>
          <a:prstGeom prst="rect">
            <a:avLst/>
          </a:prstGeom>
          <a:noFill/>
        </p:spPr>
        <p:txBody>
          <a:bodyPr wrap="square" rtlCol="0">
            <a:spAutoFit/>
          </a:bodyPr>
          <a:lstStyle/>
          <a:p>
            <a:r>
              <a:rPr lang="en-CA" sz="2000" dirty="0">
                <a:solidFill>
                  <a:srgbClr val="002040"/>
                </a:solidFill>
                <a:latin typeface="Arial" panose="020B0604020202020204" pitchFamily="34" charset="0"/>
                <a:cs typeface="Arial" panose="020B0604020202020204" pitchFamily="34" charset="0"/>
              </a:rPr>
              <a:t>Background</a:t>
            </a:r>
          </a:p>
        </p:txBody>
      </p:sp>
      <p:sp>
        <p:nvSpPr>
          <p:cNvPr id="20" name="TextBox 19">
            <a:extLst>
              <a:ext uri="{FF2B5EF4-FFF2-40B4-BE49-F238E27FC236}">
                <a16:creationId xmlns:a16="http://schemas.microsoft.com/office/drawing/2014/main" id="{9D8AE2E0-1996-4739-98D8-573CDAC2CFFF}"/>
              </a:ext>
            </a:extLst>
          </p:cNvPr>
          <p:cNvSpPr txBox="1"/>
          <p:nvPr/>
        </p:nvSpPr>
        <p:spPr>
          <a:xfrm>
            <a:off x="553150" y="1502474"/>
            <a:ext cx="10659746" cy="769441"/>
          </a:xfrm>
          <a:prstGeom prst="rect">
            <a:avLst/>
          </a:prstGeom>
          <a:noFill/>
        </p:spPr>
        <p:txBody>
          <a:bodyPr wrap="square" rtlCol="0">
            <a:spAutoFit/>
          </a:bodyPr>
          <a:lstStyle/>
          <a:p>
            <a:pPr marL="285750" indent="-285750">
              <a:buFont typeface="Arial" panose="020B0604020202020204" pitchFamily="34" charset="0"/>
              <a:buChar char="•"/>
            </a:pPr>
            <a:endParaRPr lang="en-CA" sz="22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CA" sz="2200" dirty="0">
              <a:latin typeface="Arial" panose="020B0604020202020204" pitchFamily="34" charset="0"/>
              <a:cs typeface="Arial" panose="020B0604020202020204" pitchFamily="34" charset="0"/>
            </a:endParaRPr>
          </a:p>
        </p:txBody>
      </p:sp>
      <p:sp>
        <p:nvSpPr>
          <p:cNvPr id="2" name="Content Placeholder 11">
            <a:extLst>
              <a:ext uri="{FF2B5EF4-FFF2-40B4-BE49-F238E27FC236}">
                <a16:creationId xmlns:a16="http://schemas.microsoft.com/office/drawing/2014/main" id="{B8B136D7-4108-9765-9720-C684CEB12DEB}"/>
              </a:ext>
            </a:extLst>
          </p:cNvPr>
          <p:cNvSpPr txBox="1">
            <a:spLocks/>
          </p:cNvSpPr>
          <p:nvPr/>
        </p:nvSpPr>
        <p:spPr>
          <a:xfrm>
            <a:off x="617514" y="1887194"/>
            <a:ext cx="9760132"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 typeface="Arial" panose="020B0604020202020204" pitchFamily="34" charset="0"/>
              <a:buChar char="•"/>
            </a:pPr>
            <a:r>
              <a:rPr lang="en-CA" sz="2200" dirty="0">
                <a:latin typeface="Arial" panose="020B0604020202020204" pitchFamily="34" charset="0"/>
                <a:cs typeface="Arial" panose="020B0604020202020204" pitchFamily="34" charset="0"/>
              </a:rPr>
              <a:t>M.Sc. (Forestry)</a:t>
            </a:r>
          </a:p>
          <a:p>
            <a:pPr marL="742950" lvl="1" indent="-285750" algn="l">
              <a:buFont typeface="Arial" panose="020B0604020202020204" pitchFamily="34" charset="0"/>
              <a:buChar char="•"/>
            </a:pPr>
            <a:r>
              <a:rPr lang="en-CA" sz="1800" dirty="0">
                <a:latin typeface="Arial" panose="020B0604020202020204" pitchFamily="34" charset="0"/>
                <a:cs typeface="Arial" panose="020B0604020202020204" pitchFamily="34" charset="0"/>
              </a:rPr>
              <a:t>2020 - University of British Columbia</a:t>
            </a:r>
          </a:p>
          <a:p>
            <a:pPr marL="742950" lvl="1" indent="-285750" algn="l">
              <a:buFont typeface="Arial" panose="020B0604020202020204" pitchFamily="34" charset="0"/>
              <a:buChar char="•"/>
            </a:pPr>
            <a:r>
              <a:rPr lang="en-CA" sz="1800" dirty="0">
                <a:latin typeface="Arial" panose="020B0604020202020204" pitchFamily="34" charset="0"/>
                <a:cs typeface="Arial" panose="020B0604020202020204" pitchFamily="34" charset="0"/>
              </a:rPr>
              <a:t>Honours Designation</a:t>
            </a:r>
          </a:p>
          <a:p>
            <a:pPr marL="742950" lvl="1" indent="-285750" algn="l">
              <a:buFont typeface="Arial" panose="020B0604020202020204" pitchFamily="34" charset="0"/>
              <a:buChar char="•"/>
            </a:pPr>
            <a:r>
              <a:rPr lang="en-CA" sz="1800" dirty="0">
                <a:latin typeface="Arial" panose="020B0604020202020204" pitchFamily="34" charset="0"/>
                <a:cs typeface="Arial" panose="020B0604020202020204" pitchFamily="34" charset="0"/>
              </a:rPr>
              <a:t>Thesis title: “Climate change mitigation in British Columbia's forest sector : utilizing harvest residues to produce regional power and liquid biofuels”</a:t>
            </a:r>
          </a:p>
          <a:p>
            <a:pPr marL="742950" lvl="1" indent="-285750" algn="l">
              <a:buFont typeface="Arial" panose="020B0604020202020204" pitchFamily="34" charset="0"/>
              <a:buChar char="•"/>
            </a:pPr>
            <a:r>
              <a:rPr lang="en-CA" sz="1800" dirty="0">
                <a:latin typeface="Arial" panose="020B0604020202020204" pitchFamily="34" charset="0"/>
                <a:cs typeface="Arial" panose="020B0604020202020204" pitchFamily="34" charset="0"/>
              </a:rPr>
              <a:t>Advisor – Verena Griess</a:t>
            </a:r>
          </a:p>
          <a:p>
            <a:pPr marL="742950" lvl="1" indent="-285750" algn="l">
              <a:buFont typeface="Arial" panose="020B0604020202020204" pitchFamily="34" charset="0"/>
              <a:buChar char="•"/>
            </a:pPr>
            <a:endParaRPr lang="en-CA" sz="1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CA" sz="2200" dirty="0">
                <a:latin typeface="Arial" panose="020B0604020202020204" pitchFamily="34" charset="0"/>
                <a:cs typeface="Arial" panose="020B0604020202020204" pitchFamily="34" charset="0"/>
              </a:rPr>
              <a:t>B.Sc. (Natural Resources Conservation)</a:t>
            </a:r>
          </a:p>
          <a:p>
            <a:pPr marL="742950" lvl="1" indent="-285750" algn="l">
              <a:buFont typeface="Arial" panose="020B0604020202020204" pitchFamily="34" charset="0"/>
              <a:buChar char="•"/>
            </a:pPr>
            <a:r>
              <a:rPr lang="en-CA" sz="1800" dirty="0">
                <a:latin typeface="Arial" panose="020B0604020202020204" pitchFamily="34" charset="0"/>
                <a:cs typeface="Arial" panose="020B0604020202020204" pitchFamily="34" charset="0"/>
              </a:rPr>
              <a:t>2017 – University of British Columbia</a:t>
            </a:r>
          </a:p>
          <a:p>
            <a:pPr marL="742950" lvl="1" indent="-285750" algn="l">
              <a:buFont typeface="Arial" panose="020B0604020202020204" pitchFamily="34" charset="0"/>
              <a:buChar char="•"/>
            </a:pPr>
            <a:r>
              <a:rPr lang="en-CA" sz="1800" dirty="0">
                <a:latin typeface="Arial" panose="020B0604020202020204" pitchFamily="34" charset="0"/>
                <a:cs typeface="Arial" panose="020B0604020202020204" pitchFamily="34" charset="0"/>
              </a:rPr>
              <a:t>Honours Designation</a:t>
            </a:r>
          </a:p>
          <a:p>
            <a:pPr marL="742950" lvl="1" indent="-285750" algn="l">
              <a:buFont typeface="Arial" panose="020B0604020202020204" pitchFamily="34" charset="0"/>
              <a:buChar char="•"/>
            </a:pPr>
            <a:r>
              <a:rPr lang="en-CA" sz="1800" dirty="0">
                <a:latin typeface="Arial" panose="020B0604020202020204" pitchFamily="34" charset="0"/>
                <a:cs typeface="Arial" panose="020B0604020202020204" pitchFamily="34" charset="0"/>
              </a:rPr>
              <a:t>Full co-op work experience designation</a:t>
            </a:r>
          </a:p>
          <a:p>
            <a:pPr marL="742950" lvl="1" indent="-285750" algn="l">
              <a:buFont typeface="Arial" panose="020B0604020202020204" pitchFamily="34" charset="0"/>
              <a:buChar char="•"/>
            </a:pPr>
            <a:r>
              <a:rPr lang="en-CA" sz="1800" dirty="0">
                <a:latin typeface="Arial" panose="020B0604020202020204" pitchFamily="34" charset="0"/>
                <a:cs typeface="Arial" panose="020B0604020202020204" pitchFamily="34" charset="0"/>
              </a:rPr>
              <a:t>Major in science and management</a:t>
            </a:r>
          </a:p>
          <a:p>
            <a:pPr marL="742950" lvl="1" indent="-285750" algn="l">
              <a:buFont typeface="Arial" panose="020B0604020202020204" pitchFamily="34" charset="0"/>
              <a:buChar char="•"/>
            </a:pPr>
            <a:endParaRPr lang="en-CA" sz="1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endParaRPr lang="en-CA" sz="2000" dirty="0">
              <a:latin typeface="Arial" panose="020B0604020202020204" pitchFamily="34" charset="0"/>
              <a:cs typeface="Arial" panose="020B0604020202020204" pitchFamily="34" charset="0"/>
            </a:endParaRPr>
          </a:p>
          <a:p>
            <a:pPr marL="742950" lvl="1" indent="-285750" algn="l">
              <a:buFont typeface="Arial" panose="020B0604020202020204" pitchFamily="34" charset="0"/>
              <a:buChar char="•"/>
            </a:pPr>
            <a:endParaRPr lang="en-CA" sz="1400"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1B16BB5C-B390-37EB-F726-95E3F5F80CCE}"/>
              </a:ext>
            </a:extLst>
          </p:cNvPr>
          <p:cNvSpPr txBox="1"/>
          <p:nvPr/>
        </p:nvSpPr>
        <p:spPr>
          <a:xfrm>
            <a:off x="617514" y="1065274"/>
            <a:ext cx="6135188" cy="461665"/>
          </a:xfrm>
          <a:prstGeom prst="rect">
            <a:avLst/>
          </a:prstGeom>
          <a:noFill/>
        </p:spPr>
        <p:txBody>
          <a:bodyPr wrap="square">
            <a:spAutoFit/>
          </a:bodyPr>
          <a:lstStyle/>
          <a:p>
            <a:pPr algn="l"/>
            <a:r>
              <a:rPr lang="en-CA" sz="2400" dirty="0">
                <a:latin typeface="Arial" panose="020B0604020202020204" pitchFamily="34" charset="0"/>
                <a:cs typeface="Arial" panose="020B0604020202020204" pitchFamily="34" charset="0"/>
              </a:rPr>
              <a:t>Previous degrees</a:t>
            </a:r>
          </a:p>
        </p:txBody>
      </p:sp>
    </p:spTree>
    <p:extLst>
      <p:ext uri="{BB962C8B-B14F-4D97-AF65-F5344CB8AC3E}">
        <p14:creationId xmlns:p14="http://schemas.microsoft.com/office/powerpoint/2010/main" val="1060293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CDBC8E8-493E-4371-9981-5E3345103CF4}"/>
              </a:ext>
            </a:extLst>
          </p:cNvPr>
          <p:cNvSpPr/>
          <p:nvPr/>
        </p:nvSpPr>
        <p:spPr>
          <a:xfrm>
            <a:off x="0" y="0"/>
            <a:ext cx="12192000" cy="568171"/>
          </a:xfrm>
          <a:prstGeom prst="rect">
            <a:avLst/>
          </a:prstGeom>
          <a:solidFill>
            <a:srgbClr val="002040"/>
          </a:solidFill>
          <a:ln w="25400" cap="flat" cmpd="sng" algn="ctr">
            <a:solidFill>
              <a:srgbClr val="00204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a:ln>
                <a:noFill/>
              </a:ln>
              <a:solidFill>
                <a:prstClr val="white"/>
              </a:solidFill>
              <a:effectLst/>
              <a:uLnTx/>
              <a:uFillTx/>
              <a:latin typeface="Arial"/>
              <a:ea typeface="+mn-ea"/>
              <a:cs typeface="+mn-cs"/>
            </a:endParaRPr>
          </a:p>
        </p:txBody>
      </p:sp>
      <p:sp>
        <p:nvSpPr>
          <p:cNvPr id="13" name="TextBox 12">
            <a:extLst>
              <a:ext uri="{FF2B5EF4-FFF2-40B4-BE49-F238E27FC236}">
                <a16:creationId xmlns:a16="http://schemas.microsoft.com/office/drawing/2014/main" id="{1A0D8B98-59B6-4355-9AF3-555177AC30B6}"/>
              </a:ext>
            </a:extLst>
          </p:cNvPr>
          <p:cNvSpPr txBox="1"/>
          <p:nvPr/>
        </p:nvSpPr>
        <p:spPr>
          <a:xfrm>
            <a:off x="2279435" y="84030"/>
            <a:ext cx="1615738" cy="400110"/>
          </a:xfrm>
          <a:prstGeom prst="rect">
            <a:avLst/>
          </a:prstGeom>
          <a:noFill/>
        </p:spPr>
        <p:txBody>
          <a:bodyPr wrap="square" rtlCol="0">
            <a:spAutoFit/>
          </a:bodyPr>
          <a:lstStyle/>
          <a:p>
            <a:r>
              <a:rPr lang="en-CA" sz="2000" dirty="0">
                <a:solidFill>
                  <a:schemeClr val="bg1"/>
                </a:solidFill>
                <a:latin typeface="Arial" panose="020B0604020202020204" pitchFamily="34" charset="0"/>
                <a:cs typeface="Arial" panose="020B0604020202020204" pitchFamily="34" charset="0"/>
              </a:rPr>
              <a:t>Introduction</a:t>
            </a:r>
          </a:p>
        </p:txBody>
      </p:sp>
      <p:sp>
        <p:nvSpPr>
          <p:cNvPr id="14" name="TextBox 13">
            <a:extLst>
              <a:ext uri="{FF2B5EF4-FFF2-40B4-BE49-F238E27FC236}">
                <a16:creationId xmlns:a16="http://schemas.microsoft.com/office/drawing/2014/main" id="{9304CD47-9FE2-4A8B-AF50-556AF6EA6439}"/>
              </a:ext>
            </a:extLst>
          </p:cNvPr>
          <p:cNvSpPr txBox="1"/>
          <p:nvPr/>
        </p:nvSpPr>
        <p:spPr>
          <a:xfrm>
            <a:off x="10377646" y="76370"/>
            <a:ext cx="1615738" cy="400110"/>
          </a:xfrm>
          <a:prstGeom prst="rect">
            <a:avLst/>
          </a:prstGeom>
          <a:noFill/>
        </p:spPr>
        <p:txBody>
          <a:bodyPr wrap="square" rtlCol="0">
            <a:spAutoFit/>
          </a:bodyPr>
          <a:lstStyle/>
          <a:p>
            <a:pPr algn="ctr"/>
            <a:r>
              <a:rPr lang="en-CA" sz="2000" dirty="0">
                <a:solidFill>
                  <a:schemeClr val="bg1"/>
                </a:solidFill>
                <a:latin typeface="Arial" panose="020B0604020202020204" pitchFamily="34" charset="0"/>
                <a:cs typeface="Arial" panose="020B0604020202020204" pitchFamily="34" charset="0"/>
              </a:rPr>
              <a:t>Next Steps</a:t>
            </a:r>
          </a:p>
        </p:txBody>
      </p:sp>
      <p:sp>
        <p:nvSpPr>
          <p:cNvPr id="15" name="TextBox 14">
            <a:extLst>
              <a:ext uri="{FF2B5EF4-FFF2-40B4-BE49-F238E27FC236}">
                <a16:creationId xmlns:a16="http://schemas.microsoft.com/office/drawing/2014/main" id="{6BF9A370-1D7D-4918-AC85-338CE1A5C356}"/>
              </a:ext>
            </a:extLst>
          </p:cNvPr>
          <p:cNvSpPr txBox="1"/>
          <p:nvPr/>
        </p:nvSpPr>
        <p:spPr>
          <a:xfrm>
            <a:off x="8528809" y="84030"/>
            <a:ext cx="1615738" cy="400110"/>
          </a:xfrm>
          <a:prstGeom prst="rect">
            <a:avLst/>
          </a:prstGeom>
          <a:noFill/>
        </p:spPr>
        <p:txBody>
          <a:bodyPr wrap="square" rtlCol="0">
            <a:spAutoFit/>
          </a:bodyPr>
          <a:lstStyle/>
          <a:p>
            <a:r>
              <a:rPr lang="en-CA" sz="2000" dirty="0">
                <a:solidFill>
                  <a:schemeClr val="bg1"/>
                </a:solidFill>
                <a:latin typeface="Arial" panose="020B0604020202020204" pitchFamily="34" charset="0"/>
                <a:cs typeface="Arial" panose="020B0604020202020204" pitchFamily="34" charset="0"/>
              </a:rPr>
              <a:t>Chapter 3</a:t>
            </a:r>
          </a:p>
        </p:txBody>
      </p:sp>
      <p:sp>
        <p:nvSpPr>
          <p:cNvPr id="16" name="TextBox 15">
            <a:extLst>
              <a:ext uri="{FF2B5EF4-FFF2-40B4-BE49-F238E27FC236}">
                <a16:creationId xmlns:a16="http://schemas.microsoft.com/office/drawing/2014/main" id="{1178143B-04CF-4486-9C66-B463AD5D9740}"/>
              </a:ext>
            </a:extLst>
          </p:cNvPr>
          <p:cNvSpPr txBox="1"/>
          <p:nvPr/>
        </p:nvSpPr>
        <p:spPr>
          <a:xfrm>
            <a:off x="4405541" y="84030"/>
            <a:ext cx="1615738" cy="400110"/>
          </a:xfrm>
          <a:prstGeom prst="rect">
            <a:avLst/>
          </a:prstGeom>
          <a:noFill/>
        </p:spPr>
        <p:txBody>
          <a:bodyPr wrap="square" rtlCol="0">
            <a:spAutoFit/>
          </a:bodyPr>
          <a:lstStyle/>
          <a:p>
            <a:r>
              <a:rPr lang="en-CA" sz="2000" dirty="0">
                <a:solidFill>
                  <a:schemeClr val="bg1"/>
                </a:solidFill>
                <a:latin typeface="Arial" panose="020B0604020202020204" pitchFamily="34" charset="0"/>
                <a:cs typeface="Arial" panose="020B0604020202020204" pitchFamily="34" charset="0"/>
              </a:rPr>
              <a:t>Chapter 1</a:t>
            </a:r>
          </a:p>
        </p:txBody>
      </p:sp>
      <p:sp>
        <p:nvSpPr>
          <p:cNvPr id="17" name="TextBox 16">
            <a:extLst>
              <a:ext uri="{FF2B5EF4-FFF2-40B4-BE49-F238E27FC236}">
                <a16:creationId xmlns:a16="http://schemas.microsoft.com/office/drawing/2014/main" id="{FC2C7AE4-D1C3-485A-9E99-C7B57B83155B}"/>
              </a:ext>
            </a:extLst>
          </p:cNvPr>
          <p:cNvSpPr txBox="1"/>
          <p:nvPr/>
        </p:nvSpPr>
        <p:spPr>
          <a:xfrm>
            <a:off x="6443342" y="76370"/>
            <a:ext cx="1615738" cy="400110"/>
          </a:xfrm>
          <a:prstGeom prst="rect">
            <a:avLst/>
          </a:prstGeom>
          <a:noFill/>
        </p:spPr>
        <p:txBody>
          <a:bodyPr wrap="square" rtlCol="0">
            <a:spAutoFit/>
          </a:bodyPr>
          <a:lstStyle/>
          <a:p>
            <a:r>
              <a:rPr lang="en-CA" sz="2000" dirty="0">
                <a:solidFill>
                  <a:schemeClr val="bg1"/>
                </a:solidFill>
                <a:latin typeface="Arial" panose="020B0604020202020204" pitchFamily="34" charset="0"/>
                <a:cs typeface="Arial" panose="020B0604020202020204" pitchFamily="34" charset="0"/>
              </a:rPr>
              <a:t>Chapter 2</a:t>
            </a:r>
          </a:p>
        </p:txBody>
      </p:sp>
      <p:sp>
        <p:nvSpPr>
          <p:cNvPr id="24" name="Rectangle 23">
            <a:extLst>
              <a:ext uri="{FF2B5EF4-FFF2-40B4-BE49-F238E27FC236}">
                <a16:creationId xmlns:a16="http://schemas.microsoft.com/office/drawing/2014/main" id="{A46BEA73-5D1A-4D65-818E-042254577CE8}"/>
              </a:ext>
            </a:extLst>
          </p:cNvPr>
          <p:cNvSpPr/>
          <p:nvPr/>
        </p:nvSpPr>
        <p:spPr>
          <a:xfrm>
            <a:off x="2019854" y="0"/>
            <a:ext cx="2040942" cy="676535"/>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5" name="Rectangle 24">
            <a:extLst>
              <a:ext uri="{FF2B5EF4-FFF2-40B4-BE49-F238E27FC236}">
                <a16:creationId xmlns:a16="http://schemas.microsoft.com/office/drawing/2014/main" id="{EAC23D83-8440-47A0-85E1-D90E8149439F}"/>
              </a:ext>
            </a:extLst>
          </p:cNvPr>
          <p:cNvSpPr/>
          <p:nvPr/>
        </p:nvSpPr>
        <p:spPr>
          <a:xfrm>
            <a:off x="4045950" y="0"/>
            <a:ext cx="2040942" cy="676535"/>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6" name="Rectangle 25">
            <a:extLst>
              <a:ext uri="{FF2B5EF4-FFF2-40B4-BE49-F238E27FC236}">
                <a16:creationId xmlns:a16="http://schemas.microsoft.com/office/drawing/2014/main" id="{4A90FB87-46F2-43B2-B05B-0E597E79E91D}"/>
              </a:ext>
            </a:extLst>
          </p:cNvPr>
          <p:cNvSpPr/>
          <p:nvPr/>
        </p:nvSpPr>
        <p:spPr>
          <a:xfrm>
            <a:off x="6083751" y="-1"/>
            <a:ext cx="2040942" cy="676535"/>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7" name="Rectangle 26">
            <a:extLst>
              <a:ext uri="{FF2B5EF4-FFF2-40B4-BE49-F238E27FC236}">
                <a16:creationId xmlns:a16="http://schemas.microsoft.com/office/drawing/2014/main" id="{893D0565-D6E2-493E-A6E8-066349C69705}"/>
              </a:ext>
            </a:extLst>
          </p:cNvPr>
          <p:cNvSpPr/>
          <p:nvPr/>
        </p:nvSpPr>
        <p:spPr>
          <a:xfrm>
            <a:off x="10192425" y="468"/>
            <a:ext cx="2040942" cy="676535"/>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8" name="Rectangle 27">
            <a:extLst>
              <a:ext uri="{FF2B5EF4-FFF2-40B4-BE49-F238E27FC236}">
                <a16:creationId xmlns:a16="http://schemas.microsoft.com/office/drawing/2014/main" id="{34576416-A160-4667-A5BB-44A38B5214DE}"/>
              </a:ext>
            </a:extLst>
          </p:cNvPr>
          <p:cNvSpPr/>
          <p:nvPr/>
        </p:nvSpPr>
        <p:spPr>
          <a:xfrm>
            <a:off x="8138088" y="-2"/>
            <a:ext cx="2040942" cy="676535"/>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9" name="Rectangle 18">
            <a:extLst>
              <a:ext uri="{FF2B5EF4-FFF2-40B4-BE49-F238E27FC236}">
                <a16:creationId xmlns:a16="http://schemas.microsoft.com/office/drawing/2014/main" id="{454A5F6F-A7AC-4936-AA5E-BF2ACC3E303A}"/>
              </a:ext>
            </a:extLst>
          </p:cNvPr>
          <p:cNvSpPr/>
          <p:nvPr/>
        </p:nvSpPr>
        <p:spPr>
          <a:xfrm>
            <a:off x="-12115" y="0"/>
            <a:ext cx="2040942" cy="676535"/>
          </a:xfrm>
          <a:prstGeom prst="rect">
            <a:avLst/>
          </a:prstGeom>
          <a:solidFill>
            <a:schemeClr val="bg1"/>
          </a:solidFill>
          <a:ln w="28575">
            <a:solidFill>
              <a:srgbClr val="002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8" name="TextBox 17">
            <a:extLst>
              <a:ext uri="{FF2B5EF4-FFF2-40B4-BE49-F238E27FC236}">
                <a16:creationId xmlns:a16="http://schemas.microsoft.com/office/drawing/2014/main" id="{CD4B17C8-262E-405A-9232-20DE2B6CED33}"/>
              </a:ext>
            </a:extLst>
          </p:cNvPr>
          <p:cNvSpPr txBox="1"/>
          <p:nvPr/>
        </p:nvSpPr>
        <p:spPr>
          <a:xfrm>
            <a:off x="195736" y="101370"/>
            <a:ext cx="1610435" cy="400110"/>
          </a:xfrm>
          <a:prstGeom prst="rect">
            <a:avLst/>
          </a:prstGeom>
          <a:noFill/>
        </p:spPr>
        <p:txBody>
          <a:bodyPr wrap="square" rtlCol="0">
            <a:spAutoFit/>
          </a:bodyPr>
          <a:lstStyle/>
          <a:p>
            <a:r>
              <a:rPr lang="en-CA" sz="2000" dirty="0">
                <a:solidFill>
                  <a:srgbClr val="002040"/>
                </a:solidFill>
                <a:latin typeface="Arial" panose="020B0604020202020204" pitchFamily="34" charset="0"/>
                <a:cs typeface="Arial" panose="020B0604020202020204" pitchFamily="34" charset="0"/>
              </a:rPr>
              <a:t>Background</a:t>
            </a:r>
          </a:p>
        </p:txBody>
      </p:sp>
      <p:sp>
        <p:nvSpPr>
          <p:cNvPr id="2" name="Content Placeholder 11">
            <a:extLst>
              <a:ext uri="{FF2B5EF4-FFF2-40B4-BE49-F238E27FC236}">
                <a16:creationId xmlns:a16="http://schemas.microsoft.com/office/drawing/2014/main" id="{B8B136D7-4108-9765-9720-C684CEB12DEB}"/>
              </a:ext>
            </a:extLst>
          </p:cNvPr>
          <p:cNvSpPr txBox="1">
            <a:spLocks/>
          </p:cNvSpPr>
          <p:nvPr/>
        </p:nvSpPr>
        <p:spPr>
          <a:xfrm>
            <a:off x="308154" y="1663337"/>
            <a:ext cx="7102784" cy="505336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 typeface="Arial" panose="020B0604020202020204" pitchFamily="34" charset="0"/>
              <a:buChar char="•"/>
            </a:pPr>
            <a:r>
              <a:rPr lang="en-CA" sz="2200" dirty="0">
                <a:latin typeface="Arial" panose="020B0604020202020204" pitchFamily="34" charset="0"/>
                <a:cs typeface="Arial" panose="020B0604020202020204" pitchFamily="34" charset="0"/>
              </a:rPr>
              <a:t>Research Question:</a:t>
            </a:r>
          </a:p>
          <a:p>
            <a:pPr marL="742950" lvl="1" indent="-285750" algn="l">
              <a:buFont typeface="Arial" panose="020B0604020202020204" pitchFamily="34" charset="0"/>
              <a:buChar char="•"/>
            </a:pPr>
            <a:r>
              <a:rPr lang="en-CA" sz="1800" dirty="0">
                <a:latin typeface="Arial" panose="020B0604020202020204" pitchFamily="34" charset="0"/>
                <a:cs typeface="Arial" panose="020B0604020202020204" pitchFamily="34" charset="0"/>
              </a:rPr>
              <a:t>What is the climate change mitigation potential of using harvest residues for bioenergy in British Columbia?</a:t>
            </a:r>
            <a:br>
              <a:rPr lang="en-CA" sz="1800" dirty="0">
                <a:latin typeface="Arial" panose="020B0604020202020204" pitchFamily="34" charset="0"/>
                <a:cs typeface="Arial" panose="020B0604020202020204" pitchFamily="34" charset="0"/>
              </a:rPr>
            </a:br>
            <a:endParaRPr lang="en-CA" sz="1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CA" sz="2200" dirty="0">
                <a:latin typeface="Arial" panose="020B0604020202020204" pitchFamily="34" charset="0"/>
                <a:cs typeface="Arial" panose="020B0604020202020204" pitchFamily="34" charset="0"/>
              </a:rPr>
              <a:t>Conclusions:</a:t>
            </a:r>
          </a:p>
          <a:p>
            <a:pPr marL="742950" lvl="1" indent="-285750" algn="l">
              <a:buFont typeface="Arial" panose="020B0604020202020204" pitchFamily="34" charset="0"/>
              <a:buChar char="•"/>
            </a:pPr>
            <a:r>
              <a:rPr lang="en-CA" sz="1800" dirty="0">
                <a:latin typeface="Arial" panose="020B0604020202020204" pitchFamily="34" charset="0"/>
                <a:cs typeface="Arial" panose="020B0604020202020204" pitchFamily="34" charset="0"/>
              </a:rPr>
              <a:t>Determined the optimal end use for harvest residues in BC is within community bioenergy facilities to displace fossil fuel heat generation</a:t>
            </a:r>
            <a:br>
              <a:rPr lang="en-CA" sz="1800" dirty="0">
                <a:latin typeface="Arial" panose="020B0604020202020204" pitchFamily="34" charset="0"/>
                <a:cs typeface="Arial" panose="020B0604020202020204" pitchFamily="34" charset="0"/>
              </a:rPr>
            </a:br>
            <a:endParaRPr lang="en-CA" sz="1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CA" sz="2200" dirty="0">
                <a:latin typeface="Arial" panose="020B0604020202020204" pitchFamily="34" charset="0"/>
                <a:cs typeface="Arial" panose="020B0604020202020204" pitchFamily="34" charset="0"/>
              </a:rPr>
              <a:t>Resulting Impact:</a:t>
            </a:r>
          </a:p>
          <a:p>
            <a:pPr marL="742950" lvl="1" indent="-285750" algn="l">
              <a:buFont typeface="Arial" panose="020B0604020202020204" pitchFamily="34" charset="0"/>
              <a:buChar char="•"/>
            </a:pPr>
            <a:r>
              <a:rPr lang="en-CA" sz="1800" dirty="0">
                <a:latin typeface="Arial" panose="020B0604020202020204" pitchFamily="34" charset="0"/>
                <a:cs typeface="Arial" panose="020B0604020202020204" pitchFamily="34" charset="0"/>
              </a:rPr>
              <a:t>Currently co-author in two submitted journal articles which use my model to determine avoided emissions</a:t>
            </a:r>
          </a:p>
          <a:p>
            <a:pPr marL="742950" lvl="1" indent="-285750" algn="l">
              <a:buFont typeface="Arial" panose="020B0604020202020204" pitchFamily="34" charset="0"/>
              <a:buChar char="•"/>
            </a:pPr>
            <a:r>
              <a:rPr lang="en-CA" sz="1800" dirty="0">
                <a:latin typeface="Arial" panose="020B0604020202020204" pitchFamily="34" charset="0"/>
                <a:cs typeface="Arial" panose="020B0604020202020204" pitchFamily="34" charset="0"/>
              </a:rPr>
              <a:t>The model is still being used within NRCan to analyse and compare the use of harvest residues for bioenergy as a potential mitigation strategy</a:t>
            </a:r>
          </a:p>
          <a:p>
            <a:pPr marL="742950" lvl="1" indent="-285750" algn="l">
              <a:buFont typeface="Arial" panose="020B0604020202020204" pitchFamily="34" charset="0"/>
              <a:buChar char="•"/>
            </a:pPr>
            <a:endParaRPr lang="en-CA" sz="1800" dirty="0">
              <a:latin typeface="Arial" panose="020B0604020202020204" pitchFamily="34" charset="0"/>
              <a:cs typeface="Arial" panose="020B0604020202020204" pitchFamily="34" charset="0"/>
            </a:endParaRPr>
          </a:p>
          <a:p>
            <a:pPr marL="742950" lvl="1" indent="-285750" algn="l">
              <a:buFont typeface="Arial" panose="020B0604020202020204" pitchFamily="34" charset="0"/>
              <a:buChar char="•"/>
            </a:pPr>
            <a:endParaRPr lang="en-CA" sz="1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endParaRPr lang="en-CA" sz="2000" dirty="0">
              <a:latin typeface="Arial" panose="020B0604020202020204" pitchFamily="34" charset="0"/>
              <a:cs typeface="Arial" panose="020B0604020202020204" pitchFamily="34" charset="0"/>
            </a:endParaRPr>
          </a:p>
          <a:p>
            <a:pPr marL="742950" lvl="1" indent="-285750" algn="l">
              <a:buFont typeface="Arial" panose="020B0604020202020204" pitchFamily="34" charset="0"/>
              <a:buChar char="•"/>
            </a:pPr>
            <a:endParaRPr lang="en-CA" sz="1400"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1B16BB5C-B390-37EB-F726-95E3F5F80CCE}"/>
              </a:ext>
            </a:extLst>
          </p:cNvPr>
          <p:cNvSpPr txBox="1"/>
          <p:nvPr/>
        </p:nvSpPr>
        <p:spPr>
          <a:xfrm>
            <a:off x="308154" y="939102"/>
            <a:ext cx="6135188" cy="461665"/>
          </a:xfrm>
          <a:prstGeom prst="rect">
            <a:avLst/>
          </a:prstGeom>
          <a:noFill/>
        </p:spPr>
        <p:txBody>
          <a:bodyPr wrap="square">
            <a:spAutoFit/>
          </a:bodyPr>
          <a:lstStyle/>
          <a:p>
            <a:pPr algn="l"/>
            <a:r>
              <a:rPr lang="en-CA" sz="2400" dirty="0">
                <a:latin typeface="Arial" panose="020B0604020202020204" pitchFamily="34" charset="0"/>
                <a:cs typeface="Arial" panose="020B0604020202020204" pitchFamily="34" charset="0"/>
              </a:rPr>
              <a:t>M.Sc. (Forestry)</a:t>
            </a:r>
          </a:p>
        </p:txBody>
      </p:sp>
      <p:pic>
        <p:nvPicPr>
          <p:cNvPr id="3" name="Picture 2" descr="Map&#10;&#10;Description automatically generated">
            <a:extLst>
              <a:ext uri="{FF2B5EF4-FFF2-40B4-BE49-F238E27FC236}">
                <a16:creationId xmlns:a16="http://schemas.microsoft.com/office/drawing/2014/main" id="{009056C8-FAE6-81BE-5B0C-4FDAAE5097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54982" y="676533"/>
            <a:ext cx="4538402" cy="5873225"/>
          </a:xfrm>
          <a:prstGeom prst="rect">
            <a:avLst/>
          </a:prstGeom>
        </p:spPr>
      </p:pic>
      <p:sp>
        <p:nvSpPr>
          <p:cNvPr id="4" name="TextBox 3">
            <a:extLst>
              <a:ext uri="{FF2B5EF4-FFF2-40B4-BE49-F238E27FC236}">
                <a16:creationId xmlns:a16="http://schemas.microsoft.com/office/drawing/2014/main" id="{10C0A3D8-6EF4-46B7-78C5-E9311A75FDEC}"/>
              </a:ext>
            </a:extLst>
          </p:cNvPr>
          <p:cNvSpPr txBox="1"/>
          <p:nvPr/>
        </p:nvSpPr>
        <p:spPr>
          <a:xfrm>
            <a:off x="7570429" y="6408921"/>
            <a:ext cx="4378911" cy="307777"/>
          </a:xfrm>
          <a:prstGeom prst="rect">
            <a:avLst/>
          </a:prstGeom>
          <a:noFill/>
        </p:spPr>
        <p:txBody>
          <a:bodyPr wrap="square">
            <a:spAutoFit/>
          </a:bodyPr>
          <a:lstStyle/>
          <a:p>
            <a:r>
              <a:rPr lang="en-CA" sz="1400" i="1" dirty="0">
                <a:solidFill>
                  <a:srgbClr val="44546A"/>
                </a:solidFill>
                <a:effectLst/>
                <a:latin typeface="Times New Roman" panose="02020603050405020304" pitchFamily="18" charset="0"/>
                <a:ea typeface="Calibri" panose="020F0502020204030204" pitchFamily="34" charset="0"/>
                <a:cs typeface="Times New Roman" panose="02020603050405020304" pitchFamily="18" charset="0"/>
              </a:rPr>
              <a:t>Fibre destinations for the zero energy scenario. </a:t>
            </a:r>
            <a:endParaRPr lang="en-CA" sz="1400" dirty="0"/>
          </a:p>
        </p:txBody>
      </p:sp>
    </p:spTree>
    <p:extLst>
      <p:ext uri="{BB962C8B-B14F-4D97-AF65-F5344CB8AC3E}">
        <p14:creationId xmlns:p14="http://schemas.microsoft.com/office/powerpoint/2010/main" val="33614446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CDBC8E8-493E-4371-9981-5E3345103CF4}"/>
              </a:ext>
            </a:extLst>
          </p:cNvPr>
          <p:cNvSpPr/>
          <p:nvPr/>
        </p:nvSpPr>
        <p:spPr>
          <a:xfrm>
            <a:off x="0" y="0"/>
            <a:ext cx="12192000" cy="568171"/>
          </a:xfrm>
          <a:prstGeom prst="rect">
            <a:avLst/>
          </a:prstGeom>
          <a:solidFill>
            <a:srgbClr val="002040"/>
          </a:solidFill>
          <a:ln w="25400" cap="flat" cmpd="sng" algn="ctr">
            <a:solidFill>
              <a:srgbClr val="00204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a:ln>
                <a:noFill/>
              </a:ln>
              <a:solidFill>
                <a:prstClr val="white"/>
              </a:solidFill>
              <a:effectLst/>
              <a:uLnTx/>
              <a:uFillTx/>
              <a:latin typeface="Arial"/>
              <a:ea typeface="+mn-ea"/>
              <a:cs typeface="+mn-cs"/>
            </a:endParaRPr>
          </a:p>
        </p:txBody>
      </p:sp>
      <p:sp>
        <p:nvSpPr>
          <p:cNvPr id="13" name="TextBox 12">
            <a:extLst>
              <a:ext uri="{FF2B5EF4-FFF2-40B4-BE49-F238E27FC236}">
                <a16:creationId xmlns:a16="http://schemas.microsoft.com/office/drawing/2014/main" id="{1A0D8B98-59B6-4355-9AF3-555177AC30B6}"/>
              </a:ext>
            </a:extLst>
          </p:cNvPr>
          <p:cNvSpPr txBox="1"/>
          <p:nvPr/>
        </p:nvSpPr>
        <p:spPr>
          <a:xfrm>
            <a:off x="2279435" y="84030"/>
            <a:ext cx="1615738" cy="400110"/>
          </a:xfrm>
          <a:prstGeom prst="rect">
            <a:avLst/>
          </a:prstGeom>
          <a:noFill/>
        </p:spPr>
        <p:txBody>
          <a:bodyPr wrap="square" rtlCol="0">
            <a:spAutoFit/>
          </a:bodyPr>
          <a:lstStyle/>
          <a:p>
            <a:r>
              <a:rPr lang="en-CA" sz="2000" dirty="0">
                <a:solidFill>
                  <a:schemeClr val="bg1"/>
                </a:solidFill>
                <a:latin typeface="Arial" panose="020B0604020202020204" pitchFamily="34" charset="0"/>
                <a:cs typeface="Arial" panose="020B0604020202020204" pitchFamily="34" charset="0"/>
              </a:rPr>
              <a:t>Introduction</a:t>
            </a:r>
          </a:p>
        </p:txBody>
      </p:sp>
      <p:sp>
        <p:nvSpPr>
          <p:cNvPr id="14" name="TextBox 13">
            <a:extLst>
              <a:ext uri="{FF2B5EF4-FFF2-40B4-BE49-F238E27FC236}">
                <a16:creationId xmlns:a16="http://schemas.microsoft.com/office/drawing/2014/main" id="{9304CD47-9FE2-4A8B-AF50-556AF6EA6439}"/>
              </a:ext>
            </a:extLst>
          </p:cNvPr>
          <p:cNvSpPr txBox="1"/>
          <p:nvPr/>
        </p:nvSpPr>
        <p:spPr>
          <a:xfrm>
            <a:off x="10377646" y="76370"/>
            <a:ext cx="1615738" cy="400110"/>
          </a:xfrm>
          <a:prstGeom prst="rect">
            <a:avLst/>
          </a:prstGeom>
          <a:noFill/>
        </p:spPr>
        <p:txBody>
          <a:bodyPr wrap="square" rtlCol="0">
            <a:spAutoFit/>
          </a:bodyPr>
          <a:lstStyle/>
          <a:p>
            <a:pPr algn="ctr"/>
            <a:r>
              <a:rPr lang="en-CA" sz="2000" dirty="0">
                <a:solidFill>
                  <a:schemeClr val="bg1"/>
                </a:solidFill>
                <a:latin typeface="Arial" panose="020B0604020202020204" pitchFamily="34" charset="0"/>
                <a:cs typeface="Arial" panose="020B0604020202020204" pitchFamily="34" charset="0"/>
              </a:rPr>
              <a:t>Next Steps</a:t>
            </a:r>
          </a:p>
        </p:txBody>
      </p:sp>
      <p:sp>
        <p:nvSpPr>
          <p:cNvPr id="15" name="TextBox 14">
            <a:extLst>
              <a:ext uri="{FF2B5EF4-FFF2-40B4-BE49-F238E27FC236}">
                <a16:creationId xmlns:a16="http://schemas.microsoft.com/office/drawing/2014/main" id="{6BF9A370-1D7D-4918-AC85-338CE1A5C356}"/>
              </a:ext>
            </a:extLst>
          </p:cNvPr>
          <p:cNvSpPr txBox="1"/>
          <p:nvPr/>
        </p:nvSpPr>
        <p:spPr>
          <a:xfrm>
            <a:off x="8528809" y="84030"/>
            <a:ext cx="1615738" cy="400110"/>
          </a:xfrm>
          <a:prstGeom prst="rect">
            <a:avLst/>
          </a:prstGeom>
          <a:noFill/>
        </p:spPr>
        <p:txBody>
          <a:bodyPr wrap="square" rtlCol="0">
            <a:spAutoFit/>
          </a:bodyPr>
          <a:lstStyle/>
          <a:p>
            <a:r>
              <a:rPr lang="en-CA" sz="2000" dirty="0">
                <a:solidFill>
                  <a:schemeClr val="bg1"/>
                </a:solidFill>
                <a:latin typeface="Arial" panose="020B0604020202020204" pitchFamily="34" charset="0"/>
                <a:cs typeface="Arial" panose="020B0604020202020204" pitchFamily="34" charset="0"/>
              </a:rPr>
              <a:t>Chapter 3</a:t>
            </a:r>
          </a:p>
        </p:txBody>
      </p:sp>
      <p:sp>
        <p:nvSpPr>
          <p:cNvPr id="16" name="TextBox 15">
            <a:extLst>
              <a:ext uri="{FF2B5EF4-FFF2-40B4-BE49-F238E27FC236}">
                <a16:creationId xmlns:a16="http://schemas.microsoft.com/office/drawing/2014/main" id="{1178143B-04CF-4486-9C66-B463AD5D9740}"/>
              </a:ext>
            </a:extLst>
          </p:cNvPr>
          <p:cNvSpPr txBox="1"/>
          <p:nvPr/>
        </p:nvSpPr>
        <p:spPr>
          <a:xfrm>
            <a:off x="4405541" y="84030"/>
            <a:ext cx="1615738" cy="400110"/>
          </a:xfrm>
          <a:prstGeom prst="rect">
            <a:avLst/>
          </a:prstGeom>
          <a:noFill/>
        </p:spPr>
        <p:txBody>
          <a:bodyPr wrap="square" rtlCol="0">
            <a:spAutoFit/>
          </a:bodyPr>
          <a:lstStyle/>
          <a:p>
            <a:r>
              <a:rPr lang="en-CA" sz="2000" dirty="0">
                <a:solidFill>
                  <a:schemeClr val="bg1"/>
                </a:solidFill>
                <a:latin typeface="Arial" panose="020B0604020202020204" pitchFamily="34" charset="0"/>
                <a:cs typeface="Arial" panose="020B0604020202020204" pitchFamily="34" charset="0"/>
              </a:rPr>
              <a:t>Chapter 1</a:t>
            </a:r>
          </a:p>
        </p:txBody>
      </p:sp>
      <p:sp>
        <p:nvSpPr>
          <p:cNvPr id="17" name="TextBox 16">
            <a:extLst>
              <a:ext uri="{FF2B5EF4-FFF2-40B4-BE49-F238E27FC236}">
                <a16:creationId xmlns:a16="http://schemas.microsoft.com/office/drawing/2014/main" id="{FC2C7AE4-D1C3-485A-9E99-C7B57B83155B}"/>
              </a:ext>
            </a:extLst>
          </p:cNvPr>
          <p:cNvSpPr txBox="1"/>
          <p:nvPr/>
        </p:nvSpPr>
        <p:spPr>
          <a:xfrm>
            <a:off x="6443342" y="76370"/>
            <a:ext cx="1615738" cy="400110"/>
          </a:xfrm>
          <a:prstGeom prst="rect">
            <a:avLst/>
          </a:prstGeom>
          <a:noFill/>
        </p:spPr>
        <p:txBody>
          <a:bodyPr wrap="square" rtlCol="0">
            <a:spAutoFit/>
          </a:bodyPr>
          <a:lstStyle/>
          <a:p>
            <a:r>
              <a:rPr lang="en-CA" sz="2000" dirty="0">
                <a:solidFill>
                  <a:schemeClr val="bg1"/>
                </a:solidFill>
                <a:latin typeface="Arial" panose="020B0604020202020204" pitchFamily="34" charset="0"/>
                <a:cs typeface="Arial" panose="020B0604020202020204" pitchFamily="34" charset="0"/>
              </a:rPr>
              <a:t>Chapter 2</a:t>
            </a:r>
          </a:p>
        </p:txBody>
      </p:sp>
      <p:sp>
        <p:nvSpPr>
          <p:cNvPr id="24" name="Rectangle 23">
            <a:extLst>
              <a:ext uri="{FF2B5EF4-FFF2-40B4-BE49-F238E27FC236}">
                <a16:creationId xmlns:a16="http://schemas.microsoft.com/office/drawing/2014/main" id="{A46BEA73-5D1A-4D65-818E-042254577CE8}"/>
              </a:ext>
            </a:extLst>
          </p:cNvPr>
          <p:cNvSpPr/>
          <p:nvPr/>
        </p:nvSpPr>
        <p:spPr>
          <a:xfrm>
            <a:off x="2019854" y="0"/>
            <a:ext cx="2040942" cy="676535"/>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5" name="Rectangle 24">
            <a:extLst>
              <a:ext uri="{FF2B5EF4-FFF2-40B4-BE49-F238E27FC236}">
                <a16:creationId xmlns:a16="http://schemas.microsoft.com/office/drawing/2014/main" id="{EAC23D83-8440-47A0-85E1-D90E8149439F}"/>
              </a:ext>
            </a:extLst>
          </p:cNvPr>
          <p:cNvSpPr/>
          <p:nvPr/>
        </p:nvSpPr>
        <p:spPr>
          <a:xfrm>
            <a:off x="4045950" y="0"/>
            <a:ext cx="2040942" cy="676535"/>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6" name="Rectangle 25">
            <a:extLst>
              <a:ext uri="{FF2B5EF4-FFF2-40B4-BE49-F238E27FC236}">
                <a16:creationId xmlns:a16="http://schemas.microsoft.com/office/drawing/2014/main" id="{4A90FB87-46F2-43B2-B05B-0E597E79E91D}"/>
              </a:ext>
            </a:extLst>
          </p:cNvPr>
          <p:cNvSpPr/>
          <p:nvPr/>
        </p:nvSpPr>
        <p:spPr>
          <a:xfrm>
            <a:off x="6083751" y="-1"/>
            <a:ext cx="2040942" cy="676535"/>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7" name="Rectangle 26">
            <a:extLst>
              <a:ext uri="{FF2B5EF4-FFF2-40B4-BE49-F238E27FC236}">
                <a16:creationId xmlns:a16="http://schemas.microsoft.com/office/drawing/2014/main" id="{893D0565-D6E2-493E-A6E8-066349C69705}"/>
              </a:ext>
            </a:extLst>
          </p:cNvPr>
          <p:cNvSpPr/>
          <p:nvPr/>
        </p:nvSpPr>
        <p:spPr>
          <a:xfrm>
            <a:off x="10192425" y="468"/>
            <a:ext cx="2040942" cy="676535"/>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8" name="Rectangle 27">
            <a:extLst>
              <a:ext uri="{FF2B5EF4-FFF2-40B4-BE49-F238E27FC236}">
                <a16:creationId xmlns:a16="http://schemas.microsoft.com/office/drawing/2014/main" id="{34576416-A160-4667-A5BB-44A38B5214DE}"/>
              </a:ext>
            </a:extLst>
          </p:cNvPr>
          <p:cNvSpPr/>
          <p:nvPr/>
        </p:nvSpPr>
        <p:spPr>
          <a:xfrm>
            <a:off x="8138088" y="-2"/>
            <a:ext cx="2040942" cy="676535"/>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9" name="Rectangle 18">
            <a:extLst>
              <a:ext uri="{FF2B5EF4-FFF2-40B4-BE49-F238E27FC236}">
                <a16:creationId xmlns:a16="http://schemas.microsoft.com/office/drawing/2014/main" id="{454A5F6F-A7AC-4936-AA5E-BF2ACC3E303A}"/>
              </a:ext>
            </a:extLst>
          </p:cNvPr>
          <p:cNvSpPr/>
          <p:nvPr/>
        </p:nvSpPr>
        <p:spPr>
          <a:xfrm>
            <a:off x="-12115" y="0"/>
            <a:ext cx="2040942" cy="676535"/>
          </a:xfrm>
          <a:prstGeom prst="rect">
            <a:avLst/>
          </a:prstGeom>
          <a:solidFill>
            <a:schemeClr val="bg1"/>
          </a:solidFill>
          <a:ln w="28575">
            <a:solidFill>
              <a:srgbClr val="002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8" name="TextBox 17">
            <a:extLst>
              <a:ext uri="{FF2B5EF4-FFF2-40B4-BE49-F238E27FC236}">
                <a16:creationId xmlns:a16="http://schemas.microsoft.com/office/drawing/2014/main" id="{CD4B17C8-262E-405A-9232-20DE2B6CED33}"/>
              </a:ext>
            </a:extLst>
          </p:cNvPr>
          <p:cNvSpPr txBox="1"/>
          <p:nvPr/>
        </p:nvSpPr>
        <p:spPr>
          <a:xfrm>
            <a:off x="195736" y="101370"/>
            <a:ext cx="1610435" cy="400110"/>
          </a:xfrm>
          <a:prstGeom prst="rect">
            <a:avLst/>
          </a:prstGeom>
          <a:noFill/>
        </p:spPr>
        <p:txBody>
          <a:bodyPr wrap="square" rtlCol="0">
            <a:spAutoFit/>
          </a:bodyPr>
          <a:lstStyle/>
          <a:p>
            <a:r>
              <a:rPr lang="en-CA" sz="2000" dirty="0">
                <a:solidFill>
                  <a:srgbClr val="002040"/>
                </a:solidFill>
                <a:latin typeface="Arial" panose="020B0604020202020204" pitchFamily="34" charset="0"/>
                <a:cs typeface="Arial" panose="020B0604020202020204" pitchFamily="34" charset="0"/>
              </a:rPr>
              <a:t>Background</a:t>
            </a:r>
          </a:p>
        </p:txBody>
      </p:sp>
      <p:sp>
        <p:nvSpPr>
          <p:cNvPr id="2" name="Content Placeholder 11">
            <a:extLst>
              <a:ext uri="{FF2B5EF4-FFF2-40B4-BE49-F238E27FC236}">
                <a16:creationId xmlns:a16="http://schemas.microsoft.com/office/drawing/2014/main" id="{B8B136D7-4108-9765-9720-C684CEB12DEB}"/>
              </a:ext>
            </a:extLst>
          </p:cNvPr>
          <p:cNvSpPr txBox="1">
            <a:spLocks/>
          </p:cNvSpPr>
          <p:nvPr/>
        </p:nvSpPr>
        <p:spPr>
          <a:xfrm>
            <a:off x="428396" y="1391429"/>
            <a:ext cx="11335207" cy="539020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 typeface="Arial" panose="020B0604020202020204" pitchFamily="34" charset="0"/>
              <a:buChar char="•"/>
            </a:pPr>
            <a:r>
              <a:rPr lang="en-CA" sz="2200" dirty="0">
                <a:latin typeface="Arial" panose="020B0604020202020204" pitchFamily="34" charset="0"/>
                <a:cs typeface="Arial" panose="020B0604020202020204" pitchFamily="34" charset="0"/>
              </a:rPr>
              <a:t>BSc:</a:t>
            </a:r>
          </a:p>
          <a:p>
            <a:pPr marL="742950" lvl="1" indent="-285750" algn="l">
              <a:buFont typeface="Arial" panose="020B0604020202020204" pitchFamily="34" charset="0"/>
              <a:buChar char="•"/>
            </a:pPr>
            <a:r>
              <a:rPr lang="en-CA" sz="1800" dirty="0">
                <a:latin typeface="Arial" panose="020B0604020202020204" pitchFamily="34" charset="0"/>
                <a:cs typeface="Arial" panose="020B0604020202020204" pitchFamily="34" charset="0"/>
              </a:rPr>
              <a:t>FRST 232 (Computer Applications in Forestry)</a:t>
            </a:r>
          </a:p>
          <a:p>
            <a:pPr marL="1200150" lvl="2" indent="-285750" algn="l">
              <a:buFont typeface="Arial" panose="020B0604020202020204" pitchFamily="34" charset="0"/>
              <a:buChar char="•"/>
            </a:pPr>
            <a:r>
              <a:rPr lang="en-CA" sz="1600" dirty="0">
                <a:latin typeface="Arial" panose="020B0604020202020204" pitchFamily="34" charset="0"/>
                <a:cs typeface="Arial" panose="020B0604020202020204" pitchFamily="34" charset="0"/>
              </a:rPr>
              <a:t>When I took the course it was mostly excel VBA, but nonetheless, made me comfortable with software</a:t>
            </a:r>
          </a:p>
          <a:p>
            <a:pPr marL="742950" lvl="1" indent="-285750" algn="l">
              <a:buFont typeface="Arial" panose="020B0604020202020204" pitchFamily="34" charset="0"/>
              <a:buChar char="•"/>
            </a:pPr>
            <a:r>
              <a:rPr lang="en-CA" sz="1800" dirty="0">
                <a:latin typeface="Arial" panose="020B0604020202020204" pitchFamily="34" charset="0"/>
                <a:cs typeface="Arial" panose="020B0604020202020204" pitchFamily="34" charset="0"/>
              </a:rPr>
              <a:t>FRST 231 (Introduction to Biometrics)</a:t>
            </a:r>
          </a:p>
          <a:p>
            <a:pPr marL="1200150" lvl="2" indent="-285750" algn="l">
              <a:buFont typeface="Arial" panose="020B0604020202020204" pitchFamily="34" charset="0"/>
              <a:buChar char="•"/>
            </a:pPr>
            <a:r>
              <a:rPr lang="en-CA" sz="1600" dirty="0">
                <a:latin typeface="Arial" panose="020B0604020202020204" pitchFamily="34" charset="0"/>
                <a:cs typeface="Arial" panose="020B0604020202020204" pitchFamily="34" charset="0"/>
              </a:rPr>
              <a:t>Basic theories of probability and statistics</a:t>
            </a:r>
          </a:p>
          <a:p>
            <a:pPr marL="742950" lvl="1" indent="-285750" algn="l">
              <a:buFont typeface="Arial" panose="020B0604020202020204" pitchFamily="34" charset="0"/>
              <a:buChar char="•"/>
            </a:pPr>
            <a:r>
              <a:rPr lang="en-CA" sz="1800" dirty="0">
                <a:latin typeface="Arial" panose="020B0604020202020204" pitchFamily="34" charset="0"/>
                <a:cs typeface="Arial" panose="020B0604020202020204" pitchFamily="34" charset="0"/>
              </a:rPr>
              <a:t>various conservation/forestry courses involving data analyses (ANOVA, biodiversity index, population dynamics)</a:t>
            </a:r>
            <a:br>
              <a:rPr lang="en-CA" sz="1800" dirty="0">
                <a:latin typeface="Arial" panose="020B0604020202020204" pitchFamily="34" charset="0"/>
                <a:cs typeface="Arial" panose="020B0604020202020204" pitchFamily="34" charset="0"/>
              </a:rPr>
            </a:br>
            <a:endParaRPr lang="en-CA"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CA" sz="2200" dirty="0">
                <a:latin typeface="Arial" panose="020B0604020202020204" pitchFamily="34" charset="0"/>
                <a:cs typeface="Arial" panose="020B0604020202020204" pitchFamily="34" charset="0"/>
              </a:rPr>
              <a:t>MSc:</a:t>
            </a:r>
          </a:p>
          <a:p>
            <a:pPr marL="742950" lvl="1" indent="-285750" algn="l">
              <a:buFont typeface="Arial" panose="020B0604020202020204" pitchFamily="34" charset="0"/>
              <a:buChar char="•"/>
            </a:pPr>
            <a:r>
              <a:rPr lang="en-CA" sz="1800" dirty="0">
                <a:latin typeface="Arial" panose="020B0604020202020204" pitchFamily="34" charset="0"/>
                <a:cs typeface="Arial" panose="020B0604020202020204" pitchFamily="34" charset="0"/>
              </a:rPr>
              <a:t>FRE 474 (Causal Inference in the Economics of Natural Resource Conservation)</a:t>
            </a:r>
          </a:p>
          <a:p>
            <a:pPr marL="1200150" lvl="2" indent="-285750" algn="l">
              <a:buFont typeface="Arial" panose="020B0604020202020204" pitchFamily="34" charset="0"/>
              <a:buChar char="•"/>
            </a:pPr>
            <a:r>
              <a:rPr lang="en-CA" sz="1600" dirty="0">
                <a:latin typeface="Arial" panose="020B0604020202020204" pitchFamily="34" charset="0"/>
                <a:cs typeface="Arial" panose="020B0604020202020204" pitchFamily="34" charset="0"/>
              </a:rPr>
              <a:t>Essentially recreating resource economic white papers using linear regression, exclusively using R</a:t>
            </a:r>
            <a:br>
              <a:rPr lang="en-CA" sz="1600" dirty="0">
                <a:latin typeface="Arial" panose="020B0604020202020204" pitchFamily="34" charset="0"/>
                <a:cs typeface="Arial" panose="020B0604020202020204" pitchFamily="34" charset="0"/>
              </a:rPr>
            </a:br>
            <a:endParaRPr lang="en-CA" sz="16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CA" sz="2200" dirty="0">
                <a:latin typeface="Arial" panose="020B0604020202020204" pitchFamily="34" charset="0"/>
                <a:cs typeface="Arial" panose="020B0604020202020204" pitchFamily="34" charset="0"/>
              </a:rPr>
              <a:t>PhD:</a:t>
            </a:r>
          </a:p>
          <a:p>
            <a:pPr marL="742950" lvl="1" indent="-285750" algn="l">
              <a:buFont typeface="Arial" panose="020B0604020202020204" pitchFamily="34" charset="0"/>
              <a:buChar char="•"/>
            </a:pPr>
            <a:r>
              <a:rPr lang="en-CA" sz="1800" dirty="0">
                <a:latin typeface="Arial" panose="020B0604020202020204" pitchFamily="34" charset="0"/>
                <a:cs typeface="Arial" panose="020B0604020202020204" pitchFamily="34" charset="0"/>
              </a:rPr>
              <a:t>FRST 533 (Problems in Statistical Methods)</a:t>
            </a:r>
          </a:p>
          <a:p>
            <a:pPr marL="1200150" lvl="2" indent="-285750" algn="l">
              <a:buFont typeface="Arial" panose="020B0604020202020204" pitchFamily="34" charset="0"/>
              <a:buChar char="•"/>
            </a:pPr>
            <a:r>
              <a:rPr lang="en-CA" sz="1600" dirty="0">
                <a:latin typeface="Arial" panose="020B0604020202020204" pitchFamily="34" charset="0"/>
                <a:cs typeface="Arial" panose="020B0604020202020204" pitchFamily="34" charset="0"/>
              </a:rPr>
              <a:t>Analysis of variance, multiple regression, and analysis of covariance</a:t>
            </a:r>
          </a:p>
          <a:p>
            <a:pPr marL="742950" lvl="1" indent="-285750" algn="l">
              <a:buFont typeface="Arial" panose="020B0604020202020204" pitchFamily="34" charset="0"/>
              <a:buChar char="•"/>
            </a:pPr>
            <a:r>
              <a:rPr lang="en-CA" sz="1800" dirty="0">
                <a:latin typeface="Arial" panose="020B0604020202020204" pitchFamily="34" charset="0"/>
                <a:cs typeface="Arial" panose="020B0604020202020204" pitchFamily="34" charset="0"/>
              </a:rPr>
              <a:t>FRST 530 (Advanced Modelling Methods for Natural Resources Applications)</a:t>
            </a:r>
          </a:p>
          <a:p>
            <a:pPr marL="1200150" lvl="2" indent="-285750" algn="l">
              <a:buFont typeface="Arial" panose="020B0604020202020204" pitchFamily="34" charset="0"/>
              <a:buChar char="•"/>
            </a:pPr>
            <a:r>
              <a:rPr lang="en-CA" sz="1600" dirty="0">
                <a:latin typeface="Arial" panose="020B0604020202020204" pitchFamily="34" charset="0"/>
                <a:cs typeface="Arial" panose="020B0604020202020204" pitchFamily="34" charset="0"/>
              </a:rPr>
              <a:t>Linear, nonlinear, and generalized linear models, including mixed effects versions of each</a:t>
            </a:r>
          </a:p>
        </p:txBody>
      </p:sp>
      <p:sp>
        <p:nvSpPr>
          <p:cNvPr id="6" name="TextBox 5">
            <a:extLst>
              <a:ext uri="{FF2B5EF4-FFF2-40B4-BE49-F238E27FC236}">
                <a16:creationId xmlns:a16="http://schemas.microsoft.com/office/drawing/2014/main" id="{1B16BB5C-B390-37EB-F726-95E3F5F80CCE}"/>
              </a:ext>
            </a:extLst>
          </p:cNvPr>
          <p:cNvSpPr txBox="1"/>
          <p:nvPr/>
        </p:nvSpPr>
        <p:spPr>
          <a:xfrm>
            <a:off x="428396" y="798420"/>
            <a:ext cx="6135188" cy="461665"/>
          </a:xfrm>
          <a:prstGeom prst="rect">
            <a:avLst/>
          </a:prstGeom>
          <a:noFill/>
        </p:spPr>
        <p:txBody>
          <a:bodyPr wrap="square">
            <a:spAutoFit/>
          </a:bodyPr>
          <a:lstStyle/>
          <a:p>
            <a:pPr algn="l"/>
            <a:r>
              <a:rPr lang="en-CA" sz="2400" dirty="0">
                <a:latin typeface="Arial" panose="020B0604020202020204" pitchFamily="34" charset="0"/>
                <a:cs typeface="Arial" panose="020B0604020202020204" pitchFamily="34" charset="0"/>
              </a:rPr>
              <a:t>Relevant Courses Taken</a:t>
            </a:r>
          </a:p>
        </p:txBody>
      </p:sp>
    </p:spTree>
    <p:extLst>
      <p:ext uri="{BB962C8B-B14F-4D97-AF65-F5344CB8AC3E}">
        <p14:creationId xmlns:p14="http://schemas.microsoft.com/office/powerpoint/2010/main" val="35072079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CDBC8E8-493E-4371-9981-5E3345103CF4}"/>
              </a:ext>
            </a:extLst>
          </p:cNvPr>
          <p:cNvSpPr/>
          <p:nvPr/>
        </p:nvSpPr>
        <p:spPr>
          <a:xfrm>
            <a:off x="0" y="0"/>
            <a:ext cx="12192000" cy="568171"/>
          </a:xfrm>
          <a:prstGeom prst="rect">
            <a:avLst/>
          </a:prstGeom>
          <a:solidFill>
            <a:srgbClr val="002040"/>
          </a:solidFill>
          <a:ln w="25400" cap="flat" cmpd="sng" algn="ctr">
            <a:solidFill>
              <a:srgbClr val="00204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a:ln>
                <a:noFill/>
              </a:ln>
              <a:solidFill>
                <a:prstClr val="white"/>
              </a:solidFill>
              <a:effectLst/>
              <a:uLnTx/>
              <a:uFillTx/>
              <a:latin typeface="Arial"/>
              <a:ea typeface="+mn-ea"/>
              <a:cs typeface="+mn-cs"/>
            </a:endParaRPr>
          </a:p>
        </p:txBody>
      </p:sp>
      <p:sp>
        <p:nvSpPr>
          <p:cNvPr id="15" name="TextBox 14">
            <a:extLst>
              <a:ext uri="{FF2B5EF4-FFF2-40B4-BE49-F238E27FC236}">
                <a16:creationId xmlns:a16="http://schemas.microsoft.com/office/drawing/2014/main" id="{6BF9A370-1D7D-4918-AC85-338CE1A5C356}"/>
              </a:ext>
            </a:extLst>
          </p:cNvPr>
          <p:cNvSpPr txBox="1"/>
          <p:nvPr/>
        </p:nvSpPr>
        <p:spPr>
          <a:xfrm>
            <a:off x="8528809" y="84030"/>
            <a:ext cx="1615738" cy="400110"/>
          </a:xfrm>
          <a:prstGeom prst="rect">
            <a:avLst/>
          </a:prstGeom>
          <a:noFill/>
        </p:spPr>
        <p:txBody>
          <a:bodyPr wrap="square" rtlCol="0">
            <a:spAutoFit/>
          </a:bodyPr>
          <a:lstStyle/>
          <a:p>
            <a:r>
              <a:rPr lang="en-CA" sz="2000" dirty="0">
                <a:solidFill>
                  <a:schemeClr val="bg1"/>
                </a:solidFill>
                <a:latin typeface="Arial" panose="020B0604020202020204" pitchFamily="34" charset="0"/>
                <a:cs typeface="Arial" panose="020B0604020202020204" pitchFamily="34" charset="0"/>
              </a:rPr>
              <a:t>Chapter 3</a:t>
            </a:r>
          </a:p>
        </p:txBody>
      </p:sp>
      <p:sp>
        <p:nvSpPr>
          <p:cNvPr id="16" name="TextBox 15">
            <a:extLst>
              <a:ext uri="{FF2B5EF4-FFF2-40B4-BE49-F238E27FC236}">
                <a16:creationId xmlns:a16="http://schemas.microsoft.com/office/drawing/2014/main" id="{1178143B-04CF-4486-9C66-B463AD5D9740}"/>
              </a:ext>
            </a:extLst>
          </p:cNvPr>
          <p:cNvSpPr txBox="1"/>
          <p:nvPr/>
        </p:nvSpPr>
        <p:spPr>
          <a:xfrm>
            <a:off x="4405541" y="84030"/>
            <a:ext cx="1615738" cy="400110"/>
          </a:xfrm>
          <a:prstGeom prst="rect">
            <a:avLst/>
          </a:prstGeom>
          <a:noFill/>
        </p:spPr>
        <p:txBody>
          <a:bodyPr wrap="square" rtlCol="0">
            <a:spAutoFit/>
          </a:bodyPr>
          <a:lstStyle/>
          <a:p>
            <a:r>
              <a:rPr lang="en-CA" sz="2000" dirty="0">
                <a:solidFill>
                  <a:schemeClr val="bg1"/>
                </a:solidFill>
                <a:latin typeface="Arial" panose="020B0604020202020204" pitchFamily="34" charset="0"/>
                <a:cs typeface="Arial" panose="020B0604020202020204" pitchFamily="34" charset="0"/>
              </a:rPr>
              <a:t>Chapter 1</a:t>
            </a:r>
          </a:p>
        </p:txBody>
      </p:sp>
      <p:sp>
        <p:nvSpPr>
          <p:cNvPr id="17" name="TextBox 16">
            <a:extLst>
              <a:ext uri="{FF2B5EF4-FFF2-40B4-BE49-F238E27FC236}">
                <a16:creationId xmlns:a16="http://schemas.microsoft.com/office/drawing/2014/main" id="{FC2C7AE4-D1C3-485A-9E99-C7B57B83155B}"/>
              </a:ext>
            </a:extLst>
          </p:cNvPr>
          <p:cNvSpPr txBox="1"/>
          <p:nvPr/>
        </p:nvSpPr>
        <p:spPr>
          <a:xfrm>
            <a:off x="6443342" y="76370"/>
            <a:ext cx="1615738" cy="400110"/>
          </a:xfrm>
          <a:prstGeom prst="rect">
            <a:avLst/>
          </a:prstGeom>
          <a:noFill/>
        </p:spPr>
        <p:txBody>
          <a:bodyPr wrap="square" rtlCol="0">
            <a:spAutoFit/>
          </a:bodyPr>
          <a:lstStyle/>
          <a:p>
            <a:r>
              <a:rPr lang="en-CA" sz="2000" dirty="0">
                <a:solidFill>
                  <a:schemeClr val="bg1"/>
                </a:solidFill>
                <a:latin typeface="Arial" panose="020B0604020202020204" pitchFamily="34" charset="0"/>
                <a:cs typeface="Arial" panose="020B0604020202020204" pitchFamily="34" charset="0"/>
              </a:rPr>
              <a:t>Chapter 2</a:t>
            </a:r>
          </a:p>
        </p:txBody>
      </p:sp>
      <p:sp>
        <p:nvSpPr>
          <p:cNvPr id="19" name="Rectangle 18">
            <a:extLst>
              <a:ext uri="{FF2B5EF4-FFF2-40B4-BE49-F238E27FC236}">
                <a16:creationId xmlns:a16="http://schemas.microsoft.com/office/drawing/2014/main" id="{454A5F6F-A7AC-4936-AA5E-BF2ACC3E303A}"/>
              </a:ext>
            </a:extLst>
          </p:cNvPr>
          <p:cNvSpPr/>
          <p:nvPr/>
        </p:nvSpPr>
        <p:spPr>
          <a:xfrm>
            <a:off x="-16832" y="0"/>
            <a:ext cx="2040942" cy="676535"/>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5" name="Rectangle 24">
            <a:extLst>
              <a:ext uri="{FF2B5EF4-FFF2-40B4-BE49-F238E27FC236}">
                <a16:creationId xmlns:a16="http://schemas.microsoft.com/office/drawing/2014/main" id="{EAC23D83-8440-47A0-85E1-D90E8149439F}"/>
              </a:ext>
            </a:extLst>
          </p:cNvPr>
          <p:cNvSpPr/>
          <p:nvPr/>
        </p:nvSpPr>
        <p:spPr>
          <a:xfrm>
            <a:off x="4045950" y="0"/>
            <a:ext cx="2040942" cy="676535"/>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6" name="Rectangle 25">
            <a:extLst>
              <a:ext uri="{FF2B5EF4-FFF2-40B4-BE49-F238E27FC236}">
                <a16:creationId xmlns:a16="http://schemas.microsoft.com/office/drawing/2014/main" id="{4A90FB87-46F2-43B2-B05B-0E597E79E91D}"/>
              </a:ext>
            </a:extLst>
          </p:cNvPr>
          <p:cNvSpPr/>
          <p:nvPr/>
        </p:nvSpPr>
        <p:spPr>
          <a:xfrm>
            <a:off x="6083751" y="-1"/>
            <a:ext cx="2040942" cy="676535"/>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7" name="Rectangle 26">
            <a:extLst>
              <a:ext uri="{FF2B5EF4-FFF2-40B4-BE49-F238E27FC236}">
                <a16:creationId xmlns:a16="http://schemas.microsoft.com/office/drawing/2014/main" id="{893D0565-D6E2-493E-A6E8-066349C69705}"/>
              </a:ext>
            </a:extLst>
          </p:cNvPr>
          <p:cNvSpPr/>
          <p:nvPr/>
        </p:nvSpPr>
        <p:spPr>
          <a:xfrm>
            <a:off x="10192425" y="468"/>
            <a:ext cx="2040942" cy="676535"/>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8" name="Rectangle 27">
            <a:extLst>
              <a:ext uri="{FF2B5EF4-FFF2-40B4-BE49-F238E27FC236}">
                <a16:creationId xmlns:a16="http://schemas.microsoft.com/office/drawing/2014/main" id="{34576416-A160-4667-A5BB-44A38B5214DE}"/>
              </a:ext>
            </a:extLst>
          </p:cNvPr>
          <p:cNvSpPr/>
          <p:nvPr/>
        </p:nvSpPr>
        <p:spPr>
          <a:xfrm>
            <a:off x="8138088" y="-2"/>
            <a:ext cx="2040942" cy="676535"/>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 name="TextBox 2">
            <a:extLst>
              <a:ext uri="{FF2B5EF4-FFF2-40B4-BE49-F238E27FC236}">
                <a16:creationId xmlns:a16="http://schemas.microsoft.com/office/drawing/2014/main" id="{A40AA902-8194-4FB3-85E7-50CBCE08952B}"/>
              </a:ext>
            </a:extLst>
          </p:cNvPr>
          <p:cNvSpPr txBox="1"/>
          <p:nvPr/>
        </p:nvSpPr>
        <p:spPr>
          <a:xfrm>
            <a:off x="521602" y="994611"/>
            <a:ext cx="10996630" cy="5509200"/>
          </a:xfrm>
          <a:prstGeom prst="rect">
            <a:avLst/>
          </a:prstGeom>
          <a:noFill/>
        </p:spPr>
        <p:txBody>
          <a:bodyPr wrap="square" rtlCol="0">
            <a:spAutoFit/>
          </a:bodyPr>
          <a:lstStyle/>
          <a:p>
            <a:pPr marL="285750" indent="-285750">
              <a:buFont typeface="Arial" panose="020B0604020202020204" pitchFamily="34" charset="0"/>
              <a:buChar char="•"/>
            </a:pPr>
            <a:r>
              <a:rPr lang="en-US" sz="2200" dirty="0">
                <a:latin typeface="Arial" panose="020B0604020202020204" pitchFamily="34" charset="0"/>
                <a:cs typeface="Arial" panose="020B0604020202020204" pitchFamily="34" charset="0"/>
              </a:rPr>
              <a:t>it is important for Canada to acknowledge the contribution of forests in the carbon cycle (Kurz et al., 2009)</a:t>
            </a:r>
          </a:p>
          <a:p>
            <a:pPr marL="285750" indent="-285750">
              <a:buFont typeface="Arial" panose="020B0604020202020204" pitchFamily="34" charset="0"/>
              <a:buChar char="•"/>
            </a:pPr>
            <a:endParaRPr lang="en-US" sz="22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CA" sz="2200" dirty="0">
                <a:latin typeface="Arial" panose="020B0604020202020204" pitchFamily="34" charset="0"/>
                <a:cs typeface="Arial" panose="020B0604020202020204" pitchFamily="34" charset="0"/>
              </a:rPr>
              <a:t>several mitigation strategies that have been proposed and analyzed within the Canadian forest sector (Dugan et al., 2018; T. C. </a:t>
            </a:r>
            <a:r>
              <a:rPr lang="en-CA" sz="2200" dirty="0" err="1">
                <a:latin typeface="Arial" panose="020B0604020202020204" pitchFamily="34" charset="0"/>
                <a:cs typeface="Arial" panose="020B0604020202020204" pitchFamily="34" charset="0"/>
              </a:rPr>
              <a:t>Lemprière</a:t>
            </a:r>
            <a:r>
              <a:rPr lang="en-CA" sz="2200" dirty="0">
                <a:latin typeface="Arial" panose="020B0604020202020204" pitchFamily="34" charset="0"/>
                <a:cs typeface="Arial" panose="020B0604020202020204" pitchFamily="34" charset="0"/>
              </a:rPr>
              <a:t> et al., 2017; Olguin et al., 2018; Xu et al. 2018)</a:t>
            </a:r>
          </a:p>
          <a:p>
            <a:pPr marL="285750" indent="-285750">
              <a:buFont typeface="Arial" panose="020B0604020202020204" pitchFamily="34" charset="0"/>
              <a:buChar char="•"/>
            </a:pPr>
            <a:endParaRPr lang="en-CA" sz="22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200" dirty="0">
                <a:latin typeface="Arial" panose="020B0604020202020204" pitchFamily="34" charset="0"/>
                <a:cs typeface="Arial" panose="020B0604020202020204" pitchFamily="34" charset="0"/>
              </a:rPr>
              <a:t>Among these forest management strategies is assisted migration (Gómez-Ruiz and </a:t>
            </a:r>
            <a:r>
              <a:rPr lang="en-US" sz="2200" dirty="0" err="1">
                <a:latin typeface="Arial" panose="020B0604020202020204" pitchFamily="34" charset="0"/>
                <a:cs typeface="Arial" panose="020B0604020202020204" pitchFamily="34" charset="0"/>
              </a:rPr>
              <a:t>Londig</a:t>
            </a:r>
            <a:r>
              <a:rPr lang="en-US" sz="2200" dirty="0">
                <a:latin typeface="Arial" panose="020B0604020202020204" pitchFamily="34" charset="0"/>
                <a:cs typeface="Arial" panose="020B0604020202020204" pitchFamily="34" charset="0"/>
              </a:rPr>
              <a:t>-Cisneros, 2017)</a:t>
            </a:r>
          </a:p>
          <a:p>
            <a:pPr marL="285750" indent="-285750">
              <a:buFont typeface="Arial" panose="020B0604020202020204" pitchFamily="34" charset="0"/>
              <a:buChar char="•"/>
            </a:pPr>
            <a:endParaRPr lang="en-US" sz="22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200" dirty="0">
                <a:latin typeface="Arial" panose="020B0604020202020204" pitchFamily="34" charset="0"/>
                <a:cs typeface="Arial" panose="020B0604020202020204" pitchFamily="34" charset="0"/>
              </a:rPr>
              <a:t>Implementing assisted migration relies on forest managers to have accurate and reliable climate-sensitive forecasts of where particular tree species are likely to survive</a:t>
            </a:r>
          </a:p>
          <a:p>
            <a:pPr marL="285750" indent="-285750">
              <a:buFont typeface="Arial" panose="020B0604020202020204" pitchFamily="34" charset="0"/>
              <a:buChar char="•"/>
            </a:pPr>
            <a:endParaRPr lang="en-US" sz="22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200" dirty="0">
                <a:latin typeface="Arial" panose="020B0604020202020204" pitchFamily="34" charset="0"/>
                <a:cs typeface="Arial" panose="020B0604020202020204" pitchFamily="34" charset="0"/>
              </a:rPr>
              <a:t>However, current operational growth models are not fully climate-sensitive or only consider a limited number of species</a:t>
            </a:r>
          </a:p>
        </p:txBody>
      </p:sp>
      <p:sp>
        <p:nvSpPr>
          <p:cNvPr id="24" name="Rectangle 23">
            <a:extLst>
              <a:ext uri="{FF2B5EF4-FFF2-40B4-BE49-F238E27FC236}">
                <a16:creationId xmlns:a16="http://schemas.microsoft.com/office/drawing/2014/main" id="{A46BEA73-5D1A-4D65-818E-042254577CE8}"/>
              </a:ext>
            </a:extLst>
          </p:cNvPr>
          <p:cNvSpPr/>
          <p:nvPr/>
        </p:nvSpPr>
        <p:spPr>
          <a:xfrm>
            <a:off x="2017730" y="-3"/>
            <a:ext cx="2028220" cy="676535"/>
          </a:xfrm>
          <a:prstGeom prst="rect">
            <a:avLst/>
          </a:prstGeom>
          <a:solidFill>
            <a:schemeClr val="bg1"/>
          </a:solidFill>
          <a:ln w="28575">
            <a:solidFill>
              <a:srgbClr val="002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TextBox 12">
            <a:extLst>
              <a:ext uri="{FF2B5EF4-FFF2-40B4-BE49-F238E27FC236}">
                <a16:creationId xmlns:a16="http://schemas.microsoft.com/office/drawing/2014/main" id="{1A0D8B98-59B6-4355-9AF3-555177AC30B6}"/>
              </a:ext>
            </a:extLst>
          </p:cNvPr>
          <p:cNvSpPr txBox="1"/>
          <p:nvPr/>
        </p:nvSpPr>
        <p:spPr>
          <a:xfrm>
            <a:off x="2279435" y="84030"/>
            <a:ext cx="1615738" cy="400110"/>
          </a:xfrm>
          <a:prstGeom prst="rect">
            <a:avLst/>
          </a:prstGeom>
          <a:noFill/>
        </p:spPr>
        <p:txBody>
          <a:bodyPr wrap="square" rtlCol="0">
            <a:spAutoFit/>
          </a:bodyPr>
          <a:lstStyle/>
          <a:p>
            <a:r>
              <a:rPr lang="en-CA" sz="2000" dirty="0">
                <a:solidFill>
                  <a:srgbClr val="002040"/>
                </a:solidFill>
                <a:latin typeface="Arial" panose="020B0604020202020204" pitchFamily="34" charset="0"/>
                <a:cs typeface="Arial" panose="020B0604020202020204" pitchFamily="34" charset="0"/>
              </a:rPr>
              <a:t>Introduction</a:t>
            </a:r>
          </a:p>
        </p:txBody>
      </p:sp>
      <p:sp>
        <p:nvSpPr>
          <p:cNvPr id="2" name="TextBox 1">
            <a:extLst>
              <a:ext uri="{FF2B5EF4-FFF2-40B4-BE49-F238E27FC236}">
                <a16:creationId xmlns:a16="http://schemas.microsoft.com/office/drawing/2014/main" id="{59A5AA29-4E08-124C-EBDF-C8132BCDF35C}"/>
              </a:ext>
            </a:extLst>
          </p:cNvPr>
          <p:cNvSpPr txBox="1"/>
          <p:nvPr/>
        </p:nvSpPr>
        <p:spPr>
          <a:xfrm>
            <a:off x="195736" y="101370"/>
            <a:ext cx="1610435" cy="400110"/>
          </a:xfrm>
          <a:prstGeom prst="rect">
            <a:avLst/>
          </a:prstGeom>
          <a:noFill/>
        </p:spPr>
        <p:txBody>
          <a:bodyPr wrap="square" rtlCol="0">
            <a:spAutoFit/>
          </a:bodyPr>
          <a:lstStyle/>
          <a:p>
            <a:r>
              <a:rPr lang="en-CA" sz="2000" dirty="0">
                <a:solidFill>
                  <a:schemeClr val="bg1"/>
                </a:solidFill>
                <a:latin typeface="Arial" panose="020B0604020202020204" pitchFamily="34" charset="0"/>
                <a:cs typeface="Arial" panose="020B0604020202020204" pitchFamily="34" charset="0"/>
              </a:rPr>
              <a:t>Background</a:t>
            </a:r>
          </a:p>
        </p:txBody>
      </p:sp>
      <p:sp>
        <p:nvSpPr>
          <p:cNvPr id="5" name="TextBox 4">
            <a:extLst>
              <a:ext uri="{FF2B5EF4-FFF2-40B4-BE49-F238E27FC236}">
                <a16:creationId xmlns:a16="http://schemas.microsoft.com/office/drawing/2014/main" id="{184C96A6-E6CF-B611-4749-A10353D699BF}"/>
              </a:ext>
            </a:extLst>
          </p:cNvPr>
          <p:cNvSpPr txBox="1"/>
          <p:nvPr/>
        </p:nvSpPr>
        <p:spPr>
          <a:xfrm>
            <a:off x="10377646" y="76370"/>
            <a:ext cx="1615738" cy="400110"/>
          </a:xfrm>
          <a:prstGeom prst="rect">
            <a:avLst/>
          </a:prstGeom>
          <a:noFill/>
        </p:spPr>
        <p:txBody>
          <a:bodyPr wrap="square" rtlCol="0">
            <a:spAutoFit/>
          </a:bodyPr>
          <a:lstStyle/>
          <a:p>
            <a:pPr algn="ctr"/>
            <a:r>
              <a:rPr lang="en-CA" sz="2000" dirty="0">
                <a:solidFill>
                  <a:schemeClr val="bg1"/>
                </a:solidFill>
                <a:latin typeface="Arial" panose="020B0604020202020204" pitchFamily="34" charset="0"/>
                <a:cs typeface="Arial" panose="020B0604020202020204" pitchFamily="34" charset="0"/>
              </a:rPr>
              <a:t>Next Steps</a:t>
            </a:r>
          </a:p>
        </p:txBody>
      </p:sp>
    </p:spTree>
    <p:extLst>
      <p:ext uri="{BB962C8B-B14F-4D97-AF65-F5344CB8AC3E}">
        <p14:creationId xmlns:p14="http://schemas.microsoft.com/office/powerpoint/2010/main" val="4085452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CDBC8E8-493E-4371-9981-5E3345103CF4}"/>
              </a:ext>
            </a:extLst>
          </p:cNvPr>
          <p:cNvSpPr/>
          <p:nvPr/>
        </p:nvSpPr>
        <p:spPr>
          <a:xfrm>
            <a:off x="0" y="0"/>
            <a:ext cx="12192000" cy="568171"/>
          </a:xfrm>
          <a:prstGeom prst="rect">
            <a:avLst/>
          </a:prstGeom>
          <a:solidFill>
            <a:srgbClr val="002040"/>
          </a:solidFill>
          <a:ln w="25400" cap="flat" cmpd="sng" algn="ctr">
            <a:solidFill>
              <a:srgbClr val="00204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a:ln>
                <a:noFill/>
              </a:ln>
              <a:solidFill>
                <a:prstClr val="white"/>
              </a:solidFill>
              <a:effectLst/>
              <a:uLnTx/>
              <a:uFillTx/>
              <a:latin typeface="Arial"/>
              <a:ea typeface="+mn-ea"/>
              <a:cs typeface="+mn-cs"/>
            </a:endParaRPr>
          </a:p>
        </p:txBody>
      </p:sp>
      <p:sp>
        <p:nvSpPr>
          <p:cNvPr id="15" name="TextBox 14">
            <a:extLst>
              <a:ext uri="{FF2B5EF4-FFF2-40B4-BE49-F238E27FC236}">
                <a16:creationId xmlns:a16="http://schemas.microsoft.com/office/drawing/2014/main" id="{6BF9A370-1D7D-4918-AC85-338CE1A5C356}"/>
              </a:ext>
            </a:extLst>
          </p:cNvPr>
          <p:cNvSpPr txBox="1"/>
          <p:nvPr/>
        </p:nvSpPr>
        <p:spPr>
          <a:xfrm>
            <a:off x="8528809" y="84030"/>
            <a:ext cx="1615738" cy="400110"/>
          </a:xfrm>
          <a:prstGeom prst="rect">
            <a:avLst/>
          </a:prstGeom>
          <a:noFill/>
        </p:spPr>
        <p:txBody>
          <a:bodyPr wrap="square" rtlCol="0">
            <a:spAutoFit/>
          </a:bodyPr>
          <a:lstStyle/>
          <a:p>
            <a:r>
              <a:rPr lang="en-CA" sz="2000" dirty="0">
                <a:solidFill>
                  <a:schemeClr val="bg1"/>
                </a:solidFill>
                <a:latin typeface="Arial" panose="020B0604020202020204" pitchFamily="34" charset="0"/>
                <a:cs typeface="Arial" panose="020B0604020202020204" pitchFamily="34" charset="0"/>
              </a:rPr>
              <a:t>Chapter 3</a:t>
            </a:r>
          </a:p>
        </p:txBody>
      </p:sp>
      <p:sp>
        <p:nvSpPr>
          <p:cNvPr id="16" name="TextBox 15">
            <a:extLst>
              <a:ext uri="{FF2B5EF4-FFF2-40B4-BE49-F238E27FC236}">
                <a16:creationId xmlns:a16="http://schemas.microsoft.com/office/drawing/2014/main" id="{1178143B-04CF-4486-9C66-B463AD5D9740}"/>
              </a:ext>
            </a:extLst>
          </p:cNvPr>
          <p:cNvSpPr txBox="1"/>
          <p:nvPr/>
        </p:nvSpPr>
        <p:spPr>
          <a:xfrm>
            <a:off x="4405541" y="84030"/>
            <a:ext cx="1615738" cy="400110"/>
          </a:xfrm>
          <a:prstGeom prst="rect">
            <a:avLst/>
          </a:prstGeom>
          <a:noFill/>
        </p:spPr>
        <p:txBody>
          <a:bodyPr wrap="square" rtlCol="0">
            <a:spAutoFit/>
          </a:bodyPr>
          <a:lstStyle/>
          <a:p>
            <a:r>
              <a:rPr lang="en-CA" sz="2000" dirty="0">
                <a:solidFill>
                  <a:schemeClr val="bg1"/>
                </a:solidFill>
                <a:latin typeface="Arial" panose="020B0604020202020204" pitchFamily="34" charset="0"/>
                <a:cs typeface="Arial" panose="020B0604020202020204" pitchFamily="34" charset="0"/>
              </a:rPr>
              <a:t>Chapter 1</a:t>
            </a:r>
          </a:p>
        </p:txBody>
      </p:sp>
      <p:sp>
        <p:nvSpPr>
          <p:cNvPr id="17" name="TextBox 16">
            <a:extLst>
              <a:ext uri="{FF2B5EF4-FFF2-40B4-BE49-F238E27FC236}">
                <a16:creationId xmlns:a16="http://schemas.microsoft.com/office/drawing/2014/main" id="{FC2C7AE4-D1C3-485A-9E99-C7B57B83155B}"/>
              </a:ext>
            </a:extLst>
          </p:cNvPr>
          <p:cNvSpPr txBox="1"/>
          <p:nvPr/>
        </p:nvSpPr>
        <p:spPr>
          <a:xfrm>
            <a:off x="6443342" y="76370"/>
            <a:ext cx="1615738" cy="400110"/>
          </a:xfrm>
          <a:prstGeom prst="rect">
            <a:avLst/>
          </a:prstGeom>
          <a:noFill/>
        </p:spPr>
        <p:txBody>
          <a:bodyPr wrap="square" rtlCol="0">
            <a:spAutoFit/>
          </a:bodyPr>
          <a:lstStyle/>
          <a:p>
            <a:r>
              <a:rPr lang="en-CA" sz="2000" dirty="0">
                <a:solidFill>
                  <a:schemeClr val="bg1"/>
                </a:solidFill>
                <a:latin typeface="Arial" panose="020B0604020202020204" pitchFamily="34" charset="0"/>
                <a:cs typeface="Arial" panose="020B0604020202020204" pitchFamily="34" charset="0"/>
              </a:rPr>
              <a:t>Chapter 2</a:t>
            </a:r>
          </a:p>
        </p:txBody>
      </p:sp>
      <p:sp>
        <p:nvSpPr>
          <p:cNvPr id="19" name="Rectangle 18">
            <a:extLst>
              <a:ext uri="{FF2B5EF4-FFF2-40B4-BE49-F238E27FC236}">
                <a16:creationId xmlns:a16="http://schemas.microsoft.com/office/drawing/2014/main" id="{454A5F6F-A7AC-4936-AA5E-BF2ACC3E303A}"/>
              </a:ext>
            </a:extLst>
          </p:cNvPr>
          <p:cNvSpPr/>
          <p:nvPr/>
        </p:nvSpPr>
        <p:spPr>
          <a:xfrm>
            <a:off x="-16832" y="0"/>
            <a:ext cx="2040942" cy="676535"/>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5" name="Rectangle 24">
            <a:extLst>
              <a:ext uri="{FF2B5EF4-FFF2-40B4-BE49-F238E27FC236}">
                <a16:creationId xmlns:a16="http://schemas.microsoft.com/office/drawing/2014/main" id="{EAC23D83-8440-47A0-85E1-D90E8149439F}"/>
              </a:ext>
            </a:extLst>
          </p:cNvPr>
          <p:cNvSpPr/>
          <p:nvPr/>
        </p:nvSpPr>
        <p:spPr>
          <a:xfrm>
            <a:off x="4045950" y="0"/>
            <a:ext cx="2040942" cy="676535"/>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6" name="Rectangle 25">
            <a:extLst>
              <a:ext uri="{FF2B5EF4-FFF2-40B4-BE49-F238E27FC236}">
                <a16:creationId xmlns:a16="http://schemas.microsoft.com/office/drawing/2014/main" id="{4A90FB87-46F2-43B2-B05B-0E597E79E91D}"/>
              </a:ext>
            </a:extLst>
          </p:cNvPr>
          <p:cNvSpPr/>
          <p:nvPr/>
        </p:nvSpPr>
        <p:spPr>
          <a:xfrm>
            <a:off x="6083751" y="-1"/>
            <a:ext cx="2040942" cy="676535"/>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7" name="Rectangle 26">
            <a:extLst>
              <a:ext uri="{FF2B5EF4-FFF2-40B4-BE49-F238E27FC236}">
                <a16:creationId xmlns:a16="http://schemas.microsoft.com/office/drawing/2014/main" id="{893D0565-D6E2-493E-A6E8-066349C69705}"/>
              </a:ext>
            </a:extLst>
          </p:cNvPr>
          <p:cNvSpPr/>
          <p:nvPr/>
        </p:nvSpPr>
        <p:spPr>
          <a:xfrm>
            <a:off x="10192425" y="468"/>
            <a:ext cx="2040942" cy="676535"/>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8" name="Rectangle 27">
            <a:extLst>
              <a:ext uri="{FF2B5EF4-FFF2-40B4-BE49-F238E27FC236}">
                <a16:creationId xmlns:a16="http://schemas.microsoft.com/office/drawing/2014/main" id="{34576416-A160-4667-A5BB-44A38B5214DE}"/>
              </a:ext>
            </a:extLst>
          </p:cNvPr>
          <p:cNvSpPr/>
          <p:nvPr/>
        </p:nvSpPr>
        <p:spPr>
          <a:xfrm>
            <a:off x="8138088" y="-2"/>
            <a:ext cx="2040942" cy="676535"/>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 name="TextBox 2">
            <a:extLst>
              <a:ext uri="{FF2B5EF4-FFF2-40B4-BE49-F238E27FC236}">
                <a16:creationId xmlns:a16="http://schemas.microsoft.com/office/drawing/2014/main" id="{A40AA902-8194-4FB3-85E7-50CBCE08952B}"/>
              </a:ext>
            </a:extLst>
          </p:cNvPr>
          <p:cNvSpPr txBox="1"/>
          <p:nvPr/>
        </p:nvSpPr>
        <p:spPr>
          <a:xfrm>
            <a:off x="360790" y="939653"/>
            <a:ext cx="11470420" cy="5601533"/>
          </a:xfrm>
          <a:prstGeom prst="rect">
            <a:avLst/>
          </a:prstGeom>
          <a:noFill/>
        </p:spPr>
        <p:txBody>
          <a:bodyPr wrap="square" rtlCol="0">
            <a:spAutoFit/>
          </a:bodyPr>
          <a:lstStyle/>
          <a:p>
            <a:pPr marL="285750" indent="-285750">
              <a:buFont typeface="Arial" panose="020B0604020202020204" pitchFamily="34" charset="0"/>
              <a:buChar char="•"/>
            </a:pPr>
            <a:r>
              <a:rPr lang="en-US" sz="2200" dirty="0">
                <a:latin typeface="Arial" panose="020B0604020202020204" pitchFamily="34" charset="0"/>
                <a:cs typeface="Arial" panose="020B0604020202020204" pitchFamily="34" charset="0"/>
              </a:rPr>
              <a:t>Objective - fill this information gap by developing climate-sensitive growth projections for tree species within Canada</a:t>
            </a:r>
          </a:p>
          <a:p>
            <a:pPr marL="742950" lvl="1" indent="-285750">
              <a:buFont typeface="Arial" panose="020B0604020202020204" pitchFamily="34" charset="0"/>
              <a:buChar char="•"/>
            </a:pPr>
            <a:endParaRPr lang="en-US" sz="22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200" dirty="0">
                <a:latin typeface="Arial" panose="020B0604020202020204" pitchFamily="34" charset="0"/>
                <a:cs typeface="Arial" panose="020B0604020202020204" pitchFamily="34" charset="0"/>
              </a:rPr>
              <a:t>This will be accomplished by finishing an in-progress tree-growth model focused on Québec, which will integrate</a:t>
            </a:r>
          </a:p>
          <a:p>
            <a:pPr marL="742950" lvl="1" indent="-285750">
              <a:buFont typeface="Arial" panose="020B0604020202020204" pitchFamily="34" charset="0"/>
              <a:buChar char="•"/>
            </a:pPr>
            <a:r>
              <a:rPr lang="en-US" dirty="0">
                <a:latin typeface="Arial" panose="020B0604020202020204" pitchFamily="34" charset="0"/>
                <a:cs typeface="Arial" panose="020B0604020202020204" pitchFamily="34" charset="0"/>
              </a:rPr>
              <a:t>forest harvest</a:t>
            </a:r>
          </a:p>
          <a:p>
            <a:pPr marL="742950" lvl="1" indent="-285750">
              <a:buFont typeface="Arial" panose="020B0604020202020204" pitchFamily="34" charset="0"/>
              <a:buChar char="•"/>
            </a:pPr>
            <a:r>
              <a:rPr lang="en-US" dirty="0">
                <a:latin typeface="Arial" panose="020B0604020202020204" pitchFamily="34" charset="0"/>
                <a:cs typeface="Arial" panose="020B0604020202020204" pitchFamily="34" charset="0"/>
              </a:rPr>
              <a:t>natural disturbances</a:t>
            </a:r>
          </a:p>
          <a:p>
            <a:pPr marL="742950" lvl="1" indent="-285750">
              <a:buFont typeface="Arial" panose="020B0604020202020204" pitchFamily="34" charset="0"/>
              <a:buChar char="•"/>
            </a:pPr>
            <a:r>
              <a:rPr lang="en-US" dirty="0">
                <a:latin typeface="Arial" panose="020B0604020202020204" pitchFamily="34" charset="0"/>
                <a:cs typeface="Arial" panose="020B0604020202020204" pitchFamily="34" charset="0"/>
              </a:rPr>
              <a:t>tree mortality and recruitment</a:t>
            </a:r>
          </a:p>
          <a:p>
            <a:pPr marL="742950" lvl="1" indent="-285750">
              <a:buFont typeface="Arial" panose="020B0604020202020204" pitchFamily="34" charset="0"/>
              <a:buChar char="•"/>
            </a:pPr>
            <a:r>
              <a:rPr lang="en-US" dirty="0">
                <a:latin typeface="Arial" panose="020B0604020202020204" pitchFamily="34" charset="0"/>
                <a:cs typeface="Arial" panose="020B0604020202020204" pitchFamily="34" charset="0"/>
              </a:rPr>
              <a:t>differing climate futures</a:t>
            </a:r>
          </a:p>
          <a:p>
            <a:pPr marL="742950" lvl="1" indent="-285750">
              <a:buFont typeface="Arial" panose="020B0604020202020204" pitchFamily="34" charset="0"/>
              <a:buChar char="•"/>
            </a:pPr>
            <a:endParaRPr lang="en-US" sz="22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200" dirty="0">
                <a:latin typeface="Arial" panose="020B0604020202020204" pitchFamily="34" charset="0"/>
                <a:cs typeface="Arial" panose="020B0604020202020204" pitchFamily="34" charset="0"/>
              </a:rPr>
              <a:t>I will develop climate-sensitive models of tree mortality and link them to existing work related to climate-sensitive tree recruitment and diameter increment (Fortin et al., in prep) to simulate species distribution shifts in the northern temperate and boreal forest ecosystems in Québec</a:t>
            </a:r>
          </a:p>
          <a:p>
            <a:pPr marL="285750" indent="-285750">
              <a:buFont typeface="Arial" panose="020B0604020202020204" pitchFamily="34" charset="0"/>
              <a:buChar char="•"/>
            </a:pPr>
            <a:endParaRPr lang="en-US" sz="22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200" dirty="0">
                <a:latin typeface="Arial" panose="020B0604020202020204" pitchFamily="34" charset="0"/>
                <a:cs typeface="Arial" panose="020B0604020202020204" pitchFamily="34" charset="0"/>
              </a:rPr>
              <a:t>I will then use this species-specific information to model the suitable area of tree species into the future under three different potential climate scenarios</a:t>
            </a:r>
          </a:p>
        </p:txBody>
      </p:sp>
      <p:sp>
        <p:nvSpPr>
          <p:cNvPr id="24" name="Rectangle 23">
            <a:extLst>
              <a:ext uri="{FF2B5EF4-FFF2-40B4-BE49-F238E27FC236}">
                <a16:creationId xmlns:a16="http://schemas.microsoft.com/office/drawing/2014/main" id="{A46BEA73-5D1A-4D65-818E-042254577CE8}"/>
              </a:ext>
            </a:extLst>
          </p:cNvPr>
          <p:cNvSpPr/>
          <p:nvPr/>
        </p:nvSpPr>
        <p:spPr>
          <a:xfrm>
            <a:off x="2017730" y="-3"/>
            <a:ext cx="2028220" cy="676535"/>
          </a:xfrm>
          <a:prstGeom prst="rect">
            <a:avLst/>
          </a:prstGeom>
          <a:solidFill>
            <a:schemeClr val="bg1"/>
          </a:solidFill>
          <a:ln w="28575">
            <a:solidFill>
              <a:srgbClr val="002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TextBox 12">
            <a:extLst>
              <a:ext uri="{FF2B5EF4-FFF2-40B4-BE49-F238E27FC236}">
                <a16:creationId xmlns:a16="http://schemas.microsoft.com/office/drawing/2014/main" id="{1A0D8B98-59B6-4355-9AF3-555177AC30B6}"/>
              </a:ext>
            </a:extLst>
          </p:cNvPr>
          <p:cNvSpPr txBox="1"/>
          <p:nvPr/>
        </p:nvSpPr>
        <p:spPr>
          <a:xfrm>
            <a:off x="2279435" y="84030"/>
            <a:ext cx="1615738" cy="400110"/>
          </a:xfrm>
          <a:prstGeom prst="rect">
            <a:avLst/>
          </a:prstGeom>
          <a:noFill/>
        </p:spPr>
        <p:txBody>
          <a:bodyPr wrap="square" rtlCol="0">
            <a:spAutoFit/>
          </a:bodyPr>
          <a:lstStyle/>
          <a:p>
            <a:r>
              <a:rPr lang="en-CA" sz="2000" dirty="0">
                <a:solidFill>
                  <a:srgbClr val="002040"/>
                </a:solidFill>
                <a:latin typeface="Arial" panose="020B0604020202020204" pitchFamily="34" charset="0"/>
                <a:cs typeface="Arial" panose="020B0604020202020204" pitchFamily="34" charset="0"/>
              </a:rPr>
              <a:t>Introduction</a:t>
            </a:r>
          </a:p>
        </p:txBody>
      </p:sp>
      <p:sp>
        <p:nvSpPr>
          <p:cNvPr id="2" name="TextBox 1">
            <a:extLst>
              <a:ext uri="{FF2B5EF4-FFF2-40B4-BE49-F238E27FC236}">
                <a16:creationId xmlns:a16="http://schemas.microsoft.com/office/drawing/2014/main" id="{59A5AA29-4E08-124C-EBDF-C8132BCDF35C}"/>
              </a:ext>
            </a:extLst>
          </p:cNvPr>
          <p:cNvSpPr txBox="1"/>
          <p:nvPr/>
        </p:nvSpPr>
        <p:spPr>
          <a:xfrm>
            <a:off x="195736" y="101370"/>
            <a:ext cx="1610435" cy="400110"/>
          </a:xfrm>
          <a:prstGeom prst="rect">
            <a:avLst/>
          </a:prstGeom>
          <a:noFill/>
        </p:spPr>
        <p:txBody>
          <a:bodyPr wrap="square" rtlCol="0">
            <a:spAutoFit/>
          </a:bodyPr>
          <a:lstStyle/>
          <a:p>
            <a:r>
              <a:rPr lang="en-CA" sz="2000" dirty="0">
                <a:solidFill>
                  <a:schemeClr val="bg1"/>
                </a:solidFill>
                <a:latin typeface="Arial" panose="020B0604020202020204" pitchFamily="34" charset="0"/>
                <a:cs typeface="Arial" panose="020B0604020202020204" pitchFamily="34" charset="0"/>
              </a:rPr>
              <a:t>Background</a:t>
            </a:r>
          </a:p>
        </p:txBody>
      </p:sp>
      <p:sp>
        <p:nvSpPr>
          <p:cNvPr id="5" name="TextBox 4">
            <a:extLst>
              <a:ext uri="{FF2B5EF4-FFF2-40B4-BE49-F238E27FC236}">
                <a16:creationId xmlns:a16="http://schemas.microsoft.com/office/drawing/2014/main" id="{184C96A6-E6CF-B611-4749-A10353D699BF}"/>
              </a:ext>
            </a:extLst>
          </p:cNvPr>
          <p:cNvSpPr txBox="1"/>
          <p:nvPr/>
        </p:nvSpPr>
        <p:spPr>
          <a:xfrm>
            <a:off x="10377646" y="76370"/>
            <a:ext cx="1615738" cy="400110"/>
          </a:xfrm>
          <a:prstGeom prst="rect">
            <a:avLst/>
          </a:prstGeom>
          <a:noFill/>
        </p:spPr>
        <p:txBody>
          <a:bodyPr wrap="square" rtlCol="0">
            <a:spAutoFit/>
          </a:bodyPr>
          <a:lstStyle/>
          <a:p>
            <a:pPr algn="ctr"/>
            <a:r>
              <a:rPr lang="en-CA" sz="2000" dirty="0">
                <a:solidFill>
                  <a:schemeClr val="bg1"/>
                </a:solidFill>
                <a:latin typeface="Arial" panose="020B0604020202020204" pitchFamily="34" charset="0"/>
                <a:cs typeface="Arial" panose="020B0604020202020204" pitchFamily="34" charset="0"/>
              </a:rPr>
              <a:t>Next Steps</a:t>
            </a:r>
          </a:p>
        </p:txBody>
      </p:sp>
    </p:spTree>
    <p:extLst>
      <p:ext uri="{BB962C8B-B14F-4D97-AF65-F5344CB8AC3E}">
        <p14:creationId xmlns:p14="http://schemas.microsoft.com/office/powerpoint/2010/main" val="3094837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CDBC8E8-493E-4371-9981-5E3345103CF4}"/>
              </a:ext>
            </a:extLst>
          </p:cNvPr>
          <p:cNvSpPr/>
          <p:nvPr/>
        </p:nvSpPr>
        <p:spPr>
          <a:xfrm>
            <a:off x="0" y="0"/>
            <a:ext cx="12192000" cy="568171"/>
          </a:xfrm>
          <a:prstGeom prst="rect">
            <a:avLst/>
          </a:prstGeom>
          <a:solidFill>
            <a:srgbClr val="002040"/>
          </a:solidFill>
          <a:ln w="25400" cap="flat" cmpd="sng" algn="ctr">
            <a:solidFill>
              <a:srgbClr val="00204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a:ln>
                <a:noFill/>
              </a:ln>
              <a:solidFill>
                <a:prstClr val="white"/>
              </a:solidFill>
              <a:effectLst/>
              <a:uLnTx/>
              <a:uFillTx/>
              <a:latin typeface="Arial"/>
              <a:ea typeface="+mn-ea"/>
              <a:cs typeface="+mn-cs"/>
            </a:endParaRPr>
          </a:p>
        </p:txBody>
      </p:sp>
      <p:sp>
        <p:nvSpPr>
          <p:cNvPr id="15" name="TextBox 14">
            <a:extLst>
              <a:ext uri="{FF2B5EF4-FFF2-40B4-BE49-F238E27FC236}">
                <a16:creationId xmlns:a16="http://schemas.microsoft.com/office/drawing/2014/main" id="{6BF9A370-1D7D-4918-AC85-338CE1A5C356}"/>
              </a:ext>
            </a:extLst>
          </p:cNvPr>
          <p:cNvSpPr txBox="1"/>
          <p:nvPr/>
        </p:nvSpPr>
        <p:spPr>
          <a:xfrm>
            <a:off x="8528809" y="84030"/>
            <a:ext cx="1615738" cy="400110"/>
          </a:xfrm>
          <a:prstGeom prst="rect">
            <a:avLst/>
          </a:prstGeom>
          <a:noFill/>
        </p:spPr>
        <p:txBody>
          <a:bodyPr wrap="square" rtlCol="0">
            <a:spAutoFit/>
          </a:bodyPr>
          <a:lstStyle/>
          <a:p>
            <a:r>
              <a:rPr lang="en-CA" sz="2000" dirty="0">
                <a:solidFill>
                  <a:schemeClr val="bg1"/>
                </a:solidFill>
                <a:latin typeface="Arial" panose="020B0604020202020204" pitchFamily="34" charset="0"/>
                <a:cs typeface="Arial" panose="020B0604020202020204" pitchFamily="34" charset="0"/>
              </a:rPr>
              <a:t>Chapter 3</a:t>
            </a:r>
          </a:p>
        </p:txBody>
      </p:sp>
      <p:sp>
        <p:nvSpPr>
          <p:cNvPr id="16" name="TextBox 15">
            <a:extLst>
              <a:ext uri="{FF2B5EF4-FFF2-40B4-BE49-F238E27FC236}">
                <a16:creationId xmlns:a16="http://schemas.microsoft.com/office/drawing/2014/main" id="{1178143B-04CF-4486-9C66-B463AD5D9740}"/>
              </a:ext>
            </a:extLst>
          </p:cNvPr>
          <p:cNvSpPr txBox="1"/>
          <p:nvPr/>
        </p:nvSpPr>
        <p:spPr>
          <a:xfrm>
            <a:off x="4405541" y="84030"/>
            <a:ext cx="1615738" cy="400110"/>
          </a:xfrm>
          <a:prstGeom prst="rect">
            <a:avLst/>
          </a:prstGeom>
          <a:noFill/>
        </p:spPr>
        <p:txBody>
          <a:bodyPr wrap="square" rtlCol="0">
            <a:spAutoFit/>
          </a:bodyPr>
          <a:lstStyle/>
          <a:p>
            <a:r>
              <a:rPr lang="en-CA" sz="2000" dirty="0">
                <a:solidFill>
                  <a:schemeClr val="bg1"/>
                </a:solidFill>
                <a:latin typeface="Arial" panose="020B0604020202020204" pitchFamily="34" charset="0"/>
                <a:cs typeface="Arial" panose="020B0604020202020204" pitchFamily="34" charset="0"/>
              </a:rPr>
              <a:t>Chapter 1</a:t>
            </a:r>
          </a:p>
        </p:txBody>
      </p:sp>
      <p:sp>
        <p:nvSpPr>
          <p:cNvPr id="17" name="TextBox 16">
            <a:extLst>
              <a:ext uri="{FF2B5EF4-FFF2-40B4-BE49-F238E27FC236}">
                <a16:creationId xmlns:a16="http://schemas.microsoft.com/office/drawing/2014/main" id="{FC2C7AE4-D1C3-485A-9E99-C7B57B83155B}"/>
              </a:ext>
            </a:extLst>
          </p:cNvPr>
          <p:cNvSpPr txBox="1"/>
          <p:nvPr/>
        </p:nvSpPr>
        <p:spPr>
          <a:xfrm>
            <a:off x="6443342" y="76370"/>
            <a:ext cx="1615738" cy="400110"/>
          </a:xfrm>
          <a:prstGeom prst="rect">
            <a:avLst/>
          </a:prstGeom>
          <a:noFill/>
        </p:spPr>
        <p:txBody>
          <a:bodyPr wrap="square" rtlCol="0">
            <a:spAutoFit/>
          </a:bodyPr>
          <a:lstStyle/>
          <a:p>
            <a:r>
              <a:rPr lang="en-CA" sz="2000" dirty="0">
                <a:solidFill>
                  <a:schemeClr val="bg1"/>
                </a:solidFill>
                <a:latin typeface="Arial" panose="020B0604020202020204" pitchFamily="34" charset="0"/>
                <a:cs typeface="Arial" panose="020B0604020202020204" pitchFamily="34" charset="0"/>
              </a:rPr>
              <a:t>Chapter 2</a:t>
            </a:r>
          </a:p>
        </p:txBody>
      </p:sp>
      <p:sp>
        <p:nvSpPr>
          <p:cNvPr id="19" name="Rectangle 18">
            <a:extLst>
              <a:ext uri="{FF2B5EF4-FFF2-40B4-BE49-F238E27FC236}">
                <a16:creationId xmlns:a16="http://schemas.microsoft.com/office/drawing/2014/main" id="{454A5F6F-A7AC-4936-AA5E-BF2ACC3E303A}"/>
              </a:ext>
            </a:extLst>
          </p:cNvPr>
          <p:cNvSpPr/>
          <p:nvPr/>
        </p:nvSpPr>
        <p:spPr>
          <a:xfrm>
            <a:off x="-16832" y="0"/>
            <a:ext cx="2040942" cy="676535"/>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5" name="Rectangle 24">
            <a:extLst>
              <a:ext uri="{FF2B5EF4-FFF2-40B4-BE49-F238E27FC236}">
                <a16:creationId xmlns:a16="http://schemas.microsoft.com/office/drawing/2014/main" id="{EAC23D83-8440-47A0-85E1-D90E8149439F}"/>
              </a:ext>
            </a:extLst>
          </p:cNvPr>
          <p:cNvSpPr/>
          <p:nvPr/>
        </p:nvSpPr>
        <p:spPr>
          <a:xfrm>
            <a:off x="4045950" y="0"/>
            <a:ext cx="2040942" cy="676535"/>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6" name="Rectangle 25">
            <a:extLst>
              <a:ext uri="{FF2B5EF4-FFF2-40B4-BE49-F238E27FC236}">
                <a16:creationId xmlns:a16="http://schemas.microsoft.com/office/drawing/2014/main" id="{4A90FB87-46F2-43B2-B05B-0E597E79E91D}"/>
              </a:ext>
            </a:extLst>
          </p:cNvPr>
          <p:cNvSpPr/>
          <p:nvPr/>
        </p:nvSpPr>
        <p:spPr>
          <a:xfrm>
            <a:off x="6083751" y="-1"/>
            <a:ext cx="2040942" cy="676535"/>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7" name="Rectangle 26">
            <a:extLst>
              <a:ext uri="{FF2B5EF4-FFF2-40B4-BE49-F238E27FC236}">
                <a16:creationId xmlns:a16="http://schemas.microsoft.com/office/drawing/2014/main" id="{893D0565-D6E2-493E-A6E8-066349C69705}"/>
              </a:ext>
            </a:extLst>
          </p:cNvPr>
          <p:cNvSpPr/>
          <p:nvPr/>
        </p:nvSpPr>
        <p:spPr>
          <a:xfrm>
            <a:off x="10192425" y="468"/>
            <a:ext cx="2040942" cy="676535"/>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8" name="Rectangle 27">
            <a:extLst>
              <a:ext uri="{FF2B5EF4-FFF2-40B4-BE49-F238E27FC236}">
                <a16:creationId xmlns:a16="http://schemas.microsoft.com/office/drawing/2014/main" id="{34576416-A160-4667-A5BB-44A38B5214DE}"/>
              </a:ext>
            </a:extLst>
          </p:cNvPr>
          <p:cNvSpPr/>
          <p:nvPr/>
        </p:nvSpPr>
        <p:spPr>
          <a:xfrm>
            <a:off x="8138088" y="-2"/>
            <a:ext cx="2040942" cy="676535"/>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 name="TextBox 2">
            <a:extLst>
              <a:ext uri="{FF2B5EF4-FFF2-40B4-BE49-F238E27FC236}">
                <a16:creationId xmlns:a16="http://schemas.microsoft.com/office/drawing/2014/main" id="{A40AA902-8194-4FB3-85E7-50CBCE08952B}"/>
              </a:ext>
            </a:extLst>
          </p:cNvPr>
          <p:cNvSpPr txBox="1"/>
          <p:nvPr/>
        </p:nvSpPr>
        <p:spPr>
          <a:xfrm>
            <a:off x="360790" y="939653"/>
            <a:ext cx="11470420" cy="5509200"/>
          </a:xfrm>
          <a:prstGeom prst="rect">
            <a:avLst/>
          </a:prstGeom>
          <a:noFill/>
        </p:spPr>
        <p:txBody>
          <a:bodyPr wrap="square" rtlCol="0">
            <a:spAutoFit/>
          </a:bodyPr>
          <a:lstStyle/>
          <a:p>
            <a:pPr marL="342900" indent="-342900">
              <a:buFont typeface="Arial" panose="020B0604020202020204" pitchFamily="34" charset="0"/>
              <a:buChar char="•"/>
            </a:pPr>
            <a:r>
              <a:rPr lang="en-US" sz="2200" dirty="0">
                <a:latin typeface="Arial" panose="020B0604020202020204" pitchFamily="34" charset="0"/>
                <a:cs typeface="Arial" panose="020B0604020202020204" pitchFamily="34" charset="0"/>
              </a:rPr>
              <a:t>Three chapters:</a:t>
            </a:r>
          </a:p>
          <a:p>
            <a:pPr marL="285750" indent="-285750">
              <a:buFont typeface="Arial" panose="020B0604020202020204" pitchFamily="34" charset="0"/>
              <a:buChar char="•"/>
            </a:pPr>
            <a:endParaRPr lang="en-US" sz="2200" dirty="0">
              <a:latin typeface="Arial" panose="020B0604020202020204" pitchFamily="34" charset="0"/>
              <a:cs typeface="Arial" panose="020B0604020202020204" pitchFamily="34" charset="0"/>
            </a:endParaRPr>
          </a:p>
          <a:p>
            <a:pPr marL="914400" lvl="1" indent="-457200">
              <a:buFont typeface="+mj-lt"/>
              <a:buAutoNum type="arabicPeriod"/>
            </a:pPr>
            <a:r>
              <a:rPr lang="en-US" sz="2200" dirty="0">
                <a:latin typeface="Arial" panose="020B0604020202020204" pitchFamily="34" charset="0"/>
                <a:cs typeface="Arial" panose="020B0604020202020204" pitchFamily="34" charset="0"/>
              </a:rPr>
              <a:t>Determine rate of mortality of tree species due to changing climate</a:t>
            </a:r>
          </a:p>
          <a:p>
            <a:pPr marL="914400" lvl="1" indent="-457200">
              <a:buFont typeface="+mj-lt"/>
              <a:buAutoNum type="arabicPeriod"/>
            </a:pPr>
            <a:endParaRPr lang="en-US" sz="2200" dirty="0">
              <a:latin typeface="Arial" panose="020B0604020202020204" pitchFamily="34" charset="0"/>
              <a:cs typeface="Arial" panose="020B0604020202020204" pitchFamily="34" charset="0"/>
            </a:endParaRPr>
          </a:p>
          <a:p>
            <a:pPr marL="914400" lvl="1" indent="-457200">
              <a:buFont typeface="+mj-lt"/>
              <a:buAutoNum type="arabicPeriod"/>
            </a:pPr>
            <a:r>
              <a:rPr lang="en-US" sz="2200" dirty="0">
                <a:latin typeface="Arial" panose="020B0604020202020204" pitchFamily="34" charset="0"/>
                <a:cs typeface="Arial" panose="020B0604020202020204" pitchFamily="34" charset="0"/>
              </a:rPr>
              <a:t>Combine mortality rates with previously established tree recruitment rates and growth model components to model climate-sensitive forest growth</a:t>
            </a:r>
          </a:p>
          <a:p>
            <a:pPr marL="914400" lvl="1" indent="-457200">
              <a:buFont typeface="+mj-lt"/>
              <a:buAutoNum type="arabicPeriod"/>
            </a:pPr>
            <a:endParaRPr lang="en-US" sz="2200" dirty="0">
              <a:latin typeface="Arial" panose="020B0604020202020204" pitchFamily="34" charset="0"/>
              <a:cs typeface="Arial" panose="020B0604020202020204" pitchFamily="34" charset="0"/>
            </a:endParaRPr>
          </a:p>
          <a:p>
            <a:pPr marL="914400" lvl="1" indent="-457200">
              <a:buFont typeface="+mj-lt"/>
              <a:buAutoNum type="arabicPeriod"/>
            </a:pPr>
            <a:r>
              <a:rPr lang="en-US" sz="2200" dirty="0">
                <a:latin typeface="Arial" panose="020B0604020202020204" pitchFamily="34" charset="0"/>
                <a:cs typeface="Arial" panose="020B0604020202020204" pitchFamily="34" charset="0"/>
              </a:rPr>
              <a:t>Use growth model to analyze effects of other climate change mitigation strategies in the forest sector</a:t>
            </a:r>
          </a:p>
          <a:p>
            <a:pPr marL="914400" lvl="1" indent="-457200">
              <a:buFont typeface="+mj-lt"/>
              <a:buAutoNum type="arabicPeriod"/>
            </a:pPr>
            <a:endParaRPr lang="en-US" sz="22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200" dirty="0">
                <a:latin typeface="Arial" panose="020B0604020202020204" pitchFamily="34" charset="0"/>
                <a:cs typeface="Arial" panose="020B0604020202020204" pitchFamily="34" charset="0"/>
              </a:rPr>
              <a:t>My research is a part of the larger NSERC funded Silva21 research program, which has the aim to provide data, tools, and practical solutions to improve the resilience of Canadian forests to disturbances and sources of stress</a:t>
            </a:r>
          </a:p>
          <a:p>
            <a:pPr marL="342900" indent="-342900">
              <a:buFont typeface="Arial" panose="020B0604020202020204" pitchFamily="34" charset="0"/>
              <a:buChar char="•"/>
            </a:pPr>
            <a:endParaRPr lang="en-US" sz="22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200" dirty="0">
                <a:latin typeface="Arial" panose="020B0604020202020204" pitchFamily="34" charset="0"/>
                <a:cs typeface="Arial" panose="020B0604020202020204" pitchFamily="34" charset="0"/>
              </a:rPr>
              <a:t>My work is also funded by a NSERC PGSD scholarship</a:t>
            </a:r>
          </a:p>
          <a:p>
            <a:pPr marL="914400" lvl="1" indent="-457200">
              <a:buFont typeface="+mj-lt"/>
              <a:buAutoNum type="arabicPeriod"/>
            </a:pPr>
            <a:endParaRPr lang="en-US" sz="2200" dirty="0">
              <a:latin typeface="Arial" panose="020B0604020202020204" pitchFamily="34" charset="0"/>
              <a:cs typeface="Arial" panose="020B0604020202020204" pitchFamily="34" charset="0"/>
            </a:endParaRPr>
          </a:p>
        </p:txBody>
      </p:sp>
      <p:sp>
        <p:nvSpPr>
          <p:cNvPr id="24" name="Rectangle 23">
            <a:extLst>
              <a:ext uri="{FF2B5EF4-FFF2-40B4-BE49-F238E27FC236}">
                <a16:creationId xmlns:a16="http://schemas.microsoft.com/office/drawing/2014/main" id="{A46BEA73-5D1A-4D65-818E-042254577CE8}"/>
              </a:ext>
            </a:extLst>
          </p:cNvPr>
          <p:cNvSpPr/>
          <p:nvPr/>
        </p:nvSpPr>
        <p:spPr>
          <a:xfrm>
            <a:off x="2017730" y="-3"/>
            <a:ext cx="2028220" cy="676535"/>
          </a:xfrm>
          <a:prstGeom prst="rect">
            <a:avLst/>
          </a:prstGeom>
          <a:solidFill>
            <a:schemeClr val="bg1"/>
          </a:solidFill>
          <a:ln w="28575">
            <a:solidFill>
              <a:srgbClr val="002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TextBox 12">
            <a:extLst>
              <a:ext uri="{FF2B5EF4-FFF2-40B4-BE49-F238E27FC236}">
                <a16:creationId xmlns:a16="http://schemas.microsoft.com/office/drawing/2014/main" id="{1A0D8B98-59B6-4355-9AF3-555177AC30B6}"/>
              </a:ext>
            </a:extLst>
          </p:cNvPr>
          <p:cNvSpPr txBox="1"/>
          <p:nvPr/>
        </p:nvSpPr>
        <p:spPr>
          <a:xfrm>
            <a:off x="2279435" y="84030"/>
            <a:ext cx="1615738" cy="400110"/>
          </a:xfrm>
          <a:prstGeom prst="rect">
            <a:avLst/>
          </a:prstGeom>
          <a:noFill/>
        </p:spPr>
        <p:txBody>
          <a:bodyPr wrap="square" rtlCol="0">
            <a:spAutoFit/>
          </a:bodyPr>
          <a:lstStyle/>
          <a:p>
            <a:r>
              <a:rPr lang="en-CA" sz="2000" dirty="0">
                <a:solidFill>
                  <a:srgbClr val="002040"/>
                </a:solidFill>
                <a:latin typeface="Arial" panose="020B0604020202020204" pitchFamily="34" charset="0"/>
                <a:cs typeface="Arial" panose="020B0604020202020204" pitchFamily="34" charset="0"/>
              </a:rPr>
              <a:t>Introduction</a:t>
            </a:r>
          </a:p>
        </p:txBody>
      </p:sp>
      <p:sp>
        <p:nvSpPr>
          <p:cNvPr id="2" name="TextBox 1">
            <a:extLst>
              <a:ext uri="{FF2B5EF4-FFF2-40B4-BE49-F238E27FC236}">
                <a16:creationId xmlns:a16="http://schemas.microsoft.com/office/drawing/2014/main" id="{59A5AA29-4E08-124C-EBDF-C8132BCDF35C}"/>
              </a:ext>
            </a:extLst>
          </p:cNvPr>
          <p:cNvSpPr txBox="1"/>
          <p:nvPr/>
        </p:nvSpPr>
        <p:spPr>
          <a:xfrm>
            <a:off x="195736" y="101370"/>
            <a:ext cx="1610435" cy="400110"/>
          </a:xfrm>
          <a:prstGeom prst="rect">
            <a:avLst/>
          </a:prstGeom>
          <a:noFill/>
        </p:spPr>
        <p:txBody>
          <a:bodyPr wrap="square" rtlCol="0">
            <a:spAutoFit/>
          </a:bodyPr>
          <a:lstStyle/>
          <a:p>
            <a:r>
              <a:rPr lang="en-CA" sz="2000" dirty="0">
                <a:solidFill>
                  <a:schemeClr val="bg1"/>
                </a:solidFill>
                <a:latin typeface="Arial" panose="020B0604020202020204" pitchFamily="34" charset="0"/>
                <a:cs typeface="Arial" panose="020B0604020202020204" pitchFamily="34" charset="0"/>
              </a:rPr>
              <a:t>Background</a:t>
            </a:r>
          </a:p>
        </p:txBody>
      </p:sp>
      <p:sp>
        <p:nvSpPr>
          <p:cNvPr id="5" name="TextBox 4">
            <a:extLst>
              <a:ext uri="{FF2B5EF4-FFF2-40B4-BE49-F238E27FC236}">
                <a16:creationId xmlns:a16="http://schemas.microsoft.com/office/drawing/2014/main" id="{184C96A6-E6CF-B611-4749-A10353D699BF}"/>
              </a:ext>
            </a:extLst>
          </p:cNvPr>
          <p:cNvSpPr txBox="1"/>
          <p:nvPr/>
        </p:nvSpPr>
        <p:spPr>
          <a:xfrm>
            <a:off x="10377646" y="76370"/>
            <a:ext cx="1615738" cy="400110"/>
          </a:xfrm>
          <a:prstGeom prst="rect">
            <a:avLst/>
          </a:prstGeom>
          <a:noFill/>
        </p:spPr>
        <p:txBody>
          <a:bodyPr wrap="square" rtlCol="0">
            <a:spAutoFit/>
          </a:bodyPr>
          <a:lstStyle/>
          <a:p>
            <a:pPr algn="ctr"/>
            <a:r>
              <a:rPr lang="en-CA" sz="2000" dirty="0">
                <a:solidFill>
                  <a:schemeClr val="bg1"/>
                </a:solidFill>
                <a:latin typeface="Arial" panose="020B0604020202020204" pitchFamily="34" charset="0"/>
                <a:cs typeface="Arial" panose="020B0604020202020204" pitchFamily="34" charset="0"/>
              </a:rPr>
              <a:t>Next Steps</a:t>
            </a:r>
          </a:p>
        </p:txBody>
      </p:sp>
    </p:spTree>
    <p:extLst>
      <p:ext uri="{BB962C8B-B14F-4D97-AF65-F5344CB8AC3E}">
        <p14:creationId xmlns:p14="http://schemas.microsoft.com/office/powerpoint/2010/main" val="3137944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CDBC8E8-493E-4371-9981-5E3345103CF4}"/>
              </a:ext>
            </a:extLst>
          </p:cNvPr>
          <p:cNvSpPr/>
          <p:nvPr/>
        </p:nvSpPr>
        <p:spPr>
          <a:xfrm>
            <a:off x="0" y="0"/>
            <a:ext cx="12192000" cy="568171"/>
          </a:xfrm>
          <a:prstGeom prst="rect">
            <a:avLst/>
          </a:prstGeom>
          <a:solidFill>
            <a:srgbClr val="002040"/>
          </a:solidFill>
          <a:ln w="25400" cap="flat" cmpd="sng" algn="ctr">
            <a:solidFill>
              <a:srgbClr val="00204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a:ln>
                <a:noFill/>
              </a:ln>
              <a:solidFill>
                <a:prstClr val="white"/>
              </a:solidFill>
              <a:effectLst/>
              <a:uLnTx/>
              <a:uFillTx/>
              <a:latin typeface="Arial"/>
              <a:ea typeface="+mn-ea"/>
              <a:cs typeface="+mn-cs"/>
            </a:endParaRPr>
          </a:p>
        </p:txBody>
      </p:sp>
      <p:sp>
        <p:nvSpPr>
          <p:cNvPr id="13" name="TextBox 12">
            <a:extLst>
              <a:ext uri="{FF2B5EF4-FFF2-40B4-BE49-F238E27FC236}">
                <a16:creationId xmlns:a16="http://schemas.microsoft.com/office/drawing/2014/main" id="{1A0D8B98-59B6-4355-9AF3-555177AC30B6}"/>
              </a:ext>
            </a:extLst>
          </p:cNvPr>
          <p:cNvSpPr txBox="1"/>
          <p:nvPr/>
        </p:nvSpPr>
        <p:spPr>
          <a:xfrm>
            <a:off x="2279435" y="84030"/>
            <a:ext cx="1615738" cy="400110"/>
          </a:xfrm>
          <a:prstGeom prst="rect">
            <a:avLst/>
          </a:prstGeom>
          <a:noFill/>
        </p:spPr>
        <p:txBody>
          <a:bodyPr wrap="square" rtlCol="0">
            <a:spAutoFit/>
          </a:bodyPr>
          <a:lstStyle/>
          <a:p>
            <a:r>
              <a:rPr lang="en-CA" sz="2000" dirty="0">
                <a:solidFill>
                  <a:schemeClr val="bg1"/>
                </a:solidFill>
                <a:latin typeface="Arial" panose="020B0604020202020204" pitchFamily="34" charset="0"/>
                <a:cs typeface="Arial" panose="020B0604020202020204" pitchFamily="34" charset="0"/>
              </a:rPr>
              <a:t>Introduction</a:t>
            </a:r>
          </a:p>
        </p:txBody>
      </p:sp>
      <p:sp>
        <p:nvSpPr>
          <p:cNvPr id="15" name="TextBox 14">
            <a:extLst>
              <a:ext uri="{FF2B5EF4-FFF2-40B4-BE49-F238E27FC236}">
                <a16:creationId xmlns:a16="http://schemas.microsoft.com/office/drawing/2014/main" id="{6BF9A370-1D7D-4918-AC85-338CE1A5C356}"/>
              </a:ext>
            </a:extLst>
          </p:cNvPr>
          <p:cNvSpPr txBox="1"/>
          <p:nvPr/>
        </p:nvSpPr>
        <p:spPr>
          <a:xfrm>
            <a:off x="8528809" y="84030"/>
            <a:ext cx="1615738" cy="400110"/>
          </a:xfrm>
          <a:prstGeom prst="rect">
            <a:avLst/>
          </a:prstGeom>
          <a:noFill/>
        </p:spPr>
        <p:txBody>
          <a:bodyPr wrap="square" rtlCol="0">
            <a:spAutoFit/>
          </a:bodyPr>
          <a:lstStyle/>
          <a:p>
            <a:r>
              <a:rPr lang="en-CA" sz="2000" dirty="0">
                <a:solidFill>
                  <a:schemeClr val="bg1"/>
                </a:solidFill>
                <a:latin typeface="Arial" panose="020B0604020202020204" pitchFamily="34" charset="0"/>
                <a:cs typeface="Arial" panose="020B0604020202020204" pitchFamily="34" charset="0"/>
              </a:rPr>
              <a:t>Chapter 3</a:t>
            </a:r>
          </a:p>
        </p:txBody>
      </p:sp>
      <p:sp>
        <p:nvSpPr>
          <p:cNvPr id="17" name="TextBox 16">
            <a:extLst>
              <a:ext uri="{FF2B5EF4-FFF2-40B4-BE49-F238E27FC236}">
                <a16:creationId xmlns:a16="http://schemas.microsoft.com/office/drawing/2014/main" id="{FC2C7AE4-D1C3-485A-9E99-C7B57B83155B}"/>
              </a:ext>
            </a:extLst>
          </p:cNvPr>
          <p:cNvSpPr txBox="1"/>
          <p:nvPr/>
        </p:nvSpPr>
        <p:spPr>
          <a:xfrm>
            <a:off x="6443342" y="76370"/>
            <a:ext cx="1615738" cy="400110"/>
          </a:xfrm>
          <a:prstGeom prst="rect">
            <a:avLst/>
          </a:prstGeom>
          <a:noFill/>
        </p:spPr>
        <p:txBody>
          <a:bodyPr wrap="square" rtlCol="0">
            <a:spAutoFit/>
          </a:bodyPr>
          <a:lstStyle/>
          <a:p>
            <a:r>
              <a:rPr lang="en-CA" sz="2000" dirty="0">
                <a:solidFill>
                  <a:schemeClr val="bg1"/>
                </a:solidFill>
                <a:latin typeface="Arial" panose="020B0604020202020204" pitchFamily="34" charset="0"/>
                <a:cs typeface="Arial" panose="020B0604020202020204" pitchFamily="34" charset="0"/>
              </a:rPr>
              <a:t>Chapter 2</a:t>
            </a:r>
          </a:p>
        </p:txBody>
      </p:sp>
      <p:sp>
        <p:nvSpPr>
          <p:cNvPr id="19" name="Rectangle 18">
            <a:extLst>
              <a:ext uri="{FF2B5EF4-FFF2-40B4-BE49-F238E27FC236}">
                <a16:creationId xmlns:a16="http://schemas.microsoft.com/office/drawing/2014/main" id="{454A5F6F-A7AC-4936-AA5E-BF2ACC3E303A}"/>
              </a:ext>
            </a:extLst>
          </p:cNvPr>
          <p:cNvSpPr/>
          <p:nvPr/>
        </p:nvSpPr>
        <p:spPr>
          <a:xfrm>
            <a:off x="-16832" y="0"/>
            <a:ext cx="2040942" cy="676535"/>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4" name="Rectangle 23">
            <a:extLst>
              <a:ext uri="{FF2B5EF4-FFF2-40B4-BE49-F238E27FC236}">
                <a16:creationId xmlns:a16="http://schemas.microsoft.com/office/drawing/2014/main" id="{A46BEA73-5D1A-4D65-818E-042254577CE8}"/>
              </a:ext>
            </a:extLst>
          </p:cNvPr>
          <p:cNvSpPr/>
          <p:nvPr/>
        </p:nvSpPr>
        <p:spPr>
          <a:xfrm>
            <a:off x="2019854" y="0"/>
            <a:ext cx="2040942" cy="676535"/>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6" name="Rectangle 25">
            <a:extLst>
              <a:ext uri="{FF2B5EF4-FFF2-40B4-BE49-F238E27FC236}">
                <a16:creationId xmlns:a16="http://schemas.microsoft.com/office/drawing/2014/main" id="{4A90FB87-46F2-43B2-B05B-0E597E79E91D}"/>
              </a:ext>
            </a:extLst>
          </p:cNvPr>
          <p:cNvSpPr/>
          <p:nvPr/>
        </p:nvSpPr>
        <p:spPr>
          <a:xfrm>
            <a:off x="6083751" y="-1"/>
            <a:ext cx="2040942" cy="676535"/>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7" name="Rectangle 26">
            <a:extLst>
              <a:ext uri="{FF2B5EF4-FFF2-40B4-BE49-F238E27FC236}">
                <a16:creationId xmlns:a16="http://schemas.microsoft.com/office/drawing/2014/main" id="{893D0565-D6E2-493E-A6E8-066349C69705}"/>
              </a:ext>
            </a:extLst>
          </p:cNvPr>
          <p:cNvSpPr/>
          <p:nvPr/>
        </p:nvSpPr>
        <p:spPr>
          <a:xfrm>
            <a:off x="10192425" y="468"/>
            <a:ext cx="2040942" cy="676535"/>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8" name="Rectangle 27">
            <a:extLst>
              <a:ext uri="{FF2B5EF4-FFF2-40B4-BE49-F238E27FC236}">
                <a16:creationId xmlns:a16="http://schemas.microsoft.com/office/drawing/2014/main" id="{34576416-A160-4667-A5BB-44A38B5214DE}"/>
              </a:ext>
            </a:extLst>
          </p:cNvPr>
          <p:cNvSpPr/>
          <p:nvPr/>
        </p:nvSpPr>
        <p:spPr>
          <a:xfrm>
            <a:off x="8138088" y="-2"/>
            <a:ext cx="2040942" cy="676535"/>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5" name="Rectangle 24">
            <a:extLst>
              <a:ext uri="{FF2B5EF4-FFF2-40B4-BE49-F238E27FC236}">
                <a16:creationId xmlns:a16="http://schemas.microsoft.com/office/drawing/2014/main" id="{EAC23D83-8440-47A0-85E1-D90E8149439F}"/>
              </a:ext>
            </a:extLst>
          </p:cNvPr>
          <p:cNvSpPr/>
          <p:nvPr/>
        </p:nvSpPr>
        <p:spPr>
          <a:xfrm>
            <a:off x="4060628" y="-3"/>
            <a:ext cx="2040942" cy="676535"/>
          </a:xfrm>
          <a:prstGeom prst="rect">
            <a:avLst/>
          </a:prstGeom>
          <a:solidFill>
            <a:schemeClr val="bg1"/>
          </a:solidFill>
          <a:ln w="28575">
            <a:solidFill>
              <a:srgbClr val="002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TextBox 15">
            <a:extLst>
              <a:ext uri="{FF2B5EF4-FFF2-40B4-BE49-F238E27FC236}">
                <a16:creationId xmlns:a16="http://schemas.microsoft.com/office/drawing/2014/main" id="{1178143B-04CF-4486-9C66-B463AD5D9740}"/>
              </a:ext>
            </a:extLst>
          </p:cNvPr>
          <p:cNvSpPr txBox="1"/>
          <p:nvPr/>
        </p:nvSpPr>
        <p:spPr>
          <a:xfrm>
            <a:off x="4405541" y="84030"/>
            <a:ext cx="1615738" cy="400110"/>
          </a:xfrm>
          <a:prstGeom prst="rect">
            <a:avLst/>
          </a:prstGeom>
          <a:noFill/>
        </p:spPr>
        <p:txBody>
          <a:bodyPr wrap="square" rtlCol="0">
            <a:spAutoFit/>
          </a:bodyPr>
          <a:lstStyle/>
          <a:p>
            <a:r>
              <a:rPr lang="en-CA" sz="2000" dirty="0">
                <a:solidFill>
                  <a:srgbClr val="002040"/>
                </a:solidFill>
                <a:latin typeface="Arial" panose="020B0604020202020204" pitchFamily="34" charset="0"/>
                <a:cs typeface="Arial" panose="020B0604020202020204" pitchFamily="34" charset="0"/>
              </a:rPr>
              <a:t>Chapter 1</a:t>
            </a:r>
          </a:p>
        </p:txBody>
      </p:sp>
      <p:sp>
        <p:nvSpPr>
          <p:cNvPr id="20" name="TextBox 19">
            <a:extLst>
              <a:ext uri="{FF2B5EF4-FFF2-40B4-BE49-F238E27FC236}">
                <a16:creationId xmlns:a16="http://schemas.microsoft.com/office/drawing/2014/main" id="{F73C7D6F-1152-4EC9-BEBF-DA4F3C578124}"/>
              </a:ext>
            </a:extLst>
          </p:cNvPr>
          <p:cNvSpPr txBox="1"/>
          <p:nvPr/>
        </p:nvSpPr>
        <p:spPr>
          <a:xfrm>
            <a:off x="195736" y="894271"/>
            <a:ext cx="11148797" cy="430887"/>
          </a:xfrm>
          <a:prstGeom prst="rect">
            <a:avLst/>
          </a:prstGeom>
          <a:noFill/>
        </p:spPr>
        <p:txBody>
          <a:bodyPr wrap="square" rtlCol="0">
            <a:spAutoFit/>
          </a:bodyPr>
          <a:lstStyle/>
          <a:p>
            <a:r>
              <a:rPr lang="en-US" sz="2200" b="1" dirty="0">
                <a:latin typeface="Arial" panose="020B0604020202020204" pitchFamily="34" charset="0"/>
                <a:cs typeface="Arial" panose="020B0604020202020204" pitchFamily="34" charset="0"/>
              </a:rPr>
              <a:t>Determine rate of mortality of tree species due to changing climate</a:t>
            </a:r>
          </a:p>
        </p:txBody>
      </p:sp>
      <p:sp>
        <p:nvSpPr>
          <p:cNvPr id="4" name="TextBox 3">
            <a:extLst>
              <a:ext uri="{FF2B5EF4-FFF2-40B4-BE49-F238E27FC236}">
                <a16:creationId xmlns:a16="http://schemas.microsoft.com/office/drawing/2014/main" id="{30CAA813-890D-0C3E-6C21-E3289D631C6F}"/>
              </a:ext>
            </a:extLst>
          </p:cNvPr>
          <p:cNvSpPr txBox="1"/>
          <p:nvPr/>
        </p:nvSpPr>
        <p:spPr>
          <a:xfrm>
            <a:off x="195736" y="101370"/>
            <a:ext cx="1610435" cy="400110"/>
          </a:xfrm>
          <a:prstGeom prst="rect">
            <a:avLst/>
          </a:prstGeom>
          <a:noFill/>
        </p:spPr>
        <p:txBody>
          <a:bodyPr wrap="square" rtlCol="0">
            <a:spAutoFit/>
          </a:bodyPr>
          <a:lstStyle/>
          <a:p>
            <a:r>
              <a:rPr lang="en-CA" sz="2000" dirty="0">
                <a:solidFill>
                  <a:schemeClr val="bg1"/>
                </a:solidFill>
                <a:latin typeface="Arial" panose="020B0604020202020204" pitchFamily="34" charset="0"/>
                <a:cs typeface="Arial" panose="020B0604020202020204" pitchFamily="34" charset="0"/>
              </a:rPr>
              <a:t>Background</a:t>
            </a:r>
          </a:p>
        </p:txBody>
      </p:sp>
      <p:sp>
        <p:nvSpPr>
          <p:cNvPr id="5" name="TextBox 4">
            <a:extLst>
              <a:ext uri="{FF2B5EF4-FFF2-40B4-BE49-F238E27FC236}">
                <a16:creationId xmlns:a16="http://schemas.microsoft.com/office/drawing/2014/main" id="{0B54D3CA-8DEE-0780-D3B6-3DA7C3E68CCF}"/>
              </a:ext>
            </a:extLst>
          </p:cNvPr>
          <p:cNvSpPr txBox="1"/>
          <p:nvPr/>
        </p:nvSpPr>
        <p:spPr>
          <a:xfrm>
            <a:off x="10377646" y="76370"/>
            <a:ext cx="1615738" cy="400110"/>
          </a:xfrm>
          <a:prstGeom prst="rect">
            <a:avLst/>
          </a:prstGeom>
          <a:noFill/>
        </p:spPr>
        <p:txBody>
          <a:bodyPr wrap="square" rtlCol="0">
            <a:spAutoFit/>
          </a:bodyPr>
          <a:lstStyle/>
          <a:p>
            <a:pPr algn="ctr"/>
            <a:r>
              <a:rPr lang="en-CA" sz="2000" dirty="0">
                <a:solidFill>
                  <a:schemeClr val="bg1"/>
                </a:solidFill>
                <a:latin typeface="Arial" panose="020B0604020202020204" pitchFamily="34" charset="0"/>
                <a:cs typeface="Arial" panose="020B0604020202020204" pitchFamily="34" charset="0"/>
              </a:rPr>
              <a:t>Next Steps</a:t>
            </a:r>
          </a:p>
        </p:txBody>
      </p:sp>
      <p:pic>
        <p:nvPicPr>
          <p:cNvPr id="29" name="Content Placeholder 7" descr="Map&#10;&#10;Description automatically generated">
            <a:extLst>
              <a:ext uri="{FF2B5EF4-FFF2-40B4-BE49-F238E27FC236}">
                <a16:creationId xmlns:a16="http://schemas.microsoft.com/office/drawing/2014/main" id="{7C2338C2-119D-4F58-8F29-C15C4B3E8F82}"/>
              </a:ext>
            </a:extLst>
          </p:cNvPr>
          <p:cNvPicPr>
            <a:picLocks noChangeAspect="1"/>
          </p:cNvPicPr>
          <p:nvPr/>
        </p:nvPicPr>
        <p:blipFill>
          <a:blip r:embed="rId2"/>
          <a:stretch>
            <a:fillRect/>
          </a:stretch>
        </p:blipFill>
        <p:spPr>
          <a:xfrm>
            <a:off x="5385756" y="1428869"/>
            <a:ext cx="6607628" cy="4638571"/>
          </a:xfrm>
          <a:prstGeom prst="rect">
            <a:avLst/>
          </a:prstGeom>
        </p:spPr>
      </p:pic>
      <p:sp>
        <p:nvSpPr>
          <p:cNvPr id="30" name="TextBox 29">
            <a:extLst>
              <a:ext uri="{FF2B5EF4-FFF2-40B4-BE49-F238E27FC236}">
                <a16:creationId xmlns:a16="http://schemas.microsoft.com/office/drawing/2014/main" id="{0681D598-1E4C-4F9F-B072-4B58D5E00E59}"/>
              </a:ext>
            </a:extLst>
          </p:cNvPr>
          <p:cNvSpPr txBox="1"/>
          <p:nvPr/>
        </p:nvSpPr>
        <p:spPr>
          <a:xfrm>
            <a:off x="5456746" y="6127639"/>
            <a:ext cx="6536638" cy="646331"/>
          </a:xfrm>
          <a:prstGeom prst="rect">
            <a:avLst/>
          </a:prstGeom>
          <a:noFill/>
        </p:spPr>
        <p:txBody>
          <a:bodyPr wrap="square">
            <a:spAutoFit/>
          </a:bodyPr>
          <a:lstStyle/>
          <a:p>
            <a:r>
              <a:rPr lang="en-CA" dirty="0"/>
              <a:t>Locations of the permanent sample plots in the different vegetation zones of the province of Quebec, Canada.</a:t>
            </a:r>
          </a:p>
        </p:txBody>
      </p:sp>
      <p:sp>
        <p:nvSpPr>
          <p:cNvPr id="31" name="Content Placeholder 11">
            <a:extLst>
              <a:ext uri="{FF2B5EF4-FFF2-40B4-BE49-F238E27FC236}">
                <a16:creationId xmlns:a16="http://schemas.microsoft.com/office/drawing/2014/main" id="{9E7C4093-E330-492A-A625-B2435633A50C}"/>
              </a:ext>
            </a:extLst>
          </p:cNvPr>
          <p:cNvSpPr txBox="1">
            <a:spLocks/>
          </p:cNvSpPr>
          <p:nvPr/>
        </p:nvSpPr>
        <p:spPr>
          <a:xfrm>
            <a:off x="307880" y="1651258"/>
            <a:ext cx="4568920" cy="505336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 typeface="Arial" panose="020B0604020202020204" pitchFamily="34" charset="0"/>
              <a:buChar char="•"/>
            </a:pPr>
            <a:r>
              <a:rPr lang="en-US" sz="2200" dirty="0">
                <a:latin typeface="Arial" panose="020B0604020202020204" pitchFamily="34" charset="0"/>
                <a:cs typeface="Arial" panose="020B0604020202020204" pitchFamily="34" charset="0"/>
              </a:rPr>
              <a:t>The Quebec Ministry of Forests, Wildlife and Parks monitors forest growth through a network of permanent sample plots</a:t>
            </a:r>
            <a:br>
              <a:rPr lang="en-US" sz="2200" dirty="0">
                <a:latin typeface="Arial" panose="020B0604020202020204" pitchFamily="34" charset="0"/>
                <a:cs typeface="Arial" panose="020B0604020202020204" pitchFamily="34" charset="0"/>
              </a:rPr>
            </a:br>
            <a:endParaRPr lang="en-US" sz="22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sz="2200" dirty="0">
                <a:latin typeface="Arial" panose="020B0604020202020204" pitchFamily="34" charset="0"/>
                <a:cs typeface="Arial" panose="020B0604020202020204" pitchFamily="34" charset="0"/>
              </a:rPr>
              <a:t>It was established in 1970, and now today encompasses 12000 plots, remeasured every 10 to 15 years</a:t>
            </a:r>
            <a:br>
              <a:rPr lang="en-US" sz="2200" dirty="0">
                <a:latin typeface="Arial" panose="020B0604020202020204" pitchFamily="34" charset="0"/>
                <a:cs typeface="Arial" panose="020B0604020202020204" pitchFamily="34" charset="0"/>
              </a:rPr>
            </a:br>
            <a:endParaRPr lang="en-US" sz="22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sz="2200" dirty="0">
                <a:latin typeface="Arial" panose="020B0604020202020204" pitchFamily="34" charset="0"/>
                <a:cs typeface="Arial" panose="020B0604020202020204" pitchFamily="34" charset="0"/>
              </a:rPr>
              <a:t>Sampling intensity decreases South to North - the database is freely available online</a:t>
            </a:r>
            <a:endParaRPr lang="en-CA" sz="2000" dirty="0">
              <a:latin typeface="Arial" panose="020B0604020202020204" pitchFamily="34" charset="0"/>
              <a:cs typeface="Arial" panose="020B0604020202020204" pitchFamily="34" charset="0"/>
            </a:endParaRPr>
          </a:p>
          <a:p>
            <a:pPr marL="742950" lvl="1" indent="-285750" algn="l">
              <a:buFont typeface="Arial" panose="020B0604020202020204" pitchFamily="34" charset="0"/>
              <a:buChar char="•"/>
            </a:pPr>
            <a:endParaRPr lang="en-CA"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600257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UBC Brand 1">
      <a:dk1>
        <a:srgbClr val="002040"/>
      </a:dk1>
      <a:lt1>
        <a:sysClr val="window" lastClr="FFFFFF"/>
      </a:lt1>
      <a:dk2>
        <a:srgbClr val="486B7F"/>
      </a:dk2>
      <a:lt2>
        <a:srgbClr val="EEECE1"/>
      </a:lt2>
      <a:accent1>
        <a:srgbClr val="002040"/>
      </a:accent1>
      <a:accent2>
        <a:srgbClr val="2E526B"/>
      </a:accent2>
      <a:accent3>
        <a:srgbClr val="6A8999"/>
      </a:accent3>
      <a:accent4>
        <a:srgbClr val="A7B9C1"/>
      </a:accent4>
      <a:accent5>
        <a:srgbClr val="BECBD0"/>
      </a:accent5>
      <a:accent6>
        <a:srgbClr val="D0DCDF"/>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1255</TotalTime>
  <Words>1393</Words>
  <Application>Microsoft Office PowerPoint</Application>
  <PresentationFormat>Widescreen</PresentationFormat>
  <Paragraphs>204</Paragraphs>
  <Slides>16</Slides>
  <Notes>3</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16</vt:i4>
      </vt:variant>
    </vt:vector>
  </HeadingPairs>
  <TitlesOfParts>
    <vt:vector size="24" baseType="lpstr">
      <vt:lpstr>Arial</vt:lpstr>
      <vt:lpstr>Calibri</vt:lpstr>
      <vt:lpstr>Calibri Light</vt:lpstr>
      <vt:lpstr>Times New Roman</vt:lpstr>
      <vt:lpstr>Whitney Book</vt:lpstr>
      <vt:lpstr>WhitneyHTF-Bold</vt:lpstr>
      <vt:lpstr>Office Theme</vt:lpstr>
      <vt:lpstr>1_Office Theme</vt:lpstr>
      <vt:lpstr>PowerPoint Presentation</vt:lpstr>
      <vt:lpstr>Outline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Christina Howard</dc:creator>
  <cp:lastModifiedBy>Howard, Christina</cp:lastModifiedBy>
  <cp:revision>143</cp:revision>
  <dcterms:created xsi:type="dcterms:W3CDTF">2020-11-20T18:23:52Z</dcterms:created>
  <dcterms:modified xsi:type="dcterms:W3CDTF">2022-08-15T22:59:00Z</dcterms:modified>
</cp:coreProperties>
</file>