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0.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7.xml" ContentType="application/vnd.openxmlformats-officedocument.presentationml.slide+xml"/>
  <Override PartName="/ppt/slides/slide29.xml" ContentType="application/vnd.openxmlformats-officedocument.presentationml.slide+xml"/>
  <Override PartName="/ppt/slides/slide26.xml" ContentType="application/vnd.openxmlformats-officedocument.presentationml.slide+xml"/>
  <Override PartName="/ppt/slides/slide28.xml" ContentType="application/vnd.openxmlformats-officedocument.presentationml.slide+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notesSlides/notesSlide17.xml" ContentType="application/vnd.openxmlformats-officedocument.presentationml.notesSlide+xml"/>
  <Override PartName="/ppt/slideLayouts/slideLayout11.xml" ContentType="application/vnd.openxmlformats-officedocument.presentationml.slideLayout+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slideLayouts/slideLayout10.xml" ContentType="application/vnd.openxmlformats-officedocument.presentationml.slideLayout+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slideLayouts/slideLayout8.xml" ContentType="application/vnd.openxmlformats-officedocument.presentationml.slideLayout+xml"/>
  <Override PartName="/ppt/notesSlides/notesSlide14.xml" ContentType="application/vnd.openxmlformats-officedocument.presentationml.notesSlide+xml"/>
  <Override PartName="/ppt/notesSlides/notesSlide1.xml" ContentType="application/vnd.openxmlformats-officedocument.presentationml.notesSlide+xml"/>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4.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slideLayouts/slideLayout9.xml" ContentType="application/vnd.openxmlformats-officedocument.presentationml.slideLayout+xml"/>
  <Override PartName="/ppt/notesSlides/notesSlide23.xml" ContentType="application/vnd.openxmlformats-officedocument.presentationml.notesSlide+xml"/>
  <Override PartName="/ppt/notesSlides/notesSlide35.xml" ContentType="application/vnd.openxmlformats-officedocument.presentationml.notesSlide+xml"/>
  <Override PartName="/ppt/slideLayouts/slideLayout5.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4.xml" ContentType="application/vnd.openxmlformats-officedocument.presentationml.slideLayout+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notesSlides/notesSlide34.xml" ContentType="application/vnd.openxmlformats-officedocument.presentationml.notesSlide+xml"/>
  <Override PartName="/ppt/slideLayouts/slideLayout7.xml" ContentType="application/vnd.openxmlformats-officedocument.presentationml.slideLayout+xml"/>
  <Override PartName="/ppt/notesSlides/notesSlide27.xml" ContentType="application/vnd.openxmlformats-officedocument.presentationml.notesSlide+xml"/>
  <Override PartName="/ppt/notesSlides/notesSlide32.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8.xml" ContentType="application/vnd.openxmlformats-officedocument.presentationml.notesSlide+xml"/>
  <Override PartName="/ppt/notesSlides/notesSlide26.xml" ContentType="application/vnd.openxmlformats-officedocument.presentationml.notesSlide+xml"/>
  <Override PartName="/ppt/notesSlides/notesSlide29.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42"/>
  </p:notesMasterIdLst>
  <p:sldIdLst>
    <p:sldId id="256" r:id="rId2"/>
    <p:sldId id="272" r:id="rId3"/>
    <p:sldId id="283" r:id="rId4"/>
    <p:sldId id="287" r:id="rId5"/>
    <p:sldId id="284" r:id="rId6"/>
    <p:sldId id="274" r:id="rId7"/>
    <p:sldId id="285" r:id="rId8"/>
    <p:sldId id="286" r:id="rId9"/>
    <p:sldId id="290" r:id="rId10"/>
    <p:sldId id="291" r:id="rId11"/>
    <p:sldId id="288" r:id="rId12"/>
    <p:sldId id="292" r:id="rId13"/>
    <p:sldId id="294" r:id="rId14"/>
    <p:sldId id="321" r:id="rId15"/>
    <p:sldId id="293" r:id="rId16"/>
    <p:sldId id="295" r:id="rId17"/>
    <p:sldId id="296" r:id="rId18"/>
    <p:sldId id="297" r:id="rId19"/>
    <p:sldId id="298" r:id="rId20"/>
    <p:sldId id="299" r:id="rId21"/>
    <p:sldId id="300" r:id="rId22"/>
    <p:sldId id="301" r:id="rId23"/>
    <p:sldId id="302" r:id="rId24"/>
    <p:sldId id="303" r:id="rId25"/>
    <p:sldId id="305" r:id="rId26"/>
    <p:sldId id="306" r:id="rId27"/>
    <p:sldId id="307" r:id="rId28"/>
    <p:sldId id="310" r:id="rId29"/>
    <p:sldId id="311" r:id="rId30"/>
    <p:sldId id="312" r:id="rId31"/>
    <p:sldId id="313" r:id="rId32"/>
    <p:sldId id="314" r:id="rId33"/>
    <p:sldId id="315" r:id="rId34"/>
    <p:sldId id="316" r:id="rId35"/>
    <p:sldId id="317" r:id="rId36"/>
    <p:sldId id="318" r:id="rId37"/>
    <p:sldId id="319" r:id="rId38"/>
    <p:sldId id="320" r:id="rId39"/>
    <p:sldId id="308" r:id="rId40"/>
    <p:sldId id="30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00" autoAdjust="0"/>
    <p:restoredTop sz="89267" autoAdjust="0"/>
  </p:normalViewPr>
  <p:slideViewPr>
    <p:cSldViewPr snapToGrid="0">
      <p:cViewPr varScale="1">
        <p:scale>
          <a:sx n="77" d="100"/>
          <a:sy n="77" d="100"/>
        </p:scale>
        <p:origin x="114" y="5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BAC530-92A8-441D-9F4A-2A734BA79C32}" type="datetimeFigureOut">
              <a:rPr lang="en-CA" smtClean="0"/>
              <a:t>2019-09-13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82E2D-F490-4B0C-A73A-B47C74D22856}" type="slidenum">
              <a:rPr lang="en-CA" smtClean="0"/>
              <a:t>‹#›</a:t>
            </a:fld>
            <a:endParaRPr lang="en-CA"/>
          </a:p>
        </p:txBody>
      </p:sp>
    </p:spTree>
    <p:extLst>
      <p:ext uri="{BB962C8B-B14F-4D97-AF65-F5344CB8AC3E}">
        <p14:creationId xmlns:p14="http://schemas.microsoft.com/office/powerpoint/2010/main" val="134878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exceljet.net/excel-functions/excel-if-function"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upport.office.com/en-US/Article/Define-and-use-names-in-formulas-4d0f13ac-53b7-422e-afd2-abd7ff379c64?ui=en-US"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office.microsoft.com/en-ca/excel-help/change-or-delete-a-defined-name-HP005199063.aspx"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upport.office.com/en-gb/article/Quick-Start-Format-numbers-in-a-worksheet-c9fba2a2-7015-4fa5-b4e6-a29cb679e406"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office.microsoft.com/en-ca/excel-help/import-or-export-text-txt-or-csv-files-HP010342598.aspx"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2</a:t>
            </a:fld>
            <a:endParaRPr lang="en-CA"/>
          </a:p>
        </p:txBody>
      </p:sp>
    </p:spTree>
    <p:extLst>
      <p:ext uri="{BB962C8B-B14F-4D97-AF65-F5344CB8AC3E}">
        <p14:creationId xmlns:p14="http://schemas.microsoft.com/office/powerpoint/2010/main" val="2534714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13</a:t>
            </a:fld>
            <a:endParaRPr lang="en-CA"/>
          </a:p>
        </p:txBody>
      </p:sp>
    </p:spTree>
    <p:extLst>
      <p:ext uri="{BB962C8B-B14F-4D97-AF65-F5344CB8AC3E}">
        <p14:creationId xmlns:p14="http://schemas.microsoft.com/office/powerpoint/2010/main" val="2408165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432000">
              <a:lnSpc>
                <a:spcPts val="3400"/>
              </a:lnSpc>
              <a:spcBef>
                <a:spcPts val="100"/>
              </a:spcBef>
              <a:spcAft>
                <a:spcPts val="50"/>
              </a:spcAft>
              <a:buClr>
                <a:schemeClr val="accent1"/>
              </a:buClr>
              <a:buFont typeface="Wingdings" panose="05000000000000000000" pitchFamily="2" charset="2"/>
              <a:buChar char="Ø"/>
            </a:pPr>
            <a:r>
              <a:rPr lang="en-US" sz="1200" dirty="0" smtClean="0">
                <a:solidFill>
                  <a:schemeClr val="tx1">
                    <a:lumMod val="75000"/>
                    <a:lumOff val="25000"/>
                  </a:schemeClr>
                </a:solidFill>
              </a:rPr>
              <a:t>Column headings: “Format as Table” or “Cell Style”</a:t>
            </a:r>
          </a:p>
          <a:p>
            <a:pPr indent="-432000">
              <a:lnSpc>
                <a:spcPts val="3400"/>
              </a:lnSpc>
              <a:spcBef>
                <a:spcPts val="100"/>
              </a:spcBef>
              <a:spcAft>
                <a:spcPts val="50"/>
              </a:spcAft>
              <a:buClr>
                <a:schemeClr val="accent1"/>
              </a:buClr>
              <a:buFont typeface="Wingdings" panose="05000000000000000000" pitchFamily="2" charset="2"/>
              <a:buChar char="Ø"/>
            </a:pPr>
            <a:r>
              <a:rPr lang="en-US" sz="1200" dirty="0" smtClean="0">
                <a:solidFill>
                  <a:schemeClr val="tx1">
                    <a:lumMod val="75000"/>
                    <a:lumOff val="25000"/>
                  </a:schemeClr>
                </a:solidFill>
              </a:rPr>
              <a:t> Format header (color, bold, and width): Home&gt; Format&gt;Column width</a:t>
            </a:r>
          </a:p>
          <a:p>
            <a:pPr indent="-432000">
              <a:lnSpc>
                <a:spcPts val="3400"/>
              </a:lnSpc>
              <a:spcBef>
                <a:spcPts val="100"/>
              </a:spcBef>
              <a:spcAft>
                <a:spcPts val="50"/>
              </a:spcAft>
              <a:buClr>
                <a:schemeClr val="accent1"/>
              </a:buClr>
              <a:buFont typeface="Wingdings" panose="05000000000000000000" pitchFamily="2" charset="2"/>
              <a:buChar char="Ø"/>
            </a:pPr>
            <a:r>
              <a:rPr lang="en-US" sz="1200" dirty="0" smtClean="0">
                <a:solidFill>
                  <a:schemeClr val="tx1">
                    <a:lumMod val="75000"/>
                    <a:lumOff val="25000"/>
                  </a:schemeClr>
                </a:solidFill>
              </a:rPr>
              <a:t> Pane first row/Column: search for “pane” or go</a:t>
            </a:r>
            <a:r>
              <a:rPr lang="en-US" sz="1200" baseline="0" dirty="0" smtClean="0">
                <a:solidFill>
                  <a:schemeClr val="tx1">
                    <a:lumMod val="75000"/>
                    <a:lumOff val="25000"/>
                  </a:schemeClr>
                </a:solidFill>
              </a:rPr>
              <a:t> to “View” &gt; “Freeze Panes”</a:t>
            </a:r>
            <a:endParaRPr lang="en-US" sz="1200" dirty="0" smtClean="0">
              <a:solidFill>
                <a:schemeClr val="tx1">
                  <a:lumMod val="75000"/>
                  <a:lumOff val="25000"/>
                </a:schemeClr>
              </a:solidFill>
            </a:endParaRPr>
          </a:p>
          <a:p>
            <a:pPr indent="-432000">
              <a:lnSpc>
                <a:spcPts val="3400"/>
              </a:lnSpc>
              <a:spcBef>
                <a:spcPts val="100"/>
              </a:spcBef>
              <a:spcAft>
                <a:spcPts val="50"/>
              </a:spcAft>
              <a:buClr>
                <a:schemeClr val="accent1"/>
              </a:buClr>
              <a:buFont typeface="Wingdings" panose="05000000000000000000" pitchFamily="2" charset="2"/>
              <a:buChar char="Ø"/>
            </a:pPr>
            <a:r>
              <a:rPr lang="en-US" sz="1200" dirty="0" smtClean="0">
                <a:solidFill>
                  <a:schemeClr val="tx1">
                    <a:lumMod val="75000"/>
                    <a:lumOff val="25000"/>
                  </a:schemeClr>
                </a:solidFill>
              </a:rPr>
              <a:t> Hide columns  : right click &gt;</a:t>
            </a:r>
            <a:r>
              <a:rPr lang="en-US" sz="1200" baseline="0" dirty="0" smtClean="0">
                <a:solidFill>
                  <a:schemeClr val="tx1">
                    <a:lumMod val="75000"/>
                    <a:lumOff val="25000"/>
                  </a:schemeClr>
                </a:solidFill>
              </a:rPr>
              <a:t> hide</a:t>
            </a:r>
            <a:endParaRPr lang="en-US" sz="1200" dirty="0" smtClean="0">
              <a:solidFill>
                <a:schemeClr val="tx1">
                  <a:lumMod val="75000"/>
                  <a:lumOff val="25000"/>
                </a:schemeClr>
              </a:solidFill>
            </a:endParaRPr>
          </a:p>
          <a:p>
            <a:pPr indent="-432000">
              <a:lnSpc>
                <a:spcPts val="3400"/>
              </a:lnSpc>
              <a:spcBef>
                <a:spcPts val="100"/>
              </a:spcBef>
              <a:spcAft>
                <a:spcPts val="50"/>
              </a:spcAft>
              <a:buClr>
                <a:schemeClr val="accent1"/>
              </a:buClr>
              <a:buFont typeface="Wingdings" panose="05000000000000000000" pitchFamily="2" charset="2"/>
              <a:buChar char="Ø"/>
            </a:pPr>
            <a:r>
              <a:rPr lang="en-US" sz="1200" dirty="0" smtClean="0">
                <a:solidFill>
                  <a:schemeClr val="tx1">
                    <a:lumMod val="75000"/>
                    <a:lumOff val="25000"/>
                  </a:schemeClr>
                </a:solidFill>
              </a:rPr>
              <a:t> Group columns  : group</a:t>
            </a:r>
            <a:r>
              <a:rPr lang="en-US" sz="1200" baseline="0" dirty="0" smtClean="0">
                <a:solidFill>
                  <a:schemeClr val="tx1">
                    <a:lumMod val="75000"/>
                    <a:lumOff val="25000"/>
                  </a:schemeClr>
                </a:solidFill>
              </a:rPr>
              <a:t> columns or rows and automatically create an outline. Go to “Data”&gt; “Group”. Can ungroup</a:t>
            </a:r>
            <a:endParaRPr lang="en-US" sz="1200" dirty="0" smtClean="0">
              <a:solidFill>
                <a:schemeClr val="tx1">
                  <a:lumMod val="75000"/>
                  <a:lumOff val="25000"/>
                </a:schemeClr>
              </a:solidFill>
            </a:endParaRPr>
          </a:p>
          <a:p>
            <a:pPr indent="-432000">
              <a:lnSpc>
                <a:spcPts val="3400"/>
              </a:lnSpc>
              <a:spcBef>
                <a:spcPts val="100"/>
              </a:spcBef>
              <a:spcAft>
                <a:spcPts val="50"/>
              </a:spcAft>
              <a:buClr>
                <a:schemeClr val="accent1"/>
              </a:buClr>
              <a:buFont typeface="Wingdings" panose="05000000000000000000" pitchFamily="2" charset="2"/>
              <a:buChar char="Ø"/>
            </a:pPr>
            <a:r>
              <a:rPr lang="en-US" sz="1200" dirty="0" smtClean="0">
                <a:solidFill>
                  <a:schemeClr val="tx1">
                    <a:lumMod val="75000"/>
                    <a:lumOff val="25000"/>
                  </a:schemeClr>
                </a:solidFill>
              </a:rPr>
              <a:t> Create a table in another sheet for data dictionary. </a:t>
            </a:r>
          </a:p>
          <a:p>
            <a:pPr indent="-432000">
              <a:lnSpc>
                <a:spcPts val="3400"/>
              </a:lnSpc>
              <a:spcBef>
                <a:spcPts val="100"/>
              </a:spcBef>
              <a:spcAft>
                <a:spcPts val="50"/>
              </a:spcAft>
              <a:buClr>
                <a:schemeClr val="accent1"/>
              </a:buClr>
              <a:buFont typeface="Wingdings" panose="05000000000000000000" pitchFamily="2" charset="2"/>
              <a:buChar char="Ø"/>
            </a:pPr>
            <a:r>
              <a:rPr lang="en-US" sz="1200" dirty="0" smtClean="0">
                <a:solidFill>
                  <a:schemeClr val="tx1">
                    <a:lumMod val="75000"/>
                    <a:lumOff val="25000"/>
                  </a:schemeClr>
                </a:solidFill>
              </a:rPr>
              <a:t> Hyperlink first row to data dictionary: in the data dictionary link</a:t>
            </a:r>
            <a:r>
              <a:rPr lang="en-US" sz="1200" baseline="0" dirty="0" smtClean="0">
                <a:solidFill>
                  <a:schemeClr val="tx1">
                    <a:lumMod val="75000"/>
                    <a:lumOff val="25000"/>
                  </a:schemeClr>
                </a:solidFill>
              </a:rPr>
              <a:t> variable, column or table or file : go to : “Insert” &gt; “Hyperlink”</a:t>
            </a:r>
            <a:endParaRPr lang="en-US" sz="1200" dirty="0" smtClean="0">
              <a:solidFill>
                <a:schemeClr val="tx1">
                  <a:lumMod val="75000"/>
                  <a:lumOff val="25000"/>
                </a:schemeClr>
              </a:solidFill>
            </a:endParaRPr>
          </a:p>
          <a:p>
            <a:pPr indent="-432000">
              <a:lnSpc>
                <a:spcPts val="3400"/>
              </a:lnSpc>
              <a:spcBef>
                <a:spcPts val="100"/>
              </a:spcBef>
              <a:spcAft>
                <a:spcPts val="50"/>
              </a:spcAft>
              <a:buClr>
                <a:schemeClr val="accent1"/>
              </a:buClr>
              <a:buFont typeface="Wingdings" panose="05000000000000000000" pitchFamily="2" charset="2"/>
              <a:buChar char="Ø"/>
            </a:pPr>
            <a:r>
              <a:rPr lang="en-US" sz="1200" dirty="0" smtClean="0">
                <a:solidFill>
                  <a:schemeClr val="tx1">
                    <a:lumMod val="75000"/>
                    <a:lumOff val="25000"/>
                  </a:schemeClr>
                </a:solidFill>
              </a:rPr>
              <a:t> Apply filter to first row</a:t>
            </a:r>
          </a:p>
          <a:p>
            <a:pPr indent="-432000">
              <a:lnSpc>
                <a:spcPts val="3400"/>
              </a:lnSpc>
              <a:spcBef>
                <a:spcPts val="100"/>
              </a:spcBef>
              <a:spcAft>
                <a:spcPts val="50"/>
              </a:spcAft>
              <a:buClr>
                <a:schemeClr val="accent1"/>
              </a:buClr>
              <a:buFont typeface="Wingdings" panose="05000000000000000000" pitchFamily="2" charset="2"/>
              <a:buChar char="Ø"/>
            </a:pPr>
            <a:r>
              <a:rPr lang="en-US" sz="1200" dirty="0" smtClean="0">
                <a:solidFill>
                  <a:schemeClr val="tx1">
                    <a:lumMod val="75000"/>
                    <a:lumOff val="25000"/>
                  </a:schemeClr>
                </a:solidFill>
              </a:rPr>
              <a:t>  </a:t>
            </a:r>
          </a:p>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14</a:t>
            </a:fld>
            <a:endParaRPr lang="en-CA"/>
          </a:p>
        </p:txBody>
      </p:sp>
    </p:spTree>
    <p:extLst>
      <p:ext uri="{BB962C8B-B14F-4D97-AF65-F5344CB8AC3E}">
        <p14:creationId xmlns:p14="http://schemas.microsoft.com/office/powerpoint/2010/main" val="3259563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15</a:t>
            </a:fld>
            <a:endParaRPr lang="en-CA"/>
          </a:p>
        </p:txBody>
      </p:sp>
    </p:spTree>
    <p:extLst>
      <p:ext uri="{BB962C8B-B14F-4D97-AF65-F5344CB8AC3E}">
        <p14:creationId xmlns:p14="http://schemas.microsoft.com/office/powerpoint/2010/main" val="3822948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16</a:t>
            </a:fld>
            <a:endParaRPr lang="en-CA"/>
          </a:p>
        </p:txBody>
      </p:sp>
    </p:spTree>
    <p:extLst>
      <p:ext uri="{BB962C8B-B14F-4D97-AF65-F5344CB8AC3E}">
        <p14:creationId xmlns:p14="http://schemas.microsoft.com/office/powerpoint/2010/main" val="3899800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You can find more details about these functions </a:t>
            </a:r>
            <a:r>
              <a:rPr lang="en-CA" dirty="0" err="1" smtClean="0"/>
              <a:t>hereC</a:t>
            </a:r>
            <a:r>
              <a:rPr lang="en-CA" dirty="0" smtClean="0"/>
              <a:t>. Do not worry about any of the other functions listed. Over the past few years, I have found that students typically struggle with formula entry because they do not remember some of the basic math they learned in school. Unit conversions, area calculations, and volume calculations of basic geometric shapes (e.g., volume of a cylinder) will always come up. You may want to review some of these things.</a:t>
            </a:r>
          </a:p>
          <a:p>
            <a:endParaRPr lang="en-CA" dirty="0" smtClean="0"/>
          </a:p>
          <a:p>
            <a:r>
              <a:rPr lang="en-CA" dirty="0" smtClean="0"/>
              <a:t>PI()=3.14</a:t>
            </a:r>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17</a:t>
            </a:fld>
            <a:endParaRPr lang="en-CA"/>
          </a:p>
        </p:txBody>
      </p:sp>
    </p:spTree>
    <p:extLst>
      <p:ext uri="{BB962C8B-B14F-4D97-AF65-F5344CB8AC3E}">
        <p14:creationId xmlns:p14="http://schemas.microsoft.com/office/powerpoint/2010/main" val="2962804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You can find more details about these functions </a:t>
            </a:r>
            <a:r>
              <a:rPr lang="en-CA" dirty="0" err="1" smtClean="0"/>
              <a:t>hereC</a:t>
            </a:r>
            <a:r>
              <a:rPr lang="en-CA" dirty="0" smtClean="0"/>
              <a:t>. Do not worry about any of the other functions listed. Over the past few years, I have found that students typically struggle with formula entry because they do not remember some of the basic math they learned in school. Unit conversions, area calculations, and volume calculations of basic geometric shapes (e.g., volume of a cylinder) will always come up. You may want to review some of these things.</a:t>
            </a:r>
          </a:p>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18</a:t>
            </a:fld>
            <a:endParaRPr lang="en-CA"/>
          </a:p>
        </p:txBody>
      </p:sp>
    </p:spTree>
    <p:extLst>
      <p:ext uri="{BB962C8B-B14F-4D97-AF65-F5344CB8AC3E}">
        <p14:creationId xmlns:p14="http://schemas.microsoft.com/office/powerpoint/2010/main" val="1370893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smtClean="0">
                <a:solidFill>
                  <a:schemeClr val="tx1"/>
                </a:solidFill>
                <a:effectLst/>
                <a:latin typeface="+mn-lt"/>
                <a:ea typeface="+mn-ea"/>
                <a:cs typeface="+mn-cs"/>
              </a:rPr>
              <a:t>SUMIF(range, criteria, [</a:t>
            </a:r>
            <a:r>
              <a:rPr lang="en-CA" sz="1200" b="0" i="0" kern="1200" dirty="0" err="1" smtClean="0">
                <a:solidFill>
                  <a:schemeClr val="tx1"/>
                </a:solidFill>
                <a:effectLst/>
                <a:latin typeface="+mn-lt"/>
                <a:ea typeface="+mn-ea"/>
                <a:cs typeface="+mn-cs"/>
              </a:rPr>
              <a:t>sum_range</a:t>
            </a:r>
            <a:r>
              <a:rPr lang="en-CA" sz="1200" b="0" i="0" kern="1200" dirty="0" smtClean="0">
                <a:solidFill>
                  <a:schemeClr val="tx1"/>
                </a:solidFill>
                <a:effectLst/>
                <a:latin typeface="+mn-lt"/>
                <a:ea typeface="+mn-ea"/>
                <a:cs typeface="+mn-cs"/>
              </a:rPr>
              <a:t>])</a:t>
            </a:r>
          </a:p>
          <a:p>
            <a:r>
              <a:rPr lang="en-CA" sz="1200" b="0" i="0" kern="1200" dirty="0" smtClean="0">
                <a:solidFill>
                  <a:schemeClr val="tx1"/>
                </a:solidFill>
                <a:effectLst/>
                <a:latin typeface="+mn-lt"/>
                <a:ea typeface="+mn-ea"/>
                <a:cs typeface="+mn-cs"/>
              </a:rPr>
              <a:t>The </a:t>
            </a:r>
            <a:r>
              <a:rPr lang="en-CA" sz="1200" b="1" i="0" kern="1200" dirty="0" smtClean="0">
                <a:solidFill>
                  <a:schemeClr val="tx1"/>
                </a:solidFill>
                <a:effectLst/>
                <a:latin typeface="+mn-lt"/>
                <a:ea typeface="+mn-ea"/>
                <a:cs typeface="+mn-cs"/>
              </a:rPr>
              <a:t>SUMIF</a:t>
            </a:r>
            <a:r>
              <a:rPr lang="en-CA" sz="1200" b="0" i="0" kern="1200" dirty="0" smtClean="0">
                <a:solidFill>
                  <a:schemeClr val="tx1"/>
                </a:solidFill>
                <a:effectLst/>
                <a:latin typeface="+mn-lt"/>
                <a:ea typeface="+mn-ea"/>
                <a:cs typeface="+mn-cs"/>
              </a:rPr>
              <a:t> function syntax has the following arguments:</a:t>
            </a:r>
          </a:p>
          <a:p>
            <a:r>
              <a:rPr lang="en-CA" sz="1200" b="1" i="0" kern="1200" dirty="0" smtClean="0">
                <a:solidFill>
                  <a:schemeClr val="tx1"/>
                </a:solidFill>
                <a:effectLst/>
                <a:latin typeface="+mn-lt"/>
                <a:ea typeface="+mn-ea"/>
                <a:cs typeface="+mn-cs"/>
              </a:rPr>
              <a:t>range</a:t>
            </a:r>
            <a:r>
              <a:rPr lang="en-CA" sz="1200" b="0" i="0" kern="1200" dirty="0" smtClean="0">
                <a:solidFill>
                  <a:schemeClr val="tx1"/>
                </a:solidFill>
                <a:effectLst/>
                <a:latin typeface="+mn-lt"/>
                <a:ea typeface="+mn-ea"/>
                <a:cs typeface="+mn-cs"/>
              </a:rPr>
              <a:t>   Required. The range of cells that you want evaluated by criteria. Cells in each range must be numbers or names, arrays, or references that contain numbers. Blank and text values are ignored. The selected range may contain dates in standard Excel format (examples below).</a:t>
            </a:r>
          </a:p>
          <a:p>
            <a:r>
              <a:rPr lang="en-CA" sz="1200" b="1" i="0" kern="1200" dirty="0" smtClean="0">
                <a:solidFill>
                  <a:schemeClr val="tx1"/>
                </a:solidFill>
                <a:effectLst/>
                <a:latin typeface="+mn-lt"/>
                <a:ea typeface="+mn-ea"/>
                <a:cs typeface="+mn-cs"/>
              </a:rPr>
              <a:t>criteria</a:t>
            </a:r>
            <a:r>
              <a:rPr lang="en-CA" sz="1200" b="0" i="0" kern="1200" dirty="0" smtClean="0">
                <a:solidFill>
                  <a:schemeClr val="tx1"/>
                </a:solidFill>
                <a:effectLst/>
                <a:latin typeface="+mn-lt"/>
                <a:ea typeface="+mn-ea"/>
                <a:cs typeface="+mn-cs"/>
              </a:rPr>
              <a:t>   Required. The criteria in the form of a number, expression, a cell reference, text, or a function that defines which cells will be added. For example, criteria can be expressed as 32, "&gt;32", B5, "32", "apples", or TODAY().</a:t>
            </a:r>
          </a:p>
          <a:p>
            <a:r>
              <a:rPr lang="en-CA" sz="1200" b="1" i="0" kern="1200" cap="all" dirty="0" smtClean="0">
                <a:solidFill>
                  <a:schemeClr val="tx1"/>
                </a:solidFill>
                <a:effectLst/>
                <a:latin typeface="+mn-lt"/>
                <a:ea typeface="+mn-ea"/>
                <a:cs typeface="+mn-cs"/>
              </a:rPr>
              <a:t>IMPORTANT:</a:t>
            </a:r>
            <a:r>
              <a:rPr lang="en-CA" sz="1200" b="0" i="0" kern="1200" dirty="0" smtClean="0">
                <a:solidFill>
                  <a:schemeClr val="tx1"/>
                </a:solidFill>
                <a:effectLst/>
                <a:latin typeface="+mn-lt"/>
                <a:ea typeface="+mn-ea"/>
                <a:cs typeface="+mn-cs"/>
              </a:rPr>
              <a:t> Any text criteria or any criteria that includes logical or mathematical symbols must be enclosed in double quotation marks (</a:t>
            </a:r>
            <a:r>
              <a:rPr lang="en-CA" sz="1200" b="1" i="0" kern="1200" dirty="0" smtClean="0">
                <a:solidFill>
                  <a:schemeClr val="tx1"/>
                </a:solidFill>
                <a:effectLst/>
                <a:latin typeface="+mn-lt"/>
                <a:ea typeface="+mn-ea"/>
                <a:cs typeface="+mn-cs"/>
              </a:rPr>
              <a:t>"</a:t>
            </a:r>
            <a:r>
              <a:rPr lang="en-CA" sz="1200" b="0" i="0" kern="1200" dirty="0" smtClean="0">
                <a:solidFill>
                  <a:schemeClr val="tx1"/>
                </a:solidFill>
                <a:effectLst/>
                <a:latin typeface="+mn-lt"/>
                <a:ea typeface="+mn-ea"/>
                <a:cs typeface="+mn-cs"/>
              </a:rPr>
              <a:t>). If the criteria is numeric, double quotation marks are not required.</a:t>
            </a:r>
          </a:p>
          <a:p>
            <a:r>
              <a:rPr lang="en-CA" sz="1200" b="1" i="0" kern="1200" dirty="0" err="1" smtClean="0">
                <a:solidFill>
                  <a:schemeClr val="tx1"/>
                </a:solidFill>
                <a:effectLst/>
                <a:latin typeface="+mn-lt"/>
                <a:ea typeface="+mn-ea"/>
                <a:cs typeface="+mn-cs"/>
              </a:rPr>
              <a:t>sum_range</a:t>
            </a:r>
            <a:r>
              <a:rPr lang="en-CA" sz="1200" b="0" i="0" kern="1200" dirty="0" smtClean="0">
                <a:solidFill>
                  <a:schemeClr val="tx1"/>
                </a:solidFill>
                <a:effectLst/>
                <a:latin typeface="+mn-lt"/>
                <a:ea typeface="+mn-ea"/>
                <a:cs typeface="+mn-cs"/>
              </a:rPr>
              <a:t>   Optional. The actual cells to add, if you want to add cells other than those specified in the </a:t>
            </a:r>
            <a:r>
              <a:rPr lang="en-CA" sz="1200" b="1" i="1" kern="1200" dirty="0" smtClean="0">
                <a:solidFill>
                  <a:schemeClr val="tx1"/>
                </a:solidFill>
                <a:effectLst/>
                <a:latin typeface="+mn-lt"/>
                <a:ea typeface="+mn-ea"/>
                <a:cs typeface="+mn-cs"/>
              </a:rPr>
              <a:t>range</a:t>
            </a:r>
            <a:r>
              <a:rPr lang="en-CA" sz="1200" b="0" i="0" kern="1200" dirty="0" smtClean="0">
                <a:solidFill>
                  <a:schemeClr val="tx1"/>
                </a:solidFill>
                <a:effectLst/>
                <a:latin typeface="+mn-lt"/>
                <a:ea typeface="+mn-ea"/>
                <a:cs typeface="+mn-cs"/>
              </a:rPr>
              <a:t> argument. If the </a:t>
            </a:r>
            <a:r>
              <a:rPr lang="en-CA" sz="1200" b="1" i="1" kern="1200" dirty="0" err="1" smtClean="0">
                <a:solidFill>
                  <a:schemeClr val="tx1"/>
                </a:solidFill>
                <a:effectLst/>
                <a:latin typeface="+mn-lt"/>
                <a:ea typeface="+mn-ea"/>
                <a:cs typeface="+mn-cs"/>
              </a:rPr>
              <a:t>sum_range</a:t>
            </a:r>
            <a:r>
              <a:rPr lang="en-CA" sz="1200" b="0" i="0" kern="1200" dirty="0" smtClean="0">
                <a:solidFill>
                  <a:schemeClr val="tx1"/>
                </a:solidFill>
                <a:effectLst/>
                <a:latin typeface="+mn-lt"/>
                <a:ea typeface="+mn-ea"/>
                <a:cs typeface="+mn-cs"/>
              </a:rPr>
              <a:t> argument is omitted, Excel adds the cells that are specified in the </a:t>
            </a:r>
            <a:r>
              <a:rPr lang="en-CA" sz="1200" b="1" i="1" kern="1200" dirty="0" smtClean="0">
                <a:solidFill>
                  <a:schemeClr val="tx1"/>
                </a:solidFill>
                <a:effectLst/>
                <a:latin typeface="+mn-lt"/>
                <a:ea typeface="+mn-ea"/>
                <a:cs typeface="+mn-cs"/>
              </a:rPr>
              <a:t>range</a:t>
            </a:r>
            <a:r>
              <a:rPr lang="en-CA" sz="1200" b="0" i="0" kern="1200" dirty="0" smtClean="0">
                <a:solidFill>
                  <a:schemeClr val="tx1"/>
                </a:solidFill>
                <a:effectLst/>
                <a:latin typeface="+mn-lt"/>
                <a:ea typeface="+mn-ea"/>
                <a:cs typeface="+mn-cs"/>
              </a:rPr>
              <a:t> argument (the same cells to which the criteria is applied).</a:t>
            </a:r>
          </a:p>
          <a:p>
            <a:r>
              <a:rPr lang="en-CA" sz="1200" b="0" i="0" kern="1200" dirty="0" smtClean="0">
                <a:solidFill>
                  <a:schemeClr val="tx1"/>
                </a:solidFill>
                <a:effectLst/>
                <a:latin typeface="+mn-lt"/>
                <a:ea typeface="+mn-ea"/>
                <a:cs typeface="+mn-cs"/>
              </a:rPr>
              <a:t>You can use the wildcard characters—the question mark (</a:t>
            </a:r>
            <a:r>
              <a:rPr lang="en-CA" sz="1200" b="1" i="0" kern="1200" dirty="0" smtClean="0">
                <a:solidFill>
                  <a:schemeClr val="tx1"/>
                </a:solidFill>
                <a:effectLst/>
                <a:latin typeface="+mn-lt"/>
                <a:ea typeface="+mn-ea"/>
                <a:cs typeface="+mn-cs"/>
              </a:rPr>
              <a:t>?</a:t>
            </a:r>
            <a:r>
              <a:rPr lang="en-CA" sz="1200" b="0" i="0" kern="1200" dirty="0" smtClean="0">
                <a:solidFill>
                  <a:schemeClr val="tx1"/>
                </a:solidFill>
                <a:effectLst/>
                <a:latin typeface="+mn-lt"/>
                <a:ea typeface="+mn-ea"/>
                <a:cs typeface="+mn-cs"/>
              </a:rPr>
              <a:t>) and asterisk (</a:t>
            </a:r>
            <a:r>
              <a:rPr lang="en-CA" sz="1200" b="1" i="0" kern="1200" dirty="0" smtClean="0">
                <a:solidFill>
                  <a:schemeClr val="tx1"/>
                </a:solidFill>
                <a:effectLst/>
                <a:latin typeface="+mn-lt"/>
                <a:ea typeface="+mn-ea"/>
                <a:cs typeface="+mn-cs"/>
              </a:rPr>
              <a:t>*</a:t>
            </a:r>
            <a:r>
              <a:rPr lang="en-CA" sz="1200" b="0" i="0" kern="1200" dirty="0" smtClean="0">
                <a:solidFill>
                  <a:schemeClr val="tx1"/>
                </a:solidFill>
                <a:effectLst/>
                <a:latin typeface="+mn-lt"/>
                <a:ea typeface="+mn-ea"/>
                <a:cs typeface="+mn-cs"/>
              </a:rPr>
              <a:t>)—as the </a:t>
            </a:r>
            <a:r>
              <a:rPr lang="en-CA" sz="1200" b="1" i="1" kern="1200" dirty="0" smtClean="0">
                <a:solidFill>
                  <a:schemeClr val="tx1"/>
                </a:solidFill>
                <a:effectLst/>
                <a:latin typeface="+mn-lt"/>
                <a:ea typeface="+mn-ea"/>
                <a:cs typeface="+mn-cs"/>
              </a:rPr>
              <a:t>criteria</a:t>
            </a:r>
            <a:r>
              <a:rPr lang="en-CA" sz="1200" b="0" i="0" kern="1200" dirty="0" smtClean="0">
                <a:solidFill>
                  <a:schemeClr val="tx1"/>
                </a:solidFill>
                <a:effectLst/>
                <a:latin typeface="+mn-lt"/>
                <a:ea typeface="+mn-ea"/>
                <a:cs typeface="+mn-cs"/>
              </a:rPr>
              <a:t> argument. A question mark matches any single character; an asterisk matches any sequence of characters. If you want to find an actual question mark or asterisk, type a tilde (</a:t>
            </a:r>
            <a:r>
              <a:rPr lang="en-CA" sz="1200" b="1" i="0" kern="1200" dirty="0" smtClean="0">
                <a:solidFill>
                  <a:schemeClr val="tx1"/>
                </a:solidFill>
                <a:effectLst/>
                <a:latin typeface="+mn-lt"/>
                <a:ea typeface="+mn-ea"/>
                <a:cs typeface="+mn-cs"/>
              </a:rPr>
              <a:t>~</a:t>
            </a:r>
            <a:r>
              <a:rPr lang="en-CA" sz="1200" b="0" i="0" kern="1200" dirty="0" smtClean="0">
                <a:solidFill>
                  <a:schemeClr val="tx1"/>
                </a:solidFill>
                <a:effectLst/>
                <a:latin typeface="+mn-lt"/>
                <a:ea typeface="+mn-ea"/>
                <a:cs typeface="+mn-cs"/>
              </a:rPr>
              <a:t>) preceding the character.</a:t>
            </a:r>
          </a:p>
          <a:p>
            <a:endParaRPr lang="en-CA" b="1" dirty="0"/>
          </a:p>
        </p:txBody>
      </p:sp>
      <p:sp>
        <p:nvSpPr>
          <p:cNvPr id="4" name="Slide Number Placeholder 3"/>
          <p:cNvSpPr>
            <a:spLocks noGrp="1"/>
          </p:cNvSpPr>
          <p:nvPr>
            <p:ph type="sldNum" sz="quarter" idx="10"/>
          </p:nvPr>
        </p:nvSpPr>
        <p:spPr/>
        <p:txBody>
          <a:bodyPr/>
          <a:lstStyle/>
          <a:p>
            <a:fld id="{2D482E2D-F490-4B0C-A73A-B47C74D22856}" type="slidenum">
              <a:rPr lang="en-CA" smtClean="0"/>
              <a:t>19</a:t>
            </a:fld>
            <a:endParaRPr lang="en-CA"/>
          </a:p>
        </p:txBody>
      </p:sp>
    </p:spTree>
    <p:extLst>
      <p:ext uri="{BB962C8B-B14F-4D97-AF65-F5344CB8AC3E}">
        <p14:creationId xmlns:p14="http://schemas.microsoft.com/office/powerpoint/2010/main" val="2856415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20</a:t>
            </a:fld>
            <a:endParaRPr lang="en-CA"/>
          </a:p>
        </p:txBody>
      </p:sp>
    </p:spTree>
    <p:extLst>
      <p:ext uri="{BB962C8B-B14F-4D97-AF65-F5344CB8AC3E}">
        <p14:creationId xmlns:p14="http://schemas.microsoft.com/office/powerpoint/2010/main" val="17357407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21</a:t>
            </a:fld>
            <a:endParaRPr lang="en-CA"/>
          </a:p>
        </p:txBody>
      </p:sp>
    </p:spTree>
    <p:extLst>
      <p:ext uri="{BB962C8B-B14F-4D97-AF65-F5344CB8AC3E}">
        <p14:creationId xmlns:p14="http://schemas.microsoft.com/office/powerpoint/2010/main" val="3998282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22</a:t>
            </a:fld>
            <a:endParaRPr lang="en-CA"/>
          </a:p>
        </p:txBody>
      </p:sp>
    </p:spTree>
    <p:extLst>
      <p:ext uri="{BB962C8B-B14F-4D97-AF65-F5344CB8AC3E}">
        <p14:creationId xmlns:p14="http://schemas.microsoft.com/office/powerpoint/2010/main" val="3182154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Cell, row, column, </a:t>
            </a:r>
          </a:p>
          <a:p>
            <a:pPr>
              <a:lnSpc>
                <a:spcPct val="110000"/>
              </a:lnSpc>
            </a:pPr>
            <a:r>
              <a:rPr lang="en-US" altLang="zh-CN" sz="2500" dirty="0" smtClean="0">
                <a:ea typeface="SimSun" panose="02010600030101010101" pitchFamily="2" charset="-122"/>
              </a:rPr>
              <a:t>Spreadsheet is a computerized ledger</a:t>
            </a:r>
          </a:p>
          <a:p>
            <a:pPr>
              <a:lnSpc>
                <a:spcPct val="110000"/>
              </a:lnSpc>
            </a:pPr>
            <a:r>
              <a:rPr lang="en-US" altLang="zh-CN" sz="2500" dirty="0" smtClean="0">
                <a:ea typeface="SimSun" panose="02010600030101010101" pitchFamily="2" charset="-122"/>
              </a:rPr>
              <a:t>Divided into rows and columns</a:t>
            </a:r>
          </a:p>
          <a:p>
            <a:pPr lvl="1">
              <a:lnSpc>
                <a:spcPct val="110000"/>
              </a:lnSpc>
            </a:pPr>
            <a:r>
              <a:rPr lang="en-US" altLang="zh-CN" sz="2100" dirty="0" smtClean="0">
                <a:ea typeface="SimSun" panose="02010600030101010101" pitchFamily="2" charset="-122"/>
              </a:rPr>
              <a:t>Columns identified with alphabetic headings</a:t>
            </a:r>
          </a:p>
          <a:p>
            <a:pPr lvl="1">
              <a:lnSpc>
                <a:spcPct val="110000"/>
              </a:lnSpc>
            </a:pPr>
            <a:r>
              <a:rPr lang="en-US" altLang="zh-CN" sz="2100" dirty="0" smtClean="0">
                <a:ea typeface="SimSun" panose="02010600030101010101" pitchFamily="2" charset="-122"/>
              </a:rPr>
              <a:t>Rows identified with numeric headings</a:t>
            </a:r>
          </a:p>
          <a:p>
            <a:pPr>
              <a:lnSpc>
                <a:spcPct val="110000"/>
              </a:lnSpc>
            </a:pPr>
            <a:r>
              <a:rPr lang="en-US" altLang="zh-CN" sz="2500" dirty="0" smtClean="0">
                <a:ea typeface="SimSun" panose="02010600030101010101" pitchFamily="2" charset="-122"/>
              </a:rPr>
              <a:t>Cell references</a:t>
            </a:r>
          </a:p>
          <a:p>
            <a:pPr>
              <a:lnSpc>
                <a:spcPct val="110000"/>
              </a:lnSpc>
            </a:pPr>
            <a:r>
              <a:rPr lang="en-US" altLang="zh-CN" sz="2500" dirty="0" smtClean="0">
                <a:ea typeface="SimSun" panose="02010600030101010101" pitchFamily="2" charset="-122"/>
              </a:rPr>
              <a:t>Constants--entries that do not change</a:t>
            </a:r>
          </a:p>
          <a:p>
            <a:pPr>
              <a:lnSpc>
                <a:spcPct val="110000"/>
              </a:lnSpc>
            </a:pPr>
            <a:r>
              <a:rPr lang="en-US" altLang="zh-CN" sz="2500" dirty="0" smtClean="0">
                <a:ea typeface="SimSun" panose="02010600030101010101" pitchFamily="2" charset="-122"/>
              </a:rPr>
              <a:t>Formulas--combination of constants and functions</a:t>
            </a:r>
          </a:p>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3</a:t>
            </a:fld>
            <a:endParaRPr lang="en-CA"/>
          </a:p>
        </p:txBody>
      </p:sp>
    </p:spTree>
    <p:extLst>
      <p:ext uri="{BB962C8B-B14F-4D97-AF65-F5344CB8AC3E}">
        <p14:creationId xmlns:p14="http://schemas.microsoft.com/office/powerpoint/2010/main" val="24309635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23</a:t>
            </a:fld>
            <a:endParaRPr lang="en-CA"/>
          </a:p>
        </p:txBody>
      </p:sp>
    </p:spTree>
    <p:extLst>
      <p:ext uri="{BB962C8B-B14F-4D97-AF65-F5344CB8AC3E}">
        <p14:creationId xmlns:p14="http://schemas.microsoft.com/office/powerpoint/2010/main" val="24063280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24</a:t>
            </a:fld>
            <a:endParaRPr lang="en-CA"/>
          </a:p>
        </p:txBody>
      </p:sp>
    </p:spTree>
    <p:extLst>
      <p:ext uri="{BB962C8B-B14F-4D97-AF65-F5344CB8AC3E}">
        <p14:creationId xmlns:p14="http://schemas.microsoft.com/office/powerpoint/2010/main" val="33836909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25</a:t>
            </a:fld>
            <a:endParaRPr lang="en-CA"/>
          </a:p>
        </p:txBody>
      </p:sp>
    </p:spTree>
    <p:extLst>
      <p:ext uri="{BB962C8B-B14F-4D97-AF65-F5344CB8AC3E}">
        <p14:creationId xmlns:p14="http://schemas.microsoft.com/office/powerpoint/2010/main" val="25765740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ysClr val="windowText" lastClr="000000"/>
                </a:solidFill>
                <a:effectLst/>
                <a:uLnTx/>
                <a:uFillTx/>
                <a:latin typeface="+mn-lt"/>
                <a:ea typeface="+mn-ea"/>
                <a:cs typeface="+mn-cs"/>
              </a:rPr>
              <a:t>$A10, A$10, $A$10</a:t>
            </a:r>
          </a:p>
          <a:p>
            <a:r>
              <a:rPr lang="en-CA" dirty="0" smtClean="0"/>
              <a:t> all same result . Constant that cell.</a:t>
            </a:r>
          </a:p>
          <a:p>
            <a:r>
              <a:rPr lang="en-CA" dirty="0" smtClean="0"/>
              <a:t>Where</a:t>
            </a:r>
            <a:r>
              <a:rPr lang="en-CA" baseline="0" dirty="0" smtClean="0"/>
              <a:t> we add the $ - makes that place fix</a:t>
            </a:r>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26</a:t>
            </a:fld>
            <a:endParaRPr lang="en-CA"/>
          </a:p>
        </p:txBody>
      </p:sp>
    </p:spTree>
    <p:extLst>
      <p:ext uri="{BB962C8B-B14F-4D97-AF65-F5344CB8AC3E}">
        <p14:creationId xmlns:p14="http://schemas.microsoft.com/office/powerpoint/2010/main" val="9789159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CA" sz="1200" b="1" i="0" kern="1200" dirty="0" smtClean="0">
                <a:solidFill>
                  <a:schemeClr val="tx1"/>
                </a:solidFill>
                <a:effectLst/>
                <a:latin typeface="+mn-lt"/>
                <a:ea typeface="+mn-ea"/>
                <a:cs typeface="+mn-cs"/>
              </a:rPr>
              <a:t>Nested IF statements</a:t>
            </a:r>
          </a:p>
          <a:p>
            <a:pPr fontAlgn="base"/>
            <a:r>
              <a:rPr lang="en-CA" sz="1200" b="0" i="0" kern="1200" dirty="0" smtClean="0">
                <a:solidFill>
                  <a:schemeClr val="tx1"/>
                </a:solidFill>
                <a:effectLst/>
                <a:latin typeface="+mn-lt"/>
                <a:ea typeface="+mn-ea"/>
                <a:cs typeface="+mn-cs"/>
              </a:rPr>
              <a:t>You may here the term "Nested IF" or "Nested IF statement". This refers to using more than one IF function so that you can test for more conditions and return more possible results. Each IF statement needs to be carefully "nested" inside another so that the logic is correct.</a:t>
            </a:r>
          </a:p>
          <a:p>
            <a:pPr fontAlgn="base"/>
            <a:r>
              <a:rPr lang="en-CA" sz="1200" b="0" i="0" kern="1200" dirty="0" smtClean="0">
                <a:solidFill>
                  <a:schemeClr val="tx1"/>
                </a:solidFill>
                <a:effectLst/>
                <a:latin typeface="+mn-lt"/>
                <a:ea typeface="+mn-ea"/>
                <a:cs typeface="+mn-cs"/>
              </a:rPr>
              <a:t>For example, the following formula can be used to assign an grade rather than a pass / fail result:</a:t>
            </a:r>
          </a:p>
          <a:p>
            <a:pPr fontAlgn="base"/>
            <a:r>
              <a:rPr lang="en-CA" sz="1200" kern="1200" dirty="0" smtClean="0">
                <a:solidFill>
                  <a:schemeClr val="tx1"/>
                </a:solidFill>
                <a:effectLst/>
                <a:latin typeface="+mn-lt"/>
                <a:ea typeface="+mn-ea"/>
                <a:cs typeface="+mn-cs"/>
              </a:rPr>
              <a:t>=</a:t>
            </a:r>
            <a:r>
              <a:rPr lang="en-CA" sz="1200" u="none" strike="noStrike" kern="1200" dirty="0" smtClean="0">
                <a:solidFill>
                  <a:schemeClr val="tx1"/>
                </a:solidFill>
                <a:effectLst/>
                <a:latin typeface="+mn-lt"/>
                <a:ea typeface="+mn-ea"/>
                <a:cs typeface="+mn-cs"/>
                <a:hlinkClick r:id="rId3"/>
              </a:rPr>
              <a:t>IF</a:t>
            </a:r>
            <a:r>
              <a:rPr lang="en-CA" sz="1200" kern="1200" dirty="0" smtClean="0">
                <a:solidFill>
                  <a:schemeClr val="tx1"/>
                </a:solidFill>
                <a:effectLst/>
                <a:latin typeface="+mn-lt"/>
                <a:ea typeface="+mn-ea"/>
                <a:cs typeface="+mn-cs"/>
              </a:rPr>
              <a:t>(C6&lt;70,"F",</a:t>
            </a:r>
            <a:r>
              <a:rPr lang="en-CA" sz="1200" u="none" strike="noStrike" kern="1200" dirty="0" smtClean="0">
                <a:solidFill>
                  <a:schemeClr val="tx1"/>
                </a:solidFill>
                <a:effectLst/>
                <a:latin typeface="+mn-lt"/>
                <a:ea typeface="+mn-ea"/>
                <a:cs typeface="+mn-cs"/>
                <a:hlinkClick r:id="rId3"/>
              </a:rPr>
              <a:t>IF</a:t>
            </a:r>
            <a:r>
              <a:rPr lang="en-CA" sz="1200" kern="1200" dirty="0" smtClean="0">
                <a:solidFill>
                  <a:schemeClr val="tx1"/>
                </a:solidFill>
                <a:effectLst/>
                <a:latin typeface="+mn-lt"/>
                <a:ea typeface="+mn-ea"/>
                <a:cs typeface="+mn-cs"/>
              </a:rPr>
              <a:t>(C6&lt;75,"D",</a:t>
            </a:r>
            <a:r>
              <a:rPr lang="en-CA" sz="1200" u="none" strike="noStrike" kern="1200" dirty="0" smtClean="0">
                <a:solidFill>
                  <a:schemeClr val="tx1"/>
                </a:solidFill>
                <a:effectLst/>
                <a:latin typeface="+mn-lt"/>
                <a:ea typeface="+mn-ea"/>
                <a:cs typeface="+mn-cs"/>
                <a:hlinkClick r:id="rId3"/>
              </a:rPr>
              <a:t>IF</a:t>
            </a:r>
            <a:r>
              <a:rPr lang="en-CA" sz="1200" kern="1200" dirty="0" smtClean="0">
                <a:solidFill>
                  <a:schemeClr val="tx1"/>
                </a:solidFill>
                <a:effectLst/>
                <a:latin typeface="+mn-lt"/>
                <a:ea typeface="+mn-ea"/>
                <a:cs typeface="+mn-cs"/>
              </a:rPr>
              <a:t>(C6&lt;85,"C",</a:t>
            </a:r>
            <a:r>
              <a:rPr lang="en-CA" sz="1200" u="none" strike="noStrike" kern="1200" dirty="0" smtClean="0">
                <a:solidFill>
                  <a:schemeClr val="tx1"/>
                </a:solidFill>
                <a:effectLst/>
                <a:latin typeface="+mn-lt"/>
                <a:ea typeface="+mn-ea"/>
                <a:cs typeface="+mn-cs"/>
                <a:hlinkClick r:id="rId3"/>
              </a:rPr>
              <a:t>IF</a:t>
            </a:r>
            <a:r>
              <a:rPr lang="en-CA" sz="1200" kern="1200" dirty="0" smtClean="0">
                <a:solidFill>
                  <a:schemeClr val="tx1"/>
                </a:solidFill>
                <a:effectLst/>
                <a:latin typeface="+mn-lt"/>
                <a:ea typeface="+mn-ea"/>
                <a:cs typeface="+mn-cs"/>
              </a:rPr>
              <a:t>(C6&lt;95,"B","A"))))</a:t>
            </a: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D482E2D-F490-4B0C-A73A-B47C74D22856}" type="slidenum">
              <a:rPr lang="en-CA" smtClean="0"/>
              <a:t>27</a:t>
            </a:fld>
            <a:endParaRPr lang="en-CA"/>
          </a:p>
        </p:txBody>
      </p:sp>
    </p:spTree>
    <p:extLst>
      <p:ext uri="{BB962C8B-B14F-4D97-AF65-F5344CB8AC3E}">
        <p14:creationId xmlns:p14="http://schemas.microsoft.com/office/powerpoint/2010/main" val="12448926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28</a:t>
            </a:fld>
            <a:endParaRPr lang="en-CA"/>
          </a:p>
        </p:txBody>
      </p:sp>
    </p:spTree>
    <p:extLst>
      <p:ext uri="{BB962C8B-B14F-4D97-AF65-F5344CB8AC3E}">
        <p14:creationId xmlns:p14="http://schemas.microsoft.com/office/powerpoint/2010/main" val="28516003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29</a:t>
            </a:fld>
            <a:endParaRPr lang="en-CA"/>
          </a:p>
        </p:txBody>
      </p:sp>
    </p:spTree>
    <p:extLst>
      <p:ext uri="{BB962C8B-B14F-4D97-AF65-F5344CB8AC3E}">
        <p14:creationId xmlns:p14="http://schemas.microsoft.com/office/powerpoint/2010/main" val="21856126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30</a:t>
            </a:fld>
            <a:endParaRPr lang="en-CA"/>
          </a:p>
        </p:txBody>
      </p:sp>
    </p:spTree>
    <p:extLst>
      <p:ext uri="{BB962C8B-B14F-4D97-AF65-F5344CB8AC3E}">
        <p14:creationId xmlns:p14="http://schemas.microsoft.com/office/powerpoint/2010/main" val="36392954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31</a:t>
            </a:fld>
            <a:endParaRPr lang="en-CA"/>
          </a:p>
        </p:txBody>
      </p:sp>
    </p:spTree>
    <p:extLst>
      <p:ext uri="{BB962C8B-B14F-4D97-AF65-F5344CB8AC3E}">
        <p14:creationId xmlns:p14="http://schemas.microsoft.com/office/powerpoint/2010/main" val="10039362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32</a:t>
            </a:fld>
            <a:endParaRPr lang="en-CA"/>
          </a:p>
        </p:txBody>
      </p:sp>
    </p:spTree>
    <p:extLst>
      <p:ext uri="{BB962C8B-B14F-4D97-AF65-F5344CB8AC3E}">
        <p14:creationId xmlns:p14="http://schemas.microsoft.com/office/powerpoint/2010/main" val="433105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r>
              <a:rPr lang="en-US" altLang="en-US" sz="1200" dirty="0" smtClean="0">
                <a:latin typeface="Arial" panose="020B0604020202020204" pitchFamily="34" charset="0"/>
              </a:rPr>
              <a:t>The name of a cell is a combination of the </a:t>
            </a:r>
            <a:r>
              <a:rPr lang="en-US" altLang="en-US" sz="1200" b="1" u="sng" dirty="0" smtClean="0">
                <a:latin typeface="Arial" panose="020B0604020202020204" pitchFamily="34" charset="0"/>
              </a:rPr>
              <a:t>Letter Of The Column</a:t>
            </a:r>
            <a:r>
              <a:rPr lang="en-US" altLang="en-US" sz="1200" dirty="0" smtClean="0">
                <a:latin typeface="Arial" panose="020B0604020202020204" pitchFamily="34" charset="0"/>
              </a:rPr>
              <a:t> that the cell is in followed by the </a:t>
            </a:r>
            <a:r>
              <a:rPr lang="en-US" altLang="en-US" sz="1200" b="1" u="sng" dirty="0" smtClean="0">
                <a:latin typeface="Arial" panose="020B0604020202020204" pitchFamily="34" charset="0"/>
              </a:rPr>
              <a:t>Number Of The Row</a:t>
            </a:r>
            <a:r>
              <a:rPr lang="en-US" altLang="en-US" sz="1200" dirty="0" smtClean="0">
                <a:latin typeface="Arial" panose="020B0604020202020204" pitchFamily="34" charset="0"/>
              </a:rPr>
              <a:t> that the cell is in. </a:t>
            </a:r>
          </a:p>
          <a:p>
            <a:pPr eaLnBrk="1" hangingPunct="1">
              <a:lnSpc>
                <a:spcPct val="80000"/>
              </a:lnSpc>
            </a:pPr>
            <a:endParaRPr lang="en-US" altLang="en-US" sz="1200" dirty="0" smtClean="0">
              <a:latin typeface="Arial" panose="020B0604020202020204" pitchFamily="34" charset="0"/>
            </a:endParaRPr>
          </a:p>
          <a:p>
            <a:pPr eaLnBrk="1" hangingPunct="1">
              <a:lnSpc>
                <a:spcPct val="80000"/>
              </a:lnSpc>
            </a:pPr>
            <a:r>
              <a:rPr lang="en-US" altLang="en-US" sz="1200" dirty="0" smtClean="0">
                <a:latin typeface="Arial" panose="020B0604020202020204" pitchFamily="34" charset="0"/>
              </a:rPr>
              <a:t>Example: the selected cell in the picture is named </a:t>
            </a:r>
            <a:r>
              <a:rPr lang="en-US" altLang="en-US" sz="1200" b="1" u="sng" dirty="0" smtClean="0">
                <a:latin typeface="Arial" panose="020B0604020202020204" pitchFamily="34" charset="0"/>
              </a:rPr>
              <a:t>C5</a:t>
            </a:r>
            <a:r>
              <a:rPr lang="en-US" altLang="en-US" sz="1200" i="1" dirty="0" smtClean="0">
                <a:latin typeface="Arial" panose="020B0604020202020204" pitchFamily="34" charset="0"/>
              </a:rPr>
              <a:t>  (NOT 5C)</a:t>
            </a:r>
            <a:r>
              <a:rPr lang="en-US" altLang="en-US" sz="1200" dirty="0" smtClean="0">
                <a:latin typeface="Arial" panose="020B0604020202020204" pitchFamily="34" charset="0"/>
              </a:rPr>
              <a:t> </a:t>
            </a:r>
          </a:p>
          <a:p>
            <a:pPr eaLnBrk="1" hangingPunct="1">
              <a:lnSpc>
                <a:spcPct val="80000"/>
              </a:lnSpc>
            </a:pPr>
            <a:endParaRPr lang="en-US" altLang="en-US" sz="1200" dirty="0" smtClean="0">
              <a:latin typeface="Arial" panose="020B0604020202020204" pitchFamily="34" charset="0"/>
            </a:endParaRPr>
          </a:p>
          <a:p>
            <a:pPr eaLnBrk="1" hangingPunct="1">
              <a:lnSpc>
                <a:spcPct val="80000"/>
              </a:lnSpc>
            </a:pPr>
            <a:r>
              <a:rPr lang="en-US" altLang="en-US" sz="1200" dirty="0" smtClean="0">
                <a:latin typeface="Arial" panose="020B0604020202020204" pitchFamily="34" charset="0"/>
              </a:rPr>
              <a:t>Excel automatically shows the </a:t>
            </a:r>
            <a:r>
              <a:rPr lang="en-US" altLang="en-US" sz="1200" dirty="0" err="1" smtClean="0">
                <a:latin typeface="Arial" panose="020B0604020202020204" pitchFamily="34" charset="0"/>
              </a:rPr>
              <a:t>the</a:t>
            </a:r>
            <a:r>
              <a:rPr lang="en-US" altLang="en-US" sz="1200" dirty="0" smtClean="0">
                <a:latin typeface="Arial" panose="020B0604020202020204" pitchFamily="34" charset="0"/>
              </a:rPr>
              <a:t> name of the </a:t>
            </a:r>
            <a:r>
              <a:rPr lang="en-US" altLang="en-US" sz="1200" b="1" u="sng" dirty="0" smtClean="0">
                <a:latin typeface="Arial" panose="020B0604020202020204" pitchFamily="34" charset="0"/>
              </a:rPr>
              <a:t>currently selected cell </a:t>
            </a:r>
            <a:r>
              <a:rPr lang="en-US" altLang="en-US" sz="1200" dirty="0" smtClean="0">
                <a:latin typeface="Arial" panose="020B0604020202020204" pitchFamily="34" charset="0"/>
              </a:rPr>
              <a:t>in the  “</a:t>
            </a:r>
            <a:r>
              <a:rPr lang="en-US" altLang="en-US" sz="1200" b="1" u="sng" dirty="0" smtClean="0">
                <a:latin typeface="Arial" panose="020B0604020202020204" pitchFamily="34" charset="0"/>
              </a:rPr>
              <a:t>name box</a:t>
            </a:r>
            <a:r>
              <a:rPr lang="en-US" altLang="en-US" sz="1200" dirty="0" smtClean="0">
                <a:latin typeface="Arial" panose="020B0604020202020204" pitchFamily="34" charset="0"/>
              </a:rPr>
              <a:t>” (located above the worksheet).</a:t>
            </a:r>
          </a:p>
        </p:txBody>
      </p:sp>
      <p:sp>
        <p:nvSpPr>
          <p:cNvPr id="4" name="Slide Number Placeholder 3"/>
          <p:cNvSpPr>
            <a:spLocks noGrp="1"/>
          </p:cNvSpPr>
          <p:nvPr>
            <p:ph type="sldNum" sz="quarter" idx="10"/>
          </p:nvPr>
        </p:nvSpPr>
        <p:spPr/>
        <p:txBody>
          <a:bodyPr/>
          <a:lstStyle/>
          <a:p>
            <a:fld id="{2D482E2D-F490-4B0C-A73A-B47C74D22856}" type="slidenum">
              <a:rPr lang="en-CA" smtClean="0"/>
              <a:t>4</a:t>
            </a:fld>
            <a:endParaRPr lang="en-CA"/>
          </a:p>
        </p:txBody>
      </p:sp>
    </p:spTree>
    <p:extLst>
      <p:ext uri="{BB962C8B-B14F-4D97-AF65-F5344CB8AC3E}">
        <p14:creationId xmlns:p14="http://schemas.microsoft.com/office/powerpoint/2010/main" val="32770751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33</a:t>
            </a:fld>
            <a:endParaRPr lang="en-CA"/>
          </a:p>
        </p:txBody>
      </p:sp>
    </p:spTree>
    <p:extLst>
      <p:ext uri="{BB962C8B-B14F-4D97-AF65-F5344CB8AC3E}">
        <p14:creationId xmlns:p14="http://schemas.microsoft.com/office/powerpoint/2010/main" val="33175557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err="1" smtClean="0"/>
              <a:t>Vlookup</a:t>
            </a:r>
            <a:r>
              <a:rPr lang="en-CA" dirty="0" smtClean="0"/>
              <a:t>: need to list the table by ascending all columns and then delete duplicates.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=VLOOKUP(10,A2:D11,3,TRUE)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ID=10</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Table</a:t>
            </a:r>
            <a:r>
              <a:rPr lang="en-CA" baseline="0" dirty="0" smtClean="0"/>
              <a:t> range: A2:D11</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t>3: result from which column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t>TRUE- approximate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t>False: exact</a:t>
            </a:r>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34</a:t>
            </a:fld>
            <a:endParaRPr lang="en-CA"/>
          </a:p>
        </p:txBody>
      </p:sp>
    </p:spTree>
    <p:extLst>
      <p:ext uri="{BB962C8B-B14F-4D97-AF65-F5344CB8AC3E}">
        <p14:creationId xmlns:p14="http://schemas.microsoft.com/office/powerpoint/2010/main" val="19636054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err="1" smtClean="0"/>
              <a:t>Hlookup</a:t>
            </a:r>
            <a:r>
              <a:rPr lang="en-CA" dirty="0" smtClean="0"/>
              <a:t>: need to list the table by ascending all columns and then delete duplicates.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=HLOOKUP(10, A2:D15,11,TRUE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ID=10</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Table</a:t>
            </a:r>
            <a:r>
              <a:rPr lang="en-CA" baseline="0" dirty="0" smtClean="0"/>
              <a:t> range: A2:D115</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t>11: result from which row no</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t>TRUE- approximate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t>False: exact</a:t>
            </a:r>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35</a:t>
            </a:fld>
            <a:endParaRPr lang="en-CA"/>
          </a:p>
        </p:txBody>
      </p:sp>
    </p:spTree>
    <p:extLst>
      <p:ext uri="{BB962C8B-B14F-4D97-AF65-F5344CB8AC3E}">
        <p14:creationId xmlns:p14="http://schemas.microsoft.com/office/powerpoint/2010/main" val="14406216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36</a:t>
            </a:fld>
            <a:endParaRPr lang="en-CA"/>
          </a:p>
        </p:txBody>
      </p:sp>
    </p:spTree>
    <p:extLst>
      <p:ext uri="{BB962C8B-B14F-4D97-AF65-F5344CB8AC3E}">
        <p14:creationId xmlns:p14="http://schemas.microsoft.com/office/powerpoint/2010/main" val="24745396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you simply enter formulas by referencing cells, your formulas are extremely hard to understand. One way to avoid messy formulas, is to use names in formulas. Names in formulas not only increase our understanding of formulas, but they make maintaining formulas easier. Names can be defined for a constant, a function, a cell range, or a table. After names are defined, you can updated and manage these names in the Name Manager Dialog Box in the Defined Names group under the FORMULAS tab. Once you know how to use names, you may never want to use formulas without names again. In the Excel assignments in this course, I force you to use names in your formulas. Find out all the details about names in formulas </a:t>
            </a:r>
            <a:r>
              <a:rPr lang="en-US" sz="1200" u="sng" kern="1200" dirty="0" err="1" smtClean="0">
                <a:solidFill>
                  <a:schemeClr val="tx1"/>
                </a:solidFill>
                <a:effectLst/>
                <a:latin typeface="+mn-lt"/>
                <a:ea typeface="+mn-ea"/>
                <a:cs typeface="+mn-cs"/>
                <a:hlinkClick r:id="rId3"/>
              </a:rPr>
              <a:t>here</a:t>
            </a:r>
            <a:r>
              <a:rPr lang="en-US" sz="1200" kern="1200" baseline="30000" dirty="0" err="1" smtClean="0">
                <a:solidFill>
                  <a:schemeClr val="tx1"/>
                </a:solidFill>
                <a:effectLst/>
                <a:latin typeface="+mn-lt"/>
                <a:ea typeface="+mn-ea"/>
                <a:cs typeface="+mn-cs"/>
              </a:rPr>
              <a:t>C</a:t>
            </a:r>
            <a:r>
              <a:rPr lang="en-US" sz="1200" kern="1200" dirty="0" smtClean="0">
                <a:solidFill>
                  <a:schemeClr val="tx1"/>
                </a:solidFill>
                <a:effectLst/>
                <a:latin typeface="+mn-lt"/>
                <a:ea typeface="+mn-ea"/>
                <a:cs typeface="+mn-cs"/>
              </a:rPr>
              <a:t>. Because I always mess up the first time around, I often have to change or delete already defined names. You may run into the same problem and will find these steps easy to follow: </a:t>
            </a:r>
            <a:r>
              <a:rPr lang="en-US" sz="1200" u="sng" kern="1200" dirty="0" smtClean="0">
                <a:solidFill>
                  <a:schemeClr val="tx1"/>
                </a:solidFill>
                <a:effectLst/>
                <a:latin typeface="+mn-lt"/>
                <a:ea typeface="+mn-ea"/>
                <a:cs typeface="+mn-cs"/>
                <a:hlinkClick r:id="rId4"/>
              </a:rPr>
              <a:t>Change and delete defined a </a:t>
            </a:r>
            <a:r>
              <a:rPr lang="en-US" sz="1200" u="sng" kern="1200" dirty="0" err="1" smtClean="0">
                <a:solidFill>
                  <a:schemeClr val="tx1"/>
                </a:solidFill>
                <a:effectLst/>
                <a:latin typeface="+mn-lt"/>
                <a:ea typeface="+mn-ea"/>
                <a:cs typeface="+mn-cs"/>
                <a:hlinkClick r:id="rId4"/>
              </a:rPr>
              <a:t>name</a:t>
            </a:r>
            <a:r>
              <a:rPr lang="en-US" sz="1200" kern="1200" baseline="30000" dirty="0" err="1" smtClean="0">
                <a:solidFill>
                  <a:schemeClr val="tx1"/>
                </a:solidFill>
                <a:effectLst/>
                <a:latin typeface="+mn-lt"/>
                <a:ea typeface="+mn-ea"/>
                <a:cs typeface="+mn-cs"/>
              </a:rPr>
              <a:t>C</a:t>
            </a:r>
            <a:r>
              <a:rPr lang="en-US" sz="1200" kern="1200" dirty="0" smtClean="0">
                <a:solidFill>
                  <a:schemeClr val="tx1"/>
                </a:solidFill>
                <a:effectLst/>
                <a:latin typeface="+mn-lt"/>
                <a:ea typeface="+mn-ea"/>
                <a:cs typeface="+mn-cs"/>
              </a:rPr>
              <a:t>.</a:t>
            </a:r>
            <a:endParaRPr lang="en-CA" sz="1200" kern="1200" dirty="0" smtClean="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37</a:t>
            </a:fld>
            <a:endParaRPr lang="en-CA"/>
          </a:p>
        </p:txBody>
      </p:sp>
    </p:spTree>
    <p:extLst>
      <p:ext uri="{BB962C8B-B14F-4D97-AF65-F5344CB8AC3E}">
        <p14:creationId xmlns:p14="http://schemas.microsoft.com/office/powerpoint/2010/main" val="2817816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38</a:t>
            </a:fld>
            <a:endParaRPr lang="en-CA"/>
          </a:p>
        </p:txBody>
      </p:sp>
    </p:spTree>
    <p:extLst>
      <p:ext uri="{BB962C8B-B14F-4D97-AF65-F5344CB8AC3E}">
        <p14:creationId xmlns:p14="http://schemas.microsoft.com/office/powerpoint/2010/main" val="26574486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39</a:t>
            </a:fld>
            <a:endParaRPr lang="en-CA"/>
          </a:p>
        </p:txBody>
      </p:sp>
    </p:spTree>
    <p:extLst>
      <p:ext uri="{BB962C8B-B14F-4D97-AF65-F5344CB8AC3E}">
        <p14:creationId xmlns:p14="http://schemas.microsoft.com/office/powerpoint/2010/main" val="36290971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40</a:t>
            </a:fld>
            <a:endParaRPr lang="en-CA"/>
          </a:p>
        </p:txBody>
      </p:sp>
    </p:spTree>
    <p:extLst>
      <p:ext uri="{BB962C8B-B14F-4D97-AF65-F5344CB8AC3E}">
        <p14:creationId xmlns:p14="http://schemas.microsoft.com/office/powerpoint/2010/main" val="3482197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5</a:t>
            </a:fld>
            <a:endParaRPr lang="en-CA"/>
          </a:p>
        </p:txBody>
      </p:sp>
    </p:spTree>
    <p:extLst>
      <p:ext uri="{BB962C8B-B14F-4D97-AF65-F5344CB8AC3E}">
        <p14:creationId xmlns:p14="http://schemas.microsoft.com/office/powerpoint/2010/main" val="2418020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What is data and what do we do with data? Data is the plural of datum, and datum is a piece of information. Therefore, data is information that we collect. We typically collect data on subjects or items. Once data is collected, we can analyze and summarize it. Typically we enter data into spreadsheets and save it in data files. In forestry, we like to collect information on trees. Trees are our study elements or subjects. Imagine you own a small piece of land which has 50 trees on it. You collect the following information about each tree: 1) identification number, 2) species, 3) crown class, 4) number of </a:t>
            </a:r>
            <a:r>
              <a:rPr lang="en-US" sz="1200" kern="1200" dirty="0" err="1" smtClean="0">
                <a:solidFill>
                  <a:schemeClr val="tx1"/>
                </a:solidFill>
                <a:effectLst/>
                <a:latin typeface="+mn-lt"/>
                <a:ea typeface="+mn-ea"/>
                <a:cs typeface="+mn-cs"/>
              </a:rPr>
              <a:t>neighbouring</a:t>
            </a:r>
            <a:r>
              <a:rPr lang="en-US" sz="1200" kern="1200" dirty="0" smtClean="0">
                <a:solidFill>
                  <a:schemeClr val="tx1"/>
                </a:solidFill>
                <a:effectLst/>
                <a:latin typeface="+mn-lt"/>
                <a:ea typeface="+mn-ea"/>
                <a:cs typeface="+mn-cs"/>
              </a:rPr>
              <a:t> trees (within 5m radius), 5) diameter at breast height (cm), and 6) tree height (m). These 6 characteristics are referred to as variables, because they take on different values from tree to tree. The set of 6 variables collected for a tree is referred to as observation.</a:t>
            </a:r>
          </a:p>
          <a:p>
            <a:r>
              <a:rPr lang="en-US" sz="1200" kern="1200" dirty="0" smtClean="0">
                <a:solidFill>
                  <a:schemeClr val="tx1"/>
                </a:solidFill>
                <a:effectLst/>
                <a:latin typeface="+mn-lt"/>
                <a:ea typeface="+mn-ea"/>
                <a:cs typeface="+mn-cs"/>
              </a:rPr>
              <a:t>Variables can be qualitative or quantitative. Qualitative variables are also called categorical variables, because they place elements into distinct categories. In the example above, species and crown class are categorical variables. Quantitative variables are numeric. We distinguish between discrete and continuous variables. Discrete variables only take on whole values (e.g., identification number, number of </a:t>
            </a:r>
            <a:r>
              <a:rPr lang="en-US" sz="1200" kern="1200" dirty="0" err="1" smtClean="0">
                <a:solidFill>
                  <a:schemeClr val="tx1"/>
                </a:solidFill>
                <a:effectLst/>
                <a:latin typeface="+mn-lt"/>
                <a:ea typeface="+mn-ea"/>
                <a:cs typeface="+mn-cs"/>
              </a:rPr>
              <a:t>neighbouring</a:t>
            </a:r>
            <a:r>
              <a:rPr lang="en-US" sz="1200" kern="1200" dirty="0" smtClean="0">
                <a:solidFill>
                  <a:schemeClr val="tx1"/>
                </a:solidFill>
                <a:effectLst/>
                <a:latin typeface="+mn-lt"/>
                <a:ea typeface="+mn-ea"/>
                <a:cs typeface="+mn-cs"/>
              </a:rPr>
              <a:t> trees). Continuous variables can take on any possible values (</a:t>
            </a:r>
            <a:r>
              <a:rPr lang="en-US" sz="1200" kern="1200" dirty="0" err="1" smtClean="0">
                <a:solidFill>
                  <a:schemeClr val="tx1"/>
                </a:solidFill>
                <a:effectLst/>
                <a:latin typeface="+mn-lt"/>
                <a:ea typeface="+mn-ea"/>
                <a:cs typeface="+mn-cs"/>
              </a:rPr>
              <a:t>e,g</a:t>
            </a:r>
            <a:r>
              <a:rPr lang="en-US" sz="1200" kern="1200" dirty="0" smtClean="0">
                <a:solidFill>
                  <a:schemeClr val="tx1"/>
                </a:solidFill>
                <a:effectLst/>
                <a:latin typeface="+mn-lt"/>
                <a:ea typeface="+mn-ea"/>
                <a:cs typeface="+mn-cs"/>
              </a:rPr>
              <a:t>,, diameter at breast height or tree height).</a:t>
            </a:r>
          </a:p>
          <a:p>
            <a:endParaRPr lang="en-CA"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What do we do with the data? We typically analyze the data that we collected. For example, we create graphical displays or we calculate statistics. The types of graphs we can create and analyses we can perform depends on the measurement scale of our measured variables. Four common scales are used: nominal, ordinal, interval, ratio. Nominal data can be both quantitative and qualitative, but we cannot perform any kind of calculations with it. We only use nominal scales to classify or identify items (</a:t>
            </a:r>
            <a:r>
              <a:rPr lang="en-US" sz="1200" kern="1200" dirty="0" err="1" smtClean="0">
                <a:solidFill>
                  <a:schemeClr val="tx1"/>
                </a:solidFill>
                <a:effectLst/>
                <a:latin typeface="+mn-lt"/>
                <a:ea typeface="+mn-ea"/>
                <a:cs typeface="+mn-cs"/>
              </a:rPr>
              <a:t>e.g</a:t>
            </a:r>
            <a:r>
              <a:rPr lang="en-US" sz="1200" kern="1200" dirty="0" smtClean="0">
                <a:solidFill>
                  <a:schemeClr val="tx1"/>
                </a:solidFill>
                <a:effectLst/>
                <a:latin typeface="+mn-lt"/>
                <a:ea typeface="+mn-ea"/>
                <a:cs typeface="+mn-cs"/>
              </a:rPr>
              <a:t>, identification number, species). The ordinal scale is similar to the nominal scale. It also classifies items, however, the order of the categories typically has a meaning (e.g., crown class, decay class, letter grades). The interval scale is always quantitative and differences between values are meaningful. A zero value on the interval scale is not equal to an absence of measurement. The standard example of a variable measured on the interval scale is temperature. 0 degrees Fahrenheit does not mean that there is no temperature. A difference between 10 and 20 degrees Celsius does not mean that it is twice as warm on the day with 20 degrees, however, the difference is meaningful. The ratio scale is similar to the interval scale in that it is always quantitative. However, a value of zero always means ‘none.’ Examples are tree height, tree diameter, weight, and distance. You can perform all arithmetic operations on variables that were measured on the interval scale. (This section mainly followed Chapter 1 in “Introductory Probability &amp; Statistics. Applications for Forestry &amp; Natural Sciences” by </a:t>
            </a:r>
            <a:r>
              <a:rPr lang="en-US" sz="1200" kern="1200" dirty="0" err="1" smtClean="0">
                <a:solidFill>
                  <a:schemeClr val="tx1"/>
                </a:solidFill>
                <a:effectLst/>
                <a:latin typeface="+mn-lt"/>
                <a:ea typeface="+mn-ea"/>
                <a:cs typeface="+mn-cs"/>
              </a:rPr>
              <a:t>Kozak</a:t>
            </a:r>
            <a:r>
              <a:rPr lang="en-US" sz="1200" kern="1200" dirty="0" smtClean="0">
                <a:solidFill>
                  <a:schemeClr val="tx1"/>
                </a:solidFill>
                <a:effectLst/>
                <a:latin typeface="+mn-lt"/>
                <a:ea typeface="+mn-ea"/>
                <a:cs typeface="+mn-cs"/>
              </a:rPr>
              <a:t> et al. (2013)).</a:t>
            </a:r>
          </a:p>
          <a:p>
            <a:endParaRPr lang="en-US" sz="1200" kern="1200" dirty="0" smtClean="0">
              <a:solidFill>
                <a:schemeClr val="tx1"/>
              </a:solidFill>
              <a:effectLst/>
              <a:latin typeface="+mn-lt"/>
              <a:ea typeface="+mn-ea"/>
              <a:cs typeface="+mn-cs"/>
            </a:endParaRPr>
          </a:p>
          <a:p>
            <a:r>
              <a:rPr lang="en-US" dirty="0" smtClean="0"/>
              <a:t>Directly type data (both numbers and text) into the cells of the worksheet. </a:t>
            </a:r>
          </a:p>
          <a:p>
            <a:r>
              <a:rPr lang="en-US" dirty="0" smtClean="0"/>
              <a:t>You must first select the cell where you want to enter data, then type in the data. </a:t>
            </a:r>
          </a:p>
          <a:p>
            <a:r>
              <a:rPr lang="en-US" dirty="0" smtClean="0"/>
              <a:t>If the cell already contains data, you will replace the original entry with your new entry. The data entry in a cell must be completed by clicking the check mark in the Formula Bar, pressing the Enter key, or clicking on a new cell. </a:t>
            </a:r>
          </a:p>
          <a:p>
            <a:endParaRPr lang="en-US" u="sng" dirty="0" smtClean="0"/>
          </a:p>
          <a:p>
            <a:r>
              <a:rPr lang="en-US" dirty="0" smtClean="0"/>
              <a:t>Excel Data Entry Shortcut Keys. </a:t>
            </a:r>
          </a:p>
          <a:p>
            <a:r>
              <a:rPr lang="en-US" dirty="0" smtClean="0"/>
              <a:t>Data entries beginning with a letter of the alphabet or a punctuation mark, entries that mix letters and numbers are considered text and are automatically left-aligned in the cells. </a:t>
            </a:r>
          </a:p>
          <a:p>
            <a:r>
              <a:rPr lang="en-US" dirty="0" smtClean="0"/>
              <a:t>Numbers are automatically right-aligned in their cells. </a:t>
            </a:r>
          </a:p>
          <a:p>
            <a:r>
              <a:rPr lang="en-US" dirty="0" smtClean="0"/>
              <a:t>Numbers can be displayed as percentages, dates, currency by applying different </a:t>
            </a:r>
            <a:r>
              <a:rPr lang="en-US" u="sng" dirty="0" smtClean="0">
                <a:hlinkClick r:id="rId3"/>
              </a:rPr>
              <a:t>number </a:t>
            </a:r>
            <a:r>
              <a:rPr lang="en-US" u="sng" dirty="0" err="1" smtClean="0">
                <a:hlinkClick r:id="rId3"/>
              </a:rPr>
              <a:t>formats</a:t>
            </a:r>
            <a:r>
              <a:rPr lang="en-US" baseline="30000" dirty="0" err="1" smtClean="0"/>
              <a:t>C</a:t>
            </a:r>
            <a:r>
              <a:rPr lang="en-US" dirty="0" smtClean="0"/>
              <a:t>. </a:t>
            </a:r>
          </a:p>
          <a:p>
            <a:r>
              <a:rPr lang="en-US" dirty="0" smtClean="0"/>
              <a:t>Numeric entries can be divided into three categories: 1) Numbers that you enter directly into a cell, 2) date and time numbers that are directly entered but automatically displayed by default Date &amp; Time formats, and 3) Numbers calculated by formulas that you build yourself. </a:t>
            </a:r>
          </a:p>
          <a:p>
            <a:r>
              <a:rPr lang="en-US" dirty="0" smtClean="0"/>
              <a:t>Another way to get data into Excel is to open data files in Excel. These could either come as Excel files (.</a:t>
            </a:r>
            <a:r>
              <a:rPr lang="en-US" dirty="0" err="1" smtClean="0"/>
              <a:t>xlsx</a:t>
            </a:r>
            <a:r>
              <a:rPr lang="en-US" dirty="0" smtClean="0"/>
              <a:t>) or other formats such as tab delimited text files (.txt) or comma separated value files (.csv). When you read data files that are not saved as Excel worksheets, Excel needs a bit of help from you and opens the </a:t>
            </a:r>
            <a:r>
              <a:rPr lang="en-US" u="sng" dirty="0" smtClean="0">
                <a:hlinkClick r:id="rId4"/>
              </a:rPr>
              <a:t>Import Text </a:t>
            </a:r>
            <a:r>
              <a:rPr lang="en-US" u="sng" dirty="0" err="1" smtClean="0">
                <a:hlinkClick r:id="rId4"/>
              </a:rPr>
              <a:t>Wizard</a:t>
            </a:r>
            <a:r>
              <a:rPr lang="en-US" baseline="30000" dirty="0" err="1" smtClean="0"/>
              <a:t>C</a:t>
            </a:r>
            <a:r>
              <a:rPr lang="en-US" dirty="0" smtClean="0"/>
              <a:t>. In this week’s assignment you will have the opportunity to practice this.</a:t>
            </a:r>
            <a:endParaRPr lang="en-CA" dirty="0" smtClean="0"/>
          </a:p>
          <a:p>
            <a:endParaRPr lang="en-CA"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smtClean="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8</a:t>
            </a:fld>
            <a:endParaRPr lang="en-CA"/>
          </a:p>
        </p:txBody>
      </p:sp>
    </p:spTree>
    <p:extLst>
      <p:ext uri="{BB962C8B-B14F-4D97-AF65-F5344CB8AC3E}">
        <p14:creationId xmlns:p14="http://schemas.microsoft.com/office/powerpoint/2010/main" val="2030977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9</a:t>
            </a:fld>
            <a:endParaRPr lang="en-CA"/>
          </a:p>
        </p:txBody>
      </p:sp>
    </p:spTree>
    <p:extLst>
      <p:ext uri="{BB962C8B-B14F-4D97-AF65-F5344CB8AC3E}">
        <p14:creationId xmlns:p14="http://schemas.microsoft.com/office/powerpoint/2010/main" val="2101182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10</a:t>
            </a:fld>
            <a:endParaRPr lang="en-CA"/>
          </a:p>
        </p:txBody>
      </p:sp>
    </p:spTree>
    <p:extLst>
      <p:ext uri="{BB962C8B-B14F-4D97-AF65-F5344CB8AC3E}">
        <p14:creationId xmlns:p14="http://schemas.microsoft.com/office/powerpoint/2010/main" val="4143324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11</a:t>
            </a:fld>
            <a:endParaRPr lang="en-CA"/>
          </a:p>
        </p:txBody>
      </p:sp>
    </p:spTree>
    <p:extLst>
      <p:ext uri="{BB962C8B-B14F-4D97-AF65-F5344CB8AC3E}">
        <p14:creationId xmlns:p14="http://schemas.microsoft.com/office/powerpoint/2010/main" val="2569999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482E2D-F490-4B0C-A73A-B47C74D22856}" type="slidenum">
              <a:rPr lang="en-CA" smtClean="0"/>
              <a:t>12</a:t>
            </a:fld>
            <a:endParaRPr lang="en-CA"/>
          </a:p>
        </p:txBody>
      </p:sp>
    </p:spTree>
    <p:extLst>
      <p:ext uri="{BB962C8B-B14F-4D97-AF65-F5344CB8AC3E}">
        <p14:creationId xmlns:p14="http://schemas.microsoft.com/office/powerpoint/2010/main" val="4088607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785C1BA-6CBE-4678-8EEC-6C6A9793C5B8}" type="datetimeFigureOut">
              <a:rPr lang="en-CA" smtClean="0"/>
              <a:t>2019-09-13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C8D8FD3-3905-46F4-831E-5C347071B2BB}"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7140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85C1BA-6CBE-4678-8EEC-6C6A9793C5B8}" type="datetimeFigureOut">
              <a:rPr lang="en-CA" smtClean="0"/>
              <a:t>2019-09-13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C8D8FD3-3905-46F4-831E-5C347071B2BB}" type="slidenum">
              <a:rPr lang="en-CA" smtClean="0"/>
              <a:t>‹#›</a:t>
            </a:fld>
            <a:endParaRPr lang="en-CA"/>
          </a:p>
        </p:txBody>
      </p:sp>
    </p:spTree>
    <p:extLst>
      <p:ext uri="{BB962C8B-B14F-4D97-AF65-F5344CB8AC3E}">
        <p14:creationId xmlns:p14="http://schemas.microsoft.com/office/powerpoint/2010/main" val="354302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85C1BA-6CBE-4678-8EEC-6C6A9793C5B8}" type="datetimeFigureOut">
              <a:rPr lang="en-CA" smtClean="0"/>
              <a:t>2019-09-13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C8D8FD3-3905-46F4-831E-5C347071B2BB}" type="slidenum">
              <a:rPr lang="en-CA" smtClean="0"/>
              <a:t>‹#›</a:t>
            </a:fld>
            <a:endParaRPr lang="en-CA"/>
          </a:p>
        </p:txBody>
      </p:sp>
    </p:spTree>
    <p:extLst>
      <p:ext uri="{BB962C8B-B14F-4D97-AF65-F5344CB8AC3E}">
        <p14:creationId xmlns:p14="http://schemas.microsoft.com/office/powerpoint/2010/main" val="4259126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85C1BA-6CBE-4678-8EEC-6C6A9793C5B8}" type="datetimeFigureOut">
              <a:rPr lang="en-CA" smtClean="0"/>
              <a:t>2019-09-13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C8D8FD3-3905-46F4-831E-5C347071B2BB}" type="slidenum">
              <a:rPr lang="en-CA" smtClean="0"/>
              <a:t>‹#›</a:t>
            </a:fld>
            <a:endParaRPr lang="en-CA"/>
          </a:p>
        </p:txBody>
      </p:sp>
    </p:spTree>
    <p:extLst>
      <p:ext uri="{BB962C8B-B14F-4D97-AF65-F5344CB8AC3E}">
        <p14:creationId xmlns:p14="http://schemas.microsoft.com/office/powerpoint/2010/main" val="3827915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85C1BA-6CBE-4678-8EEC-6C6A9793C5B8}" type="datetimeFigureOut">
              <a:rPr lang="en-CA" smtClean="0"/>
              <a:t>2019-09-13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C8D8FD3-3905-46F4-831E-5C347071B2BB}"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867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785C1BA-6CBE-4678-8EEC-6C6A9793C5B8}" type="datetimeFigureOut">
              <a:rPr lang="en-CA" smtClean="0"/>
              <a:t>2019-09-13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C8D8FD3-3905-46F4-831E-5C347071B2BB}" type="slidenum">
              <a:rPr lang="en-CA" smtClean="0"/>
              <a:t>‹#›</a:t>
            </a:fld>
            <a:endParaRPr lang="en-CA"/>
          </a:p>
        </p:txBody>
      </p:sp>
    </p:spTree>
    <p:extLst>
      <p:ext uri="{BB962C8B-B14F-4D97-AF65-F5344CB8AC3E}">
        <p14:creationId xmlns:p14="http://schemas.microsoft.com/office/powerpoint/2010/main" val="1148940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85C1BA-6CBE-4678-8EEC-6C6A9793C5B8}" type="datetimeFigureOut">
              <a:rPr lang="en-CA" smtClean="0"/>
              <a:t>2019-09-13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C8D8FD3-3905-46F4-831E-5C347071B2BB}" type="slidenum">
              <a:rPr lang="en-CA" smtClean="0"/>
              <a:t>‹#›</a:t>
            </a:fld>
            <a:endParaRPr lang="en-CA"/>
          </a:p>
        </p:txBody>
      </p:sp>
    </p:spTree>
    <p:extLst>
      <p:ext uri="{BB962C8B-B14F-4D97-AF65-F5344CB8AC3E}">
        <p14:creationId xmlns:p14="http://schemas.microsoft.com/office/powerpoint/2010/main" val="873269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785C1BA-6CBE-4678-8EEC-6C6A9793C5B8}" type="datetimeFigureOut">
              <a:rPr lang="en-CA" smtClean="0"/>
              <a:t>2019-09-13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C8D8FD3-3905-46F4-831E-5C347071B2BB}" type="slidenum">
              <a:rPr lang="en-CA" smtClean="0"/>
              <a:t>‹#›</a:t>
            </a:fld>
            <a:endParaRPr lang="en-CA"/>
          </a:p>
        </p:txBody>
      </p:sp>
    </p:spTree>
    <p:extLst>
      <p:ext uri="{BB962C8B-B14F-4D97-AF65-F5344CB8AC3E}">
        <p14:creationId xmlns:p14="http://schemas.microsoft.com/office/powerpoint/2010/main" val="3081783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785C1BA-6CBE-4678-8EEC-6C6A9793C5B8}" type="datetimeFigureOut">
              <a:rPr lang="en-CA" smtClean="0"/>
              <a:t>2019-09-13</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CA"/>
          </a:p>
        </p:txBody>
      </p:sp>
      <p:sp>
        <p:nvSpPr>
          <p:cNvPr id="9" name="Slide Number Placeholder 8"/>
          <p:cNvSpPr>
            <a:spLocks noGrp="1"/>
          </p:cNvSpPr>
          <p:nvPr>
            <p:ph type="sldNum" sz="quarter" idx="12"/>
          </p:nvPr>
        </p:nvSpPr>
        <p:spPr/>
        <p:txBody>
          <a:bodyPr/>
          <a:lstStyle/>
          <a:p>
            <a:fld id="{8C8D8FD3-3905-46F4-831E-5C347071B2BB}" type="slidenum">
              <a:rPr lang="en-CA" smtClean="0"/>
              <a:t>‹#›</a:t>
            </a:fld>
            <a:endParaRPr lang="en-CA"/>
          </a:p>
        </p:txBody>
      </p:sp>
    </p:spTree>
    <p:extLst>
      <p:ext uri="{BB962C8B-B14F-4D97-AF65-F5344CB8AC3E}">
        <p14:creationId xmlns:p14="http://schemas.microsoft.com/office/powerpoint/2010/main" val="4129815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785C1BA-6CBE-4678-8EEC-6C6A9793C5B8}" type="datetimeFigureOut">
              <a:rPr lang="en-CA" smtClean="0"/>
              <a:t>2019-09-13</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C8D8FD3-3905-46F4-831E-5C347071B2BB}" type="slidenum">
              <a:rPr lang="en-CA" smtClean="0"/>
              <a:t>‹#›</a:t>
            </a:fld>
            <a:endParaRPr lang="en-CA"/>
          </a:p>
        </p:txBody>
      </p:sp>
    </p:spTree>
    <p:extLst>
      <p:ext uri="{BB962C8B-B14F-4D97-AF65-F5344CB8AC3E}">
        <p14:creationId xmlns:p14="http://schemas.microsoft.com/office/powerpoint/2010/main" val="1850736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85C1BA-6CBE-4678-8EEC-6C6A9793C5B8}" type="datetimeFigureOut">
              <a:rPr lang="en-CA" smtClean="0"/>
              <a:t>2019-09-13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C8D8FD3-3905-46F4-831E-5C347071B2BB}" type="slidenum">
              <a:rPr lang="en-CA" smtClean="0"/>
              <a:t>‹#›</a:t>
            </a:fld>
            <a:endParaRPr lang="en-CA"/>
          </a:p>
        </p:txBody>
      </p:sp>
    </p:spTree>
    <p:extLst>
      <p:ext uri="{BB962C8B-B14F-4D97-AF65-F5344CB8AC3E}">
        <p14:creationId xmlns:p14="http://schemas.microsoft.com/office/powerpoint/2010/main" val="3608188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785C1BA-6CBE-4678-8EEC-6C6A9793C5B8}" type="datetimeFigureOut">
              <a:rPr lang="en-CA" smtClean="0"/>
              <a:t>2019-09-13</a:t>
            </a:fld>
            <a:endParaRPr lang="en-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C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C8D8FD3-3905-46F4-831E-5C347071B2BB}" type="slidenum">
              <a:rPr lang="en-CA" smtClean="0"/>
              <a:t>‹#›</a:t>
            </a:fld>
            <a:endParaRPr lang="en-C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79283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mathsisfun.com/definitions/order-of-operations.html"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hyperlink" Target="https://www.computerhope.com/jargon/s/spreadsheet.htm"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940761" y="1256393"/>
            <a:ext cx="10058400" cy="1639577"/>
          </a:xfrm>
        </p:spPr>
        <p:txBody>
          <a:bodyPr>
            <a:normAutofit fontScale="90000"/>
          </a:bodyPr>
          <a:lstStyle/>
          <a:p>
            <a:pPr algn="ctr"/>
            <a:r>
              <a:rPr lang="en-CA" b="1" dirty="0" smtClean="0"/>
              <a:t>FRST 232 </a:t>
            </a:r>
            <a:br>
              <a:rPr lang="en-CA" b="1" dirty="0" smtClean="0"/>
            </a:br>
            <a:r>
              <a:rPr lang="en-CA" sz="4400" b="1" dirty="0" smtClean="0"/>
              <a:t>Computer Applications in Forestry</a:t>
            </a:r>
            <a:endParaRPr lang="en-CA" sz="4400" b="1" dirty="0"/>
          </a:p>
        </p:txBody>
      </p:sp>
      <p:sp>
        <p:nvSpPr>
          <p:cNvPr id="5" name="Title 1"/>
          <p:cNvSpPr txBox="1">
            <a:spLocks/>
          </p:cNvSpPr>
          <p:nvPr/>
        </p:nvSpPr>
        <p:spPr>
          <a:xfrm>
            <a:off x="2083761" y="2438647"/>
            <a:ext cx="7772400" cy="3448050"/>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dirty="0" smtClean="0"/>
              <a:t/>
            </a:r>
            <a:br>
              <a:rPr lang="en-US" dirty="0" smtClean="0"/>
            </a:br>
            <a:r>
              <a:rPr lang="en-US" sz="2700" dirty="0" smtClean="0"/>
              <a:t/>
            </a:r>
            <a:br>
              <a:rPr lang="en-US" sz="2700" dirty="0" smtClean="0"/>
            </a:br>
            <a:endParaRPr lang="en-US" dirty="0"/>
          </a:p>
        </p:txBody>
      </p:sp>
      <p:sp>
        <p:nvSpPr>
          <p:cNvPr id="2" name="Rectangle 1"/>
          <p:cNvSpPr/>
          <p:nvPr/>
        </p:nvSpPr>
        <p:spPr>
          <a:xfrm>
            <a:off x="3037490" y="2895970"/>
            <a:ext cx="6096000" cy="1569660"/>
          </a:xfrm>
          <a:prstGeom prst="rect">
            <a:avLst/>
          </a:prstGeom>
        </p:spPr>
        <p:txBody>
          <a:bodyPr>
            <a:spAutoFit/>
          </a:bodyPr>
          <a:lstStyle/>
          <a:p>
            <a:pPr algn="ctr"/>
            <a:r>
              <a:rPr lang="en-CA" sz="4800" dirty="0" smtClean="0">
                <a:solidFill>
                  <a:srgbClr val="003399"/>
                </a:solidFill>
              </a:rPr>
              <a:t>Microsoft Excel</a:t>
            </a:r>
            <a:r>
              <a:rPr lang="en-CA" sz="4800" dirty="0">
                <a:solidFill>
                  <a:srgbClr val="003399"/>
                </a:solidFill>
              </a:rPr>
              <a:t/>
            </a:r>
            <a:br>
              <a:rPr lang="en-CA" sz="4800" dirty="0">
                <a:solidFill>
                  <a:srgbClr val="003399"/>
                </a:solidFill>
              </a:rPr>
            </a:br>
            <a:endParaRPr lang="en-CA" sz="4800" b="1" dirty="0">
              <a:solidFill>
                <a:srgbClr val="003399"/>
              </a:solidFill>
            </a:endParaRPr>
          </a:p>
        </p:txBody>
      </p:sp>
    </p:spTree>
    <p:extLst>
      <p:ext uri="{BB962C8B-B14F-4D97-AF65-F5344CB8AC3E}">
        <p14:creationId xmlns:p14="http://schemas.microsoft.com/office/powerpoint/2010/main" val="29818227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CA" dirty="0" smtClean="0"/>
              <a:t>Data Entry: display </a:t>
            </a:r>
            <a:endParaRPr lang="en-CA" dirty="0"/>
          </a:p>
        </p:txBody>
      </p:sp>
      <p:sp>
        <p:nvSpPr>
          <p:cNvPr id="7" name="Rectangle 6"/>
          <p:cNvSpPr/>
          <p:nvPr/>
        </p:nvSpPr>
        <p:spPr>
          <a:xfrm>
            <a:off x="586666" y="1405546"/>
            <a:ext cx="11112579" cy="1715341"/>
          </a:xfrm>
          <a:prstGeom prst="rect">
            <a:avLst/>
          </a:prstGeom>
        </p:spPr>
        <p:txBody>
          <a:bodyPr wrap="square">
            <a:spAutoFit/>
          </a:bodyPr>
          <a:lstStyle/>
          <a:p>
            <a:r>
              <a:rPr lang="en-US" sz="2600" dirty="0">
                <a:solidFill>
                  <a:schemeClr val="tx1">
                    <a:lumMod val="75000"/>
                    <a:lumOff val="25000"/>
                  </a:schemeClr>
                </a:solidFill>
              </a:rPr>
              <a:t>Numbers can be displayed as percentages, dates, currency by applying different number </a:t>
            </a:r>
            <a:r>
              <a:rPr lang="en-US" sz="2600" dirty="0" smtClean="0">
                <a:solidFill>
                  <a:schemeClr val="tx1">
                    <a:lumMod val="75000"/>
                    <a:lumOff val="25000"/>
                  </a:schemeClr>
                </a:solidFill>
              </a:rPr>
              <a:t>formats. </a:t>
            </a:r>
            <a:endParaRPr lang="en-US" sz="2600" dirty="0">
              <a:solidFill>
                <a:schemeClr val="tx1">
                  <a:lumMod val="75000"/>
                  <a:lumOff val="25000"/>
                </a:schemeClr>
              </a:solidFill>
            </a:endParaRPr>
          </a:p>
          <a:p>
            <a:pPr indent="-530352">
              <a:lnSpc>
                <a:spcPct val="90000"/>
              </a:lnSpc>
              <a:spcBef>
                <a:spcPts val="200"/>
              </a:spcBef>
              <a:spcAft>
                <a:spcPts val="400"/>
              </a:spcAft>
              <a:buClr>
                <a:schemeClr val="accent1"/>
              </a:buClr>
              <a:buFont typeface="Wingdings" panose="05000000000000000000" pitchFamily="2" charset="2"/>
              <a:buChar char="Ø"/>
            </a:pPr>
            <a:r>
              <a:rPr lang="en-CA" sz="2600" dirty="0">
                <a:solidFill>
                  <a:schemeClr val="tx1">
                    <a:lumMod val="75000"/>
                    <a:lumOff val="25000"/>
                  </a:schemeClr>
                </a:solidFill>
              </a:rPr>
              <a:t> </a:t>
            </a:r>
            <a:r>
              <a:rPr lang="en-CA" sz="2600" dirty="0" smtClean="0">
                <a:solidFill>
                  <a:schemeClr val="tx1">
                    <a:lumMod val="75000"/>
                    <a:lumOff val="25000"/>
                  </a:schemeClr>
                </a:solidFill>
              </a:rPr>
              <a:t>Use “Format Cells”</a:t>
            </a:r>
          </a:p>
          <a:p>
            <a:pPr>
              <a:lnSpc>
                <a:spcPct val="90000"/>
              </a:lnSpc>
              <a:spcBef>
                <a:spcPts val="200"/>
              </a:spcBef>
              <a:spcAft>
                <a:spcPts val="400"/>
              </a:spcAft>
              <a:buClr>
                <a:schemeClr val="accent1"/>
              </a:buClr>
            </a:pPr>
            <a:r>
              <a:rPr lang="en-CA" sz="2600" dirty="0" smtClean="0">
                <a:solidFill>
                  <a:schemeClr val="tx1">
                    <a:lumMod val="75000"/>
                    <a:lumOff val="25000"/>
                  </a:schemeClr>
                </a:solidFill>
              </a:rPr>
              <a:t> </a:t>
            </a:r>
            <a:endParaRPr lang="en-CA" sz="2600" dirty="0">
              <a:solidFill>
                <a:schemeClr val="tx1">
                  <a:lumMod val="75000"/>
                  <a:lumOff val="25000"/>
                </a:schemeClr>
              </a:solidFill>
            </a:endParaRPr>
          </a:p>
        </p:txBody>
      </p:sp>
      <p:pic>
        <p:nvPicPr>
          <p:cNvPr id="6" name="Picture 5"/>
          <p:cNvPicPr>
            <a:picLocks noChangeAspect="1"/>
          </p:cNvPicPr>
          <p:nvPr/>
        </p:nvPicPr>
        <p:blipFill>
          <a:blip r:embed="rId3"/>
          <a:stretch>
            <a:fillRect/>
          </a:stretch>
        </p:blipFill>
        <p:spPr>
          <a:xfrm>
            <a:off x="4075890" y="1875918"/>
            <a:ext cx="4884906" cy="4302048"/>
          </a:xfrm>
          <a:prstGeom prst="rect">
            <a:avLst/>
          </a:prstGeom>
        </p:spPr>
      </p:pic>
    </p:spTree>
    <p:extLst>
      <p:ext uri="{BB962C8B-B14F-4D97-AF65-F5344CB8AC3E}">
        <p14:creationId xmlns:p14="http://schemas.microsoft.com/office/powerpoint/2010/main" val="4986643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D</a:t>
            </a:r>
            <a:r>
              <a:rPr lang="en-US" dirty="0" smtClean="0"/>
              <a:t>ata import in </a:t>
            </a:r>
            <a:r>
              <a:rPr lang="en-US" dirty="0"/>
              <a:t>to Excel</a:t>
            </a:r>
            <a:endParaRPr lang="en-CA" dirty="0"/>
          </a:p>
        </p:txBody>
      </p:sp>
      <p:sp>
        <p:nvSpPr>
          <p:cNvPr id="7" name="Rectangle 6"/>
          <p:cNvSpPr/>
          <p:nvPr/>
        </p:nvSpPr>
        <p:spPr>
          <a:xfrm>
            <a:off x="664488" y="1258549"/>
            <a:ext cx="5522303" cy="4016484"/>
          </a:xfrm>
          <a:prstGeom prst="rect">
            <a:avLst/>
          </a:prstGeom>
        </p:spPr>
        <p:txBody>
          <a:bodyPr wrap="square">
            <a:spAutoFit/>
          </a:bodyPr>
          <a:lstStyle/>
          <a:p>
            <a:pPr marL="457200" indent="-457200">
              <a:lnSpc>
                <a:spcPts val="2520"/>
              </a:lnSpc>
              <a:spcBef>
                <a:spcPts val="50"/>
              </a:spcBef>
              <a:spcAft>
                <a:spcPts val="50"/>
              </a:spcAft>
              <a:buClr>
                <a:schemeClr val="accent1"/>
              </a:buClr>
              <a:buFont typeface="Wingdings" panose="05000000000000000000" pitchFamily="2" charset="2"/>
              <a:buChar char="Ø"/>
            </a:pPr>
            <a:r>
              <a:rPr lang="en-US" sz="2600" dirty="0" smtClean="0">
                <a:solidFill>
                  <a:schemeClr val="tx1">
                    <a:lumMod val="75000"/>
                    <a:lumOff val="25000"/>
                  </a:schemeClr>
                </a:solidFill>
              </a:rPr>
              <a:t>Open </a:t>
            </a:r>
            <a:r>
              <a:rPr lang="en-US" sz="2600" dirty="0">
                <a:solidFill>
                  <a:schemeClr val="tx1">
                    <a:lumMod val="75000"/>
                    <a:lumOff val="25000"/>
                  </a:schemeClr>
                </a:solidFill>
              </a:rPr>
              <a:t>Excel files:  Excel files (.</a:t>
            </a:r>
            <a:r>
              <a:rPr lang="en-US" sz="2600" dirty="0" err="1">
                <a:solidFill>
                  <a:schemeClr val="tx1">
                    <a:lumMod val="75000"/>
                    <a:lumOff val="25000"/>
                  </a:schemeClr>
                </a:solidFill>
              </a:rPr>
              <a:t>xlsx</a:t>
            </a:r>
            <a:r>
              <a:rPr lang="en-US" sz="2600" dirty="0">
                <a:solidFill>
                  <a:schemeClr val="tx1">
                    <a:lumMod val="75000"/>
                    <a:lumOff val="25000"/>
                  </a:schemeClr>
                </a:solidFill>
              </a:rPr>
              <a:t>) or previous Excel versions, other formats such as tab delimited text files (.txt) or comma separated value files (.csv</a:t>
            </a:r>
            <a:r>
              <a:rPr lang="en-US" sz="2600" dirty="0" smtClean="0">
                <a:solidFill>
                  <a:schemeClr val="tx1">
                    <a:lumMod val="75000"/>
                    <a:lumOff val="25000"/>
                  </a:schemeClr>
                </a:solidFill>
              </a:rPr>
              <a:t>).</a:t>
            </a: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r>
              <a:rPr lang="en-US" sz="2600" dirty="0" smtClean="0">
                <a:solidFill>
                  <a:schemeClr val="tx1">
                    <a:lumMod val="75000"/>
                    <a:lumOff val="25000"/>
                  </a:schemeClr>
                </a:solidFill>
              </a:rPr>
              <a:t>Data </a:t>
            </a:r>
            <a:r>
              <a:rPr lang="en-US" sz="2600" dirty="0">
                <a:solidFill>
                  <a:schemeClr val="tx1">
                    <a:lumMod val="75000"/>
                    <a:lumOff val="25000"/>
                  </a:schemeClr>
                </a:solidFill>
              </a:rPr>
              <a:t>files that are not saved as Excel </a:t>
            </a:r>
            <a:r>
              <a:rPr lang="en-US" sz="2600" dirty="0" smtClean="0">
                <a:solidFill>
                  <a:schemeClr val="tx1">
                    <a:lumMod val="75000"/>
                    <a:lumOff val="25000"/>
                  </a:schemeClr>
                </a:solidFill>
              </a:rPr>
              <a:t>worksheets: </a:t>
            </a:r>
            <a:r>
              <a:rPr lang="en-US" sz="2600" dirty="0">
                <a:solidFill>
                  <a:schemeClr val="tx1">
                    <a:lumMod val="75000"/>
                    <a:lumOff val="25000"/>
                  </a:schemeClr>
                </a:solidFill>
              </a:rPr>
              <a:t>Excel needs a bit of help from you and opens the Import Text </a:t>
            </a:r>
            <a:r>
              <a:rPr lang="en-US" sz="2600" dirty="0" smtClean="0">
                <a:solidFill>
                  <a:schemeClr val="tx1">
                    <a:lumMod val="75000"/>
                    <a:lumOff val="25000"/>
                  </a:schemeClr>
                </a:solidFill>
              </a:rPr>
              <a:t>Wizard by following your selected steps.</a:t>
            </a:r>
            <a:endParaRPr lang="en-US" sz="2600" dirty="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CA" sz="2600" dirty="0">
              <a:solidFill>
                <a:schemeClr val="tx1">
                  <a:lumMod val="75000"/>
                  <a:lumOff val="25000"/>
                </a:schemeClr>
              </a:solidFill>
            </a:endParaRPr>
          </a:p>
        </p:txBody>
      </p:sp>
      <p:pic>
        <p:nvPicPr>
          <p:cNvPr id="8" name="Picture 7"/>
          <p:cNvPicPr>
            <a:picLocks noChangeAspect="1"/>
          </p:cNvPicPr>
          <p:nvPr/>
        </p:nvPicPr>
        <p:blipFill>
          <a:blip r:embed="rId3"/>
          <a:stretch>
            <a:fillRect/>
          </a:stretch>
        </p:blipFill>
        <p:spPr>
          <a:xfrm>
            <a:off x="7276289" y="2853212"/>
            <a:ext cx="4494180" cy="3362811"/>
          </a:xfrm>
          <a:prstGeom prst="rect">
            <a:avLst/>
          </a:prstGeom>
        </p:spPr>
      </p:pic>
      <p:pic>
        <p:nvPicPr>
          <p:cNvPr id="6" name="Picture 5"/>
          <p:cNvPicPr>
            <a:picLocks noChangeAspect="1"/>
          </p:cNvPicPr>
          <p:nvPr/>
        </p:nvPicPr>
        <p:blipFill>
          <a:blip r:embed="rId4"/>
          <a:stretch>
            <a:fillRect/>
          </a:stretch>
        </p:blipFill>
        <p:spPr>
          <a:xfrm>
            <a:off x="7276289" y="140792"/>
            <a:ext cx="4494180" cy="3457062"/>
          </a:xfrm>
          <a:prstGeom prst="rect">
            <a:avLst/>
          </a:prstGeom>
        </p:spPr>
      </p:pic>
    </p:spTree>
    <p:extLst>
      <p:ext uri="{BB962C8B-B14F-4D97-AF65-F5344CB8AC3E}">
        <p14:creationId xmlns:p14="http://schemas.microsoft.com/office/powerpoint/2010/main" val="17808231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Sorting</a:t>
            </a:r>
            <a:endParaRPr lang="en-CA" dirty="0"/>
          </a:p>
        </p:txBody>
      </p:sp>
      <p:sp>
        <p:nvSpPr>
          <p:cNvPr id="7" name="Rectangle 6"/>
          <p:cNvSpPr/>
          <p:nvPr/>
        </p:nvSpPr>
        <p:spPr>
          <a:xfrm>
            <a:off x="664488" y="1258549"/>
            <a:ext cx="5522303" cy="2836674"/>
          </a:xfrm>
          <a:prstGeom prst="rect">
            <a:avLst/>
          </a:prstGeom>
        </p:spPr>
        <p:txBody>
          <a:bodyPr wrap="square">
            <a:spAutoFit/>
          </a:bodyPr>
          <a:lstStyle/>
          <a:p>
            <a:pPr marL="457200" indent="-457200">
              <a:lnSpc>
                <a:spcPts val="2520"/>
              </a:lnSpc>
              <a:spcBef>
                <a:spcPts val="50"/>
              </a:spcBef>
              <a:spcAft>
                <a:spcPts val="50"/>
              </a:spcAft>
              <a:buClr>
                <a:schemeClr val="accent1"/>
              </a:buClr>
              <a:buFont typeface="Wingdings" panose="05000000000000000000" pitchFamily="2" charset="2"/>
              <a:buChar char="Ø"/>
            </a:pPr>
            <a:r>
              <a:rPr lang="en-US" sz="3200" u="sng" dirty="0">
                <a:solidFill>
                  <a:schemeClr val="tx1">
                    <a:lumMod val="75000"/>
                    <a:lumOff val="25000"/>
                  </a:schemeClr>
                </a:solidFill>
              </a:rPr>
              <a:t>Single</a:t>
            </a:r>
            <a:r>
              <a:rPr lang="en-US" sz="3200" u="sng" dirty="0" smtClean="0">
                <a:solidFill>
                  <a:schemeClr val="tx1">
                    <a:lumMod val="75000"/>
                    <a:lumOff val="25000"/>
                  </a:schemeClr>
                </a:solidFill>
              </a:rPr>
              <a:t>:</a:t>
            </a: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3200" u="sng" dirty="0">
              <a:solidFill>
                <a:schemeClr val="tx1">
                  <a:lumMod val="75000"/>
                  <a:lumOff val="25000"/>
                </a:schemeClr>
              </a:solidFill>
            </a:endParaRPr>
          </a:p>
          <a:p>
            <a:pPr>
              <a:lnSpc>
                <a:spcPts val="2520"/>
              </a:lnSpc>
              <a:spcBef>
                <a:spcPts val="50"/>
              </a:spcBef>
              <a:spcAft>
                <a:spcPts val="50"/>
              </a:spcAft>
              <a:buClr>
                <a:schemeClr val="accent1"/>
              </a:buClr>
            </a:pPr>
            <a:r>
              <a:rPr lang="en-US" sz="2600" dirty="0">
                <a:solidFill>
                  <a:schemeClr val="tx1">
                    <a:lumMod val="75000"/>
                    <a:lumOff val="25000"/>
                  </a:schemeClr>
                </a:solidFill>
              </a:rPr>
              <a:t>One column </a:t>
            </a:r>
            <a:r>
              <a:rPr lang="en-US" sz="2600" dirty="0" smtClean="0">
                <a:solidFill>
                  <a:schemeClr val="tx1">
                    <a:lumMod val="75000"/>
                    <a:lumOff val="25000"/>
                  </a:schemeClr>
                </a:solidFill>
              </a:rPr>
              <a:t>only </a:t>
            </a:r>
            <a:r>
              <a:rPr lang="en-US" sz="2600" dirty="0" smtClean="0">
                <a:solidFill>
                  <a:schemeClr val="tx1">
                    <a:lumMod val="75000"/>
                    <a:lumOff val="25000"/>
                  </a:schemeClr>
                </a:solidFill>
                <a:sym typeface="Wingdings" panose="05000000000000000000" pitchFamily="2" charset="2"/>
              </a:rPr>
              <a:t></a:t>
            </a:r>
            <a:endParaRPr lang="en-US" sz="2600" dirty="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3200" u="sng" dirty="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3200" u="sng" dirty="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p:txBody>
      </p:sp>
      <p:pic>
        <p:nvPicPr>
          <p:cNvPr id="3" name="Picture 2"/>
          <p:cNvPicPr>
            <a:picLocks noChangeAspect="1"/>
          </p:cNvPicPr>
          <p:nvPr/>
        </p:nvPicPr>
        <p:blipFill>
          <a:blip r:embed="rId3"/>
          <a:stretch>
            <a:fillRect/>
          </a:stretch>
        </p:blipFill>
        <p:spPr>
          <a:xfrm>
            <a:off x="3985936" y="3514022"/>
            <a:ext cx="6049724" cy="2104635"/>
          </a:xfrm>
          <a:prstGeom prst="rect">
            <a:avLst/>
          </a:prstGeom>
        </p:spPr>
      </p:pic>
      <p:pic>
        <p:nvPicPr>
          <p:cNvPr id="4" name="Picture 3"/>
          <p:cNvPicPr>
            <a:picLocks noChangeAspect="1"/>
          </p:cNvPicPr>
          <p:nvPr/>
        </p:nvPicPr>
        <p:blipFill>
          <a:blip r:embed="rId4"/>
          <a:stretch>
            <a:fillRect/>
          </a:stretch>
        </p:blipFill>
        <p:spPr>
          <a:xfrm>
            <a:off x="5233031" y="1258549"/>
            <a:ext cx="2358583" cy="2135138"/>
          </a:xfrm>
          <a:prstGeom prst="rect">
            <a:avLst/>
          </a:prstGeom>
        </p:spPr>
      </p:pic>
    </p:spTree>
    <p:extLst>
      <p:ext uri="{BB962C8B-B14F-4D97-AF65-F5344CB8AC3E}">
        <p14:creationId xmlns:p14="http://schemas.microsoft.com/office/powerpoint/2010/main" val="1096632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Sorting</a:t>
            </a:r>
            <a:endParaRPr lang="en-CA" dirty="0"/>
          </a:p>
        </p:txBody>
      </p:sp>
      <p:sp>
        <p:nvSpPr>
          <p:cNvPr id="7" name="Rectangle 6"/>
          <p:cNvSpPr/>
          <p:nvPr/>
        </p:nvSpPr>
        <p:spPr>
          <a:xfrm>
            <a:off x="601512" y="1102906"/>
            <a:ext cx="11061952" cy="1426031"/>
          </a:xfrm>
          <a:prstGeom prst="rect">
            <a:avLst/>
          </a:prstGeom>
        </p:spPr>
        <p:txBody>
          <a:bodyPr wrap="square">
            <a:spAutoFit/>
          </a:bodyPr>
          <a:lstStyle/>
          <a:p>
            <a:pPr marL="457200" indent="-457200">
              <a:lnSpc>
                <a:spcPts val="2520"/>
              </a:lnSpc>
              <a:spcBef>
                <a:spcPts val="50"/>
              </a:spcBef>
              <a:spcAft>
                <a:spcPts val="50"/>
              </a:spcAft>
              <a:buClr>
                <a:schemeClr val="accent1"/>
              </a:buClr>
              <a:buFont typeface="Wingdings" panose="05000000000000000000" pitchFamily="2" charset="2"/>
              <a:buChar char="Ø"/>
            </a:pPr>
            <a:r>
              <a:rPr lang="en-US" sz="2600" dirty="0" smtClean="0">
                <a:solidFill>
                  <a:schemeClr val="tx1">
                    <a:lumMod val="75000"/>
                    <a:lumOff val="25000"/>
                  </a:schemeClr>
                </a:solidFill>
              </a:rPr>
              <a:t> </a:t>
            </a:r>
            <a:r>
              <a:rPr lang="en-US" sz="3200" u="sng" dirty="0" smtClean="0">
                <a:solidFill>
                  <a:schemeClr val="tx1">
                    <a:lumMod val="75000"/>
                    <a:lumOff val="25000"/>
                  </a:schemeClr>
                </a:solidFill>
              </a:rPr>
              <a:t>Multiple: </a:t>
            </a:r>
            <a:r>
              <a:rPr lang="en-US" sz="2600" dirty="0" smtClean="0">
                <a:solidFill>
                  <a:schemeClr val="tx1">
                    <a:lumMod val="75000"/>
                    <a:lumOff val="25000"/>
                  </a:schemeClr>
                </a:solidFill>
                <a:sym typeface="Wingdings" panose="05000000000000000000" pitchFamily="2" charset="2"/>
              </a:rPr>
              <a:t> sort </a:t>
            </a:r>
            <a:r>
              <a:rPr lang="en-US" sz="2600" dirty="0">
                <a:solidFill>
                  <a:schemeClr val="tx1">
                    <a:lumMod val="75000"/>
                    <a:lumOff val="25000"/>
                  </a:schemeClr>
                </a:solidFill>
                <a:sym typeface="Wingdings" panose="05000000000000000000" pitchFamily="2" charset="2"/>
              </a:rPr>
              <a:t>based on values of more than one column </a:t>
            </a:r>
            <a:r>
              <a:rPr lang="en-US" sz="2600" dirty="0" smtClean="0">
                <a:solidFill>
                  <a:schemeClr val="tx1">
                    <a:lumMod val="75000"/>
                    <a:lumOff val="25000"/>
                  </a:schemeClr>
                </a:solidFill>
                <a:sym typeface="Wingdings" panose="05000000000000000000" pitchFamily="2" charset="2"/>
              </a:rPr>
              <a:t>(nested/hierarchy): </a:t>
            </a:r>
            <a:r>
              <a:rPr lang="en-US" dirty="0" smtClean="0">
                <a:sym typeface="Wingdings" panose="05000000000000000000" pitchFamily="2" charset="2"/>
              </a:rPr>
              <a:t>Data (row &amp; column)  </a:t>
            </a:r>
            <a:r>
              <a:rPr lang="en-US" dirty="0">
                <a:sym typeface="Wingdings" panose="05000000000000000000" pitchFamily="2" charset="2"/>
              </a:rPr>
              <a:t>Sort &amp; Filter </a:t>
            </a:r>
            <a:r>
              <a:rPr lang="en-US" dirty="0" smtClean="0">
                <a:sym typeface="Wingdings" panose="05000000000000000000" pitchFamily="2" charset="2"/>
              </a:rPr>
              <a:t>: In </a:t>
            </a:r>
            <a:r>
              <a:rPr lang="en-US" dirty="0">
                <a:sym typeface="Wingdings" panose="05000000000000000000" pitchFamily="2" charset="2"/>
              </a:rPr>
              <a:t>the dialogue box, select sort…</a:t>
            </a: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3200" u="sng" dirty="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CA" sz="2600" dirty="0">
              <a:solidFill>
                <a:schemeClr val="tx1">
                  <a:lumMod val="75000"/>
                  <a:lumOff val="25000"/>
                </a:schemeClr>
              </a:solidFill>
            </a:endParaRPr>
          </a:p>
        </p:txBody>
      </p:sp>
      <p:pic>
        <p:nvPicPr>
          <p:cNvPr id="4" name="Picture 3"/>
          <p:cNvPicPr>
            <a:picLocks noChangeAspect="1"/>
          </p:cNvPicPr>
          <p:nvPr/>
        </p:nvPicPr>
        <p:blipFill>
          <a:blip r:embed="rId3"/>
          <a:stretch>
            <a:fillRect/>
          </a:stretch>
        </p:blipFill>
        <p:spPr>
          <a:xfrm>
            <a:off x="601512" y="2771077"/>
            <a:ext cx="2358583" cy="2135138"/>
          </a:xfrm>
          <a:prstGeom prst="rect">
            <a:avLst/>
          </a:prstGeom>
        </p:spPr>
      </p:pic>
      <p:pic>
        <p:nvPicPr>
          <p:cNvPr id="5" name="Picture 4"/>
          <p:cNvPicPr>
            <a:picLocks noChangeAspect="1"/>
          </p:cNvPicPr>
          <p:nvPr/>
        </p:nvPicPr>
        <p:blipFill rotWithShape="1">
          <a:blip r:embed="rId4"/>
          <a:srcRect b="2027"/>
          <a:stretch/>
        </p:blipFill>
        <p:spPr>
          <a:xfrm>
            <a:off x="3203643" y="1937277"/>
            <a:ext cx="8278238" cy="4322454"/>
          </a:xfrm>
          <a:prstGeom prst="rect">
            <a:avLst/>
          </a:prstGeom>
        </p:spPr>
      </p:pic>
    </p:spTree>
    <p:extLst>
      <p:ext uri="{BB962C8B-B14F-4D97-AF65-F5344CB8AC3E}">
        <p14:creationId xmlns:p14="http://schemas.microsoft.com/office/powerpoint/2010/main" val="41667303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CA" dirty="0" smtClean="0"/>
              <a:t>Useful Pieces: Organization</a:t>
            </a:r>
            <a:endParaRPr lang="en-CA" dirty="0"/>
          </a:p>
        </p:txBody>
      </p:sp>
      <p:sp>
        <p:nvSpPr>
          <p:cNvPr id="7" name="Rectangle 6"/>
          <p:cNvSpPr/>
          <p:nvPr/>
        </p:nvSpPr>
        <p:spPr>
          <a:xfrm>
            <a:off x="586666" y="1540653"/>
            <a:ext cx="11112579" cy="3669210"/>
          </a:xfrm>
          <a:prstGeom prst="rect">
            <a:avLst/>
          </a:prstGeom>
        </p:spPr>
        <p:txBody>
          <a:bodyPr wrap="square">
            <a:spAutoFit/>
          </a:bodyPr>
          <a:lstStyle/>
          <a:p>
            <a:pPr indent="-432000">
              <a:lnSpc>
                <a:spcPts val="3400"/>
              </a:lnSpc>
              <a:spcBef>
                <a:spcPts val="100"/>
              </a:spcBef>
              <a:spcAft>
                <a:spcPts val="50"/>
              </a:spcAft>
              <a:buClr>
                <a:schemeClr val="accent1"/>
              </a:buClr>
              <a:buFont typeface="Wingdings" panose="05000000000000000000" pitchFamily="2" charset="2"/>
              <a:buChar char="Ø"/>
            </a:pPr>
            <a:r>
              <a:rPr lang="en-US" sz="2800" dirty="0" smtClean="0">
                <a:solidFill>
                  <a:schemeClr val="tx1">
                    <a:lumMod val="75000"/>
                    <a:lumOff val="25000"/>
                  </a:schemeClr>
                </a:solidFill>
              </a:rPr>
              <a:t> Column </a:t>
            </a:r>
            <a:r>
              <a:rPr lang="en-US" sz="2800" dirty="0">
                <a:solidFill>
                  <a:schemeClr val="tx1">
                    <a:lumMod val="75000"/>
                    <a:lumOff val="25000"/>
                  </a:schemeClr>
                </a:solidFill>
              </a:rPr>
              <a:t>headings</a:t>
            </a:r>
          </a:p>
          <a:p>
            <a:pPr indent="-432000">
              <a:lnSpc>
                <a:spcPts val="3400"/>
              </a:lnSpc>
              <a:spcBef>
                <a:spcPts val="100"/>
              </a:spcBef>
              <a:spcAft>
                <a:spcPts val="50"/>
              </a:spcAft>
              <a:buClr>
                <a:schemeClr val="accent1"/>
              </a:buClr>
              <a:buFont typeface="Wingdings" panose="05000000000000000000" pitchFamily="2" charset="2"/>
              <a:buChar char="Ø"/>
            </a:pPr>
            <a:r>
              <a:rPr lang="en-US" sz="2800" dirty="0" smtClean="0">
                <a:solidFill>
                  <a:schemeClr val="tx1">
                    <a:lumMod val="75000"/>
                    <a:lumOff val="25000"/>
                  </a:schemeClr>
                </a:solidFill>
              </a:rPr>
              <a:t> Format </a:t>
            </a:r>
            <a:r>
              <a:rPr lang="en-US" sz="2800" dirty="0">
                <a:solidFill>
                  <a:schemeClr val="tx1">
                    <a:lumMod val="75000"/>
                    <a:lumOff val="25000"/>
                  </a:schemeClr>
                </a:solidFill>
              </a:rPr>
              <a:t>header (color, bold, and width)</a:t>
            </a:r>
          </a:p>
          <a:p>
            <a:pPr indent="-432000">
              <a:lnSpc>
                <a:spcPts val="3400"/>
              </a:lnSpc>
              <a:spcBef>
                <a:spcPts val="100"/>
              </a:spcBef>
              <a:spcAft>
                <a:spcPts val="50"/>
              </a:spcAft>
              <a:buClr>
                <a:schemeClr val="accent1"/>
              </a:buClr>
              <a:buFont typeface="Wingdings" panose="05000000000000000000" pitchFamily="2" charset="2"/>
              <a:buChar char="Ø"/>
            </a:pPr>
            <a:r>
              <a:rPr lang="en-US" sz="2800" dirty="0" smtClean="0">
                <a:solidFill>
                  <a:schemeClr val="tx1">
                    <a:lumMod val="75000"/>
                    <a:lumOff val="25000"/>
                  </a:schemeClr>
                </a:solidFill>
              </a:rPr>
              <a:t> Pane </a:t>
            </a:r>
            <a:r>
              <a:rPr lang="en-US" sz="2800" dirty="0">
                <a:solidFill>
                  <a:schemeClr val="tx1">
                    <a:lumMod val="75000"/>
                    <a:lumOff val="25000"/>
                  </a:schemeClr>
                </a:solidFill>
              </a:rPr>
              <a:t>first </a:t>
            </a:r>
            <a:r>
              <a:rPr lang="en-US" sz="2800" dirty="0" smtClean="0">
                <a:solidFill>
                  <a:schemeClr val="tx1">
                    <a:lumMod val="75000"/>
                    <a:lumOff val="25000"/>
                  </a:schemeClr>
                </a:solidFill>
              </a:rPr>
              <a:t>row/Column</a:t>
            </a:r>
            <a:endParaRPr lang="en-US" sz="2800" dirty="0">
              <a:solidFill>
                <a:schemeClr val="tx1">
                  <a:lumMod val="75000"/>
                  <a:lumOff val="25000"/>
                </a:schemeClr>
              </a:solidFill>
            </a:endParaRPr>
          </a:p>
          <a:p>
            <a:pPr indent="-432000">
              <a:lnSpc>
                <a:spcPts val="3400"/>
              </a:lnSpc>
              <a:spcBef>
                <a:spcPts val="100"/>
              </a:spcBef>
              <a:spcAft>
                <a:spcPts val="50"/>
              </a:spcAft>
              <a:buClr>
                <a:schemeClr val="accent1"/>
              </a:buClr>
              <a:buFont typeface="Wingdings" panose="05000000000000000000" pitchFamily="2" charset="2"/>
              <a:buChar char="Ø"/>
            </a:pPr>
            <a:r>
              <a:rPr lang="en-US" sz="2800" dirty="0" smtClean="0">
                <a:solidFill>
                  <a:schemeClr val="tx1">
                    <a:lumMod val="75000"/>
                    <a:lumOff val="25000"/>
                  </a:schemeClr>
                </a:solidFill>
              </a:rPr>
              <a:t> Hide </a:t>
            </a:r>
            <a:r>
              <a:rPr lang="en-US" sz="2800" dirty="0">
                <a:solidFill>
                  <a:schemeClr val="tx1">
                    <a:lumMod val="75000"/>
                    <a:lumOff val="25000"/>
                  </a:schemeClr>
                </a:solidFill>
              </a:rPr>
              <a:t>columns </a:t>
            </a:r>
            <a:r>
              <a:rPr lang="en-US" sz="2800" dirty="0" smtClean="0">
                <a:solidFill>
                  <a:schemeClr val="tx1">
                    <a:lumMod val="75000"/>
                    <a:lumOff val="25000"/>
                  </a:schemeClr>
                </a:solidFill>
              </a:rPr>
              <a:t> </a:t>
            </a:r>
            <a:endParaRPr lang="en-US" sz="2800" dirty="0">
              <a:solidFill>
                <a:schemeClr val="tx1">
                  <a:lumMod val="75000"/>
                  <a:lumOff val="25000"/>
                </a:schemeClr>
              </a:solidFill>
            </a:endParaRPr>
          </a:p>
          <a:p>
            <a:pPr indent="-432000">
              <a:lnSpc>
                <a:spcPts val="3400"/>
              </a:lnSpc>
              <a:spcBef>
                <a:spcPts val="100"/>
              </a:spcBef>
              <a:spcAft>
                <a:spcPts val="50"/>
              </a:spcAft>
              <a:buClr>
                <a:schemeClr val="accent1"/>
              </a:buClr>
              <a:buFont typeface="Wingdings" panose="05000000000000000000" pitchFamily="2" charset="2"/>
              <a:buChar char="Ø"/>
            </a:pPr>
            <a:r>
              <a:rPr lang="en-US" sz="2800" dirty="0" smtClean="0">
                <a:solidFill>
                  <a:schemeClr val="tx1">
                    <a:lumMod val="75000"/>
                    <a:lumOff val="25000"/>
                  </a:schemeClr>
                </a:solidFill>
              </a:rPr>
              <a:t> Group </a:t>
            </a:r>
            <a:r>
              <a:rPr lang="en-US" sz="2800" dirty="0">
                <a:solidFill>
                  <a:schemeClr val="tx1">
                    <a:lumMod val="75000"/>
                    <a:lumOff val="25000"/>
                  </a:schemeClr>
                </a:solidFill>
              </a:rPr>
              <a:t>columns </a:t>
            </a:r>
            <a:r>
              <a:rPr lang="en-US" sz="2800" dirty="0" smtClean="0">
                <a:solidFill>
                  <a:schemeClr val="tx1">
                    <a:lumMod val="75000"/>
                    <a:lumOff val="25000"/>
                  </a:schemeClr>
                </a:solidFill>
              </a:rPr>
              <a:t> </a:t>
            </a:r>
            <a:endParaRPr lang="en-US" sz="2800" dirty="0">
              <a:solidFill>
                <a:schemeClr val="tx1">
                  <a:lumMod val="75000"/>
                  <a:lumOff val="25000"/>
                </a:schemeClr>
              </a:solidFill>
            </a:endParaRPr>
          </a:p>
          <a:p>
            <a:pPr indent="-432000">
              <a:lnSpc>
                <a:spcPts val="3400"/>
              </a:lnSpc>
              <a:spcBef>
                <a:spcPts val="100"/>
              </a:spcBef>
              <a:spcAft>
                <a:spcPts val="50"/>
              </a:spcAft>
              <a:buClr>
                <a:schemeClr val="accent1"/>
              </a:buClr>
              <a:buFont typeface="Wingdings" panose="05000000000000000000" pitchFamily="2" charset="2"/>
              <a:buChar char="Ø"/>
            </a:pPr>
            <a:r>
              <a:rPr lang="en-US" sz="2800" dirty="0" smtClean="0">
                <a:solidFill>
                  <a:schemeClr val="tx1">
                    <a:lumMod val="75000"/>
                    <a:lumOff val="25000"/>
                  </a:schemeClr>
                </a:solidFill>
              </a:rPr>
              <a:t> Hyperlink </a:t>
            </a:r>
            <a:r>
              <a:rPr lang="en-US" sz="2800" dirty="0">
                <a:solidFill>
                  <a:schemeClr val="tx1">
                    <a:lumMod val="75000"/>
                    <a:lumOff val="25000"/>
                  </a:schemeClr>
                </a:solidFill>
              </a:rPr>
              <a:t>first row to data dictionary</a:t>
            </a:r>
          </a:p>
          <a:p>
            <a:pPr indent="-432000">
              <a:lnSpc>
                <a:spcPts val="3400"/>
              </a:lnSpc>
              <a:spcBef>
                <a:spcPts val="100"/>
              </a:spcBef>
              <a:spcAft>
                <a:spcPts val="50"/>
              </a:spcAft>
              <a:buClr>
                <a:schemeClr val="accent1"/>
              </a:buClr>
              <a:buFont typeface="Wingdings" panose="05000000000000000000" pitchFamily="2" charset="2"/>
              <a:buChar char="Ø"/>
            </a:pPr>
            <a:r>
              <a:rPr lang="en-US" sz="2800" dirty="0" smtClean="0">
                <a:solidFill>
                  <a:schemeClr val="tx1">
                    <a:lumMod val="75000"/>
                    <a:lumOff val="25000"/>
                  </a:schemeClr>
                </a:solidFill>
              </a:rPr>
              <a:t> Apply </a:t>
            </a:r>
            <a:r>
              <a:rPr lang="en-US" sz="2800" dirty="0">
                <a:solidFill>
                  <a:schemeClr val="tx1">
                    <a:lumMod val="75000"/>
                    <a:lumOff val="25000"/>
                  </a:schemeClr>
                </a:solidFill>
              </a:rPr>
              <a:t>filter to first row</a:t>
            </a:r>
          </a:p>
          <a:p>
            <a:pPr indent="-530352">
              <a:lnSpc>
                <a:spcPct val="90000"/>
              </a:lnSpc>
              <a:spcBef>
                <a:spcPts val="200"/>
              </a:spcBef>
              <a:spcAft>
                <a:spcPts val="400"/>
              </a:spcAft>
              <a:buClr>
                <a:schemeClr val="accent1"/>
              </a:buClr>
              <a:buFont typeface="Wingdings" panose="05000000000000000000" pitchFamily="2" charset="2"/>
              <a:buChar char="Ø"/>
            </a:pPr>
            <a:endParaRPr lang="en-CA" sz="2400" dirty="0">
              <a:solidFill>
                <a:schemeClr val="tx1">
                  <a:lumMod val="75000"/>
                  <a:lumOff val="25000"/>
                </a:schemeClr>
              </a:solidFill>
            </a:endParaRPr>
          </a:p>
        </p:txBody>
      </p:sp>
    </p:spTree>
    <p:extLst>
      <p:ext uri="{BB962C8B-B14F-4D97-AF65-F5344CB8AC3E}">
        <p14:creationId xmlns:p14="http://schemas.microsoft.com/office/powerpoint/2010/main" val="6589195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Creating formulas</a:t>
            </a:r>
            <a:endParaRPr lang="en-CA" dirty="0"/>
          </a:p>
        </p:txBody>
      </p:sp>
      <p:sp>
        <p:nvSpPr>
          <p:cNvPr id="7" name="Rectangle 6"/>
          <p:cNvSpPr/>
          <p:nvPr/>
        </p:nvSpPr>
        <p:spPr>
          <a:xfrm>
            <a:off x="664488" y="1258549"/>
            <a:ext cx="9989742" cy="1772280"/>
          </a:xfrm>
          <a:prstGeom prst="rect">
            <a:avLst/>
          </a:prstGeom>
        </p:spPr>
        <p:txBody>
          <a:bodyPr wrap="square">
            <a:spAutoFit/>
          </a:bodyPr>
          <a:lstStyle/>
          <a:p>
            <a:pPr marL="457200" indent="-457200">
              <a:lnSpc>
                <a:spcPts val="2520"/>
              </a:lnSpc>
              <a:spcBef>
                <a:spcPts val="50"/>
              </a:spcBef>
              <a:spcAft>
                <a:spcPts val="50"/>
              </a:spcAft>
              <a:buClr>
                <a:schemeClr val="accent1"/>
              </a:buClr>
              <a:buFont typeface="Wingdings" panose="05000000000000000000" pitchFamily="2" charset="2"/>
              <a:buChar char="Ø"/>
            </a:pPr>
            <a:r>
              <a:rPr lang="en-CA" sz="2600" dirty="0">
                <a:solidFill>
                  <a:schemeClr val="tx1">
                    <a:lumMod val="75000"/>
                    <a:lumOff val="25000"/>
                  </a:schemeClr>
                </a:solidFill>
              </a:rPr>
              <a:t>Formulas are used to calculate the value of the cell based on values of other cells, ranges, etc.</a:t>
            </a:r>
          </a:p>
          <a:p>
            <a:pPr marL="457200" indent="-457200">
              <a:lnSpc>
                <a:spcPts val="2520"/>
              </a:lnSpc>
              <a:spcBef>
                <a:spcPts val="50"/>
              </a:spcBef>
              <a:spcAft>
                <a:spcPts val="50"/>
              </a:spcAft>
              <a:buClr>
                <a:schemeClr val="accent1"/>
              </a:buClr>
              <a:buFont typeface="Wingdings" panose="05000000000000000000" pitchFamily="2" charset="2"/>
              <a:buChar char="Ø"/>
            </a:pPr>
            <a:endParaRPr lang="en-CA" sz="2600" dirty="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r>
              <a:rPr lang="en-CA" sz="2600" dirty="0">
                <a:solidFill>
                  <a:schemeClr val="tx1">
                    <a:lumMod val="75000"/>
                    <a:lumOff val="25000"/>
                  </a:schemeClr>
                </a:solidFill>
              </a:rPr>
              <a:t>Formulas start with “=“ and have specific Excel readable </a:t>
            </a:r>
            <a:r>
              <a:rPr lang="en-CA" sz="2600" dirty="0" smtClean="0">
                <a:solidFill>
                  <a:schemeClr val="tx1">
                    <a:lumMod val="75000"/>
                    <a:lumOff val="25000"/>
                  </a:schemeClr>
                </a:solidFill>
              </a:rPr>
              <a:t>syntaxes. </a:t>
            </a:r>
            <a:endParaRPr lang="en-CA" sz="2600" dirty="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p:txBody>
      </p:sp>
      <p:pic>
        <p:nvPicPr>
          <p:cNvPr id="10" name="Picture 9"/>
          <p:cNvPicPr>
            <a:picLocks noChangeAspect="1"/>
          </p:cNvPicPr>
          <p:nvPr/>
        </p:nvPicPr>
        <p:blipFill>
          <a:blip r:embed="rId3"/>
          <a:stretch>
            <a:fillRect/>
          </a:stretch>
        </p:blipFill>
        <p:spPr>
          <a:xfrm>
            <a:off x="2965315" y="3030829"/>
            <a:ext cx="6553200" cy="3081083"/>
          </a:xfrm>
          <a:prstGeom prst="rect">
            <a:avLst/>
          </a:prstGeom>
        </p:spPr>
      </p:pic>
      <p:cxnSp>
        <p:nvCxnSpPr>
          <p:cNvPr id="11" name="Straight Arrow Connector 10"/>
          <p:cNvCxnSpPr/>
          <p:nvPr/>
        </p:nvCxnSpPr>
        <p:spPr>
          <a:xfrm>
            <a:off x="2508115" y="4478629"/>
            <a:ext cx="838200" cy="3048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H="1">
            <a:off x="4260715" y="5393029"/>
            <a:ext cx="609600" cy="165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flipH="1" flipV="1">
            <a:off x="5060815" y="4135729"/>
            <a:ext cx="2057400" cy="6858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1669915" y="4109296"/>
            <a:ext cx="1371600" cy="369332"/>
          </a:xfrm>
          <a:prstGeom prst="rect">
            <a:avLst/>
          </a:prstGeom>
          <a:noFill/>
        </p:spPr>
        <p:txBody>
          <a:bodyPr wrap="square" rtlCol="0">
            <a:spAutoFit/>
          </a:bodyPr>
          <a:lstStyle/>
          <a:p>
            <a:r>
              <a:rPr lang="en-US" dirty="0" smtClean="0"/>
              <a:t>Equality sign</a:t>
            </a:r>
            <a:endParaRPr lang="en-CA" dirty="0"/>
          </a:p>
        </p:txBody>
      </p:sp>
      <p:sp>
        <p:nvSpPr>
          <p:cNvPr id="15" name="TextBox 14"/>
          <p:cNvSpPr txBox="1"/>
          <p:nvPr/>
        </p:nvSpPr>
        <p:spPr>
          <a:xfrm>
            <a:off x="4882755" y="5208363"/>
            <a:ext cx="1740159" cy="646331"/>
          </a:xfrm>
          <a:prstGeom prst="rect">
            <a:avLst/>
          </a:prstGeom>
          <a:noFill/>
        </p:spPr>
        <p:txBody>
          <a:bodyPr wrap="square" rtlCol="0">
            <a:spAutoFit/>
          </a:bodyPr>
          <a:lstStyle/>
          <a:p>
            <a:r>
              <a:rPr lang="en-US" dirty="0" smtClean="0"/>
              <a:t>List of suggested formulas</a:t>
            </a:r>
            <a:endParaRPr lang="en-CA" dirty="0"/>
          </a:p>
        </p:txBody>
      </p:sp>
      <p:sp>
        <p:nvSpPr>
          <p:cNvPr id="16" name="TextBox 15"/>
          <p:cNvSpPr txBox="1"/>
          <p:nvPr/>
        </p:nvSpPr>
        <p:spPr>
          <a:xfrm>
            <a:off x="7118215" y="4775653"/>
            <a:ext cx="1371600" cy="369332"/>
          </a:xfrm>
          <a:prstGeom prst="rect">
            <a:avLst/>
          </a:prstGeom>
          <a:noFill/>
        </p:spPr>
        <p:txBody>
          <a:bodyPr wrap="square" rtlCol="0">
            <a:spAutoFit/>
          </a:bodyPr>
          <a:lstStyle/>
          <a:p>
            <a:r>
              <a:rPr lang="en-US" dirty="0" smtClean="0"/>
              <a:t>Formula box</a:t>
            </a:r>
            <a:endParaRPr lang="en-CA" dirty="0"/>
          </a:p>
        </p:txBody>
      </p:sp>
    </p:spTree>
    <p:extLst>
      <p:ext uri="{BB962C8B-B14F-4D97-AF65-F5344CB8AC3E}">
        <p14:creationId xmlns:p14="http://schemas.microsoft.com/office/powerpoint/2010/main" val="17504270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Creating formulas</a:t>
            </a:r>
            <a:endParaRPr lang="en-CA" dirty="0"/>
          </a:p>
        </p:txBody>
      </p:sp>
      <p:sp>
        <p:nvSpPr>
          <p:cNvPr id="7" name="Rectangle 6"/>
          <p:cNvSpPr/>
          <p:nvPr/>
        </p:nvSpPr>
        <p:spPr>
          <a:xfrm>
            <a:off x="664488" y="1258549"/>
            <a:ext cx="9989742" cy="4083169"/>
          </a:xfrm>
          <a:prstGeom prst="rect">
            <a:avLst/>
          </a:prstGeom>
        </p:spPr>
        <p:txBody>
          <a:bodyPr wrap="square">
            <a:spAutoFit/>
          </a:bodyPr>
          <a:lstStyle/>
          <a:p>
            <a:pPr lvl="1" indent="-457200">
              <a:lnSpc>
                <a:spcPts val="2520"/>
              </a:lnSpc>
              <a:spcBef>
                <a:spcPts val="50"/>
              </a:spcBef>
              <a:spcAft>
                <a:spcPts val="50"/>
              </a:spcAft>
              <a:buClr>
                <a:schemeClr val="accent1"/>
              </a:buClr>
              <a:buFont typeface="Wingdings" panose="05000000000000000000" pitchFamily="2" charset="2"/>
              <a:buChar char="Ø"/>
            </a:pPr>
            <a:r>
              <a:rPr lang="en-US" sz="2600" dirty="0" smtClean="0">
                <a:solidFill>
                  <a:schemeClr val="tx1">
                    <a:lumMod val="75000"/>
                    <a:lumOff val="25000"/>
                  </a:schemeClr>
                </a:solidFill>
              </a:rPr>
              <a:t>Once </a:t>
            </a:r>
            <a:r>
              <a:rPr lang="en-US" sz="2600" dirty="0">
                <a:solidFill>
                  <a:schemeClr val="tx1">
                    <a:lumMod val="75000"/>
                    <a:lumOff val="25000"/>
                  </a:schemeClr>
                </a:solidFill>
              </a:rPr>
              <a:t>formulas are entered, the cell will show the calculated </a:t>
            </a:r>
            <a:r>
              <a:rPr lang="en-US" sz="2600" dirty="0" smtClean="0">
                <a:solidFill>
                  <a:schemeClr val="tx1">
                    <a:lumMod val="75000"/>
                    <a:lumOff val="25000"/>
                  </a:schemeClr>
                </a:solidFill>
              </a:rPr>
              <a:t>value</a:t>
            </a:r>
          </a:p>
          <a:p>
            <a:pPr lvl="1" indent="-4572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a:p>
            <a:pPr lvl="1" indent="-457200">
              <a:lnSpc>
                <a:spcPts val="2520"/>
              </a:lnSpc>
              <a:spcBef>
                <a:spcPts val="50"/>
              </a:spcBef>
              <a:spcAft>
                <a:spcPts val="50"/>
              </a:spcAft>
              <a:buClr>
                <a:schemeClr val="accent1"/>
              </a:buClr>
              <a:buFont typeface="Wingdings" panose="05000000000000000000" pitchFamily="2" charset="2"/>
              <a:buChar char="Ø"/>
            </a:pPr>
            <a:r>
              <a:rPr lang="en-US" sz="2600" dirty="0">
                <a:solidFill>
                  <a:schemeClr val="tx1">
                    <a:lumMod val="75000"/>
                    <a:lumOff val="25000"/>
                  </a:schemeClr>
                </a:solidFill>
              </a:rPr>
              <a:t>Formula arguments are put in </a:t>
            </a:r>
            <a:r>
              <a:rPr lang="en-US" sz="2600" dirty="0" smtClean="0">
                <a:solidFill>
                  <a:schemeClr val="tx1">
                    <a:lumMod val="75000"/>
                    <a:lumOff val="25000"/>
                  </a:schemeClr>
                </a:solidFill>
              </a:rPr>
              <a:t>parenthesis</a:t>
            </a:r>
          </a:p>
          <a:p>
            <a:pPr lvl="1" indent="-4572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a:p>
            <a:pPr lvl="1" indent="-457200">
              <a:lnSpc>
                <a:spcPts val="2520"/>
              </a:lnSpc>
              <a:spcBef>
                <a:spcPts val="50"/>
              </a:spcBef>
              <a:spcAft>
                <a:spcPts val="50"/>
              </a:spcAft>
              <a:buClr>
                <a:schemeClr val="accent1"/>
              </a:buClr>
              <a:buFont typeface="Wingdings" panose="05000000000000000000" pitchFamily="2" charset="2"/>
              <a:buChar char="Ø"/>
            </a:pPr>
            <a:r>
              <a:rPr lang="en-US" sz="2600" dirty="0">
                <a:solidFill>
                  <a:schemeClr val="tx1">
                    <a:lumMod val="75000"/>
                    <a:lumOff val="25000"/>
                  </a:schemeClr>
                </a:solidFill>
                <a:sym typeface="Wingdings" panose="05000000000000000000" pitchFamily="2" charset="2"/>
              </a:rPr>
              <a:t>Reference to Cells: </a:t>
            </a:r>
          </a:p>
          <a:p>
            <a:pPr lvl="1"/>
            <a:endParaRPr lang="en-US" dirty="0">
              <a:sym typeface="Wingdings" panose="05000000000000000000" pitchFamily="2" charset="2"/>
            </a:endParaRPr>
          </a:p>
          <a:p>
            <a:pPr lvl="1"/>
            <a:r>
              <a:rPr lang="en-US" dirty="0">
                <a:sym typeface="Wingdings" panose="05000000000000000000" pitchFamily="2" charset="2"/>
              </a:rPr>
              <a:t>E.g. summation formula</a:t>
            </a:r>
          </a:p>
          <a:p>
            <a:pPr lvl="2"/>
            <a:r>
              <a:rPr lang="en-US" dirty="0"/>
              <a:t>SUM(</a:t>
            </a:r>
            <a:r>
              <a:rPr lang="en-US" i="1" dirty="0"/>
              <a:t>sum range)</a:t>
            </a:r>
          </a:p>
          <a:p>
            <a:pPr lvl="2"/>
            <a:r>
              <a:rPr lang="en-US" i="1" dirty="0"/>
              <a:t>“:” shows range</a:t>
            </a:r>
          </a:p>
          <a:p>
            <a:pPr lvl="2"/>
            <a:r>
              <a:rPr lang="en-US" i="1" dirty="0"/>
              <a:t>A1:A4 means all cells in </a:t>
            </a:r>
          </a:p>
          <a:p>
            <a:pPr lvl="2"/>
            <a:r>
              <a:rPr lang="en-US" i="1" dirty="0"/>
              <a:t>Column A from </a:t>
            </a:r>
          </a:p>
          <a:p>
            <a:pPr lvl="2"/>
            <a:r>
              <a:rPr lang="en-US" i="1" dirty="0"/>
              <a:t>Row 1 to Row 4</a:t>
            </a: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p:txBody>
      </p:sp>
      <p:grpSp>
        <p:nvGrpSpPr>
          <p:cNvPr id="31" name="Group 30"/>
          <p:cNvGrpSpPr/>
          <p:nvPr/>
        </p:nvGrpSpPr>
        <p:grpSpPr>
          <a:xfrm>
            <a:off x="7485975" y="2281105"/>
            <a:ext cx="3290596" cy="3206104"/>
            <a:chOff x="5259671" y="3226955"/>
            <a:chExt cx="3893660" cy="3699221"/>
          </a:xfrm>
        </p:grpSpPr>
        <p:sp>
          <p:nvSpPr>
            <p:cNvPr id="32" name="TextBox 31"/>
            <p:cNvSpPr txBox="1"/>
            <p:nvPr/>
          </p:nvSpPr>
          <p:spPr>
            <a:xfrm>
              <a:off x="7475813" y="3226955"/>
              <a:ext cx="1673927" cy="426137"/>
            </a:xfrm>
            <a:prstGeom prst="rect">
              <a:avLst/>
            </a:prstGeom>
            <a:noFill/>
          </p:spPr>
          <p:txBody>
            <a:bodyPr wrap="square" rtlCol="0">
              <a:spAutoFit/>
            </a:bodyPr>
            <a:lstStyle/>
            <a:p>
              <a:r>
                <a:rPr lang="en-US" dirty="0" smtClean="0"/>
                <a:t>Formula box</a:t>
              </a:r>
              <a:endParaRPr lang="en-CA" dirty="0"/>
            </a:p>
          </p:txBody>
        </p:sp>
        <p:pic>
          <p:nvPicPr>
            <p:cNvPr id="33" name="Picture 32"/>
            <p:cNvPicPr>
              <a:picLocks noChangeAspect="1"/>
            </p:cNvPicPr>
            <p:nvPr/>
          </p:nvPicPr>
          <p:blipFill>
            <a:blip r:embed="rId3"/>
            <a:stretch>
              <a:fillRect/>
            </a:stretch>
          </p:blipFill>
          <p:spPr>
            <a:xfrm>
              <a:off x="5259671" y="3841799"/>
              <a:ext cx="3210652" cy="2850989"/>
            </a:xfrm>
            <a:prstGeom prst="rect">
              <a:avLst/>
            </a:prstGeom>
          </p:spPr>
        </p:pic>
        <p:cxnSp>
          <p:nvCxnSpPr>
            <p:cNvPr id="34" name="Straight Arrow Connector 33"/>
            <p:cNvCxnSpPr/>
            <p:nvPr/>
          </p:nvCxnSpPr>
          <p:spPr>
            <a:xfrm flipH="1">
              <a:off x="8153399" y="3626147"/>
              <a:ext cx="184766" cy="3362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p:nvPr/>
          </p:nvCxnSpPr>
          <p:spPr>
            <a:xfrm flipH="1" flipV="1">
              <a:off x="7848600" y="4114800"/>
              <a:ext cx="133350" cy="6603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7413172" y="4858434"/>
              <a:ext cx="1740159" cy="646331"/>
            </a:xfrm>
            <a:prstGeom prst="rect">
              <a:avLst/>
            </a:prstGeom>
            <a:noFill/>
          </p:spPr>
          <p:txBody>
            <a:bodyPr wrap="square" rtlCol="0">
              <a:spAutoFit/>
            </a:bodyPr>
            <a:lstStyle/>
            <a:p>
              <a:r>
                <a:rPr lang="en-US" dirty="0" smtClean="0"/>
                <a:t>Arguments in parenthesis</a:t>
              </a:r>
              <a:endParaRPr lang="en-CA" dirty="0"/>
            </a:p>
          </p:txBody>
        </p:sp>
        <p:cxnSp>
          <p:nvCxnSpPr>
            <p:cNvPr id="37" name="Straight Arrow Connector 36"/>
            <p:cNvCxnSpPr/>
            <p:nvPr/>
          </p:nvCxnSpPr>
          <p:spPr>
            <a:xfrm flipH="1">
              <a:off x="6864997" y="6410889"/>
              <a:ext cx="45253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TextBox 37"/>
            <p:cNvSpPr txBox="1"/>
            <p:nvPr/>
          </p:nvSpPr>
          <p:spPr>
            <a:xfrm>
              <a:off x="7296150" y="6180435"/>
              <a:ext cx="1626707" cy="745741"/>
            </a:xfrm>
            <a:prstGeom prst="rect">
              <a:avLst/>
            </a:prstGeom>
            <a:noFill/>
          </p:spPr>
          <p:txBody>
            <a:bodyPr wrap="square" rtlCol="0">
              <a:spAutoFit/>
            </a:bodyPr>
            <a:lstStyle/>
            <a:p>
              <a:r>
                <a:rPr lang="en-US" dirty="0" smtClean="0"/>
                <a:t>Calculated value</a:t>
              </a:r>
              <a:endParaRPr lang="en-CA" dirty="0"/>
            </a:p>
          </p:txBody>
        </p:sp>
      </p:grpSp>
      <p:sp>
        <p:nvSpPr>
          <p:cNvPr id="39" name="Rectangle 38"/>
          <p:cNvSpPr/>
          <p:nvPr/>
        </p:nvSpPr>
        <p:spPr>
          <a:xfrm>
            <a:off x="4696839" y="2667000"/>
            <a:ext cx="1287533"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A10</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0" name="TextBox 39"/>
          <p:cNvSpPr txBox="1"/>
          <p:nvPr/>
        </p:nvSpPr>
        <p:spPr>
          <a:xfrm>
            <a:off x="4574498" y="3514825"/>
            <a:ext cx="960541" cy="369332"/>
          </a:xfrm>
          <a:prstGeom prst="rect">
            <a:avLst/>
          </a:prstGeom>
          <a:noFill/>
        </p:spPr>
        <p:txBody>
          <a:bodyPr wrap="square" rtlCol="0">
            <a:spAutoFit/>
          </a:bodyPr>
          <a:lstStyle/>
          <a:p>
            <a:r>
              <a:rPr lang="en-US" dirty="0" smtClean="0"/>
              <a:t>column</a:t>
            </a:r>
          </a:p>
        </p:txBody>
      </p:sp>
      <p:sp>
        <p:nvSpPr>
          <p:cNvPr id="41" name="TextBox 40"/>
          <p:cNvSpPr txBox="1"/>
          <p:nvPr/>
        </p:nvSpPr>
        <p:spPr>
          <a:xfrm>
            <a:off x="6084060" y="2971800"/>
            <a:ext cx="960541" cy="369332"/>
          </a:xfrm>
          <a:prstGeom prst="rect">
            <a:avLst/>
          </a:prstGeom>
          <a:noFill/>
        </p:spPr>
        <p:txBody>
          <a:bodyPr wrap="square" rtlCol="0">
            <a:spAutoFit/>
          </a:bodyPr>
          <a:lstStyle/>
          <a:p>
            <a:r>
              <a:rPr lang="en-US" dirty="0" smtClean="0"/>
              <a:t>row</a:t>
            </a:r>
          </a:p>
        </p:txBody>
      </p:sp>
      <p:cxnSp>
        <p:nvCxnSpPr>
          <p:cNvPr id="42" name="Straight Arrow Connector 41"/>
          <p:cNvCxnSpPr>
            <a:stCxn id="41" idx="1"/>
          </p:cNvCxnSpPr>
          <p:nvPr/>
        </p:nvCxnSpPr>
        <p:spPr>
          <a:xfrm flipH="1">
            <a:off x="5883841" y="3156466"/>
            <a:ext cx="200219" cy="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3" name="Straight Arrow Connector 42"/>
          <p:cNvCxnSpPr/>
          <p:nvPr/>
        </p:nvCxnSpPr>
        <p:spPr>
          <a:xfrm flipV="1">
            <a:off x="4925439" y="3373399"/>
            <a:ext cx="0" cy="21693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698298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Creating formulas</a:t>
            </a:r>
            <a:endParaRPr lang="en-CA" dirty="0"/>
          </a:p>
        </p:txBody>
      </p:sp>
      <p:sp>
        <p:nvSpPr>
          <p:cNvPr id="7" name="Rectangle 6"/>
          <p:cNvSpPr/>
          <p:nvPr/>
        </p:nvSpPr>
        <p:spPr>
          <a:xfrm>
            <a:off x="761765" y="1599017"/>
            <a:ext cx="9989742" cy="3088153"/>
          </a:xfrm>
          <a:prstGeom prst="rect">
            <a:avLst/>
          </a:prstGeom>
        </p:spPr>
        <p:txBody>
          <a:bodyPr wrap="square">
            <a:spAutoFit/>
          </a:bodyPr>
          <a:lstStyle/>
          <a:p>
            <a:pPr marL="457200" indent="-457200">
              <a:lnSpc>
                <a:spcPts val="2520"/>
              </a:lnSpc>
              <a:spcBef>
                <a:spcPts val="50"/>
              </a:spcBef>
              <a:spcAft>
                <a:spcPts val="50"/>
              </a:spcAft>
              <a:buClr>
                <a:schemeClr val="accent1"/>
              </a:buClr>
              <a:buFont typeface="Wingdings" panose="05000000000000000000" pitchFamily="2" charset="2"/>
              <a:buChar char="Ø"/>
            </a:pPr>
            <a:r>
              <a:rPr lang="en-CA" sz="2600" dirty="0">
                <a:solidFill>
                  <a:schemeClr val="tx1">
                    <a:lumMod val="75000"/>
                    <a:lumOff val="25000"/>
                  </a:schemeClr>
                </a:solidFill>
              </a:rPr>
              <a:t>You build formulas by using simple arithmetical operators in conjunction with Excel’s built-in functions. </a:t>
            </a:r>
          </a:p>
          <a:p>
            <a:pPr marL="457200" indent="-457200">
              <a:lnSpc>
                <a:spcPts val="2520"/>
              </a:lnSpc>
              <a:spcBef>
                <a:spcPts val="50"/>
              </a:spcBef>
              <a:spcAft>
                <a:spcPts val="50"/>
              </a:spcAft>
              <a:buClr>
                <a:schemeClr val="accent1"/>
              </a:buClr>
              <a:buFont typeface="Wingdings" panose="05000000000000000000" pitchFamily="2" charset="2"/>
              <a:buChar char="Ø"/>
            </a:pPr>
            <a:endParaRPr lang="en-CA" sz="2600" dirty="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r>
              <a:rPr lang="en-CA" sz="2600" dirty="0">
                <a:solidFill>
                  <a:schemeClr val="tx1">
                    <a:lumMod val="75000"/>
                    <a:lumOff val="25000"/>
                  </a:schemeClr>
                </a:solidFill>
              </a:rPr>
              <a:t>The simple arithmetical operators are pretty standard: Addition (+), Subtraction or Negation (-), Multiplication (*), Division (/), Exponentiation (^). </a:t>
            </a:r>
            <a:endParaRPr lang="en-CA" sz="2600" dirty="0" smtClean="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CA" sz="2600" dirty="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r>
              <a:rPr lang="en-CA" sz="2600" dirty="0">
                <a:solidFill>
                  <a:schemeClr val="tx1">
                    <a:lumMod val="75000"/>
                    <a:lumOff val="25000"/>
                  </a:schemeClr>
                </a:solidFill>
              </a:rPr>
              <a:t>Math functions that we may use in some of the assignments are EXP(), POWER(), PI(), LN(), and SQRT(). </a:t>
            </a:r>
            <a:endParaRPr lang="en-US" sz="2600" dirty="0">
              <a:solidFill>
                <a:schemeClr val="tx1">
                  <a:lumMod val="75000"/>
                  <a:lumOff val="25000"/>
                </a:schemeClr>
              </a:solidFill>
            </a:endParaRPr>
          </a:p>
        </p:txBody>
      </p:sp>
    </p:spTree>
    <p:extLst>
      <p:ext uri="{BB962C8B-B14F-4D97-AF65-F5344CB8AC3E}">
        <p14:creationId xmlns:p14="http://schemas.microsoft.com/office/powerpoint/2010/main" val="13756614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Creating </a:t>
            </a:r>
            <a:r>
              <a:rPr lang="en-US" dirty="0" smtClean="0"/>
              <a:t>formulas: useful links</a:t>
            </a:r>
            <a:endParaRPr lang="en-CA" dirty="0"/>
          </a:p>
        </p:txBody>
      </p:sp>
      <p:sp>
        <p:nvSpPr>
          <p:cNvPr id="7" name="Rectangle 6"/>
          <p:cNvSpPr/>
          <p:nvPr/>
        </p:nvSpPr>
        <p:spPr>
          <a:xfrm>
            <a:off x="790948" y="1599017"/>
            <a:ext cx="9989742" cy="3157275"/>
          </a:xfrm>
          <a:prstGeom prst="rect">
            <a:avLst/>
          </a:prstGeom>
        </p:spPr>
        <p:txBody>
          <a:bodyPr wrap="square">
            <a:spAutoFit/>
          </a:bodyPr>
          <a:lstStyle/>
          <a:p>
            <a:pPr marL="457200" indent="-457200">
              <a:lnSpc>
                <a:spcPts val="2520"/>
              </a:lnSpc>
              <a:spcBef>
                <a:spcPts val="50"/>
              </a:spcBef>
              <a:spcAft>
                <a:spcPts val="50"/>
              </a:spcAft>
              <a:buClr>
                <a:schemeClr val="accent1"/>
              </a:buClr>
              <a:buFont typeface="Wingdings" panose="05000000000000000000" pitchFamily="2" charset="2"/>
              <a:buChar char="Ø"/>
            </a:pPr>
            <a:r>
              <a:rPr lang="en-US" sz="2600" dirty="0" smtClean="0">
                <a:solidFill>
                  <a:schemeClr val="tx1">
                    <a:lumMod val="75000"/>
                    <a:lumOff val="25000"/>
                  </a:schemeClr>
                </a:solidFill>
              </a:rPr>
              <a:t>Order </a:t>
            </a:r>
            <a:r>
              <a:rPr lang="en-US" sz="2600" dirty="0">
                <a:solidFill>
                  <a:schemeClr val="tx1">
                    <a:lumMod val="75000"/>
                    <a:lumOff val="25000"/>
                  </a:schemeClr>
                </a:solidFill>
              </a:rPr>
              <a:t>of operations: </a:t>
            </a:r>
            <a:endParaRPr lang="en-US" sz="2600" dirty="0" smtClean="0">
              <a:solidFill>
                <a:schemeClr val="tx1">
                  <a:lumMod val="75000"/>
                  <a:lumOff val="25000"/>
                </a:schemeClr>
              </a:solidFill>
            </a:endParaRPr>
          </a:p>
          <a:p>
            <a:pPr>
              <a:lnSpc>
                <a:spcPts val="2520"/>
              </a:lnSpc>
              <a:spcBef>
                <a:spcPts val="50"/>
              </a:spcBef>
              <a:spcAft>
                <a:spcPts val="50"/>
              </a:spcAft>
              <a:buClr>
                <a:schemeClr val="accent1"/>
              </a:buClr>
            </a:pPr>
            <a:r>
              <a:rPr lang="en-US" sz="2600" dirty="0" smtClean="0">
                <a:solidFill>
                  <a:schemeClr val="tx1">
                    <a:lumMod val="75000"/>
                    <a:lumOff val="25000"/>
                  </a:schemeClr>
                </a:solidFill>
                <a:hlinkClick r:id="rId3"/>
              </a:rPr>
              <a:t>https</a:t>
            </a:r>
            <a:r>
              <a:rPr lang="en-US" sz="2600" dirty="0">
                <a:solidFill>
                  <a:schemeClr val="tx1">
                    <a:lumMod val="75000"/>
                    <a:lumOff val="25000"/>
                  </a:schemeClr>
                </a:solidFill>
                <a:hlinkClick r:id="rId3"/>
              </a:rPr>
              <a:t>://</a:t>
            </a:r>
            <a:r>
              <a:rPr lang="en-US" sz="2600" dirty="0" smtClean="0">
                <a:solidFill>
                  <a:schemeClr val="tx1">
                    <a:lumMod val="75000"/>
                    <a:lumOff val="25000"/>
                  </a:schemeClr>
                </a:solidFill>
                <a:hlinkClick r:id="rId3"/>
              </a:rPr>
              <a:t>www.mathsisfun.com/definitions/order-of-operations.html</a:t>
            </a:r>
            <a:endParaRPr lang="en-US" sz="2600" dirty="0" smtClean="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2600" dirty="0" smtClean="0">
              <a:solidFill>
                <a:schemeClr val="tx1">
                  <a:lumMod val="75000"/>
                  <a:lumOff val="25000"/>
                </a:schemeClr>
              </a:solidFill>
            </a:endParaRPr>
          </a:p>
          <a:p>
            <a:pPr>
              <a:lnSpc>
                <a:spcPts val="2520"/>
              </a:lnSpc>
              <a:spcBef>
                <a:spcPts val="50"/>
              </a:spcBef>
              <a:spcAft>
                <a:spcPts val="50"/>
              </a:spcAft>
              <a:buClr>
                <a:schemeClr val="accent1"/>
              </a:buClr>
            </a:pPr>
            <a:r>
              <a:rPr lang="en-CA" sz="2600" dirty="0" smtClean="0">
                <a:solidFill>
                  <a:schemeClr val="tx1">
                    <a:lumMod val="75000"/>
                    <a:lumOff val="25000"/>
                  </a:schemeClr>
                </a:solidFill>
              </a:rPr>
              <a:t>Excel </a:t>
            </a:r>
            <a:r>
              <a:rPr lang="en-CA" sz="2600" dirty="0">
                <a:solidFill>
                  <a:schemeClr val="tx1">
                    <a:lumMod val="75000"/>
                    <a:lumOff val="25000"/>
                  </a:schemeClr>
                </a:solidFill>
              </a:rPr>
              <a:t>follows standard orders of mathematical </a:t>
            </a:r>
            <a:r>
              <a:rPr lang="en-CA" sz="2600" dirty="0" smtClean="0">
                <a:solidFill>
                  <a:schemeClr val="tx1">
                    <a:lumMod val="75000"/>
                    <a:lumOff val="25000"/>
                  </a:schemeClr>
                </a:solidFill>
              </a:rPr>
              <a:t>operations </a:t>
            </a:r>
            <a:r>
              <a:rPr lang="en-CA" sz="2600" dirty="0">
                <a:solidFill>
                  <a:schemeClr val="tx1">
                    <a:lumMod val="75000"/>
                    <a:lumOff val="25000"/>
                  </a:schemeClr>
                </a:solidFill>
              </a:rPr>
              <a:t>(e.g., multiplication is performed before addition</a:t>
            </a:r>
            <a:r>
              <a:rPr lang="en-CA" sz="2600" dirty="0" smtClean="0">
                <a:solidFill>
                  <a:schemeClr val="tx1">
                    <a:lumMod val="75000"/>
                    <a:lumOff val="25000"/>
                  </a:schemeClr>
                </a:solidFill>
              </a:rPr>
              <a:t>).</a:t>
            </a:r>
            <a:endParaRPr lang="en-US" sz="2600" dirty="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2600" dirty="0" smtClean="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r>
              <a:rPr lang="en-US" sz="2600" dirty="0" smtClean="0">
                <a:solidFill>
                  <a:schemeClr val="tx1">
                    <a:lumMod val="75000"/>
                    <a:lumOff val="25000"/>
                  </a:schemeClr>
                </a:solidFill>
              </a:rPr>
              <a:t>Excel </a:t>
            </a:r>
            <a:r>
              <a:rPr lang="en-US" sz="2600" dirty="0">
                <a:solidFill>
                  <a:schemeClr val="tx1">
                    <a:lumMod val="75000"/>
                    <a:lumOff val="25000"/>
                  </a:schemeClr>
                </a:solidFill>
              </a:rPr>
              <a:t>math function list: </a:t>
            </a:r>
            <a:endParaRPr lang="en-US" sz="2600" dirty="0" smtClean="0">
              <a:solidFill>
                <a:schemeClr val="tx1">
                  <a:lumMod val="75000"/>
                  <a:lumOff val="25000"/>
                </a:schemeClr>
              </a:solidFill>
            </a:endParaRPr>
          </a:p>
          <a:p>
            <a:pPr>
              <a:lnSpc>
                <a:spcPts val="2520"/>
              </a:lnSpc>
              <a:spcBef>
                <a:spcPts val="50"/>
              </a:spcBef>
              <a:spcAft>
                <a:spcPts val="50"/>
              </a:spcAft>
              <a:buClr>
                <a:schemeClr val="accent1"/>
              </a:buClr>
            </a:pPr>
            <a:r>
              <a:rPr lang="en-US" sz="2600" u="sng" dirty="0" smtClean="0">
                <a:solidFill>
                  <a:srgbClr val="3399FF"/>
                </a:solidFill>
              </a:rPr>
              <a:t>http</a:t>
            </a:r>
            <a:r>
              <a:rPr lang="en-US" sz="2600" u="sng" dirty="0">
                <a:solidFill>
                  <a:srgbClr val="3399FF"/>
                </a:solidFill>
              </a:rPr>
              <a:t>://www.excelfunctions.net/Excel-Math-Functions.html </a:t>
            </a:r>
            <a:endParaRPr lang="en-US" sz="2600" u="sng" dirty="0" smtClean="0">
              <a:solidFill>
                <a:srgbClr val="3399FF"/>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p:txBody>
      </p:sp>
    </p:spTree>
    <p:extLst>
      <p:ext uri="{BB962C8B-B14F-4D97-AF65-F5344CB8AC3E}">
        <p14:creationId xmlns:p14="http://schemas.microsoft.com/office/powerpoint/2010/main" val="16559494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Creating formulas</a:t>
            </a:r>
            <a:endParaRPr lang="en-CA" dirty="0"/>
          </a:p>
        </p:txBody>
      </p:sp>
      <p:sp>
        <p:nvSpPr>
          <p:cNvPr id="7" name="Rectangle 6"/>
          <p:cNvSpPr/>
          <p:nvPr/>
        </p:nvSpPr>
        <p:spPr>
          <a:xfrm>
            <a:off x="499118" y="959270"/>
            <a:ext cx="9989742" cy="3849772"/>
          </a:xfrm>
          <a:prstGeom prst="rect">
            <a:avLst/>
          </a:prstGeom>
        </p:spPr>
        <p:txBody>
          <a:bodyPr wrap="square">
            <a:spAutoFit/>
          </a:bodyPr>
          <a:lstStyle/>
          <a:p>
            <a:pPr marL="457200" indent="-457200">
              <a:lnSpc>
                <a:spcPts val="2520"/>
              </a:lnSpc>
              <a:spcBef>
                <a:spcPts val="50"/>
              </a:spcBef>
              <a:spcAft>
                <a:spcPts val="50"/>
              </a:spcAft>
              <a:buClr>
                <a:schemeClr val="accent1"/>
              </a:buClr>
              <a:buFont typeface="Wingdings" panose="05000000000000000000" pitchFamily="2" charset="2"/>
              <a:buChar char="Ø"/>
            </a:pPr>
            <a:r>
              <a:rPr lang="en-CA" sz="2600" dirty="0">
                <a:solidFill>
                  <a:schemeClr val="tx1">
                    <a:lumMod val="75000"/>
                    <a:lumOff val="25000"/>
                  </a:schemeClr>
                </a:solidFill>
              </a:rPr>
              <a:t>SUMIF(S): Used to aggregate values in a column based on conditions on other column(s</a:t>
            </a:r>
            <a:r>
              <a:rPr lang="en-CA" sz="2600" dirty="0" smtClean="0">
                <a:solidFill>
                  <a:schemeClr val="tx1">
                    <a:lumMod val="75000"/>
                    <a:lumOff val="25000"/>
                  </a:schemeClr>
                </a:solidFill>
              </a:rPr>
              <a:t>). </a:t>
            </a:r>
          </a:p>
          <a:p>
            <a:pPr marL="457200" indent="-457200">
              <a:lnSpc>
                <a:spcPts val="2520"/>
              </a:lnSpc>
              <a:spcBef>
                <a:spcPts val="50"/>
              </a:spcBef>
              <a:spcAft>
                <a:spcPts val="50"/>
              </a:spcAft>
              <a:buClr>
                <a:schemeClr val="accent1"/>
              </a:buClr>
              <a:buFont typeface="Wingdings" panose="05000000000000000000" pitchFamily="2" charset="2"/>
              <a:buChar char="Ø"/>
            </a:pPr>
            <a:endParaRPr lang="en-CA" sz="2600" dirty="0">
              <a:solidFill>
                <a:schemeClr val="tx1">
                  <a:lumMod val="75000"/>
                  <a:lumOff val="25000"/>
                </a:schemeClr>
              </a:solidFill>
            </a:endParaRPr>
          </a:p>
          <a:p>
            <a:pPr marL="1371600" lvl="2" indent="-457200">
              <a:lnSpc>
                <a:spcPts val="2520"/>
              </a:lnSpc>
              <a:spcBef>
                <a:spcPts val="50"/>
              </a:spcBef>
              <a:spcAft>
                <a:spcPts val="50"/>
              </a:spcAft>
              <a:buClr>
                <a:schemeClr val="accent1"/>
              </a:buClr>
              <a:buFont typeface="Wingdings" panose="05000000000000000000" pitchFamily="2" charset="2"/>
              <a:buChar char="§"/>
            </a:pPr>
            <a:r>
              <a:rPr lang="en-CA" sz="2600" dirty="0">
                <a:solidFill>
                  <a:schemeClr val="tx1">
                    <a:lumMod val="75000"/>
                    <a:lumOff val="25000"/>
                  </a:schemeClr>
                </a:solidFill>
              </a:rPr>
              <a:t>For instance add </a:t>
            </a:r>
            <a:r>
              <a:rPr lang="en-CA" sz="2600" dirty="0" smtClean="0">
                <a:solidFill>
                  <a:schemeClr val="tx1">
                    <a:lumMod val="75000"/>
                    <a:lumOff val="25000"/>
                  </a:schemeClr>
                </a:solidFill>
              </a:rPr>
              <a:t>value </a:t>
            </a:r>
            <a:r>
              <a:rPr lang="en-CA" sz="2600" dirty="0">
                <a:solidFill>
                  <a:schemeClr val="tx1">
                    <a:lumMod val="75000"/>
                    <a:lumOff val="25000"/>
                  </a:schemeClr>
                </a:solidFill>
              </a:rPr>
              <a:t>of all </a:t>
            </a:r>
            <a:r>
              <a:rPr lang="en-CA" sz="2600" dirty="0" smtClean="0">
                <a:solidFill>
                  <a:schemeClr val="tx1">
                    <a:lumMod val="75000"/>
                    <a:lumOff val="25000"/>
                  </a:schemeClr>
                </a:solidFill>
              </a:rPr>
              <a:t>DBH </a:t>
            </a:r>
            <a:r>
              <a:rPr lang="en-CA" sz="2600" dirty="0">
                <a:solidFill>
                  <a:schemeClr val="tx1">
                    <a:lumMod val="75000"/>
                    <a:lumOff val="25000"/>
                  </a:schemeClr>
                </a:solidFill>
              </a:rPr>
              <a:t>that are </a:t>
            </a:r>
            <a:r>
              <a:rPr lang="en-CA" sz="2600" dirty="0" smtClean="0">
                <a:solidFill>
                  <a:schemeClr val="tx1">
                    <a:lumMod val="75000"/>
                    <a:lumOff val="25000"/>
                  </a:schemeClr>
                </a:solidFill>
              </a:rPr>
              <a:t>species “H”</a:t>
            </a:r>
          </a:p>
          <a:p>
            <a:pPr marL="1371600" lvl="2" indent="-457200">
              <a:lnSpc>
                <a:spcPts val="2520"/>
              </a:lnSpc>
              <a:spcBef>
                <a:spcPts val="50"/>
              </a:spcBef>
              <a:spcAft>
                <a:spcPts val="50"/>
              </a:spcAft>
              <a:buClr>
                <a:schemeClr val="accent1"/>
              </a:buClr>
              <a:buFont typeface="Wingdings" panose="05000000000000000000" pitchFamily="2" charset="2"/>
              <a:buChar char="§"/>
            </a:pPr>
            <a:r>
              <a:rPr lang="en-CA" sz="2600" dirty="0" smtClean="0">
                <a:solidFill>
                  <a:schemeClr val="tx1">
                    <a:lumMod val="75000"/>
                    <a:lumOff val="25000"/>
                  </a:schemeClr>
                </a:solidFill>
              </a:rPr>
              <a:t> Syntax:</a:t>
            </a:r>
          </a:p>
          <a:p>
            <a:pPr>
              <a:lnSpc>
                <a:spcPts val="2520"/>
              </a:lnSpc>
              <a:spcBef>
                <a:spcPts val="50"/>
              </a:spcBef>
              <a:spcAft>
                <a:spcPts val="50"/>
              </a:spcAft>
              <a:buClr>
                <a:schemeClr val="accent1"/>
              </a:buClr>
            </a:pPr>
            <a:r>
              <a:rPr lang="en-CA" sz="2600" dirty="0" smtClean="0">
                <a:solidFill>
                  <a:schemeClr val="tx1">
                    <a:lumMod val="75000"/>
                    <a:lumOff val="25000"/>
                  </a:schemeClr>
                </a:solidFill>
              </a:rPr>
              <a:t>                    =</a:t>
            </a:r>
            <a:r>
              <a:rPr lang="en-CA" sz="2600" dirty="0" err="1">
                <a:solidFill>
                  <a:schemeClr val="tx1">
                    <a:lumMod val="75000"/>
                    <a:lumOff val="25000"/>
                  </a:schemeClr>
                </a:solidFill>
              </a:rPr>
              <a:t>sumif</a:t>
            </a:r>
            <a:r>
              <a:rPr lang="en-CA" sz="2600" dirty="0">
                <a:solidFill>
                  <a:schemeClr val="tx1">
                    <a:lumMod val="75000"/>
                    <a:lumOff val="25000"/>
                  </a:schemeClr>
                </a:solidFill>
              </a:rPr>
              <a:t>(condition range, condition, sum range)  </a:t>
            </a:r>
            <a:endParaRPr lang="en-CA" sz="2600" dirty="0" smtClean="0">
              <a:solidFill>
                <a:schemeClr val="tx1">
                  <a:lumMod val="75000"/>
                  <a:lumOff val="25000"/>
                </a:schemeClr>
              </a:solidFill>
            </a:endParaRPr>
          </a:p>
          <a:p>
            <a:pPr>
              <a:lnSpc>
                <a:spcPts val="2520"/>
              </a:lnSpc>
              <a:spcBef>
                <a:spcPts val="50"/>
              </a:spcBef>
              <a:spcAft>
                <a:spcPts val="50"/>
              </a:spcAft>
              <a:buClr>
                <a:schemeClr val="accent1"/>
              </a:buClr>
            </a:pPr>
            <a:endParaRPr lang="en-CA" sz="2600" dirty="0">
              <a:solidFill>
                <a:schemeClr val="tx1">
                  <a:lumMod val="75000"/>
                  <a:lumOff val="25000"/>
                </a:schemeClr>
              </a:solidFill>
            </a:endParaRPr>
          </a:p>
          <a:p>
            <a:pPr>
              <a:lnSpc>
                <a:spcPts val="2520"/>
              </a:lnSpc>
              <a:spcBef>
                <a:spcPts val="50"/>
              </a:spcBef>
              <a:spcAft>
                <a:spcPts val="50"/>
              </a:spcAft>
              <a:buClr>
                <a:schemeClr val="accent1"/>
              </a:buClr>
            </a:pPr>
            <a:endParaRPr lang="en-CA" sz="2600" dirty="0" smtClean="0">
              <a:solidFill>
                <a:schemeClr val="tx1">
                  <a:lumMod val="75000"/>
                  <a:lumOff val="25000"/>
                </a:schemeClr>
              </a:solidFill>
            </a:endParaRPr>
          </a:p>
          <a:p>
            <a:pPr>
              <a:lnSpc>
                <a:spcPts val="2520"/>
              </a:lnSpc>
              <a:spcBef>
                <a:spcPts val="50"/>
              </a:spcBef>
              <a:spcAft>
                <a:spcPts val="50"/>
              </a:spcAft>
              <a:buClr>
                <a:schemeClr val="accent1"/>
              </a:buClr>
            </a:pPr>
            <a:endParaRPr lang="en-CA" sz="2600" dirty="0">
              <a:solidFill>
                <a:schemeClr val="tx1">
                  <a:lumMod val="75000"/>
                  <a:lumOff val="25000"/>
                </a:schemeClr>
              </a:solidFill>
            </a:endParaRPr>
          </a:p>
          <a:p>
            <a:pPr>
              <a:lnSpc>
                <a:spcPts val="2520"/>
              </a:lnSpc>
              <a:spcBef>
                <a:spcPts val="50"/>
              </a:spcBef>
              <a:spcAft>
                <a:spcPts val="50"/>
              </a:spcAft>
              <a:buClr>
                <a:schemeClr val="accent1"/>
              </a:buClr>
            </a:pPr>
            <a:endParaRPr lang="en-CA" sz="2600" dirty="0" smtClean="0">
              <a:solidFill>
                <a:schemeClr val="tx1">
                  <a:lumMod val="75000"/>
                  <a:lumOff val="25000"/>
                </a:schemeClr>
              </a:solidFill>
            </a:endParaRPr>
          </a:p>
          <a:p>
            <a:pPr>
              <a:lnSpc>
                <a:spcPts val="2520"/>
              </a:lnSpc>
              <a:spcBef>
                <a:spcPts val="50"/>
              </a:spcBef>
              <a:spcAft>
                <a:spcPts val="50"/>
              </a:spcAft>
              <a:buClr>
                <a:schemeClr val="accent1"/>
              </a:buClr>
            </a:pPr>
            <a:r>
              <a:rPr lang="en-CA" sz="2600" dirty="0" smtClean="0">
                <a:solidFill>
                  <a:schemeClr val="tx1">
                    <a:lumMod val="75000"/>
                    <a:lumOff val="25000"/>
                  </a:schemeClr>
                </a:solidFill>
              </a:rPr>
              <a:t>                    </a:t>
            </a:r>
            <a:endParaRPr lang="en-US" sz="2600" dirty="0">
              <a:solidFill>
                <a:schemeClr val="tx1">
                  <a:lumMod val="75000"/>
                  <a:lumOff val="25000"/>
                </a:schemeClr>
              </a:solidFill>
            </a:endParaRPr>
          </a:p>
        </p:txBody>
      </p:sp>
      <p:pic>
        <p:nvPicPr>
          <p:cNvPr id="3" name="Picture 2"/>
          <p:cNvPicPr>
            <a:picLocks noChangeAspect="1"/>
          </p:cNvPicPr>
          <p:nvPr/>
        </p:nvPicPr>
        <p:blipFill>
          <a:blip r:embed="rId3"/>
          <a:stretch>
            <a:fillRect/>
          </a:stretch>
        </p:blipFill>
        <p:spPr>
          <a:xfrm>
            <a:off x="5982511" y="3365527"/>
            <a:ext cx="5463691" cy="2348957"/>
          </a:xfrm>
          <a:prstGeom prst="rect">
            <a:avLst/>
          </a:prstGeom>
        </p:spPr>
      </p:pic>
      <p:pic>
        <p:nvPicPr>
          <p:cNvPr id="5" name="Picture 4"/>
          <p:cNvPicPr>
            <a:picLocks noChangeAspect="1"/>
          </p:cNvPicPr>
          <p:nvPr/>
        </p:nvPicPr>
        <p:blipFill>
          <a:blip r:embed="rId4"/>
          <a:stretch>
            <a:fillRect/>
          </a:stretch>
        </p:blipFill>
        <p:spPr>
          <a:xfrm>
            <a:off x="499118" y="3395230"/>
            <a:ext cx="5134880" cy="2319254"/>
          </a:xfrm>
          <a:prstGeom prst="rect">
            <a:avLst/>
          </a:prstGeom>
        </p:spPr>
      </p:pic>
    </p:spTree>
    <p:extLst>
      <p:ext uri="{BB962C8B-B14F-4D97-AF65-F5344CB8AC3E}">
        <p14:creationId xmlns:p14="http://schemas.microsoft.com/office/powerpoint/2010/main" val="32665302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CA" dirty="0" smtClean="0"/>
              <a:t>Microsoft Excel: Overview</a:t>
            </a:r>
            <a:endParaRPr lang="en-CA" dirty="0"/>
          </a:p>
        </p:txBody>
      </p:sp>
      <p:sp>
        <p:nvSpPr>
          <p:cNvPr id="7" name="Rectangle 6"/>
          <p:cNvSpPr/>
          <p:nvPr/>
        </p:nvSpPr>
        <p:spPr>
          <a:xfrm>
            <a:off x="586666" y="1540653"/>
            <a:ext cx="11112579" cy="3553793"/>
          </a:xfrm>
          <a:prstGeom prst="rect">
            <a:avLst/>
          </a:prstGeom>
        </p:spPr>
        <p:txBody>
          <a:bodyPr wrap="square">
            <a:spAutoFit/>
          </a:bodyPr>
          <a:lstStyle/>
          <a:p>
            <a:pPr indent="-360000">
              <a:lnSpc>
                <a:spcPts val="2520"/>
              </a:lnSpc>
              <a:spcBef>
                <a:spcPts val="50"/>
              </a:spcBef>
              <a:spcAft>
                <a:spcPts val="50"/>
              </a:spcAft>
              <a:buClr>
                <a:schemeClr val="accent1"/>
              </a:buClr>
              <a:buFont typeface="Wingdings" panose="05000000000000000000" pitchFamily="2" charset="2"/>
              <a:buChar char="Ø"/>
            </a:pPr>
            <a:r>
              <a:rPr lang="en-US" sz="2600" dirty="0">
                <a:solidFill>
                  <a:schemeClr val="tx1">
                    <a:lumMod val="75000"/>
                    <a:lumOff val="25000"/>
                  </a:schemeClr>
                </a:solidFill>
              </a:rPr>
              <a:t>Microsoft Excel </a:t>
            </a:r>
            <a:r>
              <a:rPr lang="en-US" sz="2600" dirty="0" smtClean="0">
                <a:solidFill>
                  <a:schemeClr val="tx1">
                    <a:lumMod val="75000"/>
                    <a:lumOff val="25000"/>
                  </a:schemeClr>
                </a:solidFill>
              </a:rPr>
              <a:t>Basics</a:t>
            </a: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r>
              <a:rPr lang="en-US" sz="2600" dirty="0">
                <a:solidFill>
                  <a:schemeClr val="tx1">
                    <a:lumMod val="75000"/>
                    <a:lumOff val="25000"/>
                  </a:schemeClr>
                </a:solidFill>
              </a:rPr>
              <a:t>Handling </a:t>
            </a:r>
            <a:r>
              <a:rPr lang="en-US" sz="2600" dirty="0" smtClean="0">
                <a:solidFill>
                  <a:schemeClr val="tx1">
                    <a:lumMod val="75000"/>
                    <a:lumOff val="25000"/>
                  </a:schemeClr>
                </a:solidFill>
              </a:rPr>
              <a:t>Data</a:t>
            </a: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r>
              <a:rPr lang="en-CA" sz="2600" dirty="0" smtClean="0">
                <a:solidFill>
                  <a:schemeClr val="tx1">
                    <a:lumMod val="75000"/>
                    <a:lumOff val="25000"/>
                  </a:schemeClr>
                </a:solidFill>
              </a:rPr>
              <a:t>Write</a:t>
            </a:r>
            <a:r>
              <a:rPr lang="en-CA" sz="2600" dirty="0" smtClean="0">
                <a:solidFill>
                  <a:schemeClr val="tx1">
                    <a:lumMod val="75000"/>
                    <a:lumOff val="25000"/>
                  </a:schemeClr>
                </a:solidFill>
              </a:rPr>
              <a:t> </a:t>
            </a:r>
            <a:r>
              <a:rPr lang="en-US" sz="2600" dirty="0" smtClean="0">
                <a:solidFill>
                  <a:schemeClr val="tx1">
                    <a:lumMod val="75000"/>
                    <a:lumOff val="25000"/>
                  </a:schemeClr>
                </a:solidFill>
              </a:rPr>
              <a:t>formulas, </a:t>
            </a:r>
            <a:r>
              <a:rPr lang="en-US" sz="2600" dirty="0">
                <a:solidFill>
                  <a:schemeClr val="tx1">
                    <a:lumMod val="75000"/>
                    <a:lumOff val="25000"/>
                  </a:schemeClr>
                </a:solidFill>
              </a:rPr>
              <a:t>syntax </a:t>
            </a:r>
            <a:r>
              <a:rPr lang="en-US" sz="2600">
                <a:solidFill>
                  <a:schemeClr val="tx1">
                    <a:lumMod val="75000"/>
                    <a:lumOff val="25000"/>
                  </a:schemeClr>
                </a:solidFill>
              </a:rPr>
              <a:t>and </a:t>
            </a:r>
            <a:r>
              <a:rPr lang="en-US" sz="2600" smtClean="0">
                <a:solidFill>
                  <a:schemeClr val="tx1">
                    <a:lumMod val="75000"/>
                    <a:lumOff val="25000"/>
                  </a:schemeClr>
                </a:solidFill>
              </a:rPr>
              <a:t>structure data </a:t>
            </a:r>
            <a:r>
              <a:rPr lang="en-US" sz="2600" dirty="0">
                <a:solidFill>
                  <a:schemeClr val="tx1">
                    <a:lumMod val="75000"/>
                    <a:lumOff val="25000"/>
                  </a:schemeClr>
                </a:solidFill>
              </a:rPr>
              <a:t>in </a:t>
            </a:r>
            <a:r>
              <a:rPr lang="en-US" sz="2600" dirty="0" smtClean="0">
                <a:solidFill>
                  <a:schemeClr val="tx1">
                    <a:lumMod val="75000"/>
                    <a:lumOff val="25000"/>
                  </a:schemeClr>
                </a:solidFill>
              </a:rPr>
              <a:t>Excel</a:t>
            </a: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r>
              <a:rPr lang="en-US" sz="2600" dirty="0">
                <a:solidFill>
                  <a:schemeClr val="tx1">
                    <a:lumMod val="75000"/>
                    <a:lumOff val="25000"/>
                  </a:schemeClr>
                </a:solidFill>
              </a:rPr>
              <a:t>Become familiar with basic </a:t>
            </a:r>
            <a:r>
              <a:rPr lang="en-CA" sz="2600" dirty="0">
                <a:solidFill>
                  <a:schemeClr val="tx1">
                    <a:lumMod val="75000"/>
                    <a:lumOff val="25000"/>
                  </a:schemeClr>
                </a:solidFill>
              </a:rPr>
              <a:t>math, logical, information, text, statistical </a:t>
            </a:r>
            <a:r>
              <a:rPr lang="en-CA" sz="2600" dirty="0" smtClean="0">
                <a:solidFill>
                  <a:schemeClr val="tx1">
                    <a:lumMod val="75000"/>
                    <a:lumOff val="25000"/>
                  </a:schemeClr>
                </a:solidFill>
              </a:rPr>
              <a:t>formulas</a:t>
            </a:r>
          </a:p>
          <a:p>
            <a:pPr indent="-360000">
              <a:lnSpc>
                <a:spcPts val="2520"/>
              </a:lnSpc>
              <a:spcBef>
                <a:spcPts val="50"/>
              </a:spcBef>
              <a:spcAft>
                <a:spcPts val="50"/>
              </a:spcAft>
              <a:buClr>
                <a:schemeClr val="accent1"/>
              </a:buClr>
              <a:buFont typeface="Wingdings" panose="05000000000000000000" pitchFamily="2" charset="2"/>
              <a:buChar char="Ø"/>
            </a:pPr>
            <a:endParaRPr lang="en-CA" sz="2600" dirty="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r>
              <a:rPr lang="en-CA" sz="2600" dirty="0">
                <a:solidFill>
                  <a:schemeClr val="tx1">
                    <a:lumMod val="75000"/>
                    <a:lumOff val="25000"/>
                  </a:schemeClr>
                </a:solidFill>
              </a:rPr>
              <a:t>Some advance formulas </a:t>
            </a:r>
          </a:p>
          <a:p>
            <a:pPr indent="-530352">
              <a:lnSpc>
                <a:spcPct val="90000"/>
              </a:lnSpc>
              <a:spcBef>
                <a:spcPts val="200"/>
              </a:spcBef>
              <a:spcAft>
                <a:spcPts val="400"/>
              </a:spcAft>
              <a:buClr>
                <a:schemeClr val="accent1"/>
              </a:buClr>
              <a:buFont typeface="Wingdings" panose="05000000000000000000" pitchFamily="2" charset="2"/>
              <a:buChar char="Ø"/>
            </a:pPr>
            <a:endParaRPr lang="en-CA" sz="2400" dirty="0">
              <a:solidFill>
                <a:schemeClr val="tx1">
                  <a:lumMod val="75000"/>
                  <a:lumOff val="25000"/>
                </a:schemeClr>
              </a:solidFill>
            </a:endParaRPr>
          </a:p>
        </p:txBody>
      </p:sp>
    </p:spTree>
    <p:extLst>
      <p:ext uri="{BB962C8B-B14F-4D97-AF65-F5344CB8AC3E}">
        <p14:creationId xmlns:p14="http://schemas.microsoft.com/office/powerpoint/2010/main" val="23216972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Creating formulas</a:t>
            </a:r>
            <a:endParaRPr lang="en-CA" dirty="0"/>
          </a:p>
        </p:txBody>
      </p:sp>
      <p:sp>
        <p:nvSpPr>
          <p:cNvPr id="6" name="Rectangle 5"/>
          <p:cNvSpPr/>
          <p:nvPr/>
        </p:nvSpPr>
        <p:spPr>
          <a:xfrm>
            <a:off x="557483" y="1231644"/>
            <a:ext cx="11183801" cy="3295774"/>
          </a:xfrm>
          <a:prstGeom prst="rect">
            <a:avLst/>
          </a:prstGeom>
        </p:spPr>
        <p:txBody>
          <a:bodyPr wrap="square">
            <a:spAutoFit/>
          </a:bodyPr>
          <a:lstStyle/>
          <a:p>
            <a:pPr marL="457200" indent="-457200">
              <a:lnSpc>
                <a:spcPts val="2520"/>
              </a:lnSpc>
              <a:spcBef>
                <a:spcPts val="50"/>
              </a:spcBef>
              <a:spcAft>
                <a:spcPts val="50"/>
              </a:spcAft>
              <a:buClr>
                <a:schemeClr val="accent1"/>
              </a:buClr>
              <a:buFont typeface="Wingdings" panose="05000000000000000000" pitchFamily="2" charset="2"/>
              <a:buChar char="Ø"/>
            </a:pPr>
            <a:r>
              <a:rPr lang="en-CA" sz="2600" dirty="0" smtClean="0">
                <a:solidFill>
                  <a:schemeClr val="tx1">
                    <a:lumMod val="75000"/>
                    <a:lumOff val="25000"/>
                  </a:schemeClr>
                </a:solidFill>
              </a:rPr>
              <a:t> SUMIFS </a:t>
            </a:r>
            <a:r>
              <a:rPr lang="en-CA" sz="2600" dirty="0">
                <a:solidFill>
                  <a:schemeClr val="tx1">
                    <a:lumMod val="75000"/>
                    <a:lumOff val="25000"/>
                  </a:schemeClr>
                </a:solidFill>
              </a:rPr>
              <a:t>function: one of the math and trig functions, adds all of its arguments that meet multiple criteria</a:t>
            </a:r>
            <a:r>
              <a:rPr lang="en-CA" sz="2600" dirty="0" smtClean="0">
                <a:solidFill>
                  <a:schemeClr val="tx1">
                    <a:lumMod val="75000"/>
                    <a:lumOff val="25000"/>
                  </a:schemeClr>
                </a:solidFill>
              </a:rPr>
              <a:t>.</a:t>
            </a:r>
          </a:p>
          <a:p>
            <a:pPr marL="457200" indent="-457200">
              <a:lnSpc>
                <a:spcPts val="2520"/>
              </a:lnSpc>
              <a:spcBef>
                <a:spcPts val="50"/>
              </a:spcBef>
              <a:spcAft>
                <a:spcPts val="50"/>
              </a:spcAft>
              <a:buClr>
                <a:schemeClr val="accent1"/>
              </a:buClr>
              <a:buFont typeface="Wingdings" panose="05000000000000000000" pitchFamily="2" charset="2"/>
              <a:buChar char="Ø"/>
            </a:pPr>
            <a:r>
              <a:rPr lang="en-CA" sz="2600" dirty="0" smtClean="0">
                <a:solidFill>
                  <a:schemeClr val="tx1">
                    <a:lumMod val="75000"/>
                    <a:lumOff val="25000"/>
                  </a:schemeClr>
                </a:solidFill>
              </a:rPr>
              <a:t> Examples:</a:t>
            </a:r>
          </a:p>
          <a:p>
            <a:r>
              <a:rPr lang="pt-BR" sz="2800" dirty="0" smtClean="0"/>
              <a:t>                   =</a:t>
            </a:r>
            <a:r>
              <a:rPr lang="pt-BR" sz="2600" dirty="0">
                <a:solidFill>
                  <a:schemeClr val="tx1">
                    <a:lumMod val="75000"/>
                    <a:lumOff val="25000"/>
                  </a:schemeClr>
                </a:solidFill>
              </a:rPr>
              <a:t>SUMIFS(sum_range, criteria_range1, criteria1, [criteria_range2</a:t>
            </a:r>
            <a:r>
              <a:rPr lang="pt-BR" sz="2600" dirty="0" smtClean="0">
                <a:solidFill>
                  <a:schemeClr val="tx1">
                    <a:lumMod val="75000"/>
                    <a:lumOff val="25000"/>
                  </a:schemeClr>
                </a:solidFill>
              </a:rPr>
              <a:t>,          											criteria2</a:t>
            </a:r>
            <a:r>
              <a:rPr lang="pt-BR" sz="2600" dirty="0">
                <a:solidFill>
                  <a:schemeClr val="tx1">
                    <a:lumMod val="75000"/>
                    <a:lumOff val="25000"/>
                  </a:schemeClr>
                </a:solidFill>
              </a:rPr>
              <a:t>], </a:t>
            </a:r>
            <a:r>
              <a:rPr lang="pt-BR" sz="2600" dirty="0" smtClean="0">
                <a:solidFill>
                  <a:schemeClr val="tx1">
                    <a:lumMod val="75000"/>
                    <a:lumOff val="25000"/>
                  </a:schemeClr>
                </a:solidFill>
              </a:rPr>
              <a:t>...)</a:t>
            </a:r>
            <a:endParaRPr lang="en-CA" sz="3200" dirty="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CA" sz="2600" dirty="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CA" sz="2600" dirty="0" smtClean="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CA" sz="2600" dirty="0" smtClean="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CA" sz="2600" dirty="0" smtClean="0">
              <a:solidFill>
                <a:schemeClr val="tx1">
                  <a:lumMod val="75000"/>
                  <a:lumOff val="25000"/>
                </a:schemeClr>
              </a:solidFill>
            </a:endParaRPr>
          </a:p>
        </p:txBody>
      </p:sp>
      <p:pic>
        <p:nvPicPr>
          <p:cNvPr id="8" name="Picture 7"/>
          <p:cNvPicPr>
            <a:picLocks noChangeAspect="1"/>
          </p:cNvPicPr>
          <p:nvPr/>
        </p:nvPicPr>
        <p:blipFill>
          <a:blip r:embed="rId3"/>
          <a:stretch>
            <a:fillRect/>
          </a:stretch>
        </p:blipFill>
        <p:spPr>
          <a:xfrm>
            <a:off x="329610" y="3448157"/>
            <a:ext cx="11862390" cy="1795050"/>
          </a:xfrm>
          <a:prstGeom prst="rect">
            <a:avLst/>
          </a:prstGeom>
        </p:spPr>
      </p:pic>
    </p:spTree>
    <p:extLst>
      <p:ext uri="{BB962C8B-B14F-4D97-AF65-F5344CB8AC3E}">
        <p14:creationId xmlns:p14="http://schemas.microsoft.com/office/powerpoint/2010/main" val="24487062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Creating formulas</a:t>
            </a:r>
            <a:endParaRPr lang="en-CA" dirty="0"/>
          </a:p>
        </p:txBody>
      </p:sp>
      <p:sp>
        <p:nvSpPr>
          <p:cNvPr id="6" name="Rectangle 5"/>
          <p:cNvSpPr/>
          <p:nvPr/>
        </p:nvSpPr>
        <p:spPr>
          <a:xfrm>
            <a:off x="557483" y="1231644"/>
            <a:ext cx="11183801" cy="3426579"/>
          </a:xfrm>
          <a:prstGeom prst="rect">
            <a:avLst/>
          </a:prstGeom>
        </p:spPr>
        <p:txBody>
          <a:bodyPr wrap="square">
            <a:spAutoFit/>
          </a:bodyPr>
          <a:lstStyle/>
          <a:p>
            <a:pPr marL="457200" indent="-457200">
              <a:lnSpc>
                <a:spcPts val="2520"/>
              </a:lnSpc>
              <a:spcBef>
                <a:spcPts val="50"/>
              </a:spcBef>
              <a:spcAft>
                <a:spcPts val="50"/>
              </a:spcAft>
              <a:buClr>
                <a:schemeClr val="accent1"/>
              </a:buClr>
              <a:buFont typeface="Wingdings" panose="05000000000000000000" pitchFamily="2" charset="2"/>
              <a:buChar char="Ø"/>
            </a:pPr>
            <a:r>
              <a:rPr lang="en-CA" sz="2600" dirty="0" smtClean="0">
                <a:solidFill>
                  <a:schemeClr val="tx1">
                    <a:lumMod val="75000"/>
                    <a:lumOff val="25000"/>
                  </a:schemeClr>
                </a:solidFill>
              </a:rPr>
              <a:t> </a:t>
            </a:r>
            <a:r>
              <a:rPr lang="en-US" sz="2600" dirty="0" smtClean="0">
                <a:solidFill>
                  <a:schemeClr val="tx1">
                    <a:lumMod val="75000"/>
                    <a:lumOff val="25000"/>
                  </a:schemeClr>
                </a:solidFill>
              </a:rPr>
              <a:t>Common errors: </a:t>
            </a:r>
          </a:p>
          <a:p>
            <a:pPr marL="1371600" lvl="2" indent="-457200">
              <a:buFont typeface="Arial" panose="020B0604020202020204" pitchFamily="34" charset="0"/>
              <a:buChar char="•"/>
            </a:pPr>
            <a:r>
              <a:rPr lang="en-US" sz="2600" dirty="0">
                <a:solidFill>
                  <a:schemeClr val="tx1">
                    <a:lumMod val="75000"/>
                    <a:lumOff val="25000"/>
                  </a:schemeClr>
                </a:solidFill>
              </a:rPr>
              <a:t> Mismatching ranges in </a:t>
            </a:r>
            <a:r>
              <a:rPr lang="en-US" sz="2600" dirty="0" err="1">
                <a:solidFill>
                  <a:schemeClr val="tx1">
                    <a:lumMod val="75000"/>
                    <a:lumOff val="25000"/>
                  </a:schemeClr>
                </a:solidFill>
              </a:rPr>
              <a:t>sumifs</a:t>
            </a:r>
            <a:r>
              <a:rPr lang="en-US" sz="2600" dirty="0">
                <a:solidFill>
                  <a:schemeClr val="tx1">
                    <a:lumMod val="75000"/>
                    <a:lumOff val="25000"/>
                  </a:schemeClr>
                </a:solidFill>
              </a:rPr>
              <a:t>: #VALUE</a:t>
            </a:r>
            <a:r>
              <a:rPr lang="en-US" sz="2600" dirty="0" smtClean="0">
                <a:solidFill>
                  <a:schemeClr val="tx1">
                    <a:lumMod val="75000"/>
                    <a:lumOff val="25000"/>
                  </a:schemeClr>
                </a:solidFill>
              </a:rPr>
              <a:t>!</a:t>
            </a:r>
            <a:endParaRPr lang="en-US" sz="2600" dirty="0">
              <a:solidFill>
                <a:schemeClr val="tx1">
                  <a:lumMod val="75000"/>
                  <a:lumOff val="25000"/>
                </a:schemeClr>
              </a:solidFill>
            </a:endParaRPr>
          </a:p>
          <a:p>
            <a:pPr lvl="2"/>
            <a:r>
              <a:rPr lang="en-US" sz="2600" dirty="0" smtClean="0">
                <a:solidFill>
                  <a:schemeClr val="tx1">
                    <a:lumMod val="75000"/>
                    <a:lumOff val="25000"/>
                  </a:schemeClr>
                </a:solidFill>
              </a:rPr>
              <a:t>            - sum </a:t>
            </a:r>
            <a:r>
              <a:rPr lang="en-US" sz="2600" dirty="0">
                <a:solidFill>
                  <a:schemeClr val="tx1">
                    <a:lumMod val="75000"/>
                    <a:lumOff val="25000"/>
                  </a:schemeClr>
                </a:solidFill>
              </a:rPr>
              <a:t>and condition range of two different sizes</a:t>
            </a:r>
          </a:p>
          <a:p>
            <a:pPr marL="1371600" lvl="2" indent="-457200">
              <a:buFont typeface="Arial" panose="020B0604020202020204" pitchFamily="34" charset="0"/>
              <a:buChar char="•"/>
            </a:pPr>
            <a:r>
              <a:rPr lang="en-US" sz="2600" dirty="0">
                <a:solidFill>
                  <a:schemeClr val="tx1">
                    <a:lumMod val="75000"/>
                    <a:lumOff val="25000"/>
                  </a:schemeClr>
                </a:solidFill>
              </a:rPr>
              <a:t>Condition </a:t>
            </a:r>
            <a:r>
              <a:rPr lang="en-US" sz="2600" dirty="0" smtClean="0">
                <a:solidFill>
                  <a:schemeClr val="tx1">
                    <a:lumMod val="75000"/>
                    <a:lumOff val="25000"/>
                  </a:schemeClr>
                </a:solidFill>
              </a:rPr>
              <a:t>unreadable: </a:t>
            </a:r>
            <a:r>
              <a:rPr lang="en-US" sz="2600" dirty="0">
                <a:solidFill>
                  <a:schemeClr val="tx1">
                    <a:lumMod val="75000"/>
                    <a:lumOff val="25000"/>
                  </a:schemeClr>
                </a:solidFill>
              </a:rPr>
              <a:t>U</a:t>
            </a:r>
            <a:r>
              <a:rPr lang="en-US" sz="2600" dirty="0" smtClean="0">
                <a:solidFill>
                  <a:schemeClr val="tx1">
                    <a:lumMod val="75000"/>
                    <a:lumOff val="25000"/>
                  </a:schemeClr>
                </a:solidFill>
              </a:rPr>
              <a:t>sually return </a:t>
            </a:r>
            <a:r>
              <a:rPr lang="en-US" sz="2600" dirty="0">
                <a:solidFill>
                  <a:schemeClr val="tx1">
                    <a:lumMod val="75000"/>
                    <a:lumOff val="25000"/>
                  </a:schemeClr>
                </a:solidFill>
              </a:rPr>
              <a:t>a wrong </a:t>
            </a:r>
            <a:r>
              <a:rPr lang="en-US" sz="2600" dirty="0" smtClean="0">
                <a:solidFill>
                  <a:schemeClr val="tx1">
                    <a:lumMod val="75000"/>
                    <a:lumOff val="25000"/>
                  </a:schemeClr>
                </a:solidFill>
              </a:rPr>
              <a:t>value</a:t>
            </a:r>
          </a:p>
          <a:p>
            <a:pPr marL="1371600" lvl="2" indent="-457200">
              <a:buFont typeface="Arial" panose="020B0604020202020204" pitchFamily="34" charset="0"/>
              <a:buChar char="•"/>
            </a:pPr>
            <a:endParaRPr lang="en-US" sz="2600" dirty="0">
              <a:solidFill>
                <a:schemeClr val="tx1">
                  <a:lumMod val="75000"/>
                  <a:lumOff val="25000"/>
                </a:schemeClr>
              </a:solidFill>
            </a:endParaRPr>
          </a:p>
          <a:p>
            <a:pPr marL="1371600" lvl="2" indent="-457200">
              <a:buFont typeface="Arial" panose="020B0604020202020204" pitchFamily="34" charset="0"/>
              <a:buChar char="•"/>
            </a:pPr>
            <a:endParaRPr lang="en-US" sz="2600" dirty="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r>
              <a:rPr lang="en-US" sz="2600" dirty="0" smtClean="0">
                <a:solidFill>
                  <a:schemeClr val="tx1">
                    <a:lumMod val="75000"/>
                    <a:lumOff val="25000"/>
                  </a:schemeClr>
                </a:solidFill>
              </a:rPr>
              <a:t>Useful Link</a:t>
            </a:r>
            <a:r>
              <a:rPr lang="en-US" sz="2600" dirty="0">
                <a:solidFill>
                  <a:schemeClr val="tx1">
                    <a:lumMod val="75000"/>
                    <a:lumOff val="25000"/>
                  </a:schemeClr>
                </a:solidFill>
              </a:rPr>
              <a:t>: </a:t>
            </a:r>
            <a:r>
              <a:rPr lang="en-US" sz="2600" u="sng" dirty="0">
                <a:solidFill>
                  <a:srgbClr val="3399FF"/>
                </a:solidFill>
              </a:rPr>
              <a:t>https://support.office.com/en-us/article/SUMIFS-function-c9e748f5-7ea7-455d-9406-611cebce642b?ui=en-US&amp;rs=en-US&amp;ad=US</a:t>
            </a:r>
            <a:endParaRPr lang="en-US" sz="2600" u="sng" dirty="0" smtClean="0">
              <a:solidFill>
                <a:srgbClr val="3399FF"/>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p:txBody>
      </p:sp>
    </p:spTree>
    <p:extLst>
      <p:ext uri="{BB962C8B-B14F-4D97-AF65-F5344CB8AC3E}">
        <p14:creationId xmlns:p14="http://schemas.microsoft.com/office/powerpoint/2010/main" val="1030584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Creating formulas</a:t>
            </a:r>
            <a:endParaRPr lang="en-CA" dirty="0"/>
          </a:p>
        </p:txBody>
      </p:sp>
      <p:sp>
        <p:nvSpPr>
          <p:cNvPr id="6" name="Rectangle 5"/>
          <p:cNvSpPr/>
          <p:nvPr/>
        </p:nvSpPr>
        <p:spPr>
          <a:xfrm>
            <a:off x="557483" y="1231644"/>
            <a:ext cx="11183801" cy="2652008"/>
          </a:xfrm>
          <a:prstGeom prst="rect">
            <a:avLst/>
          </a:prstGeom>
        </p:spPr>
        <p:txBody>
          <a:bodyPr wrap="square">
            <a:spAutoFit/>
          </a:bodyPr>
          <a:lstStyle/>
          <a:p>
            <a:pPr marL="457200" indent="-457200">
              <a:lnSpc>
                <a:spcPts val="2520"/>
              </a:lnSpc>
              <a:spcBef>
                <a:spcPts val="50"/>
              </a:spcBef>
              <a:spcAft>
                <a:spcPts val="50"/>
              </a:spcAft>
              <a:buClr>
                <a:schemeClr val="accent1"/>
              </a:buClr>
              <a:buFont typeface="Wingdings" panose="05000000000000000000" pitchFamily="2" charset="2"/>
              <a:buChar char="Ø"/>
            </a:pPr>
            <a:r>
              <a:rPr lang="en-CA" sz="2600" dirty="0" smtClean="0">
                <a:solidFill>
                  <a:schemeClr val="tx1">
                    <a:lumMod val="75000"/>
                    <a:lumOff val="25000"/>
                  </a:schemeClr>
                </a:solidFill>
              </a:rPr>
              <a:t>  </a:t>
            </a:r>
            <a:r>
              <a:rPr lang="en-US" sz="2600" dirty="0" smtClean="0">
                <a:solidFill>
                  <a:schemeClr val="tx1">
                    <a:lumMod val="75000"/>
                    <a:lumOff val="25000"/>
                  </a:schemeClr>
                </a:solidFill>
              </a:rPr>
              <a:t>COUNTIF(S)</a:t>
            </a: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2600" dirty="0" smtClean="0">
              <a:solidFill>
                <a:schemeClr val="tx1">
                  <a:lumMod val="75000"/>
                  <a:lumOff val="25000"/>
                </a:schemeClr>
              </a:solidFill>
            </a:endParaRPr>
          </a:p>
          <a:p>
            <a:pPr marL="1371600" lvl="2" indent="-457200">
              <a:buFont typeface="Arial" panose="020B0604020202020204" pitchFamily="34" charset="0"/>
              <a:buChar char="•"/>
            </a:pPr>
            <a:r>
              <a:rPr lang="en-US" sz="2600" dirty="0" smtClean="0">
                <a:solidFill>
                  <a:schemeClr val="tx1">
                    <a:lumMod val="75000"/>
                    <a:lumOff val="25000"/>
                  </a:schemeClr>
                </a:solidFill>
              </a:rPr>
              <a:t>Used </a:t>
            </a:r>
            <a:r>
              <a:rPr lang="en-US" sz="2600" dirty="0">
                <a:solidFill>
                  <a:schemeClr val="tx1">
                    <a:lumMod val="75000"/>
                    <a:lumOff val="25000"/>
                  </a:schemeClr>
                </a:solidFill>
              </a:rPr>
              <a:t>to count the number of records in a selected range</a:t>
            </a:r>
          </a:p>
          <a:p>
            <a:pPr marL="1371600" lvl="2" indent="-457200">
              <a:buFont typeface="Arial" panose="020B0604020202020204" pitchFamily="34" charset="0"/>
              <a:buChar char="•"/>
            </a:pPr>
            <a:endParaRPr lang="en-US" sz="2600" dirty="0">
              <a:solidFill>
                <a:schemeClr val="tx1">
                  <a:lumMod val="75000"/>
                  <a:lumOff val="25000"/>
                </a:schemeClr>
              </a:solidFill>
            </a:endParaRPr>
          </a:p>
          <a:p>
            <a:pPr marL="1371600" lvl="2" indent="-457200">
              <a:buFont typeface="Arial" panose="020B0604020202020204" pitchFamily="34" charset="0"/>
              <a:buChar char="•"/>
            </a:pPr>
            <a:r>
              <a:rPr lang="en-US" sz="2600" dirty="0">
                <a:solidFill>
                  <a:schemeClr val="tx1">
                    <a:lumMod val="75000"/>
                    <a:lumOff val="25000"/>
                  </a:schemeClr>
                </a:solidFill>
              </a:rPr>
              <a:t>How many </a:t>
            </a:r>
            <a:r>
              <a:rPr lang="en-US" sz="2600" dirty="0" smtClean="0">
                <a:solidFill>
                  <a:schemeClr val="tx1">
                    <a:lumMod val="75000"/>
                    <a:lumOff val="25000"/>
                  </a:schemeClr>
                </a:solidFill>
              </a:rPr>
              <a:t>trees </a:t>
            </a:r>
            <a:r>
              <a:rPr lang="en-US" sz="2600" dirty="0">
                <a:solidFill>
                  <a:schemeClr val="tx1">
                    <a:lumMod val="75000"/>
                    <a:lumOff val="25000"/>
                  </a:schemeClr>
                </a:solidFill>
              </a:rPr>
              <a:t>have a </a:t>
            </a:r>
            <a:r>
              <a:rPr lang="en-US" sz="2600" dirty="0" smtClean="0">
                <a:solidFill>
                  <a:schemeClr val="tx1">
                    <a:lumMod val="75000"/>
                    <a:lumOff val="25000"/>
                  </a:schemeClr>
                </a:solidFill>
              </a:rPr>
              <a:t>DBH </a:t>
            </a:r>
            <a:r>
              <a:rPr lang="en-US" sz="2600" dirty="0">
                <a:solidFill>
                  <a:schemeClr val="tx1">
                    <a:lumMod val="75000"/>
                    <a:lumOff val="25000"/>
                  </a:schemeClr>
                </a:solidFill>
              </a:rPr>
              <a:t>less than or equal to </a:t>
            </a:r>
            <a:r>
              <a:rPr lang="en-US" sz="2600" dirty="0" smtClean="0">
                <a:solidFill>
                  <a:schemeClr val="tx1">
                    <a:lumMod val="75000"/>
                    <a:lumOff val="25000"/>
                  </a:schemeClr>
                </a:solidFill>
              </a:rPr>
              <a:t>15 cm?</a:t>
            </a:r>
            <a:endParaRPr lang="en-US" sz="2600" dirty="0">
              <a:solidFill>
                <a:schemeClr val="tx1">
                  <a:lumMod val="75000"/>
                  <a:lumOff val="25000"/>
                </a:schemeClr>
              </a:solidFill>
            </a:endParaRPr>
          </a:p>
          <a:p>
            <a:pPr marL="457200" lvl="2" indent="-4572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a:p>
            <a:pPr marL="457200" lvl="2" indent="-457200">
              <a:lnSpc>
                <a:spcPts val="2520"/>
              </a:lnSpc>
              <a:spcBef>
                <a:spcPts val="50"/>
              </a:spcBef>
              <a:spcAft>
                <a:spcPts val="50"/>
              </a:spcAft>
              <a:buClr>
                <a:schemeClr val="accent1"/>
              </a:buClr>
              <a:buFont typeface="Wingdings" panose="05000000000000000000" pitchFamily="2" charset="2"/>
              <a:buChar char="Ø"/>
            </a:pPr>
            <a:endParaRPr lang="en-CA" sz="2600" dirty="0">
              <a:solidFill>
                <a:schemeClr val="tx1">
                  <a:lumMod val="75000"/>
                  <a:lumOff val="25000"/>
                </a:schemeClr>
              </a:solidFill>
            </a:endParaRPr>
          </a:p>
        </p:txBody>
      </p:sp>
      <p:sp>
        <p:nvSpPr>
          <p:cNvPr id="3" name="Rectangle 2"/>
          <p:cNvSpPr/>
          <p:nvPr/>
        </p:nvSpPr>
        <p:spPr>
          <a:xfrm>
            <a:off x="1326961" y="5436199"/>
            <a:ext cx="6725431" cy="492443"/>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pPr marL="914400" lvl="1" indent="-457200">
              <a:buFont typeface="Wingdings" panose="05000000000000000000" pitchFamily="2" charset="2"/>
              <a:buChar char="v"/>
            </a:pPr>
            <a:r>
              <a:rPr lang="en-US" sz="2200" dirty="0">
                <a:solidFill>
                  <a:prstClr val="black"/>
                </a:solidFill>
              </a:rPr>
              <a:t>Common</a:t>
            </a:r>
            <a:r>
              <a:rPr lang="en-US" sz="2600" dirty="0">
                <a:solidFill>
                  <a:schemeClr val="tx1">
                    <a:lumMod val="75000"/>
                    <a:lumOff val="25000"/>
                  </a:schemeClr>
                </a:solidFill>
              </a:rPr>
              <a:t> errors are the same as SUMIF(S</a:t>
            </a:r>
            <a:r>
              <a:rPr lang="en-US" dirty="0"/>
              <a:t>)</a:t>
            </a:r>
          </a:p>
        </p:txBody>
      </p:sp>
      <p:pic>
        <p:nvPicPr>
          <p:cNvPr id="5" name="Picture 4"/>
          <p:cNvPicPr>
            <a:picLocks noChangeAspect="1"/>
          </p:cNvPicPr>
          <p:nvPr/>
        </p:nvPicPr>
        <p:blipFill>
          <a:blip r:embed="rId3"/>
          <a:stretch>
            <a:fillRect/>
          </a:stretch>
        </p:blipFill>
        <p:spPr>
          <a:xfrm>
            <a:off x="2607823" y="3306695"/>
            <a:ext cx="5867400" cy="1762125"/>
          </a:xfrm>
          <a:prstGeom prst="rect">
            <a:avLst/>
          </a:prstGeom>
        </p:spPr>
      </p:pic>
    </p:spTree>
    <p:extLst>
      <p:ext uri="{BB962C8B-B14F-4D97-AF65-F5344CB8AC3E}">
        <p14:creationId xmlns:p14="http://schemas.microsoft.com/office/powerpoint/2010/main" val="34034569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Creating formulas</a:t>
            </a:r>
            <a:endParaRPr lang="en-CA" dirty="0"/>
          </a:p>
        </p:txBody>
      </p:sp>
      <p:sp>
        <p:nvSpPr>
          <p:cNvPr id="6" name="Rectangle 5"/>
          <p:cNvSpPr/>
          <p:nvPr/>
        </p:nvSpPr>
        <p:spPr>
          <a:xfrm>
            <a:off x="557483" y="1231644"/>
            <a:ext cx="11183801" cy="767005"/>
          </a:xfrm>
          <a:prstGeom prst="rect">
            <a:avLst/>
          </a:prstGeom>
        </p:spPr>
        <p:txBody>
          <a:bodyPr wrap="square">
            <a:spAutoFit/>
          </a:bodyPr>
          <a:lstStyle/>
          <a:p>
            <a:pPr marL="457200" indent="-457200">
              <a:lnSpc>
                <a:spcPts val="2520"/>
              </a:lnSpc>
              <a:spcBef>
                <a:spcPts val="50"/>
              </a:spcBef>
              <a:spcAft>
                <a:spcPts val="50"/>
              </a:spcAft>
              <a:buClr>
                <a:schemeClr val="accent1"/>
              </a:buClr>
              <a:buFont typeface="Wingdings" panose="05000000000000000000" pitchFamily="2" charset="2"/>
              <a:buChar char="Ø"/>
            </a:pPr>
            <a:r>
              <a:rPr lang="en-CA" sz="2600" dirty="0" smtClean="0">
                <a:solidFill>
                  <a:schemeClr val="tx1">
                    <a:lumMod val="75000"/>
                    <a:lumOff val="25000"/>
                  </a:schemeClr>
                </a:solidFill>
              </a:rPr>
              <a:t>  </a:t>
            </a:r>
            <a:r>
              <a:rPr lang="en-US" sz="2600" dirty="0" smtClean="0">
                <a:solidFill>
                  <a:schemeClr val="tx1">
                    <a:lumMod val="75000"/>
                    <a:lumOff val="25000"/>
                  </a:schemeClr>
                </a:solidFill>
              </a:rPr>
              <a:t>Condition list:</a:t>
            </a: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2600" dirty="0" smtClean="0">
              <a:solidFill>
                <a:schemeClr val="tx1">
                  <a:lumMod val="75000"/>
                  <a:lumOff val="25000"/>
                </a:schemeClr>
              </a:solidFill>
            </a:endParaRPr>
          </a:p>
        </p:txBody>
      </p:sp>
      <p:pic>
        <p:nvPicPr>
          <p:cNvPr id="4" name="Picture 3"/>
          <p:cNvPicPr>
            <a:picLocks noChangeAspect="1"/>
          </p:cNvPicPr>
          <p:nvPr/>
        </p:nvPicPr>
        <p:blipFill>
          <a:blip r:embed="rId3"/>
          <a:stretch>
            <a:fillRect/>
          </a:stretch>
        </p:blipFill>
        <p:spPr>
          <a:xfrm>
            <a:off x="3828731" y="1231644"/>
            <a:ext cx="6811505" cy="4741139"/>
          </a:xfrm>
          <a:prstGeom prst="rect">
            <a:avLst/>
          </a:prstGeom>
        </p:spPr>
      </p:pic>
    </p:spTree>
    <p:extLst>
      <p:ext uri="{BB962C8B-B14F-4D97-AF65-F5344CB8AC3E}">
        <p14:creationId xmlns:p14="http://schemas.microsoft.com/office/powerpoint/2010/main" val="2844070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Statistical </a:t>
            </a:r>
            <a:r>
              <a:rPr lang="en-US" dirty="0" smtClean="0"/>
              <a:t> Formulas</a:t>
            </a:r>
            <a:endParaRPr lang="en-CA" dirty="0"/>
          </a:p>
        </p:txBody>
      </p:sp>
      <p:sp>
        <p:nvSpPr>
          <p:cNvPr id="6" name="Rectangle 5"/>
          <p:cNvSpPr/>
          <p:nvPr/>
        </p:nvSpPr>
        <p:spPr>
          <a:xfrm>
            <a:off x="504098" y="1056139"/>
            <a:ext cx="11183801" cy="2338076"/>
          </a:xfrm>
          <a:prstGeom prst="rect">
            <a:avLst/>
          </a:prstGeom>
        </p:spPr>
        <p:txBody>
          <a:bodyPr wrap="square">
            <a:spAutoFit/>
          </a:bodyPr>
          <a:lstStyle/>
          <a:p>
            <a:pPr marL="457200" indent="-457200">
              <a:lnSpc>
                <a:spcPts val="2520"/>
              </a:lnSpc>
              <a:spcBef>
                <a:spcPts val="50"/>
              </a:spcBef>
              <a:spcAft>
                <a:spcPts val="50"/>
              </a:spcAft>
              <a:buClr>
                <a:schemeClr val="accent1"/>
              </a:buClr>
              <a:buFont typeface="Wingdings" panose="05000000000000000000" pitchFamily="2" charset="2"/>
              <a:buChar char="Ø"/>
            </a:pPr>
            <a:r>
              <a:rPr lang="en-US" sz="2600" dirty="0" smtClean="0">
                <a:solidFill>
                  <a:schemeClr val="tx1">
                    <a:lumMod val="75000"/>
                    <a:lumOff val="25000"/>
                  </a:schemeClr>
                </a:solidFill>
              </a:rPr>
              <a:t>AVERAGE:  </a:t>
            </a:r>
            <a:r>
              <a:rPr lang="en-US" sz="2800" dirty="0"/>
              <a:t>Calculates the arithmetic mean (average) of values in a range</a:t>
            </a: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a:p>
            <a:pPr marL="1143000" lvl="2" indent="-228600">
              <a:spcBef>
                <a:spcPct val="20000"/>
              </a:spcBef>
              <a:buFont typeface="Arial" pitchFamily="34" charset="0"/>
              <a:buChar char="•"/>
            </a:pPr>
            <a:r>
              <a:rPr lang="en-US" sz="2600" dirty="0" smtClean="0">
                <a:solidFill>
                  <a:schemeClr val="tx1">
                    <a:lumMod val="75000"/>
                    <a:lumOff val="25000"/>
                  </a:schemeClr>
                </a:solidFill>
              </a:rPr>
              <a:t> </a:t>
            </a:r>
            <a:r>
              <a:rPr lang="en-US" sz="2200" dirty="0">
                <a:solidFill>
                  <a:prstClr val="black"/>
                </a:solidFill>
              </a:rPr>
              <a:t>Calculates the arithmetic mean (average) of values in a range</a:t>
            </a:r>
          </a:p>
          <a:p>
            <a:pPr marL="1143000" lvl="2" indent="-228600">
              <a:spcBef>
                <a:spcPct val="20000"/>
              </a:spcBef>
              <a:buFont typeface="Arial" pitchFamily="34" charset="0"/>
              <a:buChar char="•"/>
            </a:pPr>
            <a:r>
              <a:rPr lang="en-US" sz="2200" dirty="0" smtClean="0">
                <a:solidFill>
                  <a:prstClr val="black"/>
                </a:solidFill>
              </a:rPr>
              <a:t> What </a:t>
            </a:r>
            <a:r>
              <a:rPr lang="en-US" sz="2200" dirty="0">
                <a:solidFill>
                  <a:prstClr val="black"/>
                </a:solidFill>
              </a:rPr>
              <a:t>is the average height of </a:t>
            </a:r>
            <a:r>
              <a:rPr lang="en-US" sz="2200" dirty="0" smtClean="0">
                <a:solidFill>
                  <a:prstClr val="black"/>
                </a:solidFill>
              </a:rPr>
              <a:t> all trees?</a:t>
            </a:r>
            <a:endParaRPr lang="en-US" sz="2200" dirty="0">
              <a:solidFill>
                <a:prstClr val="black"/>
              </a:solidFill>
            </a:endParaRPr>
          </a:p>
          <a:p>
            <a:pPr>
              <a:lnSpc>
                <a:spcPts val="2520"/>
              </a:lnSpc>
              <a:spcBef>
                <a:spcPts val="50"/>
              </a:spcBef>
              <a:spcAft>
                <a:spcPts val="50"/>
              </a:spcAft>
              <a:buClr>
                <a:schemeClr val="accent1"/>
              </a:buClr>
            </a:pPr>
            <a:endParaRPr lang="en-US" sz="2600" dirty="0" smtClean="0">
              <a:solidFill>
                <a:schemeClr val="tx1">
                  <a:lumMod val="75000"/>
                  <a:lumOff val="25000"/>
                </a:schemeClr>
              </a:solidFill>
            </a:endParaRPr>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2600" dirty="0" smtClean="0">
              <a:solidFill>
                <a:schemeClr val="tx1">
                  <a:lumMod val="75000"/>
                  <a:lumOff val="25000"/>
                </a:schemeClr>
              </a:solidFill>
            </a:endParaRPr>
          </a:p>
        </p:txBody>
      </p:sp>
      <p:sp>
        <p:nvSpPr>
          <p:cNvPr id="3" name="Rectangle 2"/>
          <p:cNvSpPr/>
          <p:nvPr/>
        </p:nvSpPr>
        <p:spPr>
          <a:xfrm>
            <a:off x="557483" y="3006296"/>
            <a:ext cx="10201308" cy="2007729"/>
          </a:xfrm>
          <a:prstGeom prst="rect">
            <a:avLst/>
          </a:prstGeom>
        </p:spPr>
        <p:txBody>
          <a:bodyPr wrap="square">
            <a:spAutoFit/>
          </a:bodyPr>
          <a:lstStyle/>
          <a:p>
            <a:pPr marR="0" lvl="1" indent="-457200" fontAlgn="auto">
              <a:lnSpc>
                <a:spcPts val="2520"/>
              </a:lnSpc>
              <a:spcBef>
                <a:spcPts val="50"/>
              </a:spcBef>
              <a:spcAft>
                <a:spcPts val="50"/>
              </a:spcAft>
              <a:buClr>
                <a:schemeClr val="accent1"/>
              </a:buClr>
              <a:buSzTx/>
              <a:buFont typeface="Wingdings" panose="05000000000000000000" pitchFamily="2" charset="2"/>
              <a:buChar char="Ø"/>
              <a:tabLst/>
              <a:defRPr/>
            </a:pPr>
            <a:r>
              <a:rPr lang="en-US" sz="2600" dirty="0">
                <a:solidFill>
                  <a:schemeClr val="tx1">
                    <a:lumMod val="75000"/>
                    <a:lumOff val="25000"/>
                  </a:schemeClr>
                </a:solidFill>
              </a:rPr>
              <a:t>AVERAGEIF(S)</a:t>
            </a:r>
          </a:p>
          <a:p>
            <a:pPr marL="1143000" marR="0" lvl="2" indent="-228600" defTabSz="914400" eaLnBrk="1" fontAlgn="auto" latinLnBrk="0" hangingPunct="1">
              <a:lnSpc>
                <a:spcPct val="100000"/>
              </a:lnSpc>
              <a:spcBef>
                <a:spcPct val="20000"/>
              </a:spcBef>
              <a:spcAft>
                <a:spcPts val="0"/>
              </a:spcAft>
              <a:buClrTx/>
              <a:buSzTx/>
              <a:buFont typeface="Arial" pitchFamily="34" charset="0"/>
              <a:buChar char="•"/>
              <a:tabLst/>
              <a:defRPr/>
            </a:pPr>
            <a:r>
              <a:rPr lang="en-US" sz="2200" dirty="0">
                <a:solidFill>
                  <a:prstClr val="black"/>
                </a:solidFill>
              </a:rPr>
              <a:t>Similar to SUMIF(S) formulas, used when you’d need to average certain records based on other attributed (values in other columns)</a:t>
            </a:r>
          </a:p>
          <a:p>
            <a:pPr marL="1143000" lvl="2" indent="-228600">
              <a:spcBef>
                <a:spcPct val="20000"/>
              </a:spcBef>
              <a:buFont typeface="Arial" pitchFamily="34" charset="0"/>
              <a:buChar char="•"/>
            </a:pPr>
            <a:r>
              <a:rPr lang="en-US" sz="2200" dirty="0">
                <a:solidFill>
                  <a:prstClr val="black"/>
                </a:solidFill>
              </a:rPr>
              <a:t>What is the average height of  trees for the species “H” only. </a:t>
            </a:r>
            <a:r>
              <a:rPr lang="en-US" sz="2800" kern="0" dirty="0" smtClean="0">
                <a:solidFill>
                  <a:prstClr val="black"/>
                </a:solidFill>
              </a:rPr>
              <a:t>=</a:t>
            </a:r>
            <a:r>
              <a:rPr lang="en-US" sz="2800" kern="0" dirty="0">
                <a:solidFill>
                  <a:prstClr val="black"/>
                </a:solidFill>
              </a:rPr>
              <a:t>AVERAGEIF(B2:B51, "H", C2:C51)</a:t>
            </a:r>
            <a:endParaRPr kumimoji="0" lang="en-US" sz="2800" b="0" i="0" u="none" strike="noStrike" kern="0" cap="none" spc="0" normalizeH="0" baseline="0" noProof="0" dirty="0" smtClean="0">
              <a:ln>
                <a:noFill/>
              </a:ln>
              <a:solidFill>
                <a:prstClr val="black"/>
              </a:solidFill>
              <a:effectLst/>
              <a:uLnTx/>
              <a:uFillTx/>
            </a:endParaRPr>
          </a:p>
        </p:txBody>
      </p:sp>
      <p:sp>
        <p:nvSpPr>
          <p:cNvPr id="7" name="Rectangle 6"/>
          <p:cNvSpPr/>
          <p:nvPr/>
        </p:nvSpPr>
        <p:spPr>
          <a:xfrm>
            <a:off x="997024" y="5344372"/>
            <a:ext cx="6725431" cy="492443"/>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pPr marL="914400" lvl="1" indent="-457200">
              <a:buFont typeface="Wingdings" panose="05000000000000000000" pitchFamily="2" charset="2"/>
              <a:buChar char="v"/>
            </a:pPr>
            <a:r>
              <a:rPr lang="en-US" sz="2200" dirty="0">
                <a:solidFill>
                  <a:prstClr val="black"/>
                </a:solidFill>
              </a:rPr>
              <a:t>Common</a:t>
            </a:r>
            <a:r>
              <a:rPr lang="en-US" sz="2600" dirty="0">
                <a:solidFill>
                  <a:schemeClr val="tx1">
                    <a:lumMod val="75000"/>
                    <a:lumOff val="25000"/>
                  </a:schemeClr>
                </a:solidFill>
              </a:rPr>
              <a:t> errors are the same as SUMIF(S</a:t>
            </a:r>
            <a:r>
              <a:rPr lang="en-US" dirty="0"/>
              <a:t>)</a:t>
            </a:r>
          </a:p>
        </p:txBody>
      </p:sp>
      <p:sp>
        <p:nvSpPr>
          <p:cNvPr id="5" name="Rectangle 4"/>
          <p:cNvSpPr/>
          <p:nvPr/>
        </p:nvSpPr>
        <p:spPr>
          <a:xfrm>
            <a:off x="6634080" y="2306617"/>
            <a:ext cx="3361369" cy="369332"/>
          </a:xfrm>
          <a:prstGeom prst="rect">
            <a:avLst/>
          </a:prstGeom>
        </p:spPr>
        <p:txBody>
          <a:bodyPr wrap="none">
            <a:spAutoFit/>
          </a:bodyPr>
          <a:lstStyle/>
          <a:p>
            <a:r>
              <a:rPr lang="en-CA" dirty="0"/>
              <a:t>=AVERAGEIF(B2:B51, "H", C2:C51)</a:t>
            </a:r>
          </a:p>
        </p:txBody>
      </p:sp>
    </p:spTree>
    <p:extLst>
      <p:ext uri="{BB962C8B-B14F-4D97-AF65-F5344CB8AC3E}">
        <p14:creationId xmlns:p14="http://schemas.microsoft.com/office/powerpoint/2010/main" val="29842939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Statistical </a:t>
            </a:r>
            <a:r>
              <a:rPr lang="en-US" dirty="0" smtClean="0"/>
              <a:t> Formulas:</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928955764"/>
              </p:ext>
            </p:extLst>
          </p:nvPr>
        </p:nvGraphicFramePr>
        <p:xfrm>
          <a:off x="2120630" y="959270"/>
          <a:ext cx="7684851" cy="5282224"/>
        </p:xfrm>
        <a:graphic>
          <a:graphicData uri="http://schemas.openxmlformats.org/drawingml/2006/table">
            <a:tbl>
              <a:tblPr firstRow="1" firstCol="1" bandRow="1">
                <a:tableStyleId>{5C22544A-7EE6-4342-B048-85BDC9FD1C3A}</a:tableStyleId>
              </a:tblPr>
              <a:tblGrid>
                <a:gridCol w="1527242">
                  <a:extLst>
                    <a:ext uri="{9D8B030D-6E8A-4147-A177-3AD203B41FA5}">
                      <a16:colId xmlns:a16="http://schemas.microsoft.com/office/drawing/2014/main" val="594163687"/>
                    </a:ext>
                  </a:extLst>
                </a:gridCol>
                <a:gridCol w="6157609">
                  <a:extLst>
                    <a:ext uri="{9D8B030D-6E8A-4147-A177-3AD203B41FA5}">
                      <a16:colId xmlns:a16="http://schemas.microsoft.com/office/drawing/2014/main" val="3528555975"/>
                    </a:ext>
                  </a:extLst>
                </a:gridCol>
              </a:tblGrid>
              <a:tr h="618628">
                <a:tc>
                  <a:txBody>
                    <a:bodyPr/>
                    <a:lstStyle/>
                    <a:p>
                      <a:pPr>
                        <a:lnSpc>
                          <a:spcPct val="107000"/>
                        </a:lnSpc>
                        <a:spcAft>
                          <a:spcPts val="1500"/>
                        </a:spcAft>
                      </a:pPr>
                      <a:r>
                        <a:rPr lang="en-CA" sz="1600" dirty="0">
                          <a:solidFill>
                            <a:schemeClr val="tx1"/>
                          </a:solidFill>
                          <a:effectLst/>
                        </a:rPr>
                        <a:t>AVERAGEIFS</a:t>
                      </a:r>
                      <a:endParaRPr lang="en-CA"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tc>
                  <a:txBody>
                    <a:bodyPr/>
                    <a:lstStyle/>
                    <a:p>
                      <a:pPr marL="0" algn="l" defTabSz="914400" rtl="0" eaLnBrk="1" latinLnBrk="0" hangingPunct="1">
                        <a:lnSpc>
                          <a:spcPct val="107000"/>
                        </a:lnSpc>
                        <a:spcAft>
                          <a:spcPts val="1500"/>
                        </a:spcAft>
                      </a:pPr>
                      <a:r>
                        <a:rPr lang="en-CA" sz="1600" b="0" kern="1200" dirty="0">
                          <a:solidFill>
                            <a:schemeClr val="tx1"/>
                          </a:solidFill>
                          <a:effectLst/>
                          <a:latin typeface="+mn-lt"/>
                          <a:ea typeface="+mn-ea"/>
                          <a:cs typeface="+mn-cs"/>
                        </a:rPr>
                        <a:t>Mean of a set of numbers that meet one or more conditions</a:t>
                      </a:r>
                    </a:p>
                  </a:txBody>
                  <a:tcPr marL="65846" marR="65846" marT="65846" marB="65846">
                    <a:solidFill>
                      <a:schemeClr val="accent2">
                        <a:lumMod val="20000"/>
                        <a:lumOff val="80000"/>
                      </a:schemeClr>
                    </a:solidFill>
                  </a:tcPr>
                </a:tc>
                <a:extLst>
                  <a:ext uri="{0D108BD9-81ED-4DB2-BD59-A6C34878D82A}">
                    <a16:rowId xmlns:a16="http://schemas.microsoft.com/office/drawing/2014/main" val="976208170"/>
                  </a:ext>
                </a:extLst>
              </a:tr>
              <a:tr h="371643">
                <a:tc>
                  <a:txBody>
                    <a:bodyPr/>
                    <a:lstStyle/>
                    <a:p>
                      <a:pPr>
                        <a:lnSpc>
                          <a:spcPct val="107000"/>
                        </a:lnSpc>
                        <a:spcAft>
                          <a:spcPts val="1500"/>
                        </a:spcAft>
                      </a:pPr>
                      <a:r>
                        <a:rPr lang="en-CA" sz="1600" dirty="0">
                          <a:solidFill>
                            <a:schemeClr val="tx1"/>
                          </a:solidFill>
                          <a:effectLst/>
                        </a:rPr>
                        <a:t>HARMEAN</a:t>
                      </a:r>
                      <a:endParaRPr lang="en-CA"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tc>
                  <a:txBody>
                    <a:bodyPr/>
                    <a:lstStyle/>
                    <a:p>
                      <a:pPr>
                        <a:lnSpc>
                          <a:spcPct val="107000"/>
                        </a:lnSpc>
                        <a:spcAft>
                          <a:spcPts val="1500"/>
                        </a:spcAft>
                      </a:pPr>
                      <a:r>
                        <a:rPr lang="en-CA" sz="1600" dirty="0">
                          <a:solidFill>
                            <a:schemeClr val="tx1"/>
                          </a:solidFill>
                          <a:effectLst/>
                        </a:rPr>
                        <a:t>Harmonic mean of a set of positive numbers</a:t>
                      </a:r>
                      <a:endParaRPr lang="en-CA"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extLst>
                  <a:ext uri="{0D108BD9-81ED-4DB2-BD59-A6C34878D82A}">
                    <a16:rowId xmlns:a16="http://schemas.microsoft.com/office/drawing/2014/main" val="3155076870"/>
                  </a:ext>
                </a:extLst>
              </a:tr>
              <a:tr h="371643">
                <a:tc>
                  <a:txBody>
                    <a:bodyPr/>
                    <a:lstStyle/>
                    <a:p>
                      <a:pPr>
                        <a:lnSpc>
                          <a:spcPct val="107000"/>
                        </a:lnSpc>
                        <a:spcAft>
                          <a:spcPts val="1500"/>
                        </a:spcAft>
                      </a:pPr>
                      <a:r>
                        <a:rPr lang="en-CA" sz="1600" dirty="0">
                          <a:solidFill>
                            <a:schemeClr val="tx1"/>
                          </a:solidFill>
                          <a:effectLst/>
                        </a:rPr>
                        <a:t>GEOMEAN</a:t>
                      </a:r>
                      <a:endParaRPr lang="en-CA"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tc>
                  <a:txBody>
                    <a:bodyPr/>
                    <a:lstStyle/>
                    <a:p>
                      <a:pPr>
                        <a:lnSpc>
                          <a:spcPct val="107000"/>
                        </a:lnSpc>
                        <a:spcAft>
                          <a:spcPts val="1500"/>
                        </a:spcAft>
                      </a:pPr>
                      <a:r>
                        <a:rPr lang="en-CA" sz="1600" dirty="0">
                          <a:solidFill>
                            <a:schemeClr val="tx1"/>
                          </a:solidFill>
                          <a:effectLst/>
                        </a:rPr>
                        <a:t>Geometric mean of a set of positive numbers</a:t>
                      </a:r>
                      <a:endParaRPr lang="en-CA"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extLst>
                  <a:ext uri="{0D108BD9-81ED-4DB2-BD59-A6C34878D82A}">
                    <a16:rowId xmlns:a16="http://schemas.microsoft.com/office/drawing/2014/main" val="1326287970"/>
                  </a:ext>
                </a:extLst>
              </a:tr>
              <a:tr h="371643">
                <a:tc>
                  <a:txBody>
                    <a:bodyPr/>
                    <a:lstStyle/>
                    <a:p>
                      <a:pPr>
                        <a:lnSpc>
                          <a:spcPct val="107000"/>
                        </a:lnSpc>
                        <a:spcAft>
                          <a:spcPts val="1500"/>
                        </a:spcAft>
                      </a:pPr>
                      <a:r>
                        <a:rPr lang="en-CA" sz="1600">
                          <a:solidFill>
                            <a:schemeClr val="tx1"/>
                          </a:solidFill>
                          <a:effectLst/>
                        </a:rPr>
                        <a:t>MODE.SNGL</a:t>
                      </a:r>
                      <a:endParaRPr lang="en-CA"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tc>
                  <a:txBody>
                    <a:bodyPr/>
                    <a:lstStyle/>
                    <a:p>
                      <a:pPr>
                        <a:lnSpc>
                          <a:spcPct val="107000"/>
                        </a:lnSpc>
                        <a:spcAft>
                          <a:spcPts val="1500"/>
                        </a:spcAft>
                      </a:pPr>
                      <a:r>
                        <a:rPr lang="en-CA" sz="1600" dirty="0">
                          <a:solidFill>
                            <a:schemeClr val="tx1"/>
                          </a:solidFill>
                          <a:effectLst/>
                        </a:rPr>
                        <a:t>Mode of a set of numbers</a:t>
                      </a:r>
                      <a:endParaRPr lang="en-CA"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extLst>
                  <a:ext uri="{0D108BD9-81ED-4DB2-BD59-A6C34878D82A}">
                    <a16:rowId xmlns:a16="http://schemas.microsoft.com/office/drawing/2014/main" val="4039573045"/>
                  </a:ext>
                </a:extLst>
              </a:tr>
              <a:tr h="371643">
                <a:tc>
                  <a:txBody>
                    <a:bodyPr/>
                    <a:lstStyle/>
                    <a:p>
                      <a:pPr>
                        <a:lnSpc>
                          <a:spcPct val="107000"/>
                        </a:lnSpc>
                        <a:spcAft>
                          <a:spcPts val="1500"/>
                        </a:spcAft>
                      </a:pPr>
                      <a:r>
                        <a:rPr lang="en-CA" sz="1600">
                          <a:solidFill>
                            <a:schemeClr val="tx1"/>
                          </a:solidFill>
                          <a:effectLst/>
                        </a:rPr>
                        <a:t>MEDIAN</a:t>
                      </a:r>
                      <a:endParaRPr lang="en-CA"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tc>
                  <a:txBody>
                    <a:bodyPr/>
                    <a:lstStyle/>
                    <a:p>
                      <a:pPr>
                        <a:lnSpc>
                          <a:spcPct val="107000"/>
                        </a:lnSpc>
                        <a:spcAft>
                          <a:spcPts val="1500"/>
                        </a:spcAft>
                      </a:pPr>
                      <a:r>
                        <a:rPr lang="en-CA" sz="1600" dirty="0">
                          <a:solidFill>
                            <a:schemeClr val="tx1"/>
                          </a:solidFill>
                          <a:effectLst/>
                        </a:rPr>
                        <a:t>Median of a set of numbers</a:t>
                      </a:r>
                      <a:endParaRPr lang="en-CA"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extLst>
                  <a:ext uri="{0D108BD9-81ED-4DB2-BD59-A6C34878D82A}">
                    <a16:rowId xmlns:a16="http://schemas.microsoft.com/office/drawing/2014/main" val="3547109041"/>
                  </a:ext>
                </a:extLst>
              </a:tr>
              <a:tr h="618628">
                <a:tc>
                  <a:txBody>
                    <a:bodyPr/>
                    <a:lstStyle/>
                    <a:p>
                      <a:pPr>
                        <a:lnSpc>
                          <a:spcPct val="107000"/>
                        </a:lnSpc>
                        <a:spcAft>
                          <a:spcPts val="1500"/>
                        </a:spcAft>
                      </a:pPr>
                      <a:r>
                        <a:rPr lang="en-CA" sz="1600">
                          <a:solidFill>
                            <a:schemeClr val="tx1"/>
                          </a:solidFill>
                          <a:effectLst/>
                        </a:rPr>
                        <a:t>VAR.P</a:t>
                      </a:r>
                      <a:endParaRPr lang="en-CA"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tc>
                  <a:txBody>
                    <a:bodyPr/>
                    <a:lstStyle/>
                    <a:p>
                      <a:pPr>
                        <a:lnSpc>
                          <a:spcPct val="107000"/>
                        </a:lnSpc>
                        <a:spcAft>
                          <a:spcPts val="1500"/>
                        </a:spcAft>
                      </a:pPr>
                      <a:r>
                        <a:rPr lang="en-CA" sz="1600" dirty="0">
                          <a:solidFill>
                            <a:schemeClr val="tx1"/>
                          </a:solidFill>
                          <a:effectLst/>
                        </a:rPr>
                        <a:t>Variance of a set of numbers considered to be a population</a:t>
                      </a:r>
                      <a:endParaRPr lang="en-CA"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extLst>
                  <a:ext uri="{0D108BD9-81ED-4DB2-BD59-A6C34878D82A}">
                    <a16:rowId xmlns:a16="http://schemas.microsoft.com/office/drawing/2014/main" val="4005595818"/>
                  </a:ext>
                </a:extLst>
              </a:tr>
              <a:tr h="618628">
                <a:tc>
                  <a:txBody>
                    <a:bodyPr/>
                    <a:lstStyle/>
                    <a:p>
                      <a:pPr>
                        <a:lnSpc>
                          <a:spcPct val="107000"/>
                        </a:lnSpc>
                        <a:spcAft>
                          <a:spcPts val="1500"/>
                        </a:spcAft>
                      </a:pPr>
                      <a:r>
                        <a:rPr lang="en-CA" sz="1600">
                          <a:solidFill>
                            <a:schemeClr val="tx1"/>
                          </a:solidFill>
                          <a:effectLst/>
                        </a:rPr>
                        <a:t>VAR.S</a:t>
                      </a:r>
                      <a:endParaRPr lang="en-CA"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tc>
                  <a:txBody>
                    <a:bodyPr/>
                    <a:lstStyle/>
                    <a:p>
                      <a:pPr>
                        <a:lnSpc>
                          <a:spcPct val="107000"/>
                        </a:lnSpc>
                        <a:spcAft>
                          <a:spcPts val="1500"/>
                        </a:spcAft>
                      </a:pPr>
                      <a:r>
                        <a:rPr lang="en-CA" sz="1600" dirty="0">
                          <a:solidFill>
                            <a:schemeClr val="tx1"/>
                          </a:solidFill>
                          <a:effectLst/>
                        </a:rPr>
                        <a:t>Variance of a set of numbers considered to be a sample</a:t>
                      </a:r>
                      <a:endParaRPr lang="en-CA"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extLst>
                  <a:ext uri="{0D108BD9-81ED-4DB2-BD59-A6C34878D82A}">
                    <a16:rowId xmlns:a16="http://schemas.microsoft.com/office/drawing/2014/main" val="1898930059"/>
                  </a:ext>
                </a:extLst>
              </a:tr>
              <a:tr h="618628">
                <a:tc>
                  <a:txBody>
                    <a:bodyPr/>
                    <a:lstStyle/>
                    <a:p>
                      <a:pPr>
                        <a:lnSpc>
                          <a:spcPct val="107000"/>
                        </a:lnSpc>
                        <a:spcAft>
                          <a:spcPts val="1500"/>
                        </a:spcAft>
                      </a:pPr>
                      <a:r>
                        <a:rPr lang="en-CA" sz="1600">
                          <a:solidFill>
                            <a:schemeClr val="tx1"/>
                          </a:solidFill>
                          <a:effectLst/>
                        </a:rPr>
                        <a:t>STDEV.P</a:t>
                      </a:r>
                      <a:endParaRPr lang="en-CA"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tc>
                  <a:txBody>
                    <a:bodyPr/>
                    <a:lstStyle/>
                    <a:p>
                      <a:pPr>
                        <a:lnSpc>
                          <a:spcPct val="107000"/>
                        </a:lnSpc>
                        <a:spcAft>
                          <a:spcPts val="1500"/>
                        </a:spcAft>
                      </a:pPr>
                      <a:r>
                        <a:rPr lang="en-CA" sz="1600" dirty="0">
                          <a:solidFill>
                            <a:schemeClr val="tx1"/>
                          </a:solidFill>
                          <a:effectLst/>
                        </a:rPr>
                        <a:t>Standard deviation of a set of numbers considered to be a population</a:t>
                      </a:r>
                      <a:endParaRPr lang="en-CA"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extLst>
                  <a:ext uri="{0D108BD9-81ED-4DB2-BD59-A6C34878D82A}">
                    <a16:rowId xmlns:a16="http://schemas.microsoft.com/office/drawing/2014/main" val="3161767875"/>
                  </a:ext>
                </a:extLst>
              </a:tr>
              <a:tr h="618628">
                <a:tc>
                  <a:txBody>
                    <a:bodyPr/>
                    <a:lstStyle/>
                    <a:p>
                      <a:pPr>
                        <a:lnSpc>
                          <a:spcPct val="107000"/>
                        </a:lnSpc>
                        <a:spcAft>
                          <a:spcPts val="1500"/>
                        </a:spcAft>
                      </a:pPr>
                      <a:r>
                        <a:rPr lang="en-CA" sz="1600">
                          <a:solidFill>
                            <a:schemeClr val="tx1"/>
                          </a:solidFill>
                          <a:effectLst/>
                        </a:rPr>
                        <a:t>STDEV.S</a:t>
                      </a:r>
                      <a:endParaRPr lang="en-CA"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tc>
                  <a:txBody>
                    <a:bodyPr/>
                    <a:lstStyle/>
                    <a:p>
                      <a:pPr>
                        <a:lnSpc>
                          <a:spcPct val="107000"/>
                        </a:lnSpc>
                        <a:spcAft>
                          <a:spcPts val="1500"/>
                        </a:spcAft>
                      </a:pPr>
                      <a:r>
                        <a:rPr lang="en-CA" sz="1600" dirty="0">
                          <a:solidFill>
                            <a:schemeClr val="tx1"/>
                          </a:solidFill>
                          <a:effectLst/>
                        </a:rPr>
                        <a:t>Standard deviation of a set of numbers considered to be a sample</a:t>
                      </a:r>
                      <a:endParaRPr lang="en-CA"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extLst>
                  <a:ext uri="{0D108BD9-81ED-4DB2-BD59-A6C34878D82A}">
                    <a16:rowId xmlns:a16="http://schemas.microsoft.com/office/drawing/2014/main" val="2817348654"/>
                  </a:ext>
                </a:extLst>
              </a:tr>
              <a:tr h="618628">
                <a:tc>
                  <a:txBody>
                    <a:bodyPr/>
                    <a:lstStyle/>
                    <a:p>
                      <a:pPr>
                        <a:lnSpc>
                          <a:spcPct val="107000"/>
                        </a:lnSpc>
                        <a:spcAft>
                          <a:spcPts val="1500"/>
                        </a:spcAft>
                      </a:pPr>
                      <a:r>
                        <a:rPr lang="en-CA" sz="1600">
                          <a:solidFill>
                            <a:schemeClr val="tx1"/>
                          </a:solidFill>
                          <a:effectLst/>
                        </a:rPr>
                        <a:t>STANDARDIZE</a:t>
                      </a:r>
                      <a:endParaRPr lang="en-CA"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tc>
                  <a:txBody>
                    <a:bodyPr/>
                    <a:lstStyle/>
                    <a:p>
                      <a:pPr>
                        <a:lnSpc>
                          <a:spcPct val="107000"/>
                        </a:lnSpc>
                        <a:spcAft>
                          <a:spcPts val="1500"/>
                        </a:spcAft>
                      </a:pPr>
                      <a:r>
                        <a:rPr lang="en-CA" sz="1600" dirty="0">
                          <a:solidFill>
                            <a:schemeClr val="tx1"/>
                          </a:solidFill>
                          <a:effectLst/>
                        </a:rPr>
                        <a:t>A standard score based on a given mean and standard deviation</a:t>
                      </a:r>
                      <a:endParaRPr lang="en-CA"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846" marR="65846" marT="65846" marB="65846"/>
                </a:tc>
                <a:extLst>
                  <a:ext uri="{0D108BD9-81ED-4DB2-BD59-A6C34878D82A}">
                    <a16:rowId xmlns:a16="http://schemas.microsoft.com/office/drawing/2014/main" val="1573192637"/>
                  </a:ext>
                </a:extLst>
              </a:tr>
            </a:tbl>
          </a:graphicData>
        </a:graphic>
      </p:graphicFrame>
    </p:spTree>
    <p:extLst>
      <p:ext uri="{BB962C8B-B14F-4D97-AF65-F5344CB8AC3E}">
        <p14:creationId xmlns:p14="http://schemas.microsoft.com/office/powerpoint/2010/main" val="675168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Auto-adjusted Formulas:</a:t>
            </a:r>
            <a:endParaRPr lang="en-CA" dirty="0"/>
          </a:p>
        </p:txBody>
      </p:sp>
      <p:sp>
        <p:nvSpPr>
          <p:cNvPr id="5" name="Content Placeholder 2"/>
          <p:cNvSpPr txBox="1">
            <a:spLocks/>
          </p:cNvSpPr>
          <p:nvPr/>
        </p:nvSpPr>
        <p:spPr>
          <a:xfrm>
            <a:off x="1040860" y="1167637"/>
            <a:ext cx="10389140" cy="591376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marR="0" lvl="0" indent="-457200" fontAlgn="auto">
              <a:lnSpc>
                <a:spcPts val="2520"/>
              </a:lnSpc>
              <a:spcBef>
                <a:spcPts val="50"/>
              </a:spcBef>
              <a:spcAft>
                <a:spcPts val="50"/>
              </a:spcAft>
              <a:buClr>
                <a:schemeClr val="accent1"/>
              </a:buClr>
              <a:buSzTx/>
              <a:buFont typeface="Wingdings" panose="05000000000000000000" pitchFamily="2" charset="2"/>
              <a:buChar char="Ø"/>
              <a:tabLst/>
              <a:defRPr/>
            </a:pPr>
            <a:r>
              <a:rPr lang="en-US" sz="2800" dirty="0"/>
              <a:t>The power of excel formulas is in auto-adjusting formula arguments when formulas are moved around or copied and pasted in different </a:t>
            </a:r>
            <a:r>
              <a:rPr lang="en-US" sz="2800" dirty="0" smtClean="0"/>
              <a:t>places.</a:t>
            </a:r>
          </a:p>
          <a:p>
            <a:pPr marL="0" marR="0" lvl="0" indent="0" fontAlgn="auto">
              <a:lnSpc>
                <a:spcPts val="2520"/>
              </a:lnSpc>
              <a:spcBef>
                <a:spcPts val="50"/>
              </a:spcBef>
              <a:spcAft>
                <a:spcPts val="50"/>
              </a:spcAft>
              <a:buClr>
                <a:schemeClr val="accent1"/>
              </a:buClr>
              <a:buSzTx/>
              <a:buNone/>
              <a:tabLst/>
              <a:defRPr/>
            </a:pPr>
            <a:endParaRPr lang="en-US" sz="2800" dirty="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0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457200" indent="-457200">
              <a:lnSpc>
                <a:spcPts val="2520"/>
              </a:lnSpc>
              <a:spcBef>
                <a:spcPts val="50"/>
              </a:spcBef>
              <a:spcAft>
                <a:spcPts val="50"/>
              </a:spcAft>
              <a:buClr>
                <a:schemeClr val="accent1"/>
              </a:buClr>
              <a:buFont typeface="Wingdings" panose="05000000000000000000" pitchFamily="2" charset="2"/>
              <a:buChar char="Ø"/>
            </a:pPr>
            <a:r>
              <a:rPr lang="en-US" sz="2800" dirty="0"/>
              <a:t>Making references to cells (ranges) absolute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200" dirty="0">
                <a:solidFill>
                  <a:prstClr val="black"/>
                </a:solidFill>
              </a:rPr>
              <a:t>Adding </a:t>
            </a:r>
            <a:r>
              <a:rPr lang="en-US" sz="2200" dirty="0">
                <a:solidFill>
                  <a:srgbClr val="FF0000"/>
                </a:solidFill>
              </a:rPr>
              <a:t>$</a:t>
            </a:r>
            <a:r>
              <a:rPr lang="en-US" sz="2200" dirty="0">
                <a:solidFill>
                  <a:prstClr val="black"/>
                </a:solidFill>
              </a:rPr>
              <a:t> before the column label or row number would make them absolute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200" dirty="0">
                <a:solidFill>
                  <a:prstClr val="black"/>
                </a:solidFill>
              </a:rPr>
              <a:t>This means that if you moved the formula around or copied it elsewhere, the reference to the column or row or both would not change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200" dirty="0">
                <a:solidFill>
                  <a:prstClr val="black"/>
                </a:solidFill>
              </a:rPr>
              <a:t>You can either type the in $ at the appropriate place or press </a:t>
            </a:r>
            <a:r>
              <a:rPr lang="en-US" sz="2200" dirty="0">
                <a:solidFill>
                  <a:srgbClr val="FF0000"/>
                </a:solidFill>
              </a:rPr>
              <a:t>F4 </a:t>
            </a:r>
            <a:r>
              <a:rPr lang="en-US" sz="2200" dirty="0">
                <a:solidFill>
                  <a:prstClr val="black"/>
                </a:solidFill>
              </a:rPr>
              <a:t>while cursor is on the reference multiple times to choose the desired absolute format</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200" dirty="0" smtClean="0">
                <a:solidFill>
                  <a:prstClr val="black"/>
                </a:solidFill>
              </a:rPr>
              <a:t>Examples: A10 </a:t>
            </a:r>
            <a:r>
              <a:rPr lang="en-US" sz="2200" dirty="0">
                <a:solidFill>
                  <a:prstClr val="black"/>
                </a:solidFill>
              </a:rPr>
              <a:t>(not a constant), $A10, A$10, $A$10</a:t>
            </a:r>
          </a:p>
        </p:txBody>
      </p:sp>
    </p:spTree>
    <p:extLst>
      <p:ext uri="{BB962C8B-B14F-4D97-AF65-F5344CB8AC3E}">
        <p14:creationId xmlns:p14="http://schemas.microsoft.com/office/powerpoint/2010/main" val="424416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Logical </a:t>
            </a:r>
            <a:r>
              <a:rPr lang="en-US" dirty="0" smtClean="0"/>
              <a:t>Formulas:</a:t>
            </a:r>
            <a:endParaRPr lang="en-CA" dirty="0"/>
          </a:p>
        </p:txBody>
      </p:sp>
      <p:sp>
        <p:nvSpPr>
          <p:cNvPr id="4" name="Content Placeholder 2"/>
          <p:cNvSpPr txBox="1">
            <a:spLocks/>
          </p:cNvSpPr>
          <p:nvPr/>
        </p:nvSpPr>
        <p:spPr>
          <a:xfrm>
            <a:off x="1284050" y="1109271"/>
            <a:ext cx="10088799" cy="5913761"/>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buFont typeface="Wingdings" panose="05000000000000000000" pitchFamily="2" charset="2"/>
              <a:buChar char="Ø"/>
            </a:pPr>
            <a:r>
              <a:rPr lang="en-US" sz="3600" dirty="0">
                <a:solidFill>
                  <a:schemeClr val="tx1"/>
                </a:solidFill>
              </a:rPr>
              <a:t>IF (</a:t>
            </a:r>
            <a:r>
              <a:rPr lang="en-US" sz="3600" dirty="0" smtClean="0">
                <a:solidFill>
                  <a:srgbClr val="FF0000"/>
                </a:solidFill>
              </a:rPr>
              <a:t>Logical test, value if logical test is true, value if wrong</a:t>
            </a:r>
            <a:r>
              <a:rPr lang="en-US" sz="3600" dirty="0" smtClean="0"/>
              <a:t>)</a:t>
            </a:r>
          </a:p>
          <a:p>
            <a:pPr marL="201168" lvl="1" indent="0">
              <a:buNone/>
            </a:pPr>
            <a:endParaRPr lang="en-CA" sz="3600" dirty="0" smtClean="0">
              <a:solidFill>
                <a:schemeClr val="tx1"/>
              </a:solidFill>
            </a:endParaRPr>
          </a:p>
          <a:p>
            <a:pPr marL="201168" lvl="1" indent="0">
              <a:buNone/>
            </a:pPr>
            <a:r>
              <a:rPr lang="en-CA" sz="2800" dirty="0" smtClean="0">
                <a:solidFill>
                  <a:schemeClr val="tx1"/>
                </a:solidFill>
              </a:rPr>
              <a:t>The </a:t>
            </a:r>
            <a:r>
              <a:rPr lang="en-CA" sz="2800" dirty="0">
                <a:solidFill>
                  <a:schemeClr val="tx1"/>
                </a:solidFill>
              </a:rPr>
              <a:t>IF function can perform a logical test and return one value for a </a:t>
            </a:r>
            <a:r>
              <a:rPr lang="en-CA" sz="2800" dirty="0" smtClean="0">
                <a:solidFill>
                  <a:schemeClr val="tx1"/>
                </a:solidFill>
              </a:rPr>
              <a:t>TRUE </a:t>
            </a:r>
            <a:r>
              <a:rPr lang="en-CA" sz="2800" dirty="0">
                <a:solidFill>
                  <a:schemeClr val="tx1"/>
                </a:solidFill>
              </a:rPr>
              <a:t>result, and another for a FALSE result</a:t>
            </a:r>
            <a:r>
              <a:rPr lang="en-CA" sz="2800" dirty="0" smtClean="0">
                <a:solidFill>
                  <a:schemeClr val="tx1"/>
                </a:solidFill>
              </a:rPr>
              <a:t>. </a:t>
            </a:r>
          </a:p>
          <a:p>
            <a:pPr marL="201168" lvl="1" indent="0">
              <a:buNone/>
            </a:pPr>
            <a:endParaRPr lang="en-US" sz="2800" dirty="0">
              <a:solidFill>
                <a:schemeClr val="tx1"/>
              </a:solidFill>
            </a:endParaRPr>
          </a:p>
          <a:p>
            <a:pPr lvl="2">
              <a:buFont typeface="Wingdings" panose="05000000000000000000" pitchFamily="2" charset="2"/>
              <a:buChar char="§"/>
            </a:pPr>
            <a:r>
              <a:rPr lang="en-US" sz="2800" dirty="0" smtClean="0">
                <a:solidFill>
                  <a:schemeClr val="tx1"/>
                </a:solidFill>
              </a:rPr>
              <a:t>Check all trees whether DBH </a:t>
            </a:r>
            <a:r>
              <a:rPr lang="en-US" sz="2800" dirty="0">
                <a:solidFill>
                  <a:schemeClr val="tx1"/>
                </a:solidFill>
              </a:rPr>
              <a:t>of  </a:t>
            </a:r>
            <a:r>
              <a:rPr lang="en-US" sz="2800" dirty="0" smtClean="0">
                <a:solidFill>
                  <a:schemeClr val="tx1"/>
                </a:solidFill>
              </a:rPr>
              <a:t>a tree is </a:t>
            </a:r>
            <a:r>
              <a:rPr lang="en-US" sz="2800" dirty="0">
                <a:solidFill>
                  <a:schemeClr val="tx1"/>
                </a:solidFill>
              </a:rPr>
              <a:t>greater than 20?</a:t>
            </a:r>
          </a:p>
          <a:p>
            <a:pPr marL="384048" lvl="2" indent="0">
              <a:buNone/>
            </a:pPr>
            <a:r>
              <a:rPr lang="en-US" sz="2000" dirty="0" smtClean="0"/>
              <a:t>                            </a:t>
            </a:r>
            <a:r>
              <a:rPr lang="en-US" sz="2800" dirty="0">
                <a:solidFill>
                  <a:schemeClr val="tx1"/>
                </a:solidFill>
              </a:rPr>
              <a:t>=IF(C2&gt;20, "TRUE", "FALSE</a:t>
            </a:r>
            <a:r>
              <a:rPr lang="en-US" sz="2800" dirty="0" smtClean="0">
                <a:solidFill>
                  <a:schemeClr val="tx1"/>
                </a:solidFill>
              </a:rPr>
              <a:t>")</a:t>
            </a:r>
          </a:p>
          <a:p>
            <a:pPr marL="384048" lvl="2" indent="0">
              <a:buNone/>
            </a:pPr>
            <a:endParaRPr lang="en-US" sz="2800" dirty="0">
              <a:solidFill>
                <a:schemeClr val="tx1"/>
              </a:solidFill>
            </a:endParaRPr>
          </a:p>
        </p:txBody>
      </p:sp>
    </p:spTree>
    <p:extLst>
      <p:ext uri="{BB962C8B-B14F-4D97-AF65-F5344CB8AC3E}">
        <p14:creationId xmlns:p14="http://schemas.microsoft.com/office/powerpoint/2010/main" val="254562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Logical  Formulas</a:t>
            </a:r>
            <a:endParaRPr lang="en-CA" dirty="0"/>
          </a:p>
        </p:txBody>
      </p:sp>
      <p:sp>
        <p:nvSpPr>
          <p:cNvPr id="3" name="Rectangle 2"/>
          <p:cNvSpPr/>
          <p:nvPr/>
        </p:nvSpPr>
        <p:spPr>
          <a:xfrm>
            <a:off x="306023" y="1236605"/>
            <a:ext cx="10201308" cy="2937214"/>
          </a:xfrm>
          <a:prstGeom prst="rect">
            <a:avLst/>
          </a:prstGeom>
        </p:spPr>
        <p:txBody>
          <a:bodyPr wrap="square">
            <a:spAutoFit/>
          </a:bodyPr>
          <a:lstStyle/>
          <a:p>
            <a:pPr marR="0" lvl="1" indent="-457200" fontAlgn="auto">
              <a:lnSpc>
                <a:spcPts val="2520"/>
              </a:lnSpc>
              <a:spcBef>
                <a:spcPts val="50"/>
              </a:spcBef>
              <a:spcAft>
                <a:spcPts val="50"/>
              </a:spcAft>
              <a:buClr>
                <a:schemeClr val="accent1"/>
              </a:buClr>
              <a:buSzTx/>
              <a:buFont typeface="Wingdings" panose="05000000000000000000" pitchFamily="2" charset="2"/>
              <a:buChar char="Ø"/>
              <a:tabLst/>
              <a:defRPr/>
            </a:pPr>
            <a:r>
              <a:rPr lang="en-US" sz="2600" dirty="0" smtClean="0">
                <a:solidFill>
                  <a:schemeClr val="tx1">
                    <a:lumMod val="75000"/>
                    <a:lumOff val="25000"/>
                  </a:schemeClr>
                </a:solidFill>
              </a:rPr>
              <a:t>AND (</a:t>
            </a:r>
            <a:r>
              <a:rPr lang="en-US" sz="2800" dirty="0">
                <a:solidFill>
                  <a:srgbClr val="FF0000"/>
                </a:solidFill>
              </a:rPr>
              <a:t>Logical test1, Logical test2, </a:t>
            </a:r>
            <a:r>
              <a:rPr lang="en-US" sz="2800" dirty="0" smtClean="0">
                <a:solidFill>
                  <a:srgbClr val="FF0000"/>
                </a:solidFill>
              </a:rPr>
              <a:t>…</a:t>
            </a:r>
            <a:r>
              <a:rPr lang="en-US" sz="2600" dirty="0" smtClean="0">
                <a:solidFill>
                  <a:schemeClr val="tx1">
                    <a:lumMod val="75000"/>
                    <a:lumOff val="25000"/>
                  </a:schemeClr>
                </a:solidFill>
              </a:rPr>
              <a:t>)</a:t>
            </a:r>
            <a:endParaRPr lang="en-US" sz="2600" dirty="0">
              <a:solidFill>
                <a:schemeClr val="tx1">
                  <a:lumMod val="75000"/>
                  <a:lumOff val="25000"/>
                </a:schemeClr>
              </a:solidFill>
            </a:endParaRPr>
          </a:p>
          <a:p>
            <a:pPr marL="1143000" lvl="2" indent="-228600">
              <a:spcBef>
                <a:spcPct val="20000"/>
              </a:spcBef>
              <a:buFont typeface="Arial" pitchFamily="34" charset="0"/>
              <a:buChar char="•"/>
              <a:defRPr/>
            </a:pPr>
            <a:r>
              <a:rPr lang="en-US" sz="2400" dirty="0" smtClean="0">
                <a:solidFill>
                  <a:prstClr val="black"/>
                </a:solidFill>
              </a:rPr>
              <a:t>Similar </a:t>
            </a:r>
            <a:r>
              <a:rPr lang="en-CA" sz="2400" dirty="0">
                <a:solidFill>
                  <a:prstClr val="black"/>
                </a:solidFill>
              </a:rPr>
              <a:t>AND formula will return true if all logical tests are true, and it will return false if at least one of the logical tests are </a:t>
            </a:r>
            <a:r>
              <a:rPr lang="en-CA" sz="2400" dirty="0" smtClean="0">
                <a:solidFill>
                  <a:prstClr val="black"/>
                </a:solidFill>
              </a:rPr>
              <a:t>false.</a:t>
            </a:r>
          </a:p>
          <a:p>
            <a:pPr lvl="2">
              <a:spcBef>
                <a:spcPct val="20000"/>
              </a:spcBef>
              <a:defRPr/>
            </a:pPr>
            <a:endParaRPr lang="en-CA" sz="2400" dirty="0" smtClean="0">
              <a:solidFill>
                <a:prstClr val="black"/>
              </a:solidFill>
            </a:endParaRPr>
          </a:p>
          <a:p>
            <a:pPr marL="1143000" lvl="2" indent="-228600">
              <a:spcBef>
                <a:spcPct val="20000"/>
              </a:spcBef>
              <a:buFont typeface="Arial" pitchFamily="34" charset="0"/>
              <a:buChar char="•"/>
              <a:defRPr/>
            </a:pPr>
            <a:r>
              <a:rPr lang="en-US" sz="2400" dirty="0" smtClean="0"/>
              <a:t>Check </a:t>
            </a:r>
            <a:r>
              <a:rPr lang="en-US" sz="2400" dirty="0"/>
              <a:t>all trees whether DBH of  a tree is greater than </a:t>
            </a:r>
            <a:r>
              <a:rPr lang="en-US" sz="2400" dirty="0" smtClean="0"/>
              <a:t>12 and </a:t>
            </a:r>
            <a:r>
              <a:rPr lang="en-US" sz="2400" dirty="0" smtClean="0">
                <a:solidFill>
                  <a:prstClr val="black"/>
                </a:solidFill>
              </a:rPr>
              <a:t>species is </a:t>
            </a:r>
            <a:r>
              <a:rPr lang="en-US" sz="2400" dirty="0">
                <a:solidFill>
                  <a:prstClr val="black"/>
                </a:solidFill>
              </a:rPr>
              <a:t>“H”</a:t>
            </a:r>
            <a:r>
              <a:rPr lang="en-US" sz="2400" dirty="0" smtClean="0"/>
              <a:t>?</a:t>
            </a:r>
            <a:endParaRPr lang="en-US" sz="2400" dirty="0"/>
          </a:p>
          <a:p>
            <a:pPr lvl="2">
              <a:spcBef>
                <a:spcPct val="20000"/>
              </a:spcBef>
              <a:defRPr/>
            </a:pPr>
            <a:r>
              <a:rPr lang="en-US" sz="2400" dirty="0">
                <a:solidFill>
                  <a:prstClr val="black"/>
                </a:solidFill>
              </a:rPr>
              <a:t> </a:t>
            </a:r>
            <a:r>
              <a:rPr lang="en-US" sz="2400" dirty="0" smtClean="0">
                <a:solidFill>
                  <a:prstClr val="black"/>
                </a:solidFill>
              </a:rPr>
              <a:t>                        </a:t>
            </a:r>
            <a:r>
              <a:rPr lang="en-US" sz="2400" kern="0" dirty="0" smtClean="0">
                <a:solidFill>
                  <a:prstClr val="black"/>
                </a:solidFill>
              </a:rPr>
              <a:t>=</a:t>
            </a:r>
            <a:r>
              <a:rPr lang="en-US" sz="2400" kern="0" dirty="0">
                <a:solidFill>
                  <a:prstClr val="black"/>
                </a:solidFill>
              </a:rPr>
              <a:t>AND(B2="H", C2&gt;12)</a:t>
            </a:r>
            <a:endParaRPr kumimoji="0" lang="en-US" sz="2400" b="0" i="0" u="none" strike="noStrike" kern="0" cap="none" spc="0" normalizeH="0" baseline="0" noProof="0" dirty="0" smtClean="0">
              <a:ln>
                <a:noFill/>
              </a:ln>
              <a:solidFill>
                <a:prstClr val="black"/>
              </a:solidFill>
              <a:effectLst/>
              <a:uLnTx/>
              <a:uFillTx/>
            </a:endParaRPr>
          </a:p>
        </p:txBody>
      </p:sp>
    </p:spTree>
    <p:extLst>
      <p:ext uri="{BB962C8B-B14F-4D97-AF65-F5344CB8AC3E}">
        <p14:creationId xmlns:p14="http://schemas.microsoft.com/office/powerpoint/2010/main" val="10839850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Logical  Formulas</a:t>
            </a:r>
            <a:endParaRPr lang="en-CA" dirty="0"/>
          </a:p>
        </p:txBody>
      </p:sp>
      <p:sp>
        <p:nvSpPr>
          <p:cNvPr id="3" name="Rectangle 2"/>
          <p:cNvSpPr/>
          <p:nvPr/>
        </p:nvSpPr>
        <p:spPr>
          <a:xfrm>
            <a:off x="306022" y="1236604"/>
            <a:ext cx="10701067" cy="3334246"/>
          </a:xfrm>
          <a:prstGeom prst="rect">
            <a:avLst/>
          </a:prstGeom>
        </p:spPr>
        <p:txBody>
          <a:bodyPr wrap="square">
            <a:spAutoFit/>
          </a:bodyPr>
          <a:lstStyle/>
          <a:p>
            <a:pPr marR="0" lvl="1" indent="-457200" fontAlgn="auto">
              <a:lnSpc>
                <a:spcPts val="2520"/>
              </a:lnSpc>
              <a:spcBef>
                <a:spcPts val="50"/>
              </a:spcBef>
              <a:spcAft>
                <a:spcPts val="50"/>
              </a:spcAft>
              <a:buClr>
                <a:schemeClr val="accent1"/>
              </a:buClr>
              <a:buSzTx/>
              <a:buFont typeface="Wingdings" panose="05000000000000000000" pitchFamily="2" charset="2"/>
              <a:buChar char="Ø"/>
              <a:tabLst/>
              <a:defRPr/>
            </a:pPr>
            <a:r>
              <a:rPr lang="en-US" sz="2600" dirty="0" smtClean="0">
                <a:solidFill>
                  <a:schemeClr val="tx1">
                    <a:lumMod val="75000"/>
                    <a:lumOff val="25000"/>
                  </a:schemeClr>
                </a:solidFill>
              </a:rPr>
              <a:t>IF combined with AND:</a:t>
            </a:r>
          </a:p>
          <a:p>
            <a:pPr marL="0" marR="0" lvl="1" fontAlgn="auto">
              <a:lnSpc>
                <a:spcPts val="2520"/>
              </a:lnSpc>
              <a:spcBef>
                <a:spcPts val="50"/>
              </a:spcBef>
              <a:spcAft>
                <a:spcPts val="50"/>
              </a:spcAft>
              <a:buClr>
                <a:schemeClr val="accent1"/>
              </a:buClr>
              <a:buSzTx/>
              <a:tabLst/>
              <a:defRPr/>
            </a:pPr>
            <a:endParaRPr lang="en-US" sz="2600" dirty="0">
              <a:solidFill>
                <a:schemeClr val="tx1">
                  <a:lumMod val="75000"/>
                  <a:lumOff val="25000"/>
                </a:schemeClr>
              </a:solidFill>
            </a:endParaRPr>
          </a:p>
          <a:p>
            <a:pPr marL="0" marR="0" lvl="1" fontAlgn="auto">
              <a:lnSpc>
                <a:spcPts val="2520"/>
              </a:lnSpc>
              <a:spcBef>
                <a:spcPts val="50"/>
              </a:spcBef>
              <a:spcAft>
                <a:spcPts val="50"/>
              </a:spcAft>
              <a:buClr>
                <a:schemeClr val="accent1"/>
              </a:buClr>
              <a:buSzTx/>
              <a:tabLst/>
              <a:defRPr/>
            </a:pPr>
            <a:r>
              <a:rPr lang="en-US" sz="2400" dirty="0">
                <a:solidFill>
                  <a:prstClr val="black"/>
                </a:solidFill>
              </a:rPr>
              <a:t>Example: What’s the total height of the species “H” and “DBH&gt;12”?</a:t>
            </a:r>
          </a:p>
          <a:p>
            <a:pPr marL="1143000" lvl="2" indent="-228600">
              <a:spcBef>
                <a:spcPct val="20000"/>
              </a:spcBef>
              <a:buFont typeface="Arial" pitchFamily="34" charset="0"/>
              <a:buChar char="•"/>
              <a:defRPr/>
            </a:pPr>
            <a:r>
              <a:rPr lang="en-CA" sz="2400" dirty="0">
                <a:solidFill>
                  <a:prstClr val="black"/>
                </a:solidFill>
              </a:rPr>
              <a:t>Step1: test to see whether </a:t>
            </a:r>
            <a:r>
              <a:rPr lang="en-US" sz="2400" dirty="0">
                <a:solidFill>
                  <a:prstClr val="black"/>
                </a:solidFill>
              </a:rPr>
              <a:t>species “H”</a:t>
            </a:r>
            <a:r>
              <a:rPr lang="en-CA" sz="2400" dirty="0">
                <a:solidFill>
                  <a:prstClr val="black"/>
                </a:solidFill>
              </a:rPr>
              <a:t> and </a:t>
            </a:r>
            <a:r>
              <a:rPr lang="en-US" sz="2400" dirty="0">
                <a:solidFill>
                  <a:prstClr val="black"/>
                </a:solidFill>
              </a:rPr>
              <a:t>“DBH&gt;12”? </a:t>
            </a:r>
          </a:p>
          <a:p>
            <a:pPr marL="1143000" lvl="2" indent="-228600">
              <a:spcBef>
                <a:spcPct val="20000"/>
              </a:spcBef>
              <a:buFont typeface="Arial" pitchFamily="34" charset="0"/>
              <a:buChar char="•"/>
              <a:defRPr/>
            </a:pPr>
            <a:r>
              <a:rPr lang="en-CA" sz="2400" dirty="0">
                <a:solidFill>
                  <a:prstClr val="black"/>
                </a:solidFill>
              </a:rPr>
              <a:t>=AND(B2="H", C2&gt;12)</a:t>
            </a:r>
          </a:p>
          <a:p>
            <a:pPr marL="1143000" lvl="2" indent="-228600">
              <a:spcBef>
                <a:spcPct val="20000"/>
              </a:spcBef>
              <a:buFont typeface="Arial" pitchFamily="34" charset="0"/>
              <a:buChar char="•"/>
              <a:defRPr/>
            </a:pPr>
            <a:r>
              <a:rPr lang="en-CA" sz="2400" dirty="0">
                <a:solidFill>
                  <a:prstClr val="black"/>
                </a:solidFill>
              </a:rPr>
              <a:t>Step 2: if the above condition holds, </a:t>
            </a:r>
            <a:r>
              <a:rPr lang="en-US" sz="2400" dirty="0">
                <a:solidFill>
                  <a:schemeClr val="tx1">
                    <a:lumMod val="75000"/>
                    <a:lumOff val="25000"/>
                  </a:schemeClr>
                </a:solidFill>
              </a:rPr>
              <a:t>total </a:t>
            </a:r>
            <a:r>
              <a:rPr lang="en-US" sz="2400" dirty="0" smtClean="0">
                <a:solidFill>
                  <a:schemeClr val="tx1">
                    <a:lumMod val="75000"/>
                    <a:lumOff val="25000"/>
                  </a:schemeClr>
                </a:solidFill>
              </a:rPr>
              <a:t>height of the true values.</a:t>
            </a:r>
          </a:p>
          <a:p>
            <a:pPr lvl="2">
              <a:spcBef>
                <a:spcPct val="20000"/>
              </a:spcBef>
              <a:defRPr/>
            </a:pPr>
            <a:r>
              <a:rPr lang="en-CA" sz="2400" dirty="0" smtClean="0">
                <a:solidFill>
                  <a:schemeClr val="tx1">
                    <a:lumMod val="75000"/>
                    <a:lumOff val="25000"/>
                  </a:schemeClr>
                </a:solidFill>
              </a:rPr>
              <a:t>=</a:t>
            </a:r>
            <a:r>
              <a:rPr lang="en-CA" sz="2400" dirty="0">
                <a:solidFill>
                  <a:schemeClr val="tx1">
                    <a:lumMod val="75000"/>
                    <a:lumOff val="25000"/>
                  </a:schemeClr>
                </a:solidFill>
              </a:rPr>
              <a:t>IF(AND(B2="H", C2&gt;12),"T","F</a:t>
            </a:r>
            <a:r>
              <a:rPr lang="en-CA" sz="2400" dirty="0" smtClean="0">
                <a:solidFill>
                  <a:schemeClr val="tx1">
                    <a:lumMod val="75000"/>
                    <a:lumOff val="25000"/>
                  </a:schemeClr>
                </a:solidFill>
              </a:rPr>
              <a:t>")</a:t>
            </a:r>
          </a:p>
          <a:p>
            <a:pPr marL="1257300" lvl="2" indent="-342900">
              <a:spcBef>
                <a:spcPct val="20000"/>
              </a:spcBef>
              <a:buFont typeface="Arial" panose="020B0604020202020204" pitchFamily="34" charset="0"/>
              <a:buChar char="•"/>
              <a:defRPr/>
            </a:pPr>
            <a:r>
              <a:rPr lang="en-CA" sz="2400" dirty="0">
                <a:solidFill>
                  <a:prstClr val="black"/>
                </a:solidFill>
              </a:rPr>
              <a:t>Step </a:t>
            </a:r>
            <a:r>
              <a:rPr lang="en-CA" sz="2400" dirty="0" smtClean="0">
                <a:solidFill>
                  <a:prstClr val="black"/>
                </a:solidFill>
              </a:rPr>
              <a:t>3: take the total height where we have “T”</a:t>
            </a:r>
            <a:endParaRPr lang="en-US" sz="2400" dirty="0" smtClean="0">
              <a:solidFill>
                <a:schemeClr val="tx1">
                  <a:lumMod val="75000"/>
                  <a:lumOff val="25000"/>
                </a:schemeClr>
              </a:solidFill>
            </a:endParaRPr>
          </a:p>
        </p:txBody>
      </p:sp>
    </p:spTree>
    <p:extLst>
      <p:ext uri="{BB962C8B-B14F-4D97-AF65-F5344CB8AC3E}">
        <p14:creationId xmlns:p14="http://schemas.microsoft.com/office/powerpoint/2010/main" val="19117281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CA" dirty="0" smtClean="0"/>
              <a:t>Microsoft Excel </a:t>
            </a:r>
            <a:endParaRPr lang="en-CA" dirty="0"/>
          </a:p>
        </p:txBody>
      </p:sp>
      <p:sp>
        <p:nvSpPr>
          <p:cNvPr id="7" name="Rectangle 6"/>
          <p:cNvSpPr/>
          <p:nvPr/>
        </p:nvSpPr>
        <p:spPr>
          <a:xfrm>
            <a:off x="653168" y="959270"/>
            <a:ext cx="11112579" cy="2118529"/>
          </a:xfrm>
          <a:prstGeom prst="rect">
            <a:avLst/>
          </a:prstGeom>
        </p:spPr>
        <p:txBody>
          <a:bodyPr wrap="square">
            <a:spAutoFit/>
          </a:bodyPr>
          <a:lstStyle/>
          <a:p>
            <a:pPr indent="-360000">
              <a:lnSpc>
                <a:spcPts val="2520"/>
              </a:lnSpc>
              <a:spcBef>
                <a:spcPts val="50"/>
              </a:spcBef>
              <a:spcAft>
                <a:spcPts val="50"/>
              </a:spcAft>
              <a:buClr>
                <a:schemeClr val="accent1"/>
              </a:buClr>
              <a:buFont typeface="Wingdings" panose="05000000000000000000" pitchFamily="2" charset="2"/>
              <a:buChar char="Ø"/>
            </a:pPr>
            <a:r>
              <a:rPr lang="en-US" sz="2600" dirty="0" smtClean="0">
                <a:solidFill>
                  <a:schemeClr val="tx1">
                    <a:lumMod val="75000"/>
                    <a:lumOff val="25000"/>
                  </a:schemeClr>
                </a:solidFill>
              </a:rPr>
              <a:t>A  spreadsheet document </a:t>
            </a:r>
            <a:r>
              <a:rPr lang="en-US" sz="2600" dirty="0">
                <a:solidFill>
                  <a:schemeClr val="tx1">
                    <a:lumMod val="75000"/>
                    <a:lumOff val="25000"/>
                  </a:schemeClr>
                </a:solidFill>
              </a:rPr>
              <a:t>displays and stores data in rows and columns</a:t>
            </a:r>
            <a:r>
              <a:rPr lang="en-US" sz="2600" dirty="0" smtClean="0">
                <a:solidFill>
                  <a:schemeClr val="tx1">
                    <a:lumMod val="75000"/>
                    <a:lumOff val="25000"/>
                  </a:schemeClr>
                </a:solidFill>
              </a:rPr>
              <a:t>.</a:t>
            </a: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r>
              <a:rPr lang="en-US" sz="2600" dirty="0">
                <a:solidFill>
                  <a:schemeClr val="tx1">
                    <a:lumMod val="75000"/>
                    <a:lumOff val="25000"/>
                  </a:schemeClr>
                </a:solidFill>
              </a:rPr>
              <a:t>Spreadsheets allow us to easily arrange and manipulate data (mostly numerical data). </a:t>
            </a: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endParaRPr lang="en-CA" sz="2400" dirty="0">
              <a:solidFill>
                <a:schemeClr val="tx1">
                  <a:lumMod val="75000"/>
                  <a:lumOff val="25000"/>
                </a:schemeClr>
              </a:solidFill>
            </a:endParaRPr>
          </a:p>
        </p:txBody>
      </p:sp>
      <p:pic>
        <p:nvPicPr>
          <p:cNvPr id="6" name="Picture 5"/>
          <p:cNvPicPr>
            <a:picLocks noChangeAspect="1"/>
          </p:cNvPicPr>
          <p:nvPr/>
        </p:nvPicPr>
        <p:blipFill>
          <a:blip r:embed="rId3"/>
          <a:stretch>
            <a:fillRect/>
          </a:stretch>
        </p:blipFill>
        <p:spPr>
          <a:xfrm>
            <a:off x="731896" y="2617225"/>
            <a:ext cx="10559543" cy="3068679"/>
          </a:xfrm>
          <a:prstGeom prst="rect">
            <a:avLst/>
          </a:prstGeom>
        </p:spPr>
      </p:pic>
    </p:spTree>
    <p:extLst>
      <p:ext uri="{BB962C8B-B14F-4D97-AF65-F5344CB8AC3E}">
        <p14:creationId xmlns:p14="http://schemas.microsoft.com/office/powerpoint/2010/main" val="42877317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Logical  Formulas</a:t>
            </a:r>
            <a:endParaRPr lang="en-CA" dirty="0"/>
          </a:p>
        </p:txBody>
      </p:sp>
      <p:sp>
        <p:nvSpPr>
          <p:cNvPr id="3" name="Rectangle 2"/>
          <p:cNvSpPr/>
          <p:nvPr/>
        </p:nvSpPr>
        <p:spPr>
          <a:xfrm>
            <a:off x="306023" y="1236605"/>
            <a:ext cx="10201308" cy="2124684"/>
          </a:xfrm>
          <a:prstGeom prst="rect">
            <a:avLst/>
          </a:prstGeom>
        </p:spPr>
        <p:txBody>
          <a:bodyPr wrap="square">
            <a:spAutoFit/>
          </a:bodyPr>
          <a:lstStyle/>
          <a:p>
            <a:pPr marR="0" lvl="1" indent="-457200" fontAlgn="auto">
              <a:lnSpc>
                <a:spcPts val="2520"/>
              </a:lnSpc>
              <a:spcBef>
                <a:spcPts val="50"/>
              </a:spcBef>
              <a:spcAft>
                <a:spcPts val="50"/>
              </a:spcAft>
              <a:buClr>
                <a:schemeClr val="accent1"/>
              </a:buClr>
              <a:buSzTx/>
              <a:buFont typeface="Wingdings" panose="05000000000000000000" pitchFamily="2" charset="2"/>
              <a:buChar char="Ø"/>
              <a:tabLst/>
              <a:defRPr/>
            </a:pPr>
            <a:r>
              <a:rPr lang="en-US" sz="2600" dirty="0" smtClean="0">
                <a:solidFill>
                  <a:schemeClr val="tx1">
                    <a:lumMod val="75000"/>
                    <a:lumOff val="25000"/>
                  </a:schemeClr>
                </a:solidFill>
              </a:rPr>
              <a:t>OR (</a:t>
            </a:r>
            <a:r>
              <a:rPr lang="en-US" sz="2800" dirty="0">
                <a:solidFill>
                  <a:srgbClr val="FF0000"/>
                </a:solidFill>
              </a:rPr>
              <a:t>Logical test1, Logical test2, </a:t>
            </a:r>
            <a:r>
              <a:rPr lang="en-US" sz="2800" dirty="0" smtClean="0">
                <a:solidFill>
                  <a:srgbClr val="FF0000"/>
                </a:solidFill>
              </a:rPr>
              <a:t>…</a:t>
            </a:r>
            <a:r>
              <a:rPr lang="en-US" sz="2600" dirty="0" smtClean="0">
                <a:solidFill>
                  <a:schemeClr val="tx1">
                    <a:lumMod val="75000"/>
                    <a:lumOff val="25000"/>
                  </a:schemeClr>
                </a:solidFill>
              </a:rPr>
              <a:t>)</a:t>
            </a:r>
            <a:endParaRPr lang="en-US" sz="2600" dirty="0">
              <a:solidFill>
                <a:schemeClr val="tx1">
                  <a:lumMod val="75000"/>
                  <a:lumOff val="25000"/>
                </a:schemeClr>
              </a:solidFill>
            </a:endParaRPr>
          </a:p>
          <a:p>
            <a:pPr marL="1143000" lvl="2" indent="-228600">
              <a:spcBef>
                <a:spcPct val="20000"/>
              </a:spcBef>
              <a:buFont typeface="Arial" pitchFamily="34" charset="0"/>
              <a:buChar char="•"/>
              <a:defRPr/>
            </a:pPr>
            <a:r>
              <a:rPr lang="en-CA" sz="2400" dirty="0" smtClean="0">
                <a:solidFill>
                  <a:prstClr val="black"/>
                </a:solidFill>
              </a:rPr>
              <a:t>OR </a:t>
            </a:r>
            <a:r>
              <a:rPr lang="en-CA" sz="2400" dirty="0">
                <a:solidFill>
                  <a:prstClr val="black"/>
                </a:solidFill>
              </a:rPr>
              <a:t>formula will return true if at least one of the logical tests is true, and it will return false only if all the logical tests are false</a:t>
            </a:r>
          </a:p>
          <a:p>
            <a:pPr marL="1143000" lvl="2" indent="-228600">
              <a:spcBef>
                <a:spcPct val="20000"/>
              </a:spcBef>
              <a:buFont typeface="Arial" pitchFamily="34" charset="0"/>
              <a:buChar char="•"/>
              <a:defRPr/>
            </a:pPr>
            <a:r>
              <a:rPr lang="en-US" sz="2400" dirty="0" smtClean="0"/>
              <a:t>Check all trees whether </a:t>
            </a:r>
            <a:r>
              <a:rPr lang="en-US" sz="2400" dirty="0" smtClean="0">
                <a:solidFill>
                  <a:prstClr val="black"/>
                </a:solidFill>
              </a:rPr>
              <a:t>species is ”F” or “H”</a:t>
            </a:r>
            <a:r>
              <a:rPr lang="en-US" sz="2400" dirty="0" smtClean="0"/>
              <a:t>?</a:t>
            </a:r>
          </a:p>
          <a:p>
            <a:pPr lvl="2">
              <a:spcBef>
                <a:spcPct val="20000"/>
              </a:spcBef>
              <a:defRPr/>
            </a:pPr>
            <a:r>
              <a:rPr lang="en-US" sz="2400" dirty="0" smtClean="0">
                <a:solidFill>
                  <a:prstClr val="black"/>
                </a:solidFill>
              </a:rPr>
              <a:t>                         </a:t>
            </a:r>
            <a:r>
              <a:rPr lang="en-US" sz="2400" kern="0" dirty="0" smtClean="0">
                <a:solidFill>
                  <a:prstClr val="black"/>
                </a:solidFill>
              </a:rPr>
              <a:t>=OR(B2</a:t>
            </a:r>
            <a:r>
              <a:rPr lang="en-US" sz="2400" kern="0" dirty="0">
                <a:solidFill>
                  <a:prstClr val="black"/>
                </a:solidFill>
              </a:rPr>
              <a:t>="F", </a:t>
            </a:r>
            <a:r>
              <a:rPr lang="en-US" sz="2400" kern="0" dirty="0" smtClean="0">
                <a:solidFill>
                  <a:prstClr val="black"/>
                </a:solidFill>
              </a:rPr>
              <a:t>B2</a:t>
            </a:r>
            <a:r>
              <a:rPr lang="en-US" sz="2400" kern="0" dirty="0">
                <a:solidFill>
                  <a:prstClr val="black"/>
                </a:solidFill>
              </a:rPr>
              <a:t>="H")</a:t>
            </a:r>
            <a:endParaRPr kumimoji="0" lang="en-US" sz="2400" b="0" i="0" u="none" strike="noStrike" kern="0" cap="none" spc="0" normalizeH="0" baseline="0" noProof="0" dirty="0" smtClean="0">
              <a:ln>
                <a:noFill/>
              </a:ln>
              <a:solidFill>
                <a:prstClr val="black"/>
              </a:solidFill>
              <a:effectLst/>
              <a:uLnTx/>
              <a:uFillTx/>
            </a:endParaRPr>
          </a:p>
        </p:txBody>
      </p:sp>
      <p:sp>
        <p:nvSpPr>
          <p:cNvPr id="4" name="Rectangle 3"/>
          <p:cNvSpPr/>
          <p:nvPr/>
        </p:nvSpPr>
        <p:spPr>
          <a:xfrm>
            <a:off x="581286" y="3589316"/>
            <a:ext cx="10201308" cy="2494016"/>
          </a:xfrm>
          <a:prstGeom prst="rect">
            <a:avLst/>
          </a:prstGeom>
        </p:spPr>
        <p:txBody>
          <a:bodyPr wrap="square">
            <a:spAutoFit/>
          </a:bodyPr>
          <a:lstStyle/>
          <a:p>
            <a:pPr marR="0" lvl="1" indent="-457200" fontAlgn="auto">
              <a:lnSpc>
                <a:spcPts val="2520"/>
              </a:lnSpc>
              <a:spcBef>
                <a:spcPts val="50"/>
              </a:spcBef>
              <a:spcAft>
                <a:spcPts val="50"/>
              </a:spcAft>
              <a:buClr>
                <a:schemeClr val="accent1"/>
              </a:buClr>
              <a:buSzTx/>
              <a:buFont typeface="Wingdings" panose="05000000000000000000" pitchFamily="2" charset="2"/>
              <a:buChar char="Ø"/>
              <a:tabLst/>
              <a:defRPr/>
            </a:pPr>
            <a:r>
              <a:rPr lang="en-US" sz="2600" dirty="0" smtClean="0">
                <a:solidFill>
                  <a:schemeClr val="tx1">
                    <a:lumMod val="75000"/>
                    <a:lumOff val="25000"/>
                  </a:schemeClr>
                </a:solidFill>
              </a:rPr>
              <a:t>NOT (</a:t>
            </a:r>
            <a:r>
              <a:rPr lang="en-US" sz="2800" dirty="0" err="1" smtClean="0">
                <a:solidFill>
                  <a:srgbClr val="FF0000"/>
                </a:solidFill>
              </a:rPr>
              <a:t>Logicaltest</a:t>
            </a:r>
            <a:r>
              <a:rPr lang="en-US" sz="2600" dirty="0" smtClean="0">
                <a:solidFill>
                  <a:schemeClr val="tx1">
                    <a:lumMod val="75000"/>
                    <a:lumOff val="25000"/>
                  </a:schemeClr>
                </a:solidFill>
              </a:rPr>
              <a:t>)</a:t>
            </a:r>
            <a:endParaRPr lang="en-US" sz="2600" dirty="0">
              <a:solidFill>
                <a:schemeClr val="tx1">
                  <a:lumMod val="75000"/>
                  <a:lumOff val="25000"/>
                </a:schemeClr>
              </a:solidFill>
            </a:endParaRPr>
          </a:p>
          <a:p>
            <a:pPr marL="1257300" lvl="2" indent="-342900">
              <a:buFont typeface="Arial" panose="020B0604020202020204" pitchFamily="34" charset="0"/>
              <a:buChar char="•"/>
            </a:pPr>
            <a:r>
              <a:rPr lang="en-US" sz="2400" dirty="0" smtClean="0"/>
              <a:t>Returns </a:t>
            </a:r>
            <a:r>
              <a:rPr lang="en-US" sz="2400" dirty="0"/>
              <a:t>false if logical test is true or true if logical test is false (changes true to false and vise versa</a:t>
            </a:r>
            <a:r>
              <a:rPr lang="en-US" sz="2400" dirty="0" smtClean="0"/>
              <a:t>)</a:t>
            </a:r>
            <a:endParaRPr lang="en-CA" sz="2400" dirty="0" smtClean="0">
              <a:solidFill>
                <a:prstClr val="black"/>
              </a:solidFill>
            </a:endParaRPr>
          </a:p>
          <a:p>
            <a:pPr marL="1143000" lvl="2" indent="-228600">
              <a:spcBef>
                <a:spcPct val="20000"/>
              </a:spcBef>
              <a:buFont typeface="Arial" pitchFamily="34" charset="0"/>
              <a:buChar char="•"/>
              <a:defRPr/>
            </a:pPr>
            <a:r>
              <a:rPr lang="en-US" sz="2400" dirty="0" smtClean="0"/>
              <a:t>Check </a:t>
            </a:r>
            <a:r>
              <a:rPr lang="en-US" sz="2400" dirty="0"/>
              <a:t>all trees whether </a:t>
            </a:r>
            <a:r>
              <a:rPr lang="en-US" sz="2400" dirty="0" smtClean="0"/>
              <a:t> a </a:t>
            </a:r>
            <a:r>
              <a:rPr lang="en-US" sz="2400" dirty="0"/>
              <a:t>tree is </a:t>
            </a:r>
            <a:r>
              <a:rPr lang="en-US" sz="2400" dirty="0" smtClean="0"/>
              <a:t>NOT </a:t>
            </a:r>
            <a:r>
              <a:rPr lang="en-US" sz="2400" dirty="0" smtClean="0">
                <a:solidFill>
                  <a:prstClr val="black"/>
                </a:solidFill>
              </a:rPr>
              <a:t>”F</a:t>
            </a:r>
            <a:r>
              <a:rPr lang="en-US" sz="2400" dirty="0">
                <a:solidFill>
                  <a:prstClr val="black"/>
                </a:solidFill>
              </a:rPr>
              <a:t>” or “H”</a:t>
            </a:r>
            <a:r>
              <a:rPr lang="en-US" sz="2400" dirty="0"/>
              <a:t>?</a:t>
            </a:r>
            <a:r>
              <a:rPr lang="en-US" sz="2400" dirty="0" smtClean="0">
                <a:solidFill>
                  <a:prstClr val="black"/>
                </a:solidFill>
              </a:rPr>
              <a:t>                         </a:t>
            </a:r>
          </a:p>
          <a:p>
            <a:pPr lvl="2">
              <a:spcBef>
                <a:spcPct val="20000"/>
              </a:spcBef>
              <a:defRPr/>
            </a:pPr>
            <a:r>
              <a:rPr lang="en-US" sz="2400" kern="0" dirty="0">
                <a:solidFill>
                  <a:prstClr val="black"/>
                </a:solidFill>
              </a:rPr>
              <a:t> </a:t>
            </a:r>
            <a:r>
              <a:rPr lang="en-US" sz="2400" kern="0" dirty="0" smtClean="0">
                <a:solidFill>
                  <a:prstClr val="black"/>
                </a:solidFill>
              </a:rPr>
              <a:t>= NOT(OR(B2</a:t>
            </a:r>
            <a:r>
              <a:rPr lang="en-US" sz="2400" kern="0" dirty="0">
                <a:solidFill>
                  <a:prstClr val="black"/>
                </a:solidFill>
              </a:rPr>
              <a:t>="F", B2="H</a:t>
            </a:r>
            <a:r>
              <a:rPr lang="en-US" sz="2400" kern="0" dirty="0" smtClean="0">
                <a:solidFill>
                  <a:prstClr val="black"/>
                </a:solidFill>
              </a:rPr>
              <a:t>")) opposite of what we found above.</a:t>
            </a:r>
          </a:p>
          <a:p>
            <a:pPr marL="1143000" lvl="2" indent="-228600">
              <a:spcBef>
                <a:spcPct val="20000"/>
              </a:spcBef>
              <a:buFont typeface="Arial" pitchFamily="34" charset="0"/>
              <a:buChar char="•"/>
              <a:defRPr/>
            </a:pPr>
            <a:endParaRPr kumimoji="0" lang="en-US" sz="2400" b="0" i="0" u="none" strike="noStrike" kern="0" cap="none" spc="0" normalizeH="0" baseline="0" noProof="0" dirty="0" smtClean="0">
              <a:ln>
                <a:noFill/>
              </a:ln>
              <a:solidFill>
                <a:prstClr val="black"/>
              </a:solidFill>
              <a:effectLst/>
              <a:uLnTx/>
              <a:uFillTx/>
            </a:endParaRPr>
          </a:p>
        </p:txBody>
      </p:sp>
    </p:spTree>
    <p:extLst>
      <p:ext uri="{BB962C8B-B14F-4D97-AF65-F5344CB8AC3E}">
        <p14:creationId xmlns:p14="http://schemas.microsoft.com/office/powerpoint/2010/main" val="40923565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Nested  Formulas</a:t>
            </a:r>
            <a:endParaRPr lang="en-CA" dirty="0"/>
          </a:p>
        </p:txBody>
      </p:sp>
      <p:sp>
        <p:nvSpPr>
          <p:cNvPr id="3" name="Rectangle 2"/>
          <p:cNvSpPr/>
          <p:nvPr/>
        </p:nvSpPr>
        <p:spPr>
          <a:xfrm>
            <a:off x="306023" y="1236605"/>
            <a:ext cx="10201308" cy="1882054"/>
          </a:xfrm>
          <a:prstGeom prst="rect">
            <a:avLst/>
          </a:prstGeom>
        </p:spPr>
        <p:txBody>
          <a:bodyPr wrap="square">
            <a:spAutoFit/>
          </a:bodyPr>
          <a:lstStyle/>
          <a:p>
            <a:pPr marR="0" lvl="1" indent="-457200" fontAlgn="auto">
              <a:lnSpc>
                <a:spcPts val="2520"/>
              </a:lnSpc>
              <a:spcBef>
                <a:spcPts val="50"/>
              </a:spcBef>
              <a:spcAft>
                <a:spcPts val="50"/>
              </a:spcAft>
              <a:buClr>
                <a:schemeClr val="accent1"/>
              </a:buClr>
              <a:buSzTx/>
              <a:buFont typeface="Wingdings" panose="05000000000000000000" pitchFamily="2" charset="2"/>
              <a:buChar char="Ø"/>
              <a:tabLst/>
              <a:defRPr/>
            </a:pPr>
            <a:r>
              <a:rPr lang="en-CA" sz="2600" dirty="0" smtClean="0">
                <a:solidFill>
                  <a:schemeClr val="tx1">
                    <a:lumMod val="75000"/>
                    <a:lumOff val="25000"/>
                  </a:schemeClr>
                </a:solidFill>
              </a:rPr>
              <a:t>Excel </a:t>
            </a:r>
            <a:r>
              <a:rPr lang="en-CA" sz="2600" dirty="0">
                <a:solidFill>
                  <a:schemeClr val="tx1">
                    <a:lumMod val="75000"/>
                    <a:lumOff val="25000"/>
                  </a:schemeClr>
                </a:solidFill>
              </a:rPr>
              <a:t>allows you to nest up to 64 levels of functions. </a:t>
            </a:r>
            <a:r>
              <a:rPr lang="en-CA" sz="2600" dirty="0" smtClean="0">
                <a:solidFill>
                  <a:schemeClr val="tx1">
                    <a:lumMod val="75000"/>
                    <a:lumOff val="25000"/>
                  </a:schemeClr>
                </a:solidFill>
              </a:rPr>
              <a:t>We </a:t>
            </a:r>
            <a:r>
              <a:rPr lang="en-CA" sz="2600" dirty="0">
                <a:solidFill>
                  <a:schemeClr val="tx1">
                    <a:lumMod val="75000"/>
                    <a:lumOff val="25000"/>
                  </a:schemeClr>
                </a:solidFill>
              </a:rPr>
              <a:t>create nested functions as part of a conditional formula</a:t>
            </a:r>
            <a:r>
              <a:rPr lang="en-CA" sz="2600" dirty="0" smtClean="0">
                <a:solidFill>
                  <a:schemeClr val="tx1">
                    <a:lumMod val="75000"/>
                    <a:lumOff val="25000"/>
                  </a:schemeClr>
                </a:solidFill>
              </a:rPr>
              <a:t>.</a:t>
            </a:r>
          </a:p>
          <a:p>
            <a:pPr marR="0" lvl="1" indent="-457200" fontAlgn="auto">
              <a:lnSpc>
                <a:spcPts val="2520"/>
              </a:lnSpc>
              <a:spcBef>
                <a:spcPts val="50"/>
              </a:spcBef>
              <a:spcAft>
                <a:spcPts val="50"/>
              </a:spcAft>
              <a:buClr>
                <a:schemeClr val="accent1"/>
              </a:buClr>
              <a:buSzTx/>
              <a:buFont typeface="Wingdings" panose="05000000000000000000" pitchFamily="2" charset="2"/>
              <a:buChar char="Ø"/>
              <a:tabLst/>
              <a:defRPr/>
            </a:pPr>
            <a:endParaRPr lang="en-CA" sz="2600" dirty="0">
              <a:solidFill>
                <a:schemeClr val="tx1">
                  <a:lumMod val="75000"/>
                  <a:lumOff val="25000"/>
                </a:schemeClr>
              </a:solidFill>
            </a:endParaRPr>
          </a:p>
          <a:p>
            <a:pPr marR="0" lvl="1" indent="-457200" fontAlgn="auto">
              <a:lnSpc>
                <a:spcPts val="2520"/>
              </a:lnSpc>
              <a:spcBef>
                <a:spcPts val="50"/>
              </a:spcBef>
              <a:spcAft>
                <a:spcPts val="50"/>
              </a:spcAft>
              <a:buClr>
                <a:schemeClr val="accent1"/>
              </a:buClr>
              <a:buSzTx/>
              <a:buFont typeface="Wingdings" panose="05000000000000000000" pitchFamily="2" charset="2"/>
              <a:buChar char="Ø"/>
              <a:tabLst/>
              <a:defRPr/>
            </a:pPr>
            <a:r>
              <a:rPr lang="en-US" sz="2400" dirty="0" smtClean="0"/>
              <a:t>Average of all trees is greater than 10 then find the total height</a:t>
            </a:r>
          </a:p>
          <a:p>
            <a:pPr lvl="2">
              <a:spcBef>
                <a:spcPct val="20000"/>
              </a:spcBef>
              <a:defRPr/>
            </a:pPr>
            <a:r>
              <a:rPr lang="en-US" sz="2400" dirty="0" smtClean="0">
                <a:solidFill>
                  <a:prstClr val="black"/>
                </a:solidFill>
              </a:rPr>
              <a:t>                         </a:t>
            </a:r>
            <a:r>
              <a:rPr lang="en-US" sz="2400" kern="0" dirty="0" smtClean="0">
                <a:solidFill>
                  <a:prstClr val="black"/>
                </a:solidFill>
              </a:rPr>
              <a:t>=IF(AVERAGE(C2:C51)&gt;</a:t>
            </a:r>
            <a:r>
              <a:rPr lang="en-US" sz="2400" kern="0" dirty="0">
                <a:solidFill>
                  <a:prstClr val="black"/>
                </a:solidFill>
              </a:rPr>
              <a:t>10, </a:t>
            </a:r>
            <a:r>
              <a:rPr lang="en-US" sz="2400" kern="0" dirty="0" smtClean="0">
                <a:solidFill>
                  <a:prstClr val="black"/>
                </a:solidFill>
              </a:rPr>
              <a:t>SUM(D2:D51),</a:t>
            </a:r>
            <a:r>
              <a:rPr lang="en-US" sz="2400" kern="0" dirty="0">
                <a:solidFill>
                  <a:prstClr val="black"/>
                </a:solidFill>
              </a:rPr>
              <a:t>0)</a:t>
            </a:r>
            <a:endParaRPr kumimoji="0" lang="en-US" sz="2400" b="0" i="0" u="none" strike="noStrike" kern="0" cap="none" spc="0" normalizeH="0" baseline="0" noProof="0" dirty="0" smtClean="0">
              <a:ln>
                <a:noFill/>
              </a:ln>
              <a:solidFill>
                <a:prstClr val="black"/>
              </a:solidFill>
              <a:effectLst/>
              <a:uLnTx/>
              <a:uFillTx/>
            </a:endParaRPr>
          </a:p>
        </p:txBody>
      </p:sp>
      <p:sp>
        <p:nvSpPr>
          <p:cNvPr id="4" name="Rectangle 3"/>
          <p:cNvSpPr/>
          <p:nvPr/>
        </p:nvSpPr>
        <p:spPr>
          <a:xfrm>
            <a:off x="581286" y="3589316"/>
            <a:ext cx="10201308" cy="461665"/>
          </a:xfrm>
          <a:prstGeom prst="rect">
            <a:avLst/>
          </a:prstGeom>
        </p:spPr>
        <p:txBody>
          <a:bodyPr wrap="square">
            <a:spAutoFit/>
          </a:bodyPr>
          <a:lstStyle/>
          <a:p>
            <a:pPr lvl="2">
              <a:spcBef>
                <a:spcPct val="20000"/>
              </a:spcBef>
              <a:defRPr/>
            </a:pPr>
            <a:r>
              <a:rPr lang="en-CA" sz="2400" dirty="0"/>
              <a:t>AVERAGE and SUM functions are nested within the IF function</a:t>
            </a:r>
            <a:endParaRPr lang="en-US" sz="2400" dirty="0"/>
          </a:p>
        </p:txBody>
      </p:sp>
    </p:spTree>
    <p:extLst>
      <p:ext uri="{BB962C8B-B14F-4D97-AF65-F5344CB8AC3E}">
        <p14:creationId xmlns:p14="http://schemas.microsoft.com/office/powerpoint/2010/main" val="27746120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Lookup Formulas:</a:t>
            </a:r>
            <a:endParaRPr lang="en-CA" dirty="0"/>
          </a:p>
        </p:txBody>
      </p:sp>
      <p:sp>
        <p:nvSpPr>
          <p:cNvPr id="5" name="Content Placeholder 2"/>
          <p:cNvSpPr txBox="1">
            <a:spLocks/>
          </p:cNvSpPr>
          <p:nvPr/>
        </p:nvSpPr>
        <p:spPr>
          <a:xfrm>
            <a:off x="1040860" y="1167637"/>
            <a:ext cx="10389140" cy="591376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nSpc>
                <a:spcPts val="2520"/>
              </a:lnSpc>
              <a:spcBef>
                <a:spcPts val="50"/>
              </a:spcBef>
              <a:spcAft>
                <a:spcPts val="50"/>
              </a:spcAft>
              <a:buClr>
                <a:schemeClr val="accent1"/>
              </a:buClr>
              <a:buFont typeface="Wingdings" panose="05000000000000000000" pitchFamily="2" charset="2"/>
              <a:buChar char="Ø"/>
              <a:defRPr/>
            </a:pPr>
            <a:r>
              <a:rPr lang="en-CA" sz="2800" dirty="0" smtClean="0"/>
              <a:t>Lookup </a:t>
            </a:r>
            <a:r>
              <a:rPr lang="en-CA" sz="2800" dirty="0"/>
              <a:t>formulas are used to find values of a referenced cell within a larger range</a:t>
            </a:r>
            <a:r>
              <a:rPr lang="en-CA" sz="2800" dirty="0" smtClean="0"/>
              <a:t>.</a:t>
            </a:r>
          </a:p>
          <a:p>
            <a:pPr marL="457200" indent="-457200">
              <a:lnSpc>
                <a:spcPts val="2520"/>
              </a:lnSpc>
              <a:spcBef>
                <a:spcPts val="50"/>
              </a:spcBef>
              <a:spcAft>
                <a:spcPts val="50"/>
              </a:spcAft>
              <a:buClr>
                <a:schemeClr val="accent1"/>
              </a:buClr>
              <a:buFont typeface="Wingdings" panose="05000000000000000000" pitchFamily="2" charset="2"/>
              <a:buChar char="Ø"/>
              <a:defRPr/>
            </a:pPr>
            <a:endParaRPr lang="en-CA" sz="2800" dirty="0"/>
          </a:p>
          <a:p>
            <a:pPr>
              <a:lnSpc>
                <a:spcPts val="2520"/>
              </a:lnSpc>
              <a:spcBef>
                <a:spcPts val="50"/>
              </a:spcBef>
              <a:spcAft>
                <a:spcPts val="50"/>
              </a:spcAft>
              <a:buClr>
                <a:schemeClr val="tx1"/>
              </a:buClr>
              <a:buFont typeface="Wingdings" panose="05000000000000000000" pitchFamily="2" charset="2"/>
              <a:buChar char="§"/>
              <a:defRPr/>
            </a:pPr>
            <a:r>
              <a:rPr lang="en-CA" sz="2800" dirty="0"/>
              <a:t>If the </a:t>
            </a:r>
            <a:r>
              <a:rPr lang="en-CA" sz="2800" dirty="0" smtClean="0"/>
              <a:t>Lookup</a:t>
            </a:r>
            <a:r>
              <a:rPr lang="en-CA" sz="2800" dirty="0"/>
              <a:t> function can't find the </a:t>
            </a:r>
            <a:r>
              <a:rPr lang="en-CA" sz="2800" dirty="0" err="1"/>
              <a:t>lookup_value</a:t>
            </a:r>
            <a:r>
              <a:rPr lang="en-CA" sz="2800" dirty="0"/>
              <a:t>, the function matches the largest value in </a:t>
            </a:r>
            <a:r>
              <a:rPr lang="en-CA" sz="2800" dirty="0" err="1"/>
              <a:t>lookup_vector</a:t>
            </a:r>
            <a:r>
              <a:rPr lang="en-CA" sz="2800" dirty="0"/>
              <a:t> that is less than or equal to </a:t>
            </a:r>
            <a:r>
              <a:rPr lang="en-CA" sz="2800" dirty="0" err="1" smtClean="0"/>
              <a:t>lookup_value</a:t>
            </a:r>
            <a:endParaRPr lang="en-CA" sz="2800" dirty="0" smtClean="0"/>
          </a:p>
          <a:p>
            <a:pPr>
              <a:lnSpc>
                <a:spcPts val="2520"/>
              </a:lnSpc>
              <a:spcBef>
                <a:spcPts val="50"/>
              </a:spcBef>
              <a:spcAft>
                <a:spcPts val="50"/>
              </a:spcAft>
              <a:buClr>
                <a:schemeClr val="tx1"/>
              </a:buClr>
              <a:buFont typeface="Wingdings" panose="05000000000000000000" pitchFamily="2" charset="2"/>
              <a:buChar char="§"/>
              <a:defRPr/>
            </a:pPr>
            <a:endParaRPr lang="en-CA" sz="2800" dirty="0" smtClean="0"/>
          </a:p>
          <a:p>
            <a:pPr>
              <a:lnSpc>
                <a:spcPts val="2520"/>
              </a:lnSpc>
              <a:spcBef>
                <a:spcPts val="50"/>
              </a:spcBef>
              <a:spcAft>
                <a:spcPts val="50"/>
              </a:spcAft>
              <a:buClr>
                <a:schemeClr val="tx1"/>
              </a:buClr>
              <a:buFont typeface="Wingdings" panose="05000000000000000000" pitchFamily="2" charset="2"/>
              <a:buChar char="§"/>
              <a:defRPr/>
            </a:pPr>
            <a:r>
              <a:rPr lang="en-CA" sz="2800" dirty="0"/>
              <a:t>If </a:t>
            </a:r>
            <a:r>
              <a:rPr lang="en-CA" sz="2800" dirty="0" err="1"/>
              <a:t>lookup_value</a:t>
            </a:r>
            <a:r>
              <a:rPr lang="en-CA" sz="2800" dirty="0"/>
              <a:t> is smaller than the smallest value in </a:t>
            </a:r>
            <a:r>
              <a:rPr lang="en-CA" sz="2800" dirty="0" err="1"/>
              <a:t>lookup_vector</a:t>
            </a:r>
            <a:r>
              <a:rPr lang="en-CA" sz="2800" dirty="0"/>
              <a:t>, </a:t>
            </a:r>
            <a:r>
              <a:rPr lang="en-CA" sz="2800" dirty="0" smtClean="0"/>
              <a:t>Lookup </a:t>
            </a:r>
            <a:r>
              <a:rPr lang="en-CA" sz="2800" dirty="0"/>
              <a:t>returns the #N/A error value</a:t>
            </a:r>
            <a:r>
              <a:rPr lang="en-CA" sz="2800" dirty="0" smtClean="0"/>
              <a:t>.</a:t>
            </a:r>
          </a:p>
          <a:p>
            <a:pPr>
              <a:lnSpc>
                <a:spcPts val="2520"/>
              </a:lnSpc>
              <a:spcBef>
                <a:spcPts val="50"/>
              </a:spcBef>
              <a:spcAft>
                <a:spcPts val="50"/>
              </a:spcAft>
              <a:buClr>
                <a:schemeClr val="tx1"/>
              </a:buClr>
              <a:buFont typeface="Wingdings" panose="05000000000000000000" pitchFamily="2" charset="2"/>
              <a:buChar char="§"/>
              <a:defRPr/>
            </a:pPr>
            <a:endParaRPr lang="en-CA" sz="2800" dirty="0"/>
          </a:p>
          <a:p>
            <a:pPr>
              <a:lnSpc>
                <a:spcPts val="2520"/>
              </a:lnSpc>
              <a:spcBef>
                <a:spcPts val="50"/>
              </a:spcBef>
              <a:spcAft>
                <a:spcPts val="50"/>
              </a:spcAft>
              <a:buClr>
                <a:schemeClr val="tx1"/>
              </a:buClr>
              <a:buFont typeface="Wingdings" panose="05000000000000000000" pitchFamily="2" charset="2"/>
              <a:buChar char="§"/>
              <a:defRPr/>
            </a:pPr>
            <a:r>
              <a:rPr lang="en-CA" sz="2800" dirty="0" smtClean="0"/>
              <a:t>At first sort by the lookup value in the column of interest and then write the formula: </a:t>
            </a:r>
          </a:p>
          <a:p>
            <a:pPr marL="0" indent="0">
              <a:lnSpc>
                <a:spcPts val="2520"/>
              </a:lnSpc>
              <a:spcBef>
                <a:spcPts val="50"/>
              </a:spcBef>
              <a:spcAft>
                <a:spcPts val="50"/>
              </a:spcAft>
              <a:buClr>
                <a:schemeClr val="tx1"/>
              </a:buClr>
              <a:buNone/>
              <a:defRPr/>
            </a:pPr>
            <a:r>
              <a:rPr lang="en-CA" sz="2800" dirty="0" smtClean="0"/>
              <a:t>                                 </a:t>
            </a:r>
          </a:p>
          <a:p>
            <a:pPr marL="0" indent="0" algn="ctr">
              <a:lnSpc>
                <a:spcPts val="2520"/>
              </a:lnSpc>
              <a:spcBef>
                <a:spcPts val="50"/>
              </a:spcBef>
              <a:spcAft>
                <a:spcPts val="50"/>
              </a:spcAft>
              <a:buClr>
                <a:schemeClr val="tx1"/>
              </a:buClr>
              <a:buNone/>
              <a:defRPr/>
            </a:pPr>
            <a:r>
              <a:rPr lang="en-CA" sz="2800" dirty="0" smtClean="0"/>
              <a:t>=LOOKUP(9.9</a:t>
            </a:r>
            <a:r>
              <a:rPr lang="en-CA" sz="2800" dirty="0"/>
              <a:t>, C2:C51, D2:D51</a:t>
            </a:r>
            <a:r>
              <a:rPr lang="en-CA" sz="2800" dirty="0" smtClean="0"/>
              <a:t>)</a:t>
            </a:r>
          </a:p>
          <a:p>
            <a:pPr marL="0" indent="0" algn="ctr">
              <a:lnSpc>
                <a:spcPts val="2520"/>
              </a:lnSpc>
              <a:spcBef>
                <a:spcPts val="50"/>
              </a:spcBef>
              <a:spcAft>
                <a:spcPts val="50"/>
              </a:spcAft>
              <a:buClr>
                <a:schemeClr val="tx1"/>
              </a:buClr>
              <a:buNone/>
              <a:defRPr/>
            </a:pPr>
            <a:r>
              <a:rPr lang="en-CA" sz="2800" dirty="0" smtClean="0"/>
              <a:t>We would get 8.69 as a return value</a:t>
            </a:r>
          </a:p>
        </p:txBody>
      </p:sp>
    </p:spTree>
    <p:extLst>
      <p:ext uri="{BB962C8B-B14F-4D97-AF65-F5344CB8AC3E}">
        <p14:creationId xmlns:p14="http://schemas.microsoft.com/office/powerpoint/2010/main" val="119720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Lookup Formulas:</a:t>
            </a:r>
            <a:endParaRPr lang="en-CA" dirty="0"/>
          </a:p>
        </p:txBody>
      </p:sp>
      <p:sp>
        <p:nvSpPr>
          <p:cNvPr id="5" name="Content Placeholder 2"/>
          <p:cNvSpPr txBox="1">
            <a:spLocks/>
          </p:cNvSpPr>
          <p:nvPr/>
        </p:nvSpPr>
        <p:spPr>
          <a:xfrm>
            <a:off x="1040860" y="1167637"/>
            <a:ext cx="10389140" cy="591376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2520"/>
              </a:lnSpc>
              <a:spcBef>
                <a:spcPts val="50"/>
              </a:spcBef>
              <a:spcAft>
                <a:spcPts val="50"/>
              </a:spcAft>
              <a:buClr>
                <a:schemeClr val="accent1"/>
              </a:buClr>
              <a:buNone/>
              <a:defRPr/>
            </a:pPr>
            <a:endParaRPr lang="en-CA" sz="2800" dirty="0"/>
          </a:p>
          <a:p>
            <a:pPr marL="457200" indent="-457200">
              <a:lnSpc>
                <a:spcPts val="2520"/>
              </a:lnSpc>
              <a:spcBef>
                <a:spcPts val="50"/>
              </a:spcBef>
              <a:spcAft>
                <a:spcPts val="50"/>
              </a:spcAft>
              <a:buClr>
                <a:schemeClr val="accent1"/>
              </a:buClr>
              <a:buFont typeface="Wingdings" panose="05000000000000000000" pitchFamily="2" charset="2"/>
              <a:buChar char="Ø"/>
              <a:defRPr/>
            </a:pPr>
            <a:r>
              <a:rPr lang="en-CA" sz="2800" dirty="0"/>
              <a:t>VLOOKUP(Lookup value, lookup range, column index, exact or approximate match</a:t>
            </a:r>
            <a:r>
              <a:rPr lang="en-CA" sz="2800" dirty="0" smtClean="0"/>
              <a:t>)</a:t>
            </a:r>
          </a:p>
          <a:p>
            <a:pPr marL="457200" indent="-457200">
              <a:lnSpc>
                <a:spcPts val="2520"/>
              </a:lnSpc>
              <a:spcBef>
                <a:spcPts val="50"/>
              </a:spcBef>
              <a:spcAft>
                <a:spcPts val="50"/>
              </a:spcAft>
              <a:buClr>
                <a:schemeClr val="accent1"/>
              </a:buClr>
              <a:buFont typeface="Wingdings" panose="05000000000000000000" pitchFamily="2" charset="2"/>
              <a:buChar char="Ø"/>
              <a:defRPr/>
            </a:pPr>
            <a:endParaRPr lang="en-CA" sz="2800" dirty="0"/>
          </a:p>
          <a:p>
            <a:pPr lvl="0">
              <a:lnSpc>
                <a:spcPts val="2520"/>
              </a:lnSpc>
              <a:spcBef>
                <a:spcPts val="50"/>
              </a:spcBef>
              <a:spcAft>
                <a:spcPts val="50"/>
              </a:spcAft>
              <a:buClr>
                <a:schemeClr val="tx1"/>
              </a:buClr>
              <a:buFont typeface="Wingdings" panose="05000000000000000000" pitchFamily="2" charset="2"/>
              <a:buChar char="§"/>
              <a:defRPr/>
            </a:pPr>
            <a:r>
              <a:rPr lang="en-CA" sz="2800" dirty="0"/>
              <a:t>Returns the value found in the column identified by the column index for the record (row) whose first column contains the look up </a:t>
            </a:r>
            <a:r>
              <a:rPr lang="en-CA" sz="2800" dirty="0" smtClean="0"/>
              <a:t>value.</a:t>
            </a:r>
            <a:endParaRPr lang="en-CA" sz="2800" dirty="0"/>
          </a:p>
          <a:p>
            <a:pPr lvl="0">
              <a:lnSpc>
                <a:spcPts val="2520"/>
              </a:lnSpc>
              <a:spcBef>
                <a:spcPts val="50"/>
              </a:spcBef>
              <a:spcAft>
                <a:spcPts val="50"/>
              </a:spcAft>
              <a:buClr>
                <a:schemeClr val="tx1"/>
              </a:buClr>
              <a:buFont typeface="Wingdings" panose="05000000000000000000" pitchFamily="2" charset="2"/>
              <a:buChar char="§"/>
              <a:defRPr/>
            </a:pPr>
            <a:r>
              <a:rPr lang="en-CA" sz="2800" dirty="0"/>
              <a:t>The table must be sorted in an ascending order</a:t>
            </a:r>
          </a:p>
          <a:p>
            <a:pPr lvl="0">
              <a:lnSpc>
                <a:spcPts val="2520"/>
              </a:lnSpc>
              <a:spcBef>
                <a:spcPts val="50"/>
              </a:spcBef>
              <a:spcAft>
                <a:spcPts val="50"/>
              </a:spcAft>
              <a:buClr>
                <a:schemeClr val="tx1"/>
              </a:buClr>
              <a:buFont typeface="Wingdings" panose="05000000000000000000" pitchFamily="2" charset="2"/>
              <a:buChar char="§"/>
              <a:defRPr/>
            </a:pPr>
            <a:r>
              <a:rPr lang="en-CA" sz="2800" dirty="0"/>
              <a:t>  when you need to find things in a table or a range by row.</a:t>
            </a:r>
          </a:p>
          <a:p>
            <a:pPr marL="0" lvl="0" indent="0" algn="ctr">
              <a:buClr>
                <a:schemeClr val="accent1"/>
              </a:buClr>
              <a:buNone/>
              <a:defRPr/>
            </a:pPr>
            <a:r>
              <a:rPr lang="en-CA" sz="2800" dirty="0" smtClean="0"/>
              <a:t>=</a:t>
            </a:r>
            <a:r>
              <a:rPr lang="en-CA" sz="2800" dirty="0"/>
              <a:t>VLOOKUP(Value you want to look up, range where you want to lookup the value, the column number in the range containing the return value, Exact Match or Approximate Match – indicated as 0/FALSE or 1/TRUE).</a:t>
            </a:r>
            <a:endParaRPr lang="en-US" sz="2800" dirty="0"/>
          </a:p>
        </p:txBody>
      </p:sp>
    </p:spTree>
    <p:extLst>
      <p:ext uri="{BB962C8B-B14F-4D97-AF65-F5344CB8AC3E}">
        <p14:creationId xmlns:p14="http://schemas.microsoft.com/office/powerpoint/2010/main" val="299170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Lookup Formulas:</a:t>
            </a:r>
            <a:endParaRPr lang="en-CA" dirty="0"/>
          </a:p>
        </p:txBody>
      </p:sp>
      <p:sp>
        <p:nvSpPr>
          <p:cNvPr id="5" name="Content Placeholder 2"/>
          <p:cNvSpPr txBox="1">
            <a:spLocks/>
          </p:cNvSpPr>
          <p:nvPr/>
        </p:nvSpPr>
        <p:spPr>
          <a:xfrm>
            <a:off x="948386" y="959270"/>
            <a:ext cx="10389140" cy="591376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2520"/>
              </a:lnSpc>
              <a:spcBef>
                <a:spcPts val="50"/>
              </a:spcBef>
              <a:spcAft>
                <a:spcPts val="50"/>
              </a:spcAft>
              <a:buClr>
                <a:schemeClr val="accent1"/>
              </a:buClr>
              <a:buNone/>
              <a:defRPr/>
            </a:pPr>
            <a:endParaRPr lang="en-CA" sz="2800" dirty="0"/>
          </a:p>
          <a:p>
            <a:pPr marL="457200" indent="-457200">
              <a:lnSpc>
                <a:spcPts val="2520"/>
              </a:lnSpc>
              <a:spcBef>
                <a:spcPts val="50"/>
              </a:spcBef>
              <a:spcAft>
                <a:spcPts val="50"/>
              </a:spcAft>
              <a:buClr>
                <a:schemeClr val="accent1"/>
              </a:buClr>
              <a:buFont typeface="Wingdings" panose="05000000000000000000" pitchFamily="2" charset="2"/>
              <a:buChar char="Ø"/>
              <a:defRPr/>
            </a:pPr>
            <a:r>
              <a:rPr lang="en-CA" sz="2800" dirty="0"/>
              <a:t>VLOOKUP(Lookup value, lookup range, column index, exact or approximate match)</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000" b="0" i="0" u="none" strike="noStrike" kern="1200" cap="none" spc="0" normalizeH="0" baseline="0" noProof="0" dirty="0" smtClean="0">
              <a:ln>
                <a:noFill/>
              </a:ln>
              <a:solidFill>
                <a:sysClr val="windowText" lastClr="000000"/>
              </a:solidFill>
              <a:effectLst/>
              <a:uLnTx/>
              <a:uFillTx/>
              <a:latin typeface="Calibri"/>
              <a:ea typeface="+mn-ea"/>
              <a:cs typeface="+mn-cs"/>
            </a:endParaRPr>
          </a:p>
        </p:txBody>
      </p:sp>
      <p:pic>
        <p:nvPicPr>
          <p:cNvPr id="3" name="Picture 2"/>
          <p:cNvPicPr>
            <a:picLocks noChangeAspect="1"/>
          </p:cNvPicPr>
          <p:nvPr/>
        </p:nvPicPr>
        <p:blipFill>
          <a:blip r:embed="rId3"/>
          <a:stretch>
            <a:fillRect/>
          </a:stretch>
        </p:blipFill>
        <p:spPr>
          <a:xfrm>
            <a:off x="4483782" y="2114601"/>
            <a:ext cx="7275195" cy="4094746"/>
          </a:xfrm>
          <a:prstGeom prst="rect">
            <a:avLst/>
          </a:prstGeom>
        </p:spPr>
      </p:pic>
      <p:sp>
        <p:nvSpPr>
          <p:cNvPr id="4" name="Rectangle 3"/>
          <p:cNvSpPr/>
          <p:nvPr/>
        </p:nvSpPr>
        <p:spPr>
          <a:xfrm>
            <a:off x="1068826" y="2778775"/>
            <a:ext cx="2993505" cy="3416320"/>
          </a:xfrm>
          <a:prstGeom prst="rect">
            <a:avLst/>
          </a:prstGeom>
        </p:spPr>
        <p:txBody>
          <a:bodyPr wrap="square">
            <a:spAutoFit/>
          </a:bodyPr>
          <a:lstStyle/>
          <a:p>
            <a:r>
              <a:rPr lang="en-CA" sz="2400" dirty="0"/>
              <a:t>=VLOOKUP(Value you want to look up, range where you want to lookup the value, the column number in the range containing the return value, Exact Match or Approximate Match</a:t>
            </a:r>
          </a:p>
        </p:txBody>
      </p:sp>
    </p:spTree>
    <p:extLst>
      <p:ext uri="{BB962C8B-B14F-4D97-AF65-F5344CB8AC3E}">
        <p14:creationId xmlns:p14="http://schemas.microsoft.com/office/powerpoint/2010/main" val="780247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Lookup Formulas:</a:t>
            </a:r>
            <a:endParaRPr lang="en-CA" dirty="0"/>
          </a:p>
        </p:txBody>
      </p:sp>
      <p:sp>
        <p:nvSpPr>
          <p:cNvPr id="5" name="Content Placeholder 2"/>
          <p:cNvSpPr txBox="1">
            <a:spLocks/>
          </p:cNvSpPr>
          <p:nvPr/>
        </p:nvSpPr>
        <p:spPr>
          <a:xfrm>
            <a:off x="948386" y="787820"/>
            <a:ext cx="10389140" cy="591376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2520"/>
              </a:lnSpc>
              <a:spcBef>
                <a:spcPts val="50"/>
              </a:spcBef>
              <a:spcAft>
                <a:spcPts val="50"/>
              </a:spcAft>
              <a:buClr>
                <a:schemeClr val="accent1"/>
              </a:buClr>
              <a:buNone/>
              <a:defRPr/>
            </a:pPr>
            <a:endParaRPr lang="en-CA" sz="2800" dirty="0"/>
          </a:p>
          <a:p>
            <a:pPr marL="457200" indent="-457200">
              <a:lnSpc>
                <a:spcPts val="2520"/>
              </a:lnSpc>
              <a:spcBef>
                <a:spcPts val="50"/>
              </a:spcBef>
              <a:spcAft>
                <a:spcPts val="50"/>
              </a:spcAft>
              <a:buClr>
                <a:schemeClr val="accent1"/>
              </a:buClr>
              <a:buFont typeface="Wingdings" panose="05000000000000000000" pitchFamily="2" charset="2"/>
              <a:buChar char="Ø"/>
              <a:defRPr/>
            </a:pPr>
            <a:r>
              <a:rPr lang="en-CA" sz="2800" dirty="0"/>
              <a:t>H</a:t>
            </a:r>
            <a:r>
              <a:rPr lang="en-CA" sz="2800" dirty="0" smtClean="0"/>
              <a:t>LOOKUP(Lookup </a:t>
            </a:r>
            <a:r>
              <a:rPr lang="en-CA" sz="2800" dirty="0"/>
              <a:t>value, lookup range, </a:t>
            </a:r>
            <a:r>
              <a:rPr lang="en-CA" sz="2800" dirty="0" smtClean="0"/>
              <a:t>row </a:t>
            </a:r>
            <a:r>
              <a:rPr lang="en-CA" sz="2800" dirty="0"/>
              <a:t>index, exact or approximate match)</a:t>
            </a:r>
          </a:p>
          <a:p>
            <a:pPr lvl="2"/>
            <a:r>
              <a:rPr lang="en-US" dirty="0"/>
              <a:t>Performs the same function as VLOOKUP, only applies it on a row basis </a:t>
            </a:r>
          </a:p>
          <a:p>
            <a:pPr lvl="2"/>
            <a:r>
              <a:rPr lang="en-US" dirty="0" err="1"/>
              <a:t>ie</a:t>
            </a:r>
            <a:r>
              <a:rPr lang="en-US" dirty="0"/>
              <a:t> finds the value in column whose first row contains the lookup value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000" b="0" i="0" u="none" strike="noStrike" kern="1200" cap="none" spc="0" normalizeH="0" baseline="0" noProof="0" dirty="0" smtClean="0">
              <a:ln>
                <a:noFill/>
              </a:ln>
              <a:solidFill>
                <a:sysClr val="windowText" lastClr="000000"/>
              </a:solidFill>
              <a:effectLst/>
              <a:uLnTx/>
              <a:uFillTx/>
              <a:latin typeface="Calibri"/>
              <a:ea typeface="+mn-ea"/>
              <a:cs typeface="+mn-cs"/>
            </a:endParaRPr>
          </a:p>
        </p:txBody>
      </p:sp>
      <p:pic>
        <p:nvPicPr>
          <p:cNvPr id="6" name="Picture 5"/>
          <p:cNvPicPr>
            <a:picLocks noChangeAspect="1"/>
          </p:cNvPicPr>
          <p:nvPr/>
        </p:nvPicPr>
        <p:blipFill>
          <a:blip r:embed="rId3"/>
          <a:stretch>
            <a:fillRect/>
          </a:stretch>
        </p:blipFill>
        <p:spPr>
          <a:xfrm>
            <a:off x="5850618" y="2712914"/>
            <a:ext cx="5578241" cy="3672631"/>
          </a:xfrm>
          <a:prstGeom prst="rect">
            <a:avLst/>
          </a:prstGeom>
        </p:spPr>
      </p:pic>
      <p:sp>
        <p:nvSpPr>
          <p:cNvPr id="7" name="Rectangle 6"/>
          <p:cNvSpPr/>
          <p:nvPr/>
        </p:nvSpPr>
        <p:spPr>
          <a:xfrm>
            <a:off x="2125783" y="4179897"/>
            <a:ext cx="3231077" cy="369332"/>
          </a:xfrm>
          <a:prstGeom prst="rect">
            <a:avLst/>
          </a:prstGeom>
        </p:spPr>
        <p:txBody>
          <a:bodyPr wrap="none">
            <a:spAutoFit/>
          </a:bodyPr>
          <a:lstStyle/>
          <a:p>
            <a:r>
              <a:rPr lang="en-CA" dirty="0"/>
              <a:t>=HLOOKUP(10, A2:D15,11,TRUE)</a:t>
            </a:r>
          </a:p>
        </p:txBody>
      </p:sp>
    </p:spTree>
    <p:extLst>
      <p:ext uri="{BB962C8B-B14F-4D97-AF65-F5344CB8AC3E}">
        <p14:creationId xmlns:p14="http://schemas.microsoft.com/office/powerpoint/2010/main" val="381411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Lookup Formulas:</a:t>
            </a:r>
            <a:endParaRPr lang="en-CA" dirty="0"/>
          </a:p>
        </p:txBody>
      </p:sp>
      <p:sp>
        <p:nvSpPr>
          <p:cNvPr id="5" name="Content Placeholder 2"/>
          <p:cNvSpPr txBox="1">
            <a:spLocks/>
          </p:cNvSpPr>
          <p:nvPr/>
        </p:nvSpPr>
        <p:spPr>
          <a:xfrm>
            <a:off x="948386" y="787820"/>
            <a:ext cx="10389140" cy="591376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2520"/>
              </a:lnSpc>
              <a:spcBef>
                <a:spcPts val="50"/>
              </a:spcBef>
              <a:spcAft>
                <a:spcPts val="50"/>
              </a:spcAft>
              <a:buClr>
                <a:schemeClr val="accent1"/>
              </a:buClr>
              <a:buNone/>
              <a:defRPr/>
            </a:pPr>
            <a:endParaRPr lang="en-CA" sz="2800" dirty="0"/>
          </a:p>
          <a:p>
            <a:pPr marL="457200" indent="-457200">
              <a:lnSpc>
                <a:spcPts val="2520"/>
              </a:lnSpc>
              <a:spcBef>
                <a:spcPts val="50"/>
              </a:spcBef>
              <a:spcAft>
                <a:spcPts val="50"/>
              </a:spcAft>
              <a:buClr>
                <a:schemeClr val="accent1"/>
              </a:buClr>
              <a:buFont typeface="Wingdings" panose="05000000000000000000" pitchFamily="2" charset="2"/>
              <a:buChar char="Ø"/>
              <a:defRPr/>
            </a:pPr>
            <a:r>
              <a:rPr lang="en-CA" sz="2800" dirty="0" smtClean="0"/>
              <a:t> Common </a:t>
            </a:r>
            <a:r>
              <a:rPr lang="en-CA" sz="2800" dirty="0"/>
              <a:t>errors</a:t>
            </a:r>
          </a:p>
          <a:p>
            <a:pPr marL="457200" indent="-457200">
              <a:lnSpc>
                <a:spcPts val="2520"/>
              </a:lnSpc>
              <a:spcBef>
                <a:spcPts val="50"/>
              </a:spcBef>
              <a:spcAft>
                <a:spcPts val="50"/>
              </a:spcAft>
              <a:buClr>
                <a:schemeClr val="accent1"/>
              </a:buClr>
              <a:buFont typeface="Wingdings" panose="05000000000000000000" pitchFamily="2" charset="2"/>
              <a:buChar char="Ø"/>
              <a:defRPr/>
            </a:pPr>
            <a:endParaRPr lang="en-CA" sz="2800" dirty="0"/>
          </a:p>
          <a:p>
            <a:pPr lvl="2"/>
            <a:r>
              <a:rPr lang="en-CA" b="1" dirty="0" smtClean="0"/>
              <a:t>#REF: </a:t>
            </a:r>
            <a:r>
              <a:rPr lang="en-CA" dirty="0" smtClean="0"/>
              <a:t>When </a:t>
            </a:r>
            <a:r>
              <a:rPr lang="en-CA" dirty="0"/>
              <a:t>the index value entered (for row or column index) is outside of the range boundary. </a:t>
            </a:r>
          </a:p>
          <a:p>
            <a:pPr marL="914400" lvl="2" indent="0">
              <a:buNone/>
            </a:pPr>
            <a:r>
              <a:rPr lang="en-CA" u="sng" dirty="0"/>
              <a:t>For </a:t>
            </a:r>
            <a:r>
              <a:rPr lang="en-CA" u="sng" dirty="0" smtClean="0"/>
              <a:t>example</a:t>
            </a:r>
            <a:r>
              <a:rPr lang="en-CA" dirty="0" smtClean="0"/>
              <a:t> if you </a:t>
            </a:r>
            <a:r>
              <a:rPr lang="en-CA" dirty="0"/>
              <a:t>have 20 columns in your range but you enter 21 as your column index in the VLOOKUP </a:t>
            </a:r>
            <a:r>
              <a:rPr lang="en-CA" dirty="0" smtClean="0"/>
              <a:t>formula</a:t>
            </a:r>
          </a:p>
          <a:p>
            <a:pPr marL="914400" lvl="2" indent="0">
              <a:buNone/>
            </a:pPr>
            <a:endParaRPr lang="en-CA" dirty="0"/>
          </a:p>
          <a:p>
            <a:pPr lvl="2"/>
            <a:r>
              <a:rPr lang="en-CA" b="1" dirty="0"/>
              <a:t>#</a:t>
            </a:r>
            <a:r>
              <a:rPr lang="en-CA" b="1" dirty="0" smtClean="0"/>
              <a:t>N/A: </a:t>
            </a:r>
            <a:r>
              <a:rPr lang="en-CA" dirty="0" smtClean="0"/>
              <a:t>When </a:t>
            </a:r>
            <a:r>
              <a:rPr lang="en-CA" dirty="0"/>
              <a:t>the lookup value doesn’t exist in the lookup </a:t>
            </a:r>
            <a:r>
              <a:rPr lang="en-CA" dirty="0" smtClean="0"/>
              <a:t>array.</a:t>
            </a:r>
            <a:endParaRPr lang="en-CA" dirty="0"/>
          </a:p>
          <a:p>
            <a:pPr lvl="2"/>
            <a:endParaRPr lang="en-US" dirty="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000" b="0" i="0" u="none" strike="noStrike" kern="1200" cap="none" spc="0" normalizeH="0" baseline="0" noProof="0" dirty="0" smtClean="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47748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Names: Organizing Ranges</a:t>
            </a:r>
            <a:endParaRPr lang="en-CA" dirty="0"/>
          </a:p>
        </p:txBody>
      </p:sp>
      <p:sp>
        <p:nvSpPr>
          <p:cNvPr id="3" name="Rectangle 2"/>
          <p:cNvSpPr/>
          <p:nvPr/>
        </p:nvSpPr>
        <p:spPr>
          <a:xfrm>
            <a:off x="354661" y="1158784"/>
            <a:ext cx="10201308" cy="1772280"/>
          </a:xfrm>
          <a:prstGeom prst="rect">
            <a:avLst/>
          </a:prstGeom>
        </p:spPr>
        <p:txBody>
          <a:bodyPr wrap="square">
            <a:spAutoFit/>
          </a:bodyPr>
          <a:lstStyle/>
          <a:p>
            <a:pPr marR="0" lvl="1" indent="-457200" fontAlgn="auto">
              <a:lnSpc>
                <a:spcPts val="2520"/>
              </a:lnSpc>
              <a:spcBef>
                <a:spcPts val="50"/>
              </a:spcBef>
              <a:spcAft>
                <a:spcPts val="50"/>
              </a:spcAft>
              <a:buClr>
                <a:schemeClr val="accent1"/>
              </a:buClr>
              <a:buSzTx/>
              <a:buFont typeface="Wingdings" panose="05000000000000000000" pitchFamily="2" charset="2"/>
              <a:buChar char="Ø"/>
              <a:tabLst/>
              <a:defRPr/>
            </a:pPr>
            <a:r>
              <a:rPr lang="en-CA" sz="2600" dirty="0" smtClean="0">
                <a:solidFill>
                  <a:schemeClr val="tx1">
                    <a:lumMod val="75000"/>
                    <a:lumOff val="25000"/>
                  </a:schemeClr>
                </a:solidFill>
              </a:rPr>
              <a:t> Ranges </a:t>
            </a:r>
            <a:r>
              <a:rPr lang="en-CA" sz="2600" dirty="0">
                <a:solidFill>
                  <a:schemeClr val="tx1">
                    <a:lumMod val="75000"/>
                    <a:lumOff val="25000"/>
                  </a:schemeClr>
                </a:solidFill>
              </a:rPr>
              <a:t>can be given names in </a:t>
            </a:r>
            <a:r>
              <a:rPr lang="en-CA" sz="2600" dirty="0" smtClean="0">
                <a:solidFill>
                  <a:schemeClr val="tx1">
                    <a:lumMod val="75000"/>
                    <a:lumOff val="25000"/>
                  </a:schemeClr>
                </a:solidFill>
              </a:rPr>
              <a:t>Excel: selected column, rows or table</a:t>
            </a:r>
          </a:p>
          <a:p>
            <a:pPr marR="0" lvl="1" indent="-457200" fontAlgn="auto">
              <a:lnSpc>
                <a:spcPts val="2520"/>
              </a:lnSpc>
              <a:spcBef>
                <a:spcPts val="50"/>
              </a:spcBef>
              <a:spcAft>
                <a:spcPts val="50"/>
              </a:spcAft>
              <a:buClr>
                <a:schemeClr val="accent1"/>
              </a:buClr>
              <a:buSzTx/>
              <a:buFont typeface="Wingdings" panose="05000000000000000000" pitchFamily="2" charset="2"/>
              <a:buChar char="Ø"/>
              <a:tabLst/>
              <a:defRPr/>
            </a:pPr>
            <a:endParaRPr lang="en-CA" sz="2600" dirty="0">
              <a:solidFill>
                <a:schemeClr val="tx1">
                  <a:lumMod val="75000"/>
                  <a:lumOff val="25000"/>
                </a:schemeClr>
              </a:solidFill>
            </a:endParaRPr>
          </a:p>
          <a:p>
            <a:pPr marR="0" lvl="1" indent="-457200" fontAlgn="auto">
              <a:lnSpc>
                <a:spcPts val="2520"/>
              </a:lnSpc>
              <a:spcBef>
                <a:spcPts val="50"/>
              </a:spcBef>
              <a:spcAft>
                <a:spcPts val="50"/>
              </a:spcAft>
              <a:buClr>
                <a:schemeClr val="accent1"/>
              </a:buClr>
              <a:buSzTx/>
              <a:buFont typeface="Wingdings" panose="05000000000000000000" pitchFamily="2" charset="2"/>
              <a:buChar char="Ø"/>
              <a:tabLst/>
              <a:defRPr/>
            </a:pPr>
            <a:r>
              <a:rPr lang="en-CA" sz="2600" dirty="0">
                <a:solidFill>
                  <a:schemeClr val="tx1">
                    <a:lumMod val="75000"/>
                    <a:lumOff val="25000"/>
                  </a:schemeClr>
                </a:solidFill>
              </a:rPr>
              <a:t>This helps to simplify referencing the range in formulas by replacing the range reference (e.g. Sheet1!A10:A100) with the </a:t>
            </a:r>
            <a:r>
              <a:rPr lang="en-CA" sz="2600" dirty="0" smtClean="0">
                <a:solidFill>
                  <a:schemeClr val="tx1">
                    <a:lumMod val="75000"/>
                    <a:lumOff val="25000"/>
                  </a:schemeClr>
                </a:solidFill>
              </a:rPr>
              <a:t>name.</a:t>
            </a:r>
          </a:p>
          <a:p>
            <a:pPr marL="0" marR="0" lvl="1" fontAlgn="auto">
              <a:lnSpc>
                <a:spcPts val="2520"/>
              </a:lnSpc>
              <a:spcBef>
                <a:spcPts val="50"/>
              </a:spcBef>
              <a:spcAft>
                <a:spcPts val="50"/>
              </a:spcAft>
              <a:buClr>
                <a:schemeClr val="accent1"/>
              </a:buClr>
              <a:buSzTx/>
              <a:tabLst/>
              <a:defRPr/>
            </a:pPr>
            <a:endParaRPr lang="en-CA" sz="2600" dirty="0">
              <a:solidFill>
                <a:schemeClr val="tx1">
                  <a:lumMod val="75000"/>
                  <a:lumOff val="25000"/>
                </a:schemeClr>
              </a:solidFill>
            </a:endParaRPr>
          </a:p>
        </p:txBody>
      </p:sp>
      <p:pic>
        <p:nvPicPr>
          <p:cNvPr id="5" name="Picture 4"/>
          <p:cNvPicPr>
            <a:picLocks noChangeAspect="1"/>
          </p:cNvPicPr>
          <p:nvPr/>
        </p:nvPicPr>
        <p:blipFill>
          <a:blip r:embed="rId3"/>
          <a:stretch>
            <a:fillRect/>
          </a:stretch>
        </p:blipFill>
        <p:spPr>
          <a:xfrm>
            <a:off x="6703549" y="2518144"/>
            <a:ext cx="4468607" cy="3788782"/>
          </a:xfrm>
          <a:prstGeom prst="rect">
            <a:avLst/>
          </a:prstGeom>
        </p:spPr>
      </p:pic>
      <p:sp>
        <p:nvSpPr>
          <p:cNvPr id="6" name="Rectangle 5"/>
          <p:cNvSpPr/>
          <p:nvPr/>
        </p:nvSpPr>
        <p:spPr>
          <a:xfrm>
            <a:off x="777241" y="3003487"/>
            <a:ext cx="5516555" cy="2759730"/>
          </a:xfrm>
          <a:prstGeom prst="rect">
            <a:avLst/>
          </a:prstGeom>
        </p:spPr>
        <p:txBody>
          <a:bodyPr wrap="square">
            <a:spAutoFit/>
          </a:bodyPr>
          <a:lstStyle/>
          <a:p>
            <a:pPr marL="0" marR="0" lvl="1" fontAlgn="auto">
              <a:lnSpc>
                <a:spcPts val="2520"/>
              </a:lnSpc>
              <a:spcBef>
                <a:spcPts val="50"/>
              </a:spcBef>
              <a:spcAft>
                <a:spcPts val="50"/>
              </a:spcAft>
              <a:buClr>
                <a:schemeClr val="accent1"/>
              </a:buClr>
              <a:buSzTx/>
              <a:tabLst/>
              <a:defRPr/>
            </a:pPr>
            <a:r>
              <a:rPr lang="en-CA" sz="2600" u="sng" dirty="0">
                <a:solidFill>
                  <a:schemeClr val="tx1">
                    <a:lumMod val="75000"/>
                    <a:lumOff val="25000"/>
                  </a:schemeClr>
                </a:solidFill>
              </a:rPr>
              <a:t>Example</a:t>
            </a:r>
            <a:r>
              <a:rPr lang="en-CA" sz="2600" u="sng" dirty="0" smtClean="0">
                <a:solidFill>
                  <a:schemeClr val="tx1">
                    <a:lumMod val="75000"/>
                    <a:lumOff val="25000"/>
                  </a:schemeClr>
                </a:solidFill>
              </a:rPr>
              <a:t>: </a:t>
            </a:r>
            <a:endParaRPr lang="en-CA" sz="2600" u="sng" dirty="0">
              <a:solidFill>
                <a:schemeClr val="tx1">
                  <a:lumMod val="75000"/>
                  <a:lumOff val="25000"/>
                </a:schemeClr>
              </a:solidFill>
            </a:endParaRPr>
          </a:p>
          <a:p>
            <a:pPr marL="0" marR="0" lvl="1" fontAlgn="auto">
              <a:lnSpc>
                <a:spcPts val="2520"/>
              </a:lnSpc>
              <a:spcBef>
                <a:spcPts val="50"/>
              </a:spcBef>
              <a:spcAft>
                <a:spcPts val="50"/>
              </a:spcAft>
              <a:buClr>
                <a:schemeClr val="accent1"/>
              </a:buClr>
              <a:buSzTx/>
              <a:tabLst/>
              <a:defRPr/>
            </a:pPr>
            <a:endParaRPr lang="en-CA" sz="2600" dirty="0" smtClean="0">
              <a:solidFill>
                <a:schemeClr val="tx1">
                  <a:lumMod val="75000"/>
                  <a:lumOff val="25000"/>
                </a:schemeClr>
              </a:solidFill>
            </a:endParaRPr>
          </a:p>
          <a:p>
            <a:pPr marL="0" marR="0" lvl="1" fontAlgn="auto">
              <a:lnSpc>
                <a:spcPts val="2520"/>
              </a:lnSpc>
              <a:spcBef>
                <a:spcPts val="50"/>
              </a:spcBef>
              <a:spcAft>
                <a:spcPts val="50"/>
              </a:spcAft>
              <a:buClr>
                <a:schemeClr val="accent1"/>
              </a:buClr>
              <a:buSzTx/>
              <a:tabLst/>
              <a:defRPr/>
            </a:pPr>
            <a:r>
              <a:rPr lang="en-CA" sz="2600" dirty="0" smtClean="0">
                <a:solidFill>
                  <a:schemeClr val="tx1">
                    <a:lumMod val="75000"/>
                    <a:lumOff val="25000"/>
                  </a:schemeClr>
                </a:solidFill>
              </a:rPr>
              <a:t>Sum </a:t>
            </a:r>
            <a:r>
              <a:rPr lang="en-CA" sz="2600" dirty="0">
                <a:solidFill>
                  <a:schemeClr val="tx1">
                    <a:lumMod val="75000"/>
                    <a:lumOff val="25000"/>
                  </a:schemeClr>
                </a:solidFill>
              </a:rPr>
              <a:t>of </a:t>
            </a:r>
            <a:r>
              <a:rPr lang="en-CA" sz="2600" dirty="0" smtClean="0">
                <a:solidFill>
                  <a:schemeClr val="tx1">
                    <a:lumMod val="75000"/>
                    <a:lumOff val="25000"/>
                  </a:schemeClr>
                </a:solidFill>
              </a:rPr>
              <a:t>Top_10_HT = sum </a:t>
            </a:r>
            <a:r>
              <a:rPr lang="en-CA" sz="2600" dirty="0">
                <a:solidFill>
                  <a:schemeClr val="tx1">
                    <a:lumMod val="75000"/>
                    <a:lumOff val="25000"/>
                  </a:schemeClr>
                </a:solidFill>
              </a:rPr>
              <a:t>the range named </a:t>
            </a:r>
            <a:r>
              <a:rPr lang="en-CA" sz="2600" dirty="0" smtClean="0">
                <a:solidFill>
                  <a:schemeClr val="tx1">
                    <a:lumMod val="75000"/>
                    <a:lumOff val="25000"/>
                  </a:schemeClr>
                </a:solidFill>
              </a:rPr>
              <a:t>“</a:t>
            </a:r>
            <a:r>
              <a:rPr lang="en-CA" sz="2600" dirty="0">
                <a:solidFill>
                  <a:schemeClr val="tx1">
                    <a:lumMod val="75000"/>
                    <a:lumOff val="25000"/>
                  </a:schemeClr>
                </a:solidFill>
              </a:rPr>
              <a:t>Top_10_HT</a:t>
            </a:r>
            <a:r>
              <a:rPr lang="en-CA" sz="2600" dirty="0" smtClean="0">
                <a:solidFill>
                  <a:schemeClr val="tx1">
                    <a:lumMod val="75000"/>
                    <a:lumOff val="25000"/>
                  </a:schemeClr>
                </a:solidFill>
              </a:rPr>
              <a:t>”.</a:t>
            </a:r>
            <a:endParaRPr lang="en-CA" sz="2600" dirty="0">
              <a:solidFill>
                <a:schemeClr val="tx1">
                  <a:lumMod val="75000"/>
                  <a:lumOff val="25000"/>
                </a:schemeClr>
              </a:solidFill>
            </a:endParaRPr>
          </a:p>
          <a:p>
            <a:pPr marL="0" marR="0" lvl="1" fontAlgn="auto">
              <a:lnSpc>
                <a:spcPts val="2520"/>
              </a:lnSpc>
              <a:spcBef>
                <a:spcPts val="50"/>
              </a:spcBef>
              <a:spcAft>
                <a:spcPts val="50"/>
              </a:spcAft>
              <a:buClr>
                <a:schemeClr val="accent1"/>
              </a:buClr>
              <a:buSzTx/>
              <a:tabLst/>
              <a:defRPr/>
            </a:pPr>
            <a:r>
              <a:rPr lang="en-CA" sz="2600" dirty="0">
                <a:solidFill>
                  <a:schemeClr val="tx1">
                    <a:lumMod val="75000"/>
                    <a:lumOff val="25000"/>
                  </a:schemeClr>
                </a:solidFill>
              </a:rPr>
              <a:t>Give a name of the top height after sorting the column and provide name “Top_10_HT”. Then sum them.</a:t>
            </a:r>
          </a:p>
          <a:p>
            <a:pPr marL="0" marR="0" lvl="1" fontAlgn="auto">
              <a:lnSpc>
                <a:spcPts val="2520"/>
              </a:lnSpc>
              <a:spcBef>
                <a:spcPts val="50"/>
              </a:spcBef>
              <a:spcAft>
                <a:spcPts val="50"/>
              </a:spcAft>
              <a:buClr>
                <a:schemeClr val="accent1"/>
              </a:buClr>
              <a:buSzTx/>
              <a:tabLst/>
              <a:defRPr/>
            </a:pPr>
            <a:r>
              <a:rPr lang="en-CA" sz="2600" dirty="0">
                <a:solidFill>
                  <a:schemeClr val="tx1">
                    <a:lumMod val="75000"/>
                    <a:lumOff val="25000"/>
                  </a:schemeClr>
                </a:solidFill>
              </a:rPr>
              <a:t> </a:t>
            </a:r>
            <a:endParaRPr lang="en-US" sz="2400" kern="0" dirty="0">
              <a:solidFill>
                <a:prstClr val="black"/>
              </a:solidFill>
            </a:endParaRPr>
          </a:p>
        </p:txBody>
      </p:sp>
    </p:spTree>
    <p:extLst>
      <p:ext uri="{BB962C8B-B14F-4D97-AF65-F5344CB8AC3E}">
        <p14:creationId xmlns:p14="http://schemas.microsoft.com/office/powerpoint/2010/main" val="39537826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Names: Organizing Ranges</a:t>
            </a:r>
            <a:endParaRPr lang="en-CA" dirty="0"/>
          </a:p>
        </p:txBody>
      </p:sp>
      <p:sp>
        <p:nvSpPr>
          <p:cNvPr id="3" name="Rectangle 2"/>
          <p:cNvSpPr/>
          <p:nvPr/>
        </p:nvSpPr>
        <p:spPr>
          <a:xfrm>
            <a:off x="354661" y="1158784"/>
            <a:ext cx="10201308" cy="4196020"/>
          </a:xfrm>
          <a:prstGeom prst="rect">
            <a:avLst/>
          </a:prstGeom>
        </p:spPr>
        <p:txBody>
          <a:bodyPr wrap="square">
            <a:spAutoFit/>
          </a:bodyPr>
          <a:lstStyle/>
          <a:p>
            <a:pPr marR="0" lvl="1" indent="-457200" fontAlgn="auto">
              <a:lnSpc>
                <a:spcPts val="2520"/>
              </a:lnSpc>
              <a:spcBef>
                <a:spcPts val="50"/>
              </a:spcBef>
              <a:spcAft>
                <a:spcPts val="50"/>
              </a:spcAft>
              <a:buClr>
                <a:schemeClr val="accent1"/>
              </a:buClr>
              <a:buSzTx/>
              <a:buFont typeface="Wingdings" panose="05000000000000000000" pitchFamily="2" charset="2"/>
              <a:buChar char="Ø"/>
              <a:tabLst/>
              <a:defRPr/>
            </a:pPr>
            <a:r>
              <a:rPr lang="en-CA" sz="2600" dirty="0" smtClean="0">
                <a:solidFill>
                  <a:schemeClr val="tx1">
                    <a:lumMod val="75000"/>
                    <a:lumOff val="25000"/>
                  </a:schemeClr>
                </a:solidFill>
              </a:rPr>
              <a:t> </a:t>
            </a:r>
            <a:r>
              <a:rPr lang="en-CA" sz="2600" u="sng" dirty="0" smtClean="0">
                <a:solidFill>
                  <a:schemeClr val="tx1">
                    <a:lumMod val="75000"/>
                    <a:lumOff val="25000"/>
                  </a:schemeClr>
                </a:solidFill>
              </a:rPr>
              <a:t>Method 1: </a:t>
            </a:r>
            <a:r>
              <a:rPr lang="en-CA" sz="2600" dirty="0">
                <a:solidFill>
                  <a:schemeClr val="tx1">
                    <a:lumMod val="75000"/>
                    <a:lumOff val="25000"/>
                  </a:schemeClr>
                </a:solidFill>
              </a:rPr>
              <a:t>Select the range </a:t>
            </a:r>
            <a:r>
              <a:rPr lang="en-CA" sz="2600" dirty="0" smtClean="0">
                <a:solidFill>
                  <a:schemeClr val="tx1">
                    <a:lumMod val="75000"/>
                    <a:lumOff val="25000"/>
                  </a:schemeClr>
                </a:solidFill>
              </a:rPr>
              <a:t>you’d </a:t>
            </a:r>
            <a:r>
              <a:rPr lang="en-CA" sz="2600" dirty="0">
                <a:solidFill>
                  <a:schemeClr val="tx1">
                    <a:lumMod val="75000"/>
                    <a:lumOff val="25000"/>
                  </a:schemeClr>
                </a:solidFill>
              </a:rPr>
              <a:t>like to </a:t>
            </a:r>
            <a:r>
              <a:rPr lang="en-CA" sz="2600" dirty="0" smtClean="0">
                <a:solidFill>
                  <a:schemeClr val="tx1">
                    <a:lumMod val="75000"/>
                    <a:lumOff val="25000"/>
                  </a:schemeClr>
                </a:solidFill>
              </a:rPr>
              <a:t>assign a name in </a:t>
            </a:r>
            <a:r>
              <a:rPr lang="en-CA" sz="2600" dirty="0">
                <a:solidFill>
                  <a:schemeClr val="tx1">
                    <a:lumMod val="75000"/>
                    <a:lumOff val="25000"/>
                  </a:schemeClr>
                </a:solidFill>
              </a:rPr>
              <a:t>the name box, </a:t>
            </a:r>
            <a:r>
              <a:rPr lang="en-CA" sz="2600" dirty="0" smtClean="0">
                <a:solidFill>
                  <a:schemeClr val="tx1">
                    <a:lumMod val="75000"/>
                    <a:lumOff val="25000"/>
                  </a:schemeClr>
                </a:solidFill>
              </a:rPr>
              <a:t>type </a:t>
            </a:r>
            <a:r>
              <a:rPr lang="en-CA" sz="2600" dirty="0">
                <a:solidFill>
                  <a:schemeClr val="tx1">
                    <a:lumMod val="75000"/>
                    <a:lumOff val="25000"/>
                  </a:schemeClr>
                </a:solidFill>
              </a:rPr>
              <a:t>in the </a:t>
            </a:r>
            <a:r>
              <a:rPr lang="en-CA" sz="2600" dirty="0" smtClean="0">
                <a:solidFill>
                  <a:schemeClr val="tx1">
                    <a:lumMod val="75000"/>
                    <a:lumOff val="25000"/>
                  </a:schemeClr>
                </a:solidFill>
              </a:rPr>
              <a:t>name. Shown on the previous slide.</a:t>
            </a:r>
          </a:p>
          <a:p>
            <a:pPr marR="0" lvl="1" indent="-457200" fontAlgn="auto">
              <a:lnSpc>
                <a:spcPts val="2520"/>
              </a:lnSpc>
              <a:spcBef>
                <a:spcPts val="50"/>
              </a:spcBef>
              <a:spcAft>
                <a:spcPts val="50"/>
              </a:spcAft>
              <a:buClr>
                <a:schemeClr val="accent1"/>
              </a:buClr>
              <a:buSzTx/>
              <a:buFont typeface="Wingdings" panose="05000000000000000000" pitchFamily="2" charset="2"/>
              <a:buChar char="Ø"/>
              <a:tabLst/>
              <a:defRPr/>
            </a:pPr>
            <a:endParaRPr lang="en-CA" sz="2600" dirty="0">
              <a:solidFill>
                <a:schemeClr val="tx1">
                  <a:lumMod val="75000"/>
                  <a:lumOff val="25000"/>
                </a:schemeClr>
              </a:solidFill>
            </a:endParaRPr>
          </a:p>
          <a:p>
            <a:pPr marR="0" lvl="1" indent="-457200" fontAlgn="auto">
              <a:lnSpc>
                <a:spcPts val="2520"/>
              </a:lnSpc>
              <a:spcBef>
                <a:spcPts val="50"/>
              </a:spcBef>
              <a:spcAft>
                <a:spcPts val="50"/>
              </a:spcAft>
              <a:buClr>
                <a:schemeClr val="accent1"/>
              </a:buClr>
              <a:buSzTx/>
              <a:buFont typeface="Wingdings" panose="05000000000000000000" pitchFamily="2" charset="2"/>
              <a:buChar char="Ø"/>
              <a:tabLst/>
              <a:defRPr/>
            </a:pPr>
            <a:endParaRPr lang="en-CA" sz="2600" dirty="0" smtClean="0">
              <a:solidFill>
                <a:schemeClr val="tx1">
                  <a:lumMod val="75000"/>
                  <a:lumOff val="25000"/>
                </a:schemeClr>
              </a:solidFill>
            </a:endParaRPr>
          </a:p>
          <a:p>
            <a:pPr marR="0" lvl="1" indent="-457200" fontAlgn="auto">
              <a:lnSpc>
                <a:spcPts val="2520"/>
              </a:lnSpc>
              <a:spcBef>
                <a:spcPts val="50"/>
              </a:spcBef>
              <a:spcAft>
                <a:spcPts val="50"/>
              </a:spcAft>
              <a:buClr>
                <a:schemeClr val="accent1"/>
              </a:buClr>
              <a:buSzTx/>
              <a:buFont typeface="Wingdings" panose="05000000000000000000" pitchFamily="2" charset="2"/>
              <a:buChar char="Ø"/>
              <a:tabLst/>
              <a:defRPr/>
            </a:pPr>
            <a:r>
              <a:rPr lang="en-CA" sz="2600" u="sng" dirty="0">
                <a:solidFill>
                  <a:schemeClr val="tx1">
                    <a:lumMod val="75000"/>
                    <a:lumOff val="25000"/>
                  </a:schemeClr>
                </a:solidFill>
              </a:rPr>
              <a:t> </a:t>
            </a:r>
            <a:r>
              <a:rPr lang="en-CA" sz="2600" u="sng" dirty="0" smtClean="0">
                <a:solidFill>
                  <a:schemeClr val="tx1">
                    <a:lumMod val="75000"/>
                    <a:lumOff val="25000"/>
                  </a:schemeClr>
                </a:solidFill>
              </a:rPr>
              <a:t>Method 2: </a:t>
            </a:r>
            <a:r>
              <a:rPr lang="en-CA" sz="2600" dirty="0" smtClean="0">
                <a:solidFill>
                  <a:schemeClr val="tx1">
                    <a:lumMod val="75000"/>
                    <a:lumOff val="25000"/>
                  </a:schemeClr>
                </a:solidFill>
              </a:rPr>
              <a:t>Use “Formulas” tab and </a:t>
            </a:r>
          </a:p>
          <a:p>
            <a:pPr marL="0" marR="0" lvl="1" fontAlgn="auto">
              <a:lnSpc>
                <a:spcPts val="2520"/>
              </a:lnSpc>
              <a:spcBef>
                <a:spcPts val="50"/>
              </a:spcBef>
              <a:spcAft>
                <a:spcPts val="50"/>
              </a:spcAft>
              <a:buClr>
                <a:schemeClr val="accent1"/>
              </a:buClr>
              <a:buSzTx/>
              <a:tabLst/>
              <a:defRPr/>
            </a:pPr>
            <a:r>
              <a:rPr lang="en-CA" sz="2600" dirty="0">
                <a:solidFill>
                  <a:schemeClr val="tx1">
                    <a:lumMod val="75000"/>
                    <a:lumOff val="25000"/>
                  </a:schemeClr>
                </a:solidFill>
              </a:rPr>
              <a:t> </a:t>
            </a:r>
            <a:r>
              <a:rPr lang="en-CA" sz="2600" dirty="0" smtClean="0">
                <a:solidFill>
                  <a:schemeClr val="tx1">
                    <a:lumMod val="75000"/>
                    <a:lumOff val="25000"/>
                  </a:schemeClr>
                </a:solidFill>
              </a:rPr>
              <a:t>       then “Define Name”.</a:t>
            </a:r>
          </a:p>
          <a:p>
            <a:pPr marL="0" marR="0" lvl="1" fontAlgn="auto">
              <a:lnSpc>
                <a:spcPts val="2520"/>
              </a:lnSpc>
              <a:spcBef>
                <a:spcPts val="50"/>
              </a:spcBef>
              <a:spcAft>
                <a:spcPts val="50"/>
              </a:spcAft>
              <a:buClr>
                <a:schemeClr val="accent1"/>
              </a:buClr>
              <a:buSzTx/>
              <a:tabLst/>
              <a:defRPr/>
            </a:pPr>
            <a:endParaRPr lang="en-CA" sz="2600" dirty="0" smtClean="0">
              <a:solidFill>
                <a:schemeClr val="tx1">
                  <a:lumMod val="75000"/>
                  <a:lumOff val="25000"/>
                </a:schemeClr>
              </a:solidFill>
            </a:endParaRPr>
          </a:p>
          <a:p>
            <a:pPr lvl="3" indent="-457200">
              <a:lnSpc>
                <a:spcPts val="2520"/>
              </a:lnSpc>
              <a:spcBef>
                <a:spcPts val="50"/>
              </a:spcBef>
              <a:spcAft>
                <a:spcPts val="50"/>
              </a:spcAft>
              <a:buFont typeface="Arial" panose="020B0604020202020204" pitchFamily="34" charset="0"/>
              <a:buChar char="•"/>
              <a:defRPr/>
            </a:pPr>
            <a:r>
              <a:rPr lang="en-CA" sz="2600" dirty="0">
                <a:solidFill>
                  <a:schemeClr val="tx1">
                    <a:lumMod val="75000"/>
                    <a:lumOff val="25000"/>
                  </a:schemeClr>
                </a:solidFill>
              </a:rPr>
              <a:t>Assign a name</a:t>
            </a:r>
          </a:p>
          <a:p>
            <a:pPr marR="0" lvl="1" indent="-457200" fontAlgn="auto">
              <a:lnSpc>
                <a:spcPts val="2520"/>
              </a:lnSpc>
              <a:spcBef>
                <a:spcPts val="50"/>
              </a:spcBef>
              <a:spcAft>
                <a:spcPts val="50"/>
              </a:spcAft>
              <a:buSzTx/>
              <a:buFont typeface="Arial" panose="020B0604020202020204" pitchFamily="34" charset="0"/>
              <a:buChar char="•"/>
              <a:tabLst/>
              <a:defRPr/>
            </a:pPr>
            <a:endParaRPr lang="en-CA" sz="2600" dirty="0">
              <a:solidFill>
                <a:schemeClr val="tx1">
                  <a:lumMod val="75000"/>
                  <a:lumOff val="25000"/>
                </a:schemeClr>
              </a:solidFill>
            </a:endParaRPr>
          </a:p>
          <a:p>
            <a:pPr lvl="3" indent="-457200">
              <a:lnSpc>
                <a:spcPts val="2520"/>
              </a:lnSpc>
              <a:spcBef>
                <a:spcPts val="50"/>
              </a:spcBef>
              <a:spcAft>
                <a:spcPts val="50"/>
              </a:spcAft>
              <a:buFont typeface="Arial" panose="020B0604020202020204" pitchFamily="34" charset="0"/>
              <a:buChar char="•"/>
              <a:defRPr/>
            </a:pPr>
            <a:r>
              <a:rPr lang="en-CA" sz="2600" dirty="0">
                <a:solidFill>
                  <a:schemeClr val="tx1">
                    <a:lumMod val="75000"/>
                    <a:lumOff val="25000"/>
                  </a:schemeClr>
                </a:solidFill>
              </a:rPr>
              <a:t>Select the range</a:t>
            </a:r>
          </a:p>
          <a:p>
            <a:pPr marL="0" marR="0" lvl="1" fontAlgn="auto">
              <a:lnSpc>
                <a:spcPts val="2520"/>
              </a:lnSpc>
              <a:spcBef>
                <a:spcPts val="50"/>
              </a:spcBef>
              <a:spcAft>
                <a:spcPts val="50"/>
              </a:spcAft>
              <a:buClr>
                <a:schemeClr val="accent1"/>
              </a:buClr>
              <a:buSzTx/>
              <a:tabLst/>
              <a:defRPr/>
            </a:pPr>
            <a:endParaRPr lang="en-CA" sz="2600" dirty="0" smtClean="0">
              <a:solidFill>
                <a:schemeClr val="tx1">
                  <a:lumMod val="75000"/>
                  <a:lumOff val="25000"/>
                </a:schemeClr>
              </a:solidFill>
            </a:endParaRPr>
          </a:p>
          <a:p>
            <a:pPr marL="0" marR="0" lvl="1" fontAlgn="auto">
              <a:lnSpc>
                <a:spcPts val="2520"/>
              </a:lnSpc>
              <a:spcBef>
                <a:spcPts val="50"/>
              </a:spcBef>
              <a:spcAft>
                <a:spcPts val="50"/>
              </a:spcAft>
              <a:buClr>
                <a:schemeClr val="accent1"/>
              </a:buClr>
              <a:buSzTx/>
              <a:tabLst/>
              <a:defRPr/>
            </a:pPr>
            <a:r>
              <a:rPr lang="en-CA" sz="2600" dirty="0" smtClean="0">
                <a:solidFill>
                  <a:schemeClr val="tx1">
                    <a:lumMod val="75000"/>
                    <a:lumOff val="25000"/>
                  </a:schemeClr>
                </a:solidFill>
              </a:rPr>
              <a:t># Range could be selected earlier or later.</a:t>
            </a:r>
            <a:endParaRPr lang="en-CA" sz="2600" dirty="0">
              <a:solidFill>
                <a:schemeClr val="tx1">
                  <a:lumMod val="75000"/>
                  <a:lumOff val="25000"/>
                </a:schemeClr>
              </a:solidFill>
            </a:endParaRPr>
          </a:p>
        </p:txBody>
      </p:sp>
      <p:pic>
        <p:nvPicPr>
          <p:cNvPr id="4" name="Picture 3"/>
          <p:cNvPicPr>
            <a:picLocks noChangeAspect="1"/>
          </p:cNvPicPr>
          <p:nvPr/>
        </p:nvPicPr>
        <p:blipFill>
          <a:blip r:embed="rId3"/>
          <a:stretch>
            <a:fillRect/>
          </a:stretch>
        </p:blipFill>
        <p:spPr>
          <a:xfrm>
            <a:off x="6167336" y="2220669"/>
            <a:ext cx="5708717" cy="3950432"/>
          </a:xfrm>
          <a:prstGeom prst="rect">
            <a:avLst/>
          </a:prstGeom>
        </p:spPr>
      </p:pic>
      <p:sp>
        <p:nvSpPr>
          <p:cNvPr id="7" name="Oval 6"/>
          <p:cNvSpPr/>
          <p:nvPr/>
        </p:nvSpPr>
        <p:spPr>
          <a:xfrm>
            <a:off x="10719880" y="2500013"/>
            <a:ext cx="817123" cy="44747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6146316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Excel Keyboard Shortcuts:</a:t>
            </a:r>
            <a:endParaRPr lang="en-CA" dirty="0"/>
          </a:p>
        </p:txBody>
      </p:sp>
      <p:sp>
        <p:nvSpPr>
          <p:cNvPr id="5" name="Content Placeholder 2"/>
          <p:cNvSpPr txBox="1">
            <a:spLocks/>
          </p:cNvSpPr>
          <p:nvPr/>
        </p:nvSpPr>
        <p:spPr>
          <a:xfrm>
            <a:off x="948386" y="1023399"/>
            <a:ext cx="10389140" cy="591376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2520"/>
              </a:lnSpc>
              <a:spcBef>
                <a:spcPts val="50"/>
              </a:spcBef>
              <a:spcAft>
                <a:spcPts val="50"/>
              </a:spcAft>
              <a:buClr>
                <a:schemeClr val="accent1"/>
              </a:buClr>
              <a:buFont typeface="Wingdings" panose="05000000000000000000" pitchFamily="2" charset="2"/>
              <a:buChar char="§"/>
              <a:defRPr/>
            </a:pPr>
            <a:r>
              <a:rPr lang="en-CA" sz="2800" dirty="0" smtClean="0"/>
              <a:t>CTRL</a:t>
            </a:r>
            <a:r>
              <a:rPr lang="en-CA" sz="2800" dirty="0"/>
              <a:t>+ </a:t>
            </a:r>
            <a:r>
              <a:rPr lang="en-CA" sz="2800" dirty="0" err="1"/>
              <a:t>PgUp</a:t>
            </a:r>
            <a:r>
              <a:rPr lang="en-CA" sz="2800" dirty="0"/>
              <a:t> or CTRL+ </a:t>
            </a:r>
            <a:r>
              <a:rPr lang="en-CA" sz="2800" dirty="0" err="1"/>
              <a:t>PgDn</a:t>
            </a:r>
            <a:r>
              <a:rPr lang="en-CA" sz="2800" dirty="0"/>
              <a:t> – switches between worksheet tabs</a:t>
            </a:r>
          </a:p>
          <a:p>
            <a:pPr>
              <a:lnSpc>
                <a:spcPts val="2520"/>
              </a:lnSpc>
              <a:spcBef>
                <a:spcPts val="50"/>
              </a:spcBef>
              <a:spcAft>
                <a:spcPts val="50"/>
              </a:spcAft>
              <a:buClr>
                <a:schemeClr val="accent1"/>
              </a:buClr>
              <a:buFont typeface="Wingdings" panose="05000000000000000000" pitchFamily="2" charset="2"/>
              <a:buChar char="§"/>
              <a:defRPr/>
            </a:pPr>
            <a:r>
              <a:rPr lang="en-CA" sz="2800" dirty="0"/>
              <a:t>CTRL+ Shift + ^ – applies scientific number format with two decimal places</a:t>
            </a:r>
          </a:p>
          <a:p>
            <a:pPr>
              <a:lnSpc>
                <a:spcPts val="2520"/>
              </a:lnSpc>
              <a:spcBef>
                <a:spcPts val="50"/>
              </a:spcBef>
              <a:spcAft>
                <a:spcPts val="50"/>
              </a:spcAft>
              <a:buClr>
                <a:schemeClr val="accent1"/>
              </a:buClr>
              <a:buFont typeface="Wingdings" panose="05000000000000000000" pitchFamily="2" charset="2"/>
              <a:buChar char="§"/>
              <a:defRPr/>
            </a:pPr>
            <a:r>
              <a:rPr lang="en-CA" sz="2800" dirty="0"/>
              <a:t>CTRL+ A – selects entire worksheet</a:t>
            </a:r>
          </a:p>
          <a:p>
            <a:pPr>
              <a:lnSpc>
                <a:spcPts val="2520"/>
              </a:lnSpc>
              <a:spcBef>
                <a:spcPts val="50"/>
              </a:spcBef>
              <a:spcAft>
                <a:spcPts val="50"/>
              </a:spcAft>
              <a:buClr>
                <a:schemeClr val="accent1"/>
              </a:buClr>
              <a:buFont typeface="Wingdings" panose="05000000000000000000" pitchFamily="2" charset="2"/>
              <a:buChar char="§"/>
              <a:defRPr/>
            </a:pPr>
            <a:r>
              <a:rPr lang="en-CA" sz="2800" dirty="0"/>
              <a:t>CTRL + C – copies selected cells</a:t>
            </a:r>
          </a:p>
          <a:p>
            <a:pPr>
              <a:lnSpc>
                <a:spcPts val="2520"/>
              </a:lnSpc>
              <a:spcBef>
                <a:spcPts val="50"/>
              </a:spcBef>
              <a:spcAft>
                <a:spcPts val="50"/>
              </a:spcAft>
              <a:buClr>
                <a:schemeClr val="accent1"/>
              </a:buClr>
              <a:buFont typeface="Wingdings" panose="05000000000000000000" pitchFamily="2" charset="2"/>
              <a:buChar char="§"/>
              <a:defRPr/>
            </a:pPr>
            <a:r>
              <a:rPr lang="en-CA" sz="2800" dirty="0"/>
              <a:t>CTRL + D – uses Fill Down command to copy contents and format of the topmost cell of a selected range into the cells below</a:t>
            </a:r>
          </a:p>
          <a:p>
            <a:pPr>
              <a:lnSpc>
                <a:spcPts val="2520"/>
              </a:lnSpc>
              <a:spcBef>
                <a:spcPts val="50"/>
              </a:spcBef>
              <a:spcAft>
                <a:spcPts val="50"/>
              </a:spcAft>
              <a:buClr>
                <a:schemeClr val="accent1"/>
              </a:buClr>
              <a:buFont typeface="Wingdings" panose="05000000000000000000" pitchFamily="2" charset="2"/>
              <a:buChar char="§"/>
              <a:defRPr/>
            </a:pPr>
            <a:r>
              <a:rPr lang="en-CA" sz="2800" dirty="0"/>
              <a:t>CTRL + S – saves active file with current file name, location, and file format</a:t>
            </a:r>
          </a:p>
          <a:p>
            <a:pPr>
              <a:lnSpc>
                <a:spcPts val="2520"/>
              </a:lnSpc>
              <a:spcBef>
                <a:spcPts val="50"/>
              </a:spcBef>
              <a:spcAft>
                <a:spcPts val="50"/>
              </a:spcAft>
              <a:buClr>
                <a:schemeClr val="accent1"/>
              </a:buClr>
              <a:buFont typeface="Wingdings" panose="05000000000000000000" pitchFamily="2" charset="2"/>
              <a:buChar char="§"/>
              <a:defRPr/>
            </a:pPr>
            <a:r>
              <a:rPr lang="en-CA" sz="2800" dirty="0"/>
              <a:t>CTRL + V – inserts contents of the clipboard at insertion point</a:t>
            </a:r>
          </a:p>
          <a:p>
            <a:pPr>
              <a:lnSpc>
                <a:spcPts val="2520"/>
              </a:lnSpc>
              <a:spcBef>
                <a:spcPts val="50"/>
              </a:spcBef>
              <a:spcAft>
                <a:spcPts val="50"/>
              </a:spcAft>
              <a:buClr>
                <a:schemeClr val="accent1"/>
              </a:buClr>
              <a:buFont typeface="Wingdings" panose="05000000000000000000" pitchFamily="2" charset="2"/>
              <a:buChar char="§"/>
              <a:defRPr/>
            </a:pPr>
            <a:endParaRPr lang="en-CA" sz="2400" dirty="0"/>
          </a:p>
          <a:p>
            <a:pPr marR="0" lvl="0" fontAlgn="auto">
              <a:lnSpc>
                <a:spcPts val="2520"/>
              </a:lnSpc>
              <a:spcBef>
                <a:spcPts val="50"/>
              </a:spcBef>
              <a:spcAft>
                <a:spcPts val="50"/>
              </a:spcAft>
              <a:buClr>
                <a:schemeClr val="accent1"/>
              </a:buClr>
              <a:buSzTx/>
              <a:buFont typeface="Wingdings" panose="05000000000000000000" pitchFamily="2" charset="2"/>
              <a:buChar char="§"/>
              <a:tabLst/>
              <a:defRPr/>
            </a:pPr>
            <a:endParaRPr lang="en-US" sz="2400" dirty="0">
              <a:solidFill>
                <a:prstClr val="black"/>
              </a:solidFill>
            </a:endParaRPr>
          </a:p>
        </p:txBody>
      </p:sp>
    </p:spTree>
    <p:extLst>
      <p:ext uri="{BB962C8B-B14F-4D97-AF65-F5344CB8AC3E}">
        <p14:creationId xmlns:p14="http://schemas.microsoft.com/office/powerpoint/2010/main" val="3970043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CA" dirty="0" smtClean="0"/>
              <a:t>Microsoft Excel </a:t>
            </a:r>
            <a:endParaRPr lang="en-CA" dirty="0"/>
          </a:p>
        </p:txBody>
      </p:sp>
      <p:pic>
        <p:nvPicPr>
          <p:cNvPr id="3" name="Picture 2"/>
          <p:cNvPicPr>
            <a:picLocks noChangeAspect="1"/>
          </p:cNvPicPr>
          <p:nvPr/>
        </p:nvPicPr>
        <p:blipFill rotWithShape="1">
          <a:blip r:embed="rId3"/>
          <a:srcRect b="26923"/>
          <a:stretch/>
        </p:blipFill>
        <p:spPr>
          <a:xfrm>
            <a:off x="7295177" y="1939715"/>
            <a:ext cx="3876979" cy="3605214"/>
          </a:xfrm>
          <a:prstGeom prst="rect">
            <a:avLst/>
          </a:prstGeom>
        </p:spPr>
      </p:pic>
      <p:sp>
        <p:nvSpPr>
          <p:cNvPr id="4" name="Rectangle 3"/>
          <p:cNvSpPr/>
          <p:nvPr/>
        </p:nvSpPr>
        <p:spPr>
          <a:xfrm>
            <a:off x="606357" y="2005662"/>
            <a:ext cx="6514289" cy="2490425"/>
          </a:xfrm>
          <a:prstGeom prst="rect">
            <a:avLst/>
          </a:prstGeom>
        </p:spPr>
        <p:txBody>
          <a:bodyPr wrap="square">
            <a:spAutoFit/>
          </a:bodyPr>
          <a:lstStyle/>
          <a:p>
            <a:pPr marL="0" lvl="1" indent="-360000">
              <a:lnSpc>
                <a:spcPts val="2520"/>
              </a:lnSpc>
              <a:spcBef>
                <a:spcPts val="50"/>
              </a:spcBef>
              <a:spcAft>
                <a:spcPts val="50"/>
              </a:spcAft>
              <a:buClr>
                <a:schemeClr val="accent1"/>
              </a:buClr>
              <a:buFont typeface="Wingdings" panose="05000000000000000000" pitchFamily="2" charset="2"/>
              <a:buChar char="Ø"/>
            </a:pPr>
            <a:r>
              <a:rPr lang="en-US" altLang="zh-CN" sz="2600" dirty="0">
                <a:solidFill>
                  <a:schemeClr val="tx1">
                    <a:lumMod val="75000"/>
                    <a:lumOff val="25000"/>
                  </a:schemeClr>
                </a:solidFill>
              </a:rPr>
              <a:t>Columns identified with alphabetic </a:t>
            </a:r>
            <a:r>
              <a:rPr lang="en-US" altLang="zh-CN" sz="2600" dirty="0" smtClean="0">
                <a:solidFill>
                  <a:schemeClr val="tx1">
                    <a:lumMod val="75000"/>
                    <a:lumOff val="25000"/>
                  </a:schemeClr>
                </a:solidFill>
              </a:rPr>
              <a:t>headings</a:t>
            </a:r>
          </a:p>
          <a:p>
            <a:pPr marL="0" lvl="1" indent="-360000">
              <a:lnSpc>
                <a:spcPts val="2520"/>
              </a:lnSpc>
              <a:spcBef>
                <a:spcPts val="50"/>
              </a:spcBef>
              <a:spcAft>
                <a:spcPts val="50"/>
              </a:spcAft>
              <a:buClr>
                <a:schemeClr val="accent1"/>
              </a:buClr>
              <a:buFont typeface="Wingdings" panose="05000000000000000000" pitchFamily="2" charset="2"/>
              <a:buChar char="Ø"/>
            </a:pPr>
            <a:endParaRPr lang="en-US" altLang="zh-CN" sz="2600" dirty="0">
              <a:solidFill>
                <a:schemeClr val="tx1">
                  <a:lumMod val="75000"/>
                  <a:lumOff val="25000"/>
                </a:schemeClr>
              </a:solidFill>
            </a:endParaRPr>
          </a:p>
          <a:p>
            <a:pPr marL="0" lvl="1" indent="-360000">
              <a:lnSpc>
                <a:spcPts val="2520"/>
              </a:lnSpc>
              <a:spcBef>
                <a:spcPts val="50"/>
              </a:spcBef>
              <a:spcAft>
                <a:spcPts val="50"/>
              </a:spcAft>
              <a:buClr>
                <a:schemeClr val="accent1"/>
              </a:buClr>
              <a:buFont typeface="Wingdings" panose="05000000000000000000" pitchFamily="2" charset="2"/>
              <a:buChar char="Ø"/>
            </a:pPr>
            <a:r>
              <a:rPr lang="en-US" altLang="zh-CN" sz="2600" dirty="0">
                <a:solidFill>
                  <a:schemeClr val="tx1">
                    <a:lumMod val="75000"/>
                    <a:lumOff val="25000"/>
                  </a:schemeClr>
                </a:solidFill>
              </a:rPr>
              <a:t>Rows identified with numeric </a:t>
            </a:r>
            <a:r>
              <a:rPr lang="en-US" altLang="zh-CN" sz="2600" dirty="0" smtClean="0">
                <a:solidFill>
                  <a:schemeClr val="tx1">
                    <a:lumMod val="75000"/>
                    <a:lumOff val="25000"/>
                  </a:schemeClr>
                </a:solidFill>
              </a:rPr>
              <a:t>headings</a:t>
            </a:r>
          </a:p>
          <a:p>
            <a:pPr marL="0" lvl="1" indent="-360000">
              <a:lnSpc>
                <a:spcPts val="2520"/>
              </a:lnSpc>
              <a:spcBef>
                <a:spcPts val="50"/>
              </a:spcBef>
              <a:spcAft>
                <a:spcPts val="50"/>
              </a:spcAft>
              <a:buClr>
                <a:schemeClr val="accent1"/>
              </a:buClr>
              <a:buFont typeface="Wingdings" panose="05000000000000000000" pitchFamily="2" charset="2"/>
              <a:buChar char="Ø"/>
            </a:pPr>
            <a:endParaRPr lang="en-US" altLang="zh-CN" sz="2600" dirty="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r>
              <a:rPr lang="en-US" altLang="zh-CN" sz="2600" dirty="0">
                <a:solidFill>
                  <a:schemeClr val="tx1">
                    <a:lumMod val="75000"/>
                    <a:lumOff val="25000"/>
                  </a:schemeClr>
                </a:solidFill>
              </a:rPr>
              <a:t>Cell </a:t>
            </a:r>
            <a:r>
              <a:rPr lang="en-US" altLang="zh-CN" sz="2600" dirty="0" smtClean="0">
                <a:solidFill>
                  <a:schemeClr val="tx1">
                    <a:lumMod val="75000"/>
                    <a:lumOff val="25000"/>
                  </a:schemeClr>
                </a:solidFill>
              </a:rPr>
              <a:t>references</a:t>
            </a:r>
          </a:p>
          <a:p>
            <a:pPr indent="-360000">
              <a:lnSpc>
                <a:spcPts val="2520"/>
              </a:lnSpc>
              <a:spcBef>
                <a:spcPts val="50"/>
              </a:spcBef>
              <a:spcAft>
                <a:spcPts val="50"/>
              </a:spcAft>
              <a:buClr>
                <a:schemeClr val="accent1"/>
              </a:buClr>
              <a:buFont typeface="Wingdings" panose="05000000000000000000" pitchFamily="2" charset="2"/>
              <a:buChar char="Ø"/>
            </a:pPr>
            <a:endParaRPr lang="en-US" altLang="zh-CN" sz="2600" dirty="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endParaRPr lang="en-CA" sz="2600" dirty="0">
              <a:solidFill>
                <a:schemeClr val="tx1">
                  <a:lumMod val="75000"/>
                  <a:lumOff val="25000"/>
                </a:schemeClr>
              </a:solidFill>
            </a:endParaRPr>
          </a:p>
        </p:txBody>
      </p:sp>
      <p:sp>
        <p:nvSpPr>
          <p:cNvPr id="8" name="Oval 9"/>
          <p:cNvSpPr>
            <a:spLocks noChangeArrowheads="1"/>
          </p:cNvSpPr>
          <p:nvPr/>
        </p:nvSpPr>
        <p:spPr bwMode="auto">
          <a:xfrm>
            <a:off x="7008778" y="3091107"/>
            <a:ext cx="1600200" cy="762000"/>
          </a:xfrm>
          <a:prstGeom prst="ellipse">
            <a:avLst/>
          </a:prstGeom>
          <a:noFill/>
          <a:ln w="31750" algn="ctr">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1400" b="1">
                <a:solidFill>
                  <a:schemeClr val="tx1"/>
                </a:solidFill>
                <a:latin typeface="Arial" panose="020B0604020202020204" pitchFamily="34" charset="0"/>
                <a:cs typeface="Times New Roman" panose="02020603050405020304" pitchFamily="18" charset="0"/>
              </a:defRPr>
            </a:lvl1pPr>
            <a:lvl2pPr marL="742950" indent="-285750" eaLnBrk="0" hangingPunct="0">
              <a:defRPr sz="1400" b="1">
                <a:solidFill>
                  <a:schemeClr val="tx1"/>
                </a:solidFill>
                <a:latin typeface="Arial" panose="020B0604020202020204" pitchFamily="34" charset="0"/>
                <a:cs typeface="Times New Roman" panose="02020603050405020304" pitchFamily="18" charset="0"/>
              </a:defRPr>
            </a:lvl2pPr>
            <a:lvl3pPr marL="1143000" indent="-228600" eaLnBrk="0" hangingPunct="0">
              <a:defRPr sz="1400" b="1">
                <a:solidFill>
                  <a:schemeClr val="tx1"/>
                </a:solidFill>
                <a:latin typeface="Arial" panose="020B0604020202020204" pitchFamily="34" charset="0"/>
                <a:cs typeface="Times New Roman" panose="02020603050405020304" pitchFamily="18" charset="0"/>
              </a:defRPr>
            </a:lvl3pPr>
            <a:lvl4pPr marL="1600200" indent="-228600" eaLnBrk="0" hangingPunct="0">
              <a:defRPr sz="1400" b="1">
                <a:solidFill>
                  <a:schemeClr val="tx1"/>
                </a:solidFill>
                <a:latin typeface="Arial" panose="020B0604020202020204" pitchFamily="34" charset="0"/>
                <a:cs typeface="Times New Roman" panose="02020603050405020304" pitchFamily="18" charset="0"/>
              </a:defRPr>
            </a:lvl4pPr>
            <a:lvl5pPr marL="2057400" indent="-228600" eaLnBrk="0" hangingPunct="0">
              <a:defRPr sz="14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50000"/>
              </a:spcBef>
              <a:spcAft>
                <a:spcPct val="0"/>
              </a:spcAft>
              <a:defRPr sz="14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50000"/>
              </a:spcBef>
              <a:spcAft>
                <a:spcPct val="0"/>
              </a:spcAft>
              <a:defRPr sz="14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50000"/>
              </a:spcBef>
              <a:spcAft>
                <a:spcPct val="0"/>
              </a:spcAft>
              <a:defRPr sz="14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50000"/>
              </a:spcBef>
              <a:spcAft>
                <a:spcPct val="0"/>
              </a:spcAft>
              <a:defRPr sz="1400" b="1">
                <a:solidFill>
                  <a:schemeClr val="tx1"/>
                </a:solidFill>
                <a:latin typeface="Arial" panose="020B0604020202020204" pitchFamily="34" charset="0"/>
                <a:cs typeface="Times New Roman" panose="02020603050405020304" pitchFamily="18" charset="0"/>
              </a:defRPr>
            </a:lvl9pPr>
          </a:lstStyle>
          <a:p>
            <a:pPr eaLnBrk="1" hangingPunct="1"/>
            <a:endParaRPr lang="en-US" altLang="en-US"/>
          </a:p>
        </p:txBody>
      </p:sp>
      <p:sp>
        <p:nvSpPr>
          <p:cNvPr id="9" name="Line 10"/>
          <p:cNvSpPr>
            <a:spLocks noChangeShapeType="1"/>
          </p:cNvSpPr>
          <p:nvPr/>
        </p:nvSpPr>
        <p:spPr bwMode="auto">
          <a:xfrm flipH="1">
            <a:off x="8456577" y="1250252"/>
            <a:ext cx="784700" cy="1993255"/>
          </a:xfrm>
          <a:prstGeom prst="line">
            <a:avLst/>
          </a:prstGeom>
          <a:noFill/>
          <a:ln w="31750">
            <a:solidFill>
              <a:srgbClr val="339966"/>
            </a:solidFill>
            <a:round/>
            <a:headEnd/>
            <a:tailEnd/>
          </a:ln>
          <a:extLst>
            <a:ext uri="{909E8E84-426E-40DD-AFC4-6F175D3DCCD1}">
              <a14:hiddenFill xmlns:a14="http://schemas.microsoft.com/office/drawing/2010/main">
                <a:noFill/>
              </a14:hiddenFill>
            </a:ext>
          </a:extLst>
        </p:spPr>
        <p:txBody>
          <a:bodyPr wrap="square">
            <a:spAutoFit/>
          </a:bodyPr>
          <a:lstStyle/>
          <a:p>
            <a:endParaRPr lang="en-CA"/>
          </a:p>
        </p:txBody>
      </p:sp>
      <p:sp>
        <p:nvSpPr>
          <p:cNvPr id="10" name="Text Box 14"/>
          <p:cNvSpPr txBox="1">
            <a:spLocks noChangeArrowheads="1"/>
          </p:cNvSpPr>
          <p:nvPr/>
        </p:nvSpPr>
        <p:spPr bwMode="auto">
          <a:xfrm>
            <a:off x="9004570" y="605727"/>
            <a:ext cx="990600" cy="644525"/>
          </a:xfrm>
          <a:prstGeom prst="rect">
            <a:avLst/>
          </a:prstGeom>
          <a:noFill/>
          <a:ln w="3175" algn="ctr">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400" b="1">
                <a:solidFill>
                  <a:schemeClr val="tx1"/>
                </a:solidFill>
                <a:latin typeface="Arial" panose="020B0604020202020204" pitchFamily="34" charset="0"/>
                <a:cs typeface="Times New Roman" panose="02020603050405020304" pitchFamily="18" charset="0"/>
              </a:defRPr>
            </a:lvl1pPr>
            <a:lvl2pPr marL="742950" indent="-285750" eaLnBrk="0" hangingPunct="0">
              <a:defRPr sz="1400" b="1">
                <a:solidFill>
                  <a:schemeClr val="tx1"/>
                </a:solidFill>
                <a:latin typeface="Arial" panose="020B0604020202020204" pitchFamily="34" charset="0"/>
                <a:cs typeface="Times New Roman" panose="02020603050405020304" pitchFamily="18" charset="0"/>
              </a:defRPr>
            </a:lvl2pPr>
            <a:lvl3pPr marL="1143000" indent="-228600" eaLnBrk="0" hangingPunct="0">
              <a:defRPr sz="1400" b="1">
                <a:solidFill>
                  <a:schemeClr val="tx1"/>
                </a:solidFill>
                <a:latin typeface="Arial" panose="020B0604020202020204" pitchFamily="34" charset="0"/>
                <a:cs typeface="Times New Roman" panose="02020603050405020304" pitchFamily="18" charset="0"/>
              </a:defRPr>
            </a:lvl3pPr>
            <a:lvl4pPr marL="1600200" indent="-228600" eaLnBrk="0" hangingPunct="0">
              <a:defRPr sz="1400" b="1">
                <a:solidFill>
                  <a:schemeClr val="tx1"/>
                </a:solidFill>
                <a:latin typeface="Arial" panose="020B0604020202020204" pitchFamily="34" charset="0"/>
                <a:cs typeface="Times New Roman" panose="02020603050405020304" pitchFamily="18" charset="0"/>
              </a:defRPr>
            </a:lvl4pPr>
            <a:lvl5pPr marL="2057400" indent="-228600" eaLnBrk="0" hangingPunct="0">
              <a:defRPr sz="14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50000"/>
              </a:spcBef>
              <a:spcAft>
                <a:spcPct val="0"/>
              </a:spcAft>
              <a:defRPr sz="14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50000"/>
              </a:spcBef>
              <a:spcAft>
                <a:spcPct val="0"/>
              </a:spcAft>
              <a:defRPr sz="14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50000"/>
              </a:spcBef>
              <a:spcAft>
                <a:spcPct val="0"/>
              </a:spcAft>
              <a:defRPr sz="14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50000"/>
              </a:spcBef>
              <a:spcAft>
                <a:spcPct val="0"/>
              </a:spcAft>
              <a:defRPr sz="1400" b="1">
                <a:solidFill>
                  <a:schemeClr val="tx1"/>
                </a:solidFill>
                <a:latin typeface="Arial" panose="020B0604020202020204" pitchFamily="34" charset="0"/>
                <a:cs typeface="Times New Roman" panose="02020603050405020304" pitchFamily="18" charset="0"/>
              </a:defRPr>
            </a:lvl9pPr>
          </a:lstStyle>
          <a:p>
            <a:pPr eaLnBrk="1" hangingPunct="1"/>
            <a:r>
              <a:rPr lang="en-US" altLang="en-US" sz="1800" dirty="0">
                <a:solidFill>
                  <a:srgbClr val="008000"/>
                </a:solidFill>
              </a:rPr>
              <a:t>Name Box</a:t>
            </a:r>
          </a:p>
        </p:txBody>
      </p:sp>
      <p:sp>
        <p:nvSpPr>
          <p:cNvPr id="12" name="Oval 11"/>
          <p:cNvSpPr>
            <a:spLocks noChangeArrowheads="1"/>
          </p:cNvSpPr>
          <p:nvPr/>
        </p:nvSpPr>
        <p:spPr bwMode="auto">
          <a:xfrm>
            <a:off x="8531156" y="4684013"/>
            <a:ext cx="1021405" cy="320486"/>
          </a:xfrm>
          <a:prstGeom prst="ellipse">
            <a:avLst/>
          </a:prstGeom>
          <a:noFill/>
          <a:ln w="31750" algn="ctr">
            <a:solidFill>
              <a:srgbClr val="339966"/>
            </a:solidFill>
            <a:prstDash val="dash"/>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1400" b="1">
                <a:solidFill>
                  <a:schemeClr val="tx1"/>
                </a:solidFill>
                <a:latin typeface="Arial" panose="020B0604020202020204" pitchFamily="34" charset="0"/>
                <a:cs typeface="Times New Roman" panose="02020603050405020304" pitchFamily="18" charset="0"/>
              </a:defRPr>
            </a:lvl1pPr>
            <a:lvl2pPr marL="742950" indent="-285750" eaLnBrk="0" hangingPunct="0">
              <a:defRPr sz="1400" b="1">
                <a:solidFill>
                  <a:schemeClr val="tx1"/>
                </a:solidFill>
                <a:latin typeface="Arial" panose="020B0604020202020204" pitchFamily="34" charset="0"/>
                <a:cs typeface="Times New Roman" panose="02020603050405020304" pitchFamily="18" charset="0"/>
              </a:defRPr>
            </a:lvl2pPr>
            <a:lvl3pPr marL="1143000" indent="-228600" eaLnBrk="0" hangingPunct="0">
              <a:defRPr sz="1400" b="1">
                <a:solidFill>
                  <a:schemeClr val="tx1"/>
                </a:solidFill>
                <a:latin typeface="Arial" panose="020B0604020202020204" pitchFamily="34" charset="0"/>
                <a:cs typeface="Times New Roman" panose="02020603050405020304" pitchFamily="18" charset="0"/>
              </a:defRPr>
            </a:lvl3pPr>
            <a:lvl4pPr marL="1600200" indent="-228600" eaLnBrk="0" hangingPunct="0">
              <a:defRPr sz="1400" b="1">
                <a:solidFill>
                  <a:schemeClr val="tx1"/>
                </a:solidFill>
                <a:latin typeface="Arial" panose="020B0604020202020204" pitchFamily="34" charset="0"/>
                <a:cs typeface="Times New Roman" panose="02020603050405020304" pitchFamily="18" charset="0"/>
              </a:defRPr>
            </a:lvl4pPr>
            <a:lvl5pPr marL="2057400" indent="-228600" eaLnBrk="0" hangingPunct="0">
              <a:defRPr sz="14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50000"/>
              </a:spcBef>
              <a:spcAft>
                <a:spcPct val="0"/>
              </a:spcAft>
              <a:defRPr sz="14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50000"/>
              </a:spcBef>
              <a:spcAft>
                <a:spcPct val="0"/>
              </a:spcAft>
              <a:defRPr sz="14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50000"/>
              </a:spcBef>
              <a:spcAft>
                <a:spcPct val="0"/>
              </a:spcAft>
              <a:defRPr sz="14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50000"/>
              </a:spcBef>
              <a:spcAft>
                <a:spcPct val="0"/>
              </a:spcAft>
              <a:defRPr sz="1400" b="1">
                <a:solidFill>
                  <a:schemeClr val="tx1"/>
                </a:solidFill>
                <a:latin typeface="Arial" panose="020B0604020202020204" pitchFamily="34" charset="0"/>
                <a:cs typeface="Times New Roman" panose="02020603050405020304" pitchFamily="18" charset="0"/>
              </a:defRPr>
            </a:lvl9pPr>
          </a:lstStyle>
          <a:p>
            <a:pPr eaLnBrk="1" hangingPunct="1"/>
            <a:endParaRPr lang="en-US" altLang="en-US"/>
          </a:p>
        </p:txBody>
      </p:sp>
      <p:sp>
        <p:nvSpPr>
          <p:cNvPr id="13" name="Line 12"/>
          <p:cNvSpPr>
            <a:spLocks noChangeShapeType="1"/>
          </p:cNvSpPr>
          <p:nvPr/>
        </p:nvSpPr>
        <p:spPr bwMode="auto">
          <a:xfrm flipV="1">
            <a:off x="9241278" y="1196501"/>
            <a:ext cx="1634246" cy="3487511"/>
          </a:xfrm>
          <a:prstGeom prst="line">
            <a:avLst/>
          </a:prstGeom>
          <a:noFill/>
          <a:ln w="31750">
            <a:solidFill>
              <a:schemeClr val="tx1">
                <a:lumMod val="75000"/>
                <a:lumOff val="25000"/>
              </a:schemeClr>
            </a:solidFill>
            <a:prstDash val="dash"/>
            <a:round/>
            <a:headEnd/>
            <a:tailEnd/>
          </a:ln>
          <a:extLst>
            <a:ext uri="{909E8E84-426E-40DD-AFC4-6F175D3DCCD1}">
              <a14:hiddenFill xmlns:a14="http://schemas.microsoft.com/office/drawing/2010/main">
                <a:noFill/>
              </a14:hiddenFill>
            </a:ext>
          </a:extLst>
        </p:spPr>
        <p:txBody>
          <a:bodyPr wrap="square">
            <a:spAutoFit/>
          </a:bodyPr>
          <a:lstStyle/>
          <a:p>
            <a:endParaRPr lang="en-CA"/>
          </a:p>
        </p:txBody>
      </p:sp>
      <p:sp>
        <p:nvSpPr>
          <p:cNvPr id="11" name="Text Box 15"/>
          <p:cNvSpPr txBox="1">
            <a:spLocks noChangeArrowheads="1"/>
          </p:cNvSpPr>
          <p:nvPr/>
        </p:nvSpPr>
        <p:spPr bwMode="auto">
          <a:xfrm>
            <a:off x="10212424" y="605727"/>
            <a:ext cx="1295400" cy="644525"/>
          </a:xfrm>
          <a:prstGeom prst="rect">
            <a:avLst/>
          </a:prstGeom>
          <a:noFill/>
          <a:ln w="3175" algn="ctr">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1400" b="1">
                <a:solidFill>
                  <a:schemeClr val="tx1"/>
                </a:solidFill>
                <a:latin typeface="Arial" panose="020B0604020202020204" pitchFamily="34" charset="0"/>
                <a:cs typeface="Times New Roman" panose="02020603050405020304" pitchFamily="18" charset="0"/>
              </a:defRPr>
            </a:lvl1pPr>
            <a:lvl2pPr marL="742950" indent="-285750" eaLnBrk="0" hangingPunct="0">
              <a:defRPr sz="1400" b="1">
                <a:solidFill>
                  <a:schemeClr val="tx1"/>
                </a:solidFill>
                <a:latin typeface="Arial" panose="020B0604020202020204" pitchFamily="34" charset="0"/>
                <a:cs typeface="Times New Roman" panose="02020603050405020304" pitchFamily="18" charset="0"/>
              </a:defRPr>
            </a:lvl2pPr>
            <a:lvl3pPr marL="1143000" indent="-228600" eaLnBrk="0" hangingPunct="0">
              <a:defRPr sz="1400" b="1">
                <a:solidFill>
                  <a:schemeClr val="tx1"/>
                </a:solidFill>
                <a:latin typeface="Arial" panose="020B0604020202020204" pitchFamily="34" charset="0"/>
                <a:cs typeface="Times New Roman" panose="02020603050405020304" pitchFamily="18" charset="0"/>
              </a:defRPr>
            </a:lvl3pPr>
            <a:lvl4pPr marL="1600200" indent="-228600" eaLnBrk="0" hangingPunct="0">
              <a:defRPr sz="1400" b="1">
                <a:solidFill>
                  <a:schemeClr val="tx1"/>
                </a:solidFill>
                <a:latin typeface="Arial" panose="020B0604020202020204" pitchFamily="34" charset="0"/>
                <a:cs typeface="Times New Roman" panose="02020603050405020304" pitchFamily="18" charset="0"/>
              </a:defRPr>
            </a:lvl4pPr>
            <a:lvl5pPr marL="2057400" indent="-228600" eaLnBrk="0" hangingPunct="0">
              <a:defRPr sz="14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50000"/>
              </a:spcBef>
              <a:spcAft>
                <a:spcPct val="0"/>
              </a:spcAft>
              <a:defRPr sz="14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50000"/>
              </a:spcBef>
              <a:spcAft>
                <a:spcPct val="0"/>
              </a:spcAft>
              <a:defRPr sz="14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50000"/>
              </a:spcBef>
              <a:spcAft>
                <a:spcPct val="0"/>
              </a:spcAft>
              <a:defRPr sz="14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50000"/>
              </a:spcBef>
              <a:spcAft>
                <a:spcPct val="0"/>
              </a:spcAft>
              <a:defRPr sz="1400" b="1">
                <a:solidFill>
                  <a:schemeClr val="tx1"/>
                </a:solidFill>
                <a:latin typeface="Arial" panose="020B0604020202020204" pitchFamily="34" charset="0"/>
                <a:cs typeface="Times New Roman" panose="02020603050405020304" pitchFamily="18" charset="0"/>
              </a:defRPr>
            </a:lvl9pPr>
          </a:lstStyle>
          <a:p>
            <a:pPr eaLnBrk="1" hangingPunct="1"/>
            <a:r>
              <a:rPr lang="en-US" altLang="en-US" sz="1800" dirty="0">
                <a:solidFill>
                  <a:srgbClr val="008000"/>
                </a:solidFill>
              </a:rPr>
              <a:t>Selected Cell</a:t>
            </a:r>
          </a:p>
        </p:txBody>
      </p:sp>
    </p:spTree>
    <p:extLst>
      <p:ext uri="{BB962C8B-B14F-4D97-AF65-F5344CB8AC3E}">
        <p14:creationId xmlns:p14="http://schemas.microsoft.com/office/powerpoint/2010/main" val="41174650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Excel Keyboard Shortcuts:</a:t>
            </a:r>
            <a:endParaRPr lang="en-CA" dirty="0"/>
          </a:p>
        </p:txBody>
      </p:sp>
      <p:sp>
        <p:nvSpPr>
          <p:cNvPr id="5" name="Content Placeholder 2"/>
          <p:cNvSpPr txBox="1">
            <a:spLocks/>
          </p:cNvSpPr>
          <p:nvPr/>
        </p:nvSpPr>
        <p:spPr>
          <a:xfrm>
            <a:off x="948386" y="1354869"/>
            <a:ext cx="10389140" cy="591376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2520"/>
              </a:lnSpc>
              <a:spcBef>
                <a:spcPts val="50"/>
              </a:spcBef>
              <a:spcAft>
                <a:spcPts val="50"/>
              </a:spcAft>
              <a:buClr>
                <a:schemeClr val="accent1"/>
              </a:buClr>
              <a:buFont typeface="Wingdings" panose="05000000000000000000" pitchFamily="2" charset="2"/>
              <a:buChar char="§"/>
              <a:defRPr/>
            </a:pPr>
            <a:r>
              <a:rPr lang="en-CA" sz="2800" dirty="0"/>
              <a:t>CTRL + X – cuts selected cells</a:t>
            </a:r>
          </a:p>
          <a:p>
            <a:pPr>
              <a:lnSpc>
                <a:spcPts val="2520"/>
              </a:lnSpc>
              <a:spcBef>
                <a:spcPts val="50"/>
              </a:spcBef>
              <a:spcAft>
                <a:spcPts val="50"/>
              </a:spcAft>
              <a:buClr>
                <a:schemeClr val="accent1"/>
              </a:buClr>
              <a:buFont typeface="Wingdings" panose="05000000000000000000" pitchFamily="2" charset="2"/>
              <a:buChar char="§"/>
              <a:defRPr/>
            </a:pPr>
            <a:r>
              <a:rPr lang="en-CA" sz="2800" dirty="0"/>
              <a:t>CTRL + Z – uses the Undo command</a:t>
            </a:r>
          </a:p>
          <a:p>
            <a:pPr>
              <a:lnSpc>
                <a:spcPts val="2520"/>
              </a:lnSpc>
              <a:spcBef>
                <a:spcPts val="50"/>
              </a:spcBef>
              <a:spcAft>
                <a:spcPts val="50"/>
              </a:spcAft>
              <a:buClr>
                <a:schemeClr val="accent1"/>
              </a:buClr>
              <a:buFont typeface="Wingdings" panose="05000000000000000000" pitchFamily="2" charset="2"/>
              <a:buChar char="§"/>
              <a:defRPr/>
            </a:pPr>
            <a:r>
              <a:rPr lang="en-CA" sz="2800" dirty="0"/>
              <a:t>CTRL + ARROW KEY – moves to the edge of the current data region in a worksheet</a:t>
            </a:r>
          </a:p>
          <a:p>
            <a:pPr>
              <a:lnSpc>
                <a:spcPts val="2520"/>
              </a:lnSpc>
              <a:spcBef>
                <a:spcPts val="50"/>
              </a:spcBef>
              <a:spcAft>
                <a:spcPts val="50"/>
              </a:spcAft>
              <a:buClr>
                <a:schemeClr val="accent1"/>
              </a:buClr>
              <a:buFont typeface="Wingdings" panose="05000000000000000000" pitchFamily="2" charset="2"/>
              <a:buChar char="§"/>
              <a:defRPr/>
            </a:pPr>
            <a:r>
              <a:rPr lang="en-CA" sz="2800" dirty="0"/>
              <a:t>Shift + ARROW KEY – extends the selection of cells by one cell</a:t>
            </a:r>
          </a:p>
          <a:p>
            <a:pPr>
              <a:lnSpc>
                <a:spcPts val="2520"/>
              </a:lnSpc>
              <a:spcBef>
                <a:spcPts val="50"/>
              </a:spcBef>
              <a:spcAft>
                <a:spcPts val="50"/>
              </a:spcAft>
              <a:buClr>
                <a:schemeClr val="accent1"/>
              </a:buClr>
              <a:buFont typeface="Wingdings" panose="05000000000000000000" pitchFamily="2" charset="2"/>
              <a:buChar char="§"/>
              <a:defRPr/>
            </a:pPr>
            <a:r>
              <a:rPr lang="en-CA" sz="2800" dirty="0"/>
              <a:t>CTRL + SHIFT + ARROW Key – extends the selection of cells to the last nonblank cell in the same column or row as the active </a:t>
            </a:r>
            <a:r>
              <a:rPr lang="en-CA" sz="2800" dirty="0" smtClean="0"/>
              <a:t>cell</a:t>
            </a:r>
            <a:endParaRPr lang="en-CA" sz="2400" dirty="0" smtClean="0"/>
          </a:p>
          <a:p>
            <a:pPr>
              <a:lnSpc>
                <a:spcPts val="2520"/>
              </a:lnSpc>
              <a:spcBef>
                <a:spcPts val="50"/>
              </a:spcBef>
              <a:spcAft>
                <a:spcPts val="50"/>
              </a:spcAft>
              <a:buClr>
                <a:schemeClr val="accent1"/>
              </a:buClr>
              <a:buFont typeface="Wingdings" panose="05000000000000000000" pitchFamily="2" charset="2"/>
              <a:buChar char="§"/>
              <a:defRPr/>
            </a:pPr>
            <a:r>
              <a:rPr lang="en-CA" sz="2400" dirty="0" smtClean="0"/>
              <a:t>You can find some more here:</a:t>
            </a:r>
          </a:p>
          <a:p>
            <a:pPr marL="0" indent="0">
              <a:lnSpc>
                <a:spcPts val="2520"/>
              </a:lnSpc>
              <a:spcBef>
                <a:spcPts val="50"/>
              </a:spcBef>
              <a:spcAft>
                <a:spcPts val="50"/>
              </a:spcAft>
              <a:buClr>
                <a:schemeClr val="accent1"/>
              </a:buClr>
              <a:buNone/>
              <a:defRPr/>
            </a:pPr>
            <a:r>
              <a:rPr lang="en-CA" sz="2400" u="sng" dirty="0" smtClean="0">
                <a:solidFill>
                  <a:srgbClr val="00B0F0"/>
                </a:solidFill>
              </a:rPr>
              <a:t>https</a:t>
            </a:r>
            <a:r>
              <a:rPr lang="en-CA" sz="2400" u="sng" dirty="0">
                <a:solidFill>
                  <a:srgbClr val="00B0F0"/>
                </a:solidFill>
              </a:rPr>
              <a:t>://</a:t>
            </a:r>
            <a:r>
              <a:rPr lang="en-CA" sz="2400" u="sng" dirty="0" smtClean="0">
                <a:solidFill>
                  <a:srgbClr val="00B0F0"/>
                </a:solidFill>
              </a:rPr>
              <a:t>support.office.com/en-us/article/Excel-keyboard-shortcuts-and-function-keys-for-Windows-1798d9d5-842a-42b8-9c99-9b7213f0040f?ui=en-US&amp;rs=en-001&amp;ad=US</a:t>
            </a:r>
            <a:endParaRPr lang="en-CA" sz="2400" u="sng" dirty="0">
              <a:solidFill>
                <a:srgbClr val="00B0F0"/>
              </a:solidFill>
            </a:endParaRPr>
          </a:p>
          <a:p>
            <a:pPr marR="0" lvl="0" fontAlgn="auto">
              <a:lnSpc>
                <a:spcPts val="2520"/>
              </a:lnSpc>
              <a:spcBef>
                <a:spcPts val="50"/>
              </a:spcBef>
              <a:spcAft>
                <a:spcPts val="50"/>
              </a:spcAft>
              <a:buClr>
                <a:schemeClr val="accent1"/>
              </a:buClr>
              <a:buSzTx/>
              <a:buFont typeface="Wingdings" panose="05000000000000000000" pitchFamily="2" charset="2"/>
              <a:buChar char="§"/>
              <a:tabLst/>
              <a:defRPr/>
            </a:pPr>
            <a:endParaRPr lang="en-US" sz="2400" dirty="0">
              <a:solidFill>
                <a:prstClr val="black"/>
              </a:solidFill>
            </a:endParaRPr>
          </a:p>
        </p:txBody>
      </p:sp>
    </p:spTree>
    <p:extLst>
      <p:ext uri="{BB962C8B-B14F-4D97-AF65-F5344CB8AC3E}">
        <p14:creationId xmlns:p14="http://schemas.microsoft.com/office/powerpoint/2010/main" val="2915879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srcRect b="6334"/>
          <a:stretch/>
        </p:blipFill>
        <p:spPr>
          <a:xfrm>
            <a:off x="5558726" y="2991919"/>
            <a:ext cx="6460801" cy="3250940"/>
          </a:xfrm>
          <a:prstGeom prst="rect">
            <a:avLst/>
          </a:prstGeom>
          <a:ln w="34925">
            <a:solidFill>
              <a:schemeClr val="tx1"/>
            </a:solidFill>
          </a:ln>
        </p:spPr>
      </p:pic>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CA" dirty="0" smtClean="0"/>
              <a:t>Microsoft Excel: Excel Vs. Word </a:t>
            </a:r>
            <a:endParaRPr lang="en-CA" dirty="0"/>
          </a:p>
        </p:txBody>
      </p:sp>
      <p:sp>
        <p:nvSpPr>
          <p:cNvPr id="7" name="Rectangle 6"/>
          <p:cNvSpPr/>
          <p:nvPr/>
        </p:nvSpPr>
        <p:spPr>
          <a:xfrm>
            <a:off x="653168" y="959270"/>
            <a:ext cx="11112579" cy="2438103"/>
          </a:xfrm>
          <a:prstGeom prst="rect">
            <a:avLst/>
          </a:prstGeom>
        </p:spPr>
        <p:txBody>
          <a:bodyPr wrap="square">
            <a:spAutoFit/>
          </a:bodyPr>
          <a:lstStyle/>
          <a:p>
            <a:pPr indent="-360000">
              <a:lnSpc>
                <a:spcPts val="2520"/>
              </a:lnSpc>
              <a:spcBef>
                <a:spcPts val="50"/>
              </a:spcBef>
              <a:spcAft>
                <a:spcPts val="50"/>
              </a:spcAft>
              <a:buClr>
                <a:schemeClr val="accent1"/>
              </a:buClr>
              <a:buFont typeface="Wingdings" panose="05000000000000000000" pitchFamily="2" charset="2"/>
              <a:buChar char="Ø"/>
            </a:pPr>
            <a:r>
              <a:rPr lang="en-US" sz="2600" dirty="0" smtClean="0">
                <a:solidFill>
                  <a:schemeClr val="tx1">
                    <a:lumMod val="75000"/>
                    <a:lumOff val="25000"/>
                  </a:schemeClr>
                </a:solidFill>
              </a:rPr>
              <a:t>In </a:t>
            </a:r>
            <a:r>
              <a:rPr lang="en-US" sz="2600" dirty="0">
                <a:solidFill>
                  <a:schemeClr val="tx1">
                    <a:lumMod val="75000"/>
                    <a:lumOff val="25000"/>
                  </a:schemeClr>
                </a:solidFill>
              </a:rPr>
              <a:t>Word, you </a:t>
            </a:r>
            <a:r>
              <a:rPr lang="en-US" sz="2600" dirty="0" smtClean="0">
                <a:solidFill>
                  <a:schemeClr val="tx1">
                    <a:lumMod val="75000"/>
                    <a:lumOff val="25000"/>
                  </a:schemeClr>
                </a:solidFill>
              </a:rPr>
              <a:t>can find the </a:t>
            </a:r>
            <a:r>
              <a:rPr lang="en-US" sz="2600" dirty="0">
                <a:solidFill>
                  <a:schemeClr val="tx1">
                    <a:lumMod val="75000"/>
                    <a:lumOff val="25000"/>
                  </a:schemeClr>
                </a:solidFill>
              </a:rPr>
              <a:t>ribbon and the quick access toolbar. The Ribbon has tabs that are organized in </a:t>
            </a:r>
            <a:r>
              <a:rPr lang="en-US" sz="2600" dirty="0" smtClean="0">
                <a:solidFill>
                  <a:schemeClr val="tx1">
                    <a:lumMod val="75000"/>
                    <a:lumOff val="25000"/>
                  </a:schemeClr>
                </a:solidFill>
              </a:rPr>
              <a:t>groups.</a:t>
            </a: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smtClean="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r>
              <a:rPr lang="en-US" sz="2600" dirty="0">
                <a:solidFill>
                  <a:schemeClr val="tx1">
                    <a:lumMod val="75000"/>
                    <a:lumOff val="25000"/>
                  </a:schemeClr>
                </a:solidFill>
              </a:rPr>
              <a:t>Excel also has the Worksheet Area (rows and columns resulting in cells) and the Formula Bar that displays the address of the current cell along with the contents of that cell. </a:t>
            </a:r>
            <a:endParaRPr lang="en-CA" sz="2600" dirty="0">
              <a:solidFill>
                <a:schemeClr val="tx1">
                  <a:lumMod val="75000"/>
                  <a:lumOff val="25000"/>
                </a:schemeClr>
              </a:solidFill>
            </a:endParaRPr>
          </a:p>
          <a:p>
            <a:pPr indent="-530352">
              <a:lnSpc>
                <a:spcPct val="90000"/>
              </a:lnSpc>
              <a:spcBef>
                <a:spcPts val="200"/>
              </a:spcBef>
              <a:spcAft>
                <a:spcPts val="400"/>
              </a:spcAft>
              <a:buClr>
                <a:schemeClr val="accent1"/>
              </a:buClr>
              <a:buFont typeface="Wingdings" panose="05000000000000000000" pitchFamily="2" charset="2"/>
              <a:buChar char="Ø"/>
            </a:pPr>
            <a:endParaRPr lang="en-CA" sz="2400" dirty="0">
              <a:solidFill>
                <a:schemeClr val="tx1">
                  <a:lumMod val="75000"/>
                  <a:lumOff val="25000"/>
                </a:schemeClr>
              </a:solidFill>
            </a:endParaRPr>
          </a:p>
        </p:txBody>
      </p:sp>
      <p:pic>
        <p:nvPicPr>
          <p:cNvPr id="5" name="Picture 4"/>
          <p:cNvPicPr>
            <a:picLocks noChangeAspect="1"/>
          </p:cNvPicPr>
          <p:nvPr/>
        </p:nvPicPr>
        <p:blipFill rotWithShape="1">
          <a:blip r:embed="rId4"/>
          <a:srcRect r="59658"/>
          <a:stretch/>
        </p:blipFill>
        <p:spPr>
          <a:xfrm>
            <a:off x="340822" y="2949730"/>
            <a:ext cx="4513812" cy="3251566"/>
          </a:xfrm>
          <a:prstGeom prst="rect">
            <a:avLst/>
          </a:prstGeom>
        </p:spPr>
      </p:pic>
    </p:spTree>
    <p:extLst>
      <p:ext uri="{BB962C8B-B14F-4D97-AF65-F5344CB8AC3E}">
        <p14:creationId xmlns:p14="http://schemas.microsoft.com/office/powerpoint/2010/main" val="12233395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CA" dirty="0" smtClean="0"/>
              <a:t>Useful Links</a:t>
            </a:r>
            <a:endParaRPr lang="en-CA" b="1" dirty="0"/>
          </a:p>
        </p:txBody>
      </p:sp>
      <p:sp>
        <p:nvSpPr>
          <p:cNvPr id="7" name="Rectangle 6"/>
          <p:cNvSpPr/>
          <p:nvPr/>
        </p:nvSpPr>
        <p:spPr>
          <a:xfrm>
            <a:off x="566803" y="1216456"/>
            <a:ext cx="10605353" cy="4124206"/>
          </a:xfrm>
          <a:prstGeom prst="rect">
            <a:avLst/>
          </a:prstGeom>
        </p:spPr>
        <p:txBody>
          <a:bodyPr wrap="square">
            <a:spAutoFit/>
          </a:bodyPr>
          <a:lstStyle/>
          <a:p>
            <a:pPr indent="-530352">
              <a:lnSpc>
                <a:spcPct val="90000"/>
              </a:lnSpc>
              <a:spcBef>
                <a:spcPts val="200"/>
              </a:spcBef>
              <a:spcAft>
                <a:spcPts val="400"/>
              </a:spcAft>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Spreadsheet:</a:t>
            </a:r>
            <a:r>
              <a:rPr lang="en-US" dirty="0"/>
              <a:t> </a:t>
            </a:r>
            <a:r>
              <a:rPr lang="en-CA" sz="2400" u="sng" dirty="0" smtClean="0">
                <a:solidFill>
                  <a:srgbClr val="00B0F0"/>
                </a:solidFill>
                <a:hlinkClick r:id="rId2"/>
              </a:rPr>
              <a:t>https</a:t>
            </a:r>
            <a:r>
              <a:rPr lang="en-CA" sz="2400" u="sng" dirty="0">
                <a:solidFill>
                  <a:srgbClr val="00B0F0"/>
                </a:solidFill>
                <a:hlinkClick r:id="rId2"/>
              </a:rPr>
              <a:t>://</a:t>
            </a:r>
            <a:r>
              <a:rPr lang="en-CA" sz="2400" u="sng" dirty="0" smtClean="0">
                <a:solidFill>
                  <a:srgbClr val="00B0F0"/>
                </a:solidFill>
                <a:hlinkClick r:id="rId2"/>
              </a:rPr>
              <a:t>www.computerhope.com/jargon/s/spreadsheet.htm</a:t>
            </a:r>
            <a:endParaRPr lang="en-CA" sz="2400" u="sng" dirty="0" smtClean="0">
              <a:solidFill>
                <a:srgbClr val="00B0F0"/>
              </a:solidFill>
            </a:endParaRPr>
          </a:p>
          <a:p>
            <a:pPr>
              <a:lnSpc>
                <a:spcPct val="90000"/>
              </a:lnSpc>
              <a:spcBef>
                <a:spcPts val="200"/>
              </a:spcBef>
              <a:spcAft>
                <a:spcPts val="400"/>
              </a:spcAft>
              <a:buClr>
                <a:schemeClr val="accent1"/>
              </a:buClr>
            </a:pPr>
            <a:endParaRPr lang="en-CA" sz="2400" u="sng" dirty="0">
              <a:solidFill>
                <a:srgbClr val="00B0F0"/>
              </a:solidFill>
            </a:endParaRPr>
          </a:p>
          <a:p>
            <a:pPr indent="-530352">
              <a:lnSpc>
                <a:spcPct val="90000"/>
              </a:lnSpc>
              <a:spcBef>
                <a:spcPts val="200"/>
              </a:spcBef>
              <a:spcAft>
                <a:spcPts val="400"/>
              </a:spcAft>
              <a:buClr>
                <a:schemeClr val="accent1"/>
              </a:buClr>
              <a:buFont typeface="Wingdings" panose="05000000000000000000" pitchFamily="2" charset="2"/>
              <a:buChar char="Ø"/>
            </a:pPr>
            <a:r>
              <a:rPr lang="en-CA" dirty="0">
                <a:latin typeface="Times New Roman" panose="02020603050405020304" pitchFamily="18" charset="0"/>
                <a:cs typeface="Times New Roman" panose="02020603050405020304" pitchFamily="18" charset="0"/>
              </a:rPr>
              <a:t>Ribbon:</a:t>
            </a:r>
            <a:r>
              <a:rPr lang="en-CA" sz="2400" dirty="0"/>
              <a:t> </a:t>
            </a:r>
            <a:r>
              <a:rPr lang="en-US" sz="2400" u="sng" dirty="0" smtClean="0">
                <a:solidFill>
                  <a:srgbClr val="00B0F0"/>
                </a:solidFill>
              </a:rPr>
              <a:t>https</a:t>
            </a:r>
            <a:r>
              <a:rPr lang="en-US" sz="2400" u="sng" dirty="0">
                <a:solidFill>
                  <a:srgbClr val="00B0F0"/>
                </a:solidFill>
              </a:rPr>
              <a:t>://support.office.com/en-us/article/Video-Introduction-to-the-ribbon-in-Excel-2010-751dfd81-afbe-4451-9594-45e726a0403a </a:t>
            </a:r>
            <a:endParaRPr lang="en-CA" sz="2400" dirty="0">
              <a:solidFill>
                <a:srgbClr val="00B0F0"/>
              </a:solidFill>
            </a:endParaRPr>
          </a:p>
          <a:p>
            <a:pPr>
              <a:lnSpc>
                <a:spcPct val="115000"/>
              </a:lnSpc>
              <a:spcBef>
                <a:spcPts val="300"/>
              </a:spcBef>
              <a:spcAft>
                <a:spcPts val="300"/>
              </a:spcAft>
            </a:pPr>
            <a:endParaRPr lang="en-US" sz="2400" dirty="0" smtClean="0">
              <a:latin typeface="Times New Roman" panose="02020603050405020304" pitchFamily="18" charset="0"/>
              <a:ea typeface="Calibri" panose="020F0502020204030204" pitchFamily="34" charset="0"/>
              <a:cs typeface="Times New Roman" panose="02020603050405020304" pitchFamily="18" charset="0"/>
            </a:endParaRPr>
          </a:p>
          <a:p>
            <a:pPr indent="-530352">
              <a:lnSpc>
                <a:spcPct val="90000"/>
              </a:lnSpc>
              <a:spcBef>
                <a:spcPts val="200"/>
              </a:spcBef>
              <a:spcAft>
                <a:spcPts val="400"/>
              </a:spcAft>
              <a:buClr>
                <a:schemeClr val="accent1"/>
              </a:buClr>
              <a:buFont typeface="Wingdings" panose="05000000000000000000" pitchFamily="2" charset="2"/>
              <a:buChar char="Ø"/>
            </a:pPr>
            <a:endParaRPr lang="en-US" sz="2400" dirty="0" smtClean="0">
              <a:solidFill>
                <a:schemeClr val="tx1">
                  <a:lumMod val="75000"/>
                  <a:lumOff val="25000"/>
                </a:schemeClr>
              </a:solidFill>
            </a:endParaRPr>
          </a:p>
          <a:p>
            <a:pPr indent="-530352">
              <a:lnSpc>
                <a:spcPct val="90000"/>
              </a:lnSpc>
              <a:spcBef>
                <a:spcPts val="200"/>
              </a:spcBef>
              <a:spcAft>
                <a:spcPts val="400"/>
              </a:spcAft>
              <a:buClr>
                <a:schemeClr val="accent1"/>
              </a:buClr>
              <a:buFont typeface="Wingdings" panose="05000000000000000000" pitchFamily="2" charset="2"/>
              <a:buChar char="Ø"/>
            </a:pPr>
            <a:endParaRPr lang="en-US" sz="2400" dirty="0" smtClean="0">
              <a:solidFill>
                <a:schemeClr val="tx1">
                  <a:lumMod val="75000"/>
                  <a:lumOff val="25000"/>
                </a:schemeClr>
              </a:solidFill>
            </a:endParaRPr>
          </a:p>
          <a:p>
            <a:pPr indent="-530352">
              <a:lnSpc>
                <a:spcPct val="90000"/>
              </a:lnSpc>
              <a:spcBef>
                <a:spcPts val="200"/>
              </a:spcBef>
              <a:spcAft>
                <a:spcPts val="400"/>
              </a:spcAft>
              <a:buClr>
                <a:schemeClr val="accent1"/>
              </a:buClr>
              <a:buFont typeface="Wingdings" panose="05000000000000000000" pitchFamily="2" charset="2"/>
              <a:buChar char="Ø"/>
            </a:pPr>
            <a:endParaRPr lang="en-US" sz="2400" dirty="0">
              <a:solidFill>
                <a:schemeClr val="tx1">
                  <a:lumMod val="75000"/>
                  <a:lumOff val="25000"/>
                </a:schemeClr>
              </a:solidFill>
            </a:endParaRPr>
          </a:p>
          <a:p>
            <a:pPr indent="-530352">
              <a:lnSpc>
                <a:spcPct val="90000"/>
              </a:lnSpc>
              <a:spcBef>
                <a:spcPts val="200"/>
              </a:spcBef>
              <a:spcAft>
                <a:spcPts val="400"/>
              </a:spcAft>
              <a:buClr>
                <a:schemeClr val="accent1"/>
              </a:buClr>
              <a:buFont typeface="Wingdings" panose="05000000000000000000" pitchFamily="2" charset="2"/>
              <a:buChar char="Ø"/>
            </a:pPr>
            <a:endParaRPr lang="en-CA" sz="2400" dirty="0"/>
          </a:p>
          <a:p>
            <a:pPr indent="-530352">
              <a:lnSpc>
                <a:spcPct val="90000"/>
              </a:lnSpc>
              <a:spcBef>
                <a:spcPts val="200"/>
              </a:spcBef>
              <a:spcAft>
                <a:spcPts val="400"/>
              </a:spcAft>
              <a:buClr>
                <a:schemeClr val="accent1"/>
              </a:buClr>
              <a:buFont typeface="Wingdings" panose="05000000000000000000" pitchFamily="2" charset="2"/>
              <a:buChar char="Ø"/>
            </a:pPr>
            <a:endParaRPr lang="en-CA" sz="2400" dirty="0">
              <a:solidFill>
                <a:schemeClr val="tx1">
                  <a:lumMod val="75000"/>
                  <a:lumOff val="25000"/>
                </a:schemeClr>
              </a:solidFill>
            </a:endParaRPr>
          </a:p>
        </p:txBody>
      </p:sp>
    </p:spTree>
    <p:extLst>
      <p:ext uri="{BB962C8B-B14F-4D97-AF65-F5344CB8AC3E}">
        <p14:creationId xmlns:p14="http://schemas.microsoft.com/office/powerpoint/2010/main" val="24353082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CA" dirty="0" smtClean="0"/>
              <a:t>Microsoft Excel </a:t>
            </a:r>
            <a:endParaRPr lang="en-CA" dirty="0"/>
          </a:p>
        </p:txBody>
      </p:sp>
      <p:sp>
        <p:nvSpPr>
          <p:cNvPr id="7" name="Rectangle 6"/>
          <p:cNvSpPr/>
          <p:nvPr/>
        </p:nvSpPr>
        <p:spPr>
          <a:xfrm>
            <a:off x="653168" y="959270"/>
            <a:ext cx="11112579" cy="4914166"/>
          </a:xfrm>
          <a:prstGeom prst="rect">
            <a:avLst/>
          </a:prstGeom>
        </p:spPr>
        <p:txBody>
          <a:bodyPr wrap="square">
            <a:spAutoFit/>
          </a:bodyPr>
          <a:lstStyle/>
          <a:p>
            <a:pPr indent="-360000">
              <a:lnSpc>
                <a:spcPts val="2520"/>
              </a:lnSpc>
              <a:spcBef>
                <a:spcPts val="50"/>
              </a:spcBef>
              <a:spcAft>
                <a:spcPts val="50"/>
              </a:spcAft>
              <a:buClr>
                <a:schemeClr val="accent1"/>
              </a:buClr>
              <a:buFont typeface="Wingdings" panose="05000000000000000000" pitchFamily="2" charset="2"/>
              <a:buChar char="Ø"/>
            </a:pPr>
            <a:r>
              <a:rPr lang="en-US" sz="2600" dirty="0" smtClean="0">
                <a:solidFill>
                  <a:schemeClr val="tx1">
                    <a:lumMod val="75000"/>
                    <a:lumOff val="25000"/>
                  </a:schemeClr>
                </a:solidFill>
              </a:rPr>
              <a:t>Ribbon: </a:t>
            </a: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smtClean="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smtClean="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smtClean="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smtClean="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smtClean="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r>
              <a:rPr lang="en-US" sz="2600" dirty="0" smtClean="0">
                <a:solidFill>
                  <a:schemeClr val="tx1">
                    <a:lumMod val="75000"/>
                    <a:lumOff val="25000"/>
                  </a:schemeClr>
                </a:solidFill>
              </a:rPr>
              <a:t>Quick </a:t>
            </a:r>
            <a:r>
              <a:rPr lang="en-US" sz="2600" dirty="0">
                <a:solidFill>
                  <a:schemeClr val="tx1">
                    <a:lumMod val="75000"/>
                    <a:lumOff val="25000"/>
                  </a:schemeClr>
                </a:solidFill>
              </a:rPr>
              <a:t>access </a:t>
            </a:r>
            <a:r>
              <a:rPr lang="en-US" sz="2600" dirty="0" smtClean="0">
                <a:solidFill>
                  <a:schemeClr val="tx1">
                    <a:lumMod val="75000"/>
                    <a:lumOff val="25000"/>
                  </a:schemeClr>
                </a:solidFill>
              </a:rPr>
              <a:t>toolbar: </a:t>
            </a: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smtClean="0">
              <a:solidFill>
                <a:schemeClr val="tx1">
                  <a:lumMod val="75000"/>
                  <a:lumOff val="25000"/>
                </a:schemeClr>
              </a:solidFill>
            </a:endParaRPr>
          </a:p>
          <a:p>
            <a:pPr marL="1428750" lvl="2" indent="-514350">
              <a:lnSpc>
                <a:spcPts val="2520"/>
              </a:lnSpc>
              <a:spcBef>
                <a:spcPts val="50"/>
              </a:spcBef>
              <a:spcAft>
                <a:spcPts val="50"/>
              </a:spcAft>
              <a:buClr>
                <a:schemeClr val="accent1"/>
              </a:buClr>
              <a:buFont typeface="Arial" panose="020B0604020202020204" pitchFamily="34" charset="0"/>
              <a:buChar char="•"/>
            </a:pPr>
            <a:r>
              <a:rPr lang="en-US" sz="2600" dirty="0">
                <a:solidFill>
                  <a:schemeClr val="tx1">
                    <a:lumMod val="75000"/>
                    <a:lumOff val="25000"/>
                  </a:schemeClr>
                </a:solidFill>
              </a:rPr>
              <a:t>R</a:t>
            </a:r>
            <a:r>
              <a:rPr lang="en-US" sz="2600" dirty="0" smtClean="0">
                <a:solidFill>
                  <a:schemeClr val="tx1">
                    <a:lumMod val="75000"/>
                    <a:lumOff val="25000"/>
                  </a:schemeClr>
                </a:solidFill>
              </a:rPr>
              <a:t>ight click on the ribbon</a:t>
            </a:r>
          </a:p>
          <a:p>
            <a:pPr marL="1428750" lvl="2" indent="-514350">
              <a:lnSpc>
                <a:spcPts val="2520"/>
              </a:lnSpc>
              <a:spcBef>
                <a:spcPts val="50"/>
              </a:spcBef>
              <a:spcAft>
                <a:spcPts val="50"/>
              </a:spcAft>
              <a:buClr>
                <a:schemeClr val="accent1"/>
              </a:buClr>
              <a:buFont typeface="Arial" panose="020B0604020202020204" pitchFamily="34" charset="0"/>
              <a:buChar char="•"/>
            </a:pPr>
            <a:endParaRPr lang="en-US" sz="2600" dirty="0" smtClean="0">
              <a:solidFill>
                <a:schemeClr val="tx1">
                  <a:lumMod val="75000"/>
                  <a:lumOff val="25000"/>
                </a:schemeClr>
              </a:solidFill>
            </a:endParaRPr>
          </a:p>
          <a:p>
            <a:pPr marL="1428750" lvl="2" indent="-514350">
              <a:lnSpc>
                <a:spcPts val="2520"/>
              </a:lnSpc>
              <a:spcBef>
                <a:spcPts val="50"/>
              </a:spcBef>
              <a:spcAft>
                <a:spcPts val="50"/>
              </a:spcAft>
              <a:buClr>
                <a:schemeClr val="accent1"/>
              </a:buClr>
              <a:buFont typeface="Arial" panose="020B0604020202020204" pitchFamily="34" charset="0"/>
              <a:buChar char="•"/>
            </a:pPr>
            <a:r>
              <a:rPr lang="en-US" sz="2600" dirty="0" smtClean="0">
                <a:solidFill>
                  <a:schemeClr val="tx1">
                    <a:lumMod val="75000"/>
                    <a:lumOff val="25000"/>
                  </a:schemeClr>
                </a:solidFill>
              </a:rPr>
              <a:t>Add/remove commands</a:t>
            </a:r>
          </a:p>
          <a:p>
            <a:pPr indent="-360000">
              <a:lnSpc>
                <a:spcPts val="2520"/>
              </a:lnSpc>
              <a:spcBef>
                <a:spcPts val="50"/>
              </a:spcBef>
              <a:spcAft>
                <a:spcPts val="50"/>
              </a:spcAft>
              <a:buClr>
                <a:schemeClr val="accent1"/>
              </a:buClr>
              <a:buFont typeface="Wingdings" panose="05000000000000000000" pitchFamily="2" charset="2"/>
              <a:buChar char="Ø"/>
            </a:pPr>
            <a:endParaRPr lang="en-CA" sz="2400" dirty="0">
              <a:solidFill>
                <a:schemeClr val="tx1">
                  <a:lumMod val="75000"/>
                  <a:lumOff val="25000"/>
                </a:schemeClr>
              </a:solidFill>
            </a:endParaRPr>
          </a:p>
        </p:txBody>
      </p:sp>
      <p:pic>
        <p:nvPicPr>
          <p:cNvPr id="3" name="Picture 2"/>
          <p:cNvPicPr>
            <a:picLocks noChangeAspect="1"/>
          </p:cNvPicPr>
          <p:nvPr/>
        </p:nvPicPr>
        <p:blipFill>
          <a:blip r:embed="rId2"/>
          <a:stretch>
            <a:fillRect/>
          </a:stretch>
        </p:blipFill>
        <p:spPr>
          <a:xfrm>
            <a:off x="2396067" y="1055032"/>
            <a:ext cx="9152468" cy="1741868"/>
          </a:xfrm>
          <a:prstGeom prst="rect">
            <a:avLst/>
          </a:prstGeom>
        </p:spPr>
      </p:pic>
      <p:pic>
        <p:nvPicPr>
          <p:cNvPr id="8" name="Picture 7"/>
          <p:cNvPicPr>
            <a:picLocks noChangeAspect="1"/>
          </p:cNvPicPr>
          <p:nvPr/>
        </p:nvPicPr>
        <p:blipFill>
          <a:blip r:embed="rId3"/>
          <a:stretch>
            <a:fillRect/>
          </a:stretch>
        </p:blipFill>
        <p:spPr>
          <a:xfrm>
            <a:off x="5622810" y="2844606"/>
            <a:ext cx="4585344" cy="3517624"/>
          </a:xfrm>
          <a:prstGeom prst="rect">
            <a:avLst/>
          </a:prstGeom>
        </p:spPr>
      </p:pic>
    </p:spTree>
    <p:extLst>
      <p:ext uri="{BB962C8B-B14F-4D97-AF65-F5344CB8AC3E}">
        <p14:creationId xmlns:p14="http://schemas.microsoft.com/office/powerpoint/2010/main" val="3505394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CA" dirty="0" smtClean="0"/>
              <a:t>Data</a:t>
            </a:r>
            <a:endParaRPr lang="en-CA" dirty="0"/>
          </a:p>
        </p:txBody>
      </p:sp>
      <p:sp>
        <p:nvSpPr>
          <p:cNvPr id="7" name="Rectangle 6"/>
          <p:cNvSpPr/>
          <p:nvPr/>
        </p:nvSpPr>
        <p:spPr>
          <a:xfrm>
            <a:off x="586666" y="1405546"/>
            <a:ext cx="11112579" cy="4592539"/>
          </a:xfrm>
          <a:prstGeom prst="rect">
            <a:avLst/>
          </a:prstGeom>
        </p:spPr>
        <p:txBody>
          <a:bodyPr wrap="square">
            <a:spAutoFit/>
          </a:bodyPr>
          <a:lstStyle/>
          <a:p>
            <a:pPr indent="-360000">
              <a:lnSpc>
                <a:spcPts val="2520"/>
              </a:lnSpc>
              <a:spcBef>
                <a:spcPts val="50"/>
              </a:spcBef>
              <a:spcAft>
                <a:spcPts val="50"/>
              </a:spcAft>
              <a:buClr>
                <a:schemeClr val="accent1"/>
              </a:buClr>
              <a:buFont typeface="Wingdings" panose="05000000000000000000" pitchFamily="2" charset="2"/>
              <a:buChar char="Ø"/>
            </a:pPr>
            <a:endParaRPr lang="en-US" sz="2600" dirty="0" smtClean="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r>
              <a:rPr lang="en-US" sz="2600" u="sng" dirty="0" smtClean="0">
                <a:solidFill>
                  <a:schemeClr val="tx1">
                    <a:lumMod val="75000"/>
                    <a:lumOff val="25000"/>
                  </a:schemeClr>
                </a:solidFill>
              </a:rPr>
              <a:t>Data Entry: </a:t>
            </a:r>
            <a:r>
              <a:rPr lang="en-US" sz="2600" dirty="0" smtClean="0">
                <a:solidFill>
                  <a:schemeClr val="tx1">
                    <a:lumMod val="75000"/>
                    <a:lumOff val="25000"/>
                  </a:schemeClr>
                </a:solidFill>
              </a:rPr>
              <a:t>manual</a:t>
            </a:r>
            <a:r>
              <a:rPr lang="en-US" sz="2600" dirty="0" smtClean="0">
                <a:solidFill>
                  <a:schemeClr val="tx1">
                    <a:lumMod val="75000"/>
                    <a:lumOff val="25000"/>
                  </a:schemeClr>
                </a:solidFill>
                <a:sym typeface="Wingdings" panose="05000000000000000000" pitchFamily="2" charset="2"/>
              </a:rPr>
              <a:t></a:t>
            </a:r>
          </a:p>
          <a:p>
            <a:pPr>
              <a:lnSpc>
                <a:spcPts val="2520"/>
              </a:lnSpc>
              <a:spcBef>
                <a:spcPts val="50"/>
              </a:spcBef>
              <a:spcAft>
                <a:spcPts val="50"/>
              </a:spcAft>
              <a:buClr>
                <a:schemeClr val="accent1"/>
              </a:buClr>
            </a:pPr>
            <a:endParaRPr lang="en-US" sz="2600" dirty="0">
              <a:solidFill>
                <a:schemeClr val="tx1">
                  <a:lumMod val="75000"/>
                  <a:lumOff val="25000"/>
                </a:schemeClr>
              </a:solidFill>
              <a:sym typeface="Wingdings" panose="05000000000000000000" pitchFamily="2" charset="2"/>
            </a:endParaRPr>
          </a:p>
          <a:p>
            <a:pPr>
              <a:lnSpc>
                <a:spcPts val="2520"/>
              </a:lnSpc>
              <a:spcBef>
                <a:spcPts val="50"/>
              </a:spcBef>
              <a:spcAft>
                <a:spcPts val="50"/>
              </a:spcAft>
              <a:buClr>
                <a:schemeClr val="accent1"/>
              </a:buClr>
            </a:pPr>
            <a:r>
              <a:rPr lang="en-US" sz="2600" dirty="0" smtClean="0">
                <a:solidFill>
                  <a:schemeClr val="tx1">
                    <a:lumMod val="75000"/>
                    <a:lumOff val="25000"/>
                  </a:schemeClr>
                </a:solidFill>
                <a:sym typeface="Wingdings" panose="05000000000000000000" pitchFamily="2" charset="2"/>
              </a:rPr>
              <a:t>          in the formula or in a cell</a:t>
            </a:r>
          </a:p>
          <a:p>
            <a:pPr>
              <a:lnSpc>
                <a:spcPts val="2520"/>
              </a:lnSpc>
              <a:spcBef>
                <a:spcPts val="50"/>
              </a:spcBef>
              <a:spcAft>
                <a:spcPts val="50"/>
              </a:spcAft>
              <a:buClr>
                <a:schemeClr val="accent1"/>
              </a:buClr>
            </a:pPr>
            <a:endParaRPr lang="en-US" sz="2800" dirty="0" smtClean="0"/>
          </a:p>
          <a:p>
            <a:pPr>
              <a:lnSpc>
                <a:spcPts val="2520"/>
              </a:lnSpc>
              <a:spcBef>
                <a:spcPts val="50"/>
              </a:spcBef>
              <a:spcAft>
                <a:spcPts val="50"/>
              </a:spcAft>
              <a:buClr>
                <a:schemeClr val="accent1"/>
              </a:buClr>
            </a:pPr>
            <a:endParaRPr lang="en-US" sz="2800" dirty="0"/>
          </a:p>
          <a:p>
            <a:pPr>
              <a:lnSpc>
                <a:spcPts val="2520"/>
              </a:lnSpc>
              <a:spcBef>
                <a:spcPts val="50"/>
              </a:spcBef>
              <a:spcAft>
                <a:spcPts val="50"/>
              </a:spcAft>
              <a:buClr>
                <a:schemeClr val="accent1"/>
              </a:buClr>
            </a:pPr>
            <a:endParaRPr lang="en-US" sz="2800" dirty="0" smtClean="0"/>
          </a:p>
          <a:p>
            <a:pPr>
              <a:lnSpc>
                <a:spcPts val="2520"/>
              </a:lnSpc>
              <a:spcBef>
                <a:spcPts val="50"/>
              </a:spcBef>
              <a:spcAft>
                <a:spcPts val="50"/>
              </a:spcAft>
              <a:buClr>
                <a:schemeClr val="accent1"/>
              </a:buClr>
            </a:pPr>
            <a:endParaRPr lang="en-US" sz="2800" u="sng" dirty="0"/>
          </a:p>
          <a:p>
            <a:pPr marL="457200" indent="-457200">
              <a:lnSpc>
                <a:spcPts val="2520"/>
              </a:lnSpc>
              <a:spcBef>
                <a:spcPts val="50"/>
              </a:spcBef>
              <a:spcAft>
                <a:spcPts val="50"/>
              </a:spcAft>
              <a:buClr>
                <a:schemeClr val="accent1"/>
              </a:buClr>
              <a:buFont typeface="Wingdings" panose="05000000000000000000" pitchFamily="2" charset="2"/>
              <a:buChar char="Ø"/>
            </a:pPr>
            <a:endParaRPr lang="en-US" sz="2800" u="sng" dirty="0" smtClean="0"/>
          </a:p>
          <a:p>
            <a:pPr marL="457200" indent="-457200">
              <a:lnSpc>
                <a:spcPts val="2520"/>
              </a:lnSpc>
              <a:spcBef>
                <a:spcPts val="50"/>
              </a:spcBef>
              <a:spcAft>
                <a:spcPts val="50"/>
              </a:spcAft>
              <a:buClr>
                <a:schemeClr val="accent1"/>
              </a:buClr>
              <a:buFont typeface="Wingdings" panose="05000000000000000000" pitchFamily="2" charset="2"/>
              <a:buChar char="Ø"/>
            </a:pPr>
            <a:r>
              <a:rPr lang="en-US" sz="2800" u="sng" dirty="0" smtClean="0"/>
              <a:t>Considered as text: </a:t>
            </a:r>
            <a:r>
              <a:rPr lang="en-US" sz="2800" dirty="0" smtClean="0"/>
              <a:t>Beginning </a:t>
            </a:r>
            <a:r>
              <a:rPr lang="en-US" sz="2800" dirty="0"/>
              <a:t>with a letter of </a:t>
            </a:r>
            <a:r>
              <a:rPr lang="en-US" sz="2800" dirty="0" smtClean="0"/>
              <a:t>and </a:t>
            </a:r>
            <a:r>
              <a:rPr lang="en-US" sz="2800" dirty="0"/>
              <a:t>are automatically </a:t>
            </a:r>
            <a:endParaRPr lang="en-US" sz="2800" dirty="0" smtClean="0"/>
          </a:p>
          <a:p>
            <a:pPr>
              <a:lnSpc>
                <a:spcPts val="2520"/>
              </a:lnSpc>
              <a:spcBef>
                <a:spcPts val="50"/>
              </a:spcBef>
              <a:spcAft>
                <a:spcPts val="50"/>
              </a:spcAft>
              <a:buClr>
                <a:schemeClr val="accent1"/>
              </a:buClr>
            </a:pPr>
            <a:r>
              <a:rPr lang="en-US" sz="2800" dirty="0"/>
              <a:t> </a:t>
            </a:r>
            <a:r>
              <a:rPr lang="en-US" sz="2800" dirty="0" smtClean="0"/>
              <a:t>                                        left-aligned </a:t>
            </a:r>
            <a:r>
              <a:rPr lang="en-US" sz="2800" dirty="0"/>
              <a:t>in the cells. </a:t>
            </a:r>
          </a:p>
          <a:p>
            <a:pPr indent="-530352">
              <a:lnSpc>
                <a:spcPct val="90000"/>
              </a:lnSpc>
              <a:spcBef>
                <a:spcPts val="200"/>
              </a:spcBef>
              <a:spcAft>
                <a:spcPts val="400"/>
              </a:spcAft>
              <a:buClr>
                <a:schemeClr val="accent1"/>
              </a:buClr>
              <a:buFont typeface="Wingdings" panose="05000000000000000000" pitchFamily="2" charset="2"/>
              <a:buChar char="Ø"/>
            </a:pPr>
            <a:endParaRPr lang="en-CA" sz="2400" dirty="0">
              <a:solidFill>
                <a:schemeClr val="tx1">
                  <a:lumMod val="75000"/>
                  <a:lumOff val="25000"/>
                </a:schemeClr>
              </a:solidFill>
            </a:endParaRPr>
          </a:p>
        </p:txBody>
      </p:sp>
      <p:pic>
        <p:nvPicPr>
          <p:cNvPr id="4" name="Picture 10" descr="Excel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8346" y="1770743"/>
            <a:ext cx="2895600"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Excel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021" y="1851822"/>
            <a:ext cx="2895600"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713361" y="959270"/>
            <a:ext cx="10064886" cy="892552"/>
          </a:xfrm>
          <a:prstGeom prst="rect">
            <a:avLst/>
          </a:prstGeom>
        </p:spPr>
        <p:txBody>
          <a:bodyPr wrap="square">
            <a:spAutoFit/>
          </a:bodyPr>
          <a:lstStyle/>
          <a:p>
            <a:r>
              <a:rPr lang="en-US" sz="2600" dirty="0">
                <a:solidFill>
                  <a:schemeClr val="tx1">
                    <a:lumMod val="75000"/>
                    <a:lumOff val="25000"/>
                  </a:schemeClr>
                </a:solidFill>
              </a:rPr>
              <a:t>Data is the plural of datum, and datum is a piece of information. </a:t>
            </a:r>
            <a:r>
              <a:rPr lang="en-US" sz="2600" dirty="0" smtClean="0">
                <a:solidFill>
                  <a:schemeClr val="tx1">
                    <a:lumMod val="75000"/>
                    <a:lumOff val="25000"/>
                  </a:schemeClr>
                </a:solidFill>
              </a:rPr>
              <a:t>Data </a:t>
            </a:r>
            <a:r>
              <a:rPr lang="en-US" sz="2600" dirty="0">
                <a:solidFill>
                  <a:schemeClr val="tx1">
                    <a:lumMod val="75000"/>
                    <a:lumOff val="25000"/>
                  </a:schemeClr>
                </a:solidFill>
              </a:rPr>
              <a:t>is information that we </a:t>
            </a:r>
            <a:r>
              <a:rPr lang="en-US" sz="2600" dirty="0" smtClean="0">
                <a:solidFill>
                  <a:schemeClr val="tx1">
                    <a:lumMod val="75000"/>
                    <a:lumOff val="25000"/>
                  </a:schemeClr>
                </a:solidFill>
              </a:rPr>
              <a:t>collect </a:t>
            </a:r>
            <a:r>
              <a:rPr lang="en-US" sz="2600" dirty="0">
                <a:solidFill>
                  <a:schemeClr val="tx1">
                    <a:lumMod val="75000"/>
                    <a:lumOff val="25000"/>
                  </a:schemeClr>
                </a:solidFill>
              </a:rPr>
              <a:t>on subjects or items. </a:t>
            </a:r>
            <a:endParaRPr lang="en-CA" sz="2600" dirty="0">
              <a:solidFill>
                <a:schemeClr val="tx1">
                  <a:lumMod val="75000"/>
                  <a:lumOff val="25000"/>
                </a:schemeClr>
              </a:solidFill>
            </a:endParaRPr>
          </a:p>
        </p:txBody>
      </p:sp>
    </p:spTree>
    <p:extLst>
      <p:ext uri="{BB962C8B-B14F-4D97-AF65-F5344CB8AC3E}">
        <p14:creationId xmlns:p14="http://schemas.microsoft.com/office/powerpoint/2010/main" val="349986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3756" y="233892"/>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CA" dirty="0" smtClean="0"/>
              <a:t>Data Entry</a:t>
            </a:r>
            <a:endParaRPr lang="en-CA" dirty="0"/>
          </a:p>
        </p:txBody>
      </p:sp>
      <p:sp>
        <p:nvSpPr>
          <p:cNvPr id="7" name="Rectangle 6"/>
          <p:cNvSpPr/>
          <p:nvPr/>
        </p:nvSpPr>
        <p:spPr>
          <a:xfrm>
            <a:off x="499117" y="1851822"/>
            <a:ext cx="11112579" cy="1476302"/>
          </a:xfrm>
          <a:prstGeom prst="rect">
            <a:avLst/>
          </a:prstGeom>
        </p:spPr>
        <p:txBody>
          <a:bodyPr wrap="square">
            <a:spAutoFit/>
          </a:bodyPr>
          <a:lstStyle/>
          <a:p>
            <a:pPr indent="-3600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smtClean="0">
              <a:solidFill>
                <a:schemeClr val="tx1">
                  <a:lumMod val="75000"/>
                  <a:lumOff val="25000"/>
                </a:schemeClr>
              </a:solidFill>
            </a:endParaRPr>
          </a:p>
          <a:p>
            <a:pPr indent="-360000">
              <a:lnSpc>
                <a:spcPts val="2520"/>
              </a:lnSpc>
              <a:spcBef>
                <a:spcPts val="50"/>
              </a:spcBef>
              <a:spcAft>
                <a:spcPts val="50"/>
              </a:spcAft>
              <a:buClr>
                <a:schemeClr val="accent1"/>
              </a:buClr>
              <a:buFont typeface="Wingdings" panose="05000000000000000000" pitchFamily="2" charset="2"/>
              <a:buChar char="Ø"/>
            </a:pPr>
            <a:endParaRPr lang="en-US" sz="2600" dirty="0">
              <a:solidFill>
                <a:schemeClr val="tx1">
                  <a:lumMod val="75000"/>
                  <a:lumOff val="25000"/>
                </a:schemeClr>
              </a:solidFill>
            </a:endParaRPr>
          </a:p>
          <a:p>
            <a:pPr indent="-530352">
              <a:lnSpc>
                <a:spcPct val="90000"/>
              </a:lnSpc>
              <a:spcBef>
                <a:spcPts val="200"/>
              </a:spcBef>
              <a:spcAft>
                <a:spcPts val="400"/>
              </a:spcAft>
              <a:buClr>
                <a:schemeClr val="accent1"/>
              </a:buClr>
              <a:buFont typeface="Wingdings" panose="05000000000000000000" pitchFamily="2" charset="2"/>
              <a:buChar char="Ø"/>
            </a:pPr>
            <a:endParaRPr lang="en-CA" sz="2400" dirty="0">
              <a:solidFill>
                <a:schemeClr val="tx1">
                  <a:lumMod val="75000"/>
                  <a:lumOff val="25000"/>
                </a:schemeClr>
              </a:solidFill>
            </a:endParaRPr>
          </a:p>
        </p:txBody>
      </p:sp>
      <p:sp>
        <p:nvSpPr>
          <p:cNvPr id="8" name="Rectangle 7"/>
          <p:cNvSpPr/>
          <p:nvPr/>
        </p:nvSpPr>
        <p:spPr>
          <a:xfrm>
            <a:off x="962925" y="1193408"/>
            <a:ext cx="9591585" cy="3570208"/>
          </a:xfrm>
          <a:prstGeom prst="rect">
            <a:avLst/>
          </a:prstGeom>
        </p:spPr>
        <p:txBody>
          <a:bodyPr wrap="square">
            <a:spAutoFit/>
          </a:bodyPr>
          <a:lstStyle/>
          <a:p>
            <a:endParaRPr lang="en-US" dirty="0"/>
          </a:p>
          <a:p>
            <a:r>
              <a:rPr lang="en-US" sz="2600" dirty="0">
                <a:solidFill>
                  <a:schemeClr val="tx1">
                    <a:lumMod val="75000"/>
                    <a:lumOff val="25000"/>
                  </a:schemeClr>
                </a:solidFill>
              </a:rPr>
              <a:t>Numeric entries can be divided into three categories: </a:t>
            </a:r>
            <a:endParaRPr lang="en-US" sz="2600" dirty="0" smtClean="0">
              <a:solidFill>
                <a:schemeClr val="tx1">
                  <a:lumMod val="75000"/>
                  <a:lumOff val="25000"/>
                </a:schemeClr>
              </a:solidFill>
            </a:endParaRPr>
          </a:p>
          <a:p>
            <a:endParaRPr lang="en-US" sz="2600" dirty="0">
              <a:solidFill>
                <a:schemeClr val="tx1">
                  <a:lumMod val="75000"/>
                  <a:lumOff val="25000"/>
                </a:schemeClr>
              </a:solidFill>
            </a:endParaRPr>
          </a:p>
          <a:p>
            <a:pPr marL="342900" indent="-342900">
              <a:buAutoNum type="arabicParenR"/>
            </a:pPr>
            <a:r>
              <a:rPr lang="en-US" sz="2600" dirty="0">
                <a:solidFill>
                  <a:schemeClr val="tx1">
                    <a:lumMod val="75000"/>
                    <a:lumOff val="25000"/>
                  </a:schemeClr>
                </a:solidFill>
              </a:rPr>
              <a:t>Numbers that you enter directly into a </a:t>
            </a:r>
            <a:r>
              <a:rPr lang="en-US" sz="2600" dirty="0" smtClean="0">
                <a:solidFill>
                  <a:schemeClr val="tx1">
                    <a:lumMod val="75000"/>
                    <a:lumOff val="25000"/>
                  </a:schemeClr>
                </a:solidFill>
              </a:rPr>
              <a:t>cell.</a:t>
            </a:r>
          </a:p>
          <a:p>
            <a:pPr marL="342900" indent="-342900">
              <a:buAutoNum type="arabicParenR"/>
            </a:pPr>
            <a:endParaRPr lang="en-US" sz="2600" dirty="0">
              <a:solidFill>
                <a:schemeClr val="tx1">
                  <a:lumMod val="75000"/>
                  <a:lumOff val="25000"/>
                </a:schemeClr>
              </a:solidFill>
            </a:endParaRPr>
          </a:p>
          <a:p>
            <a:pPr marL="342900" indent="-342900">
              <a:buAutoNum type="arabicParenR"/>
            </a:pPr>
            <a:r>
              <a:rPr lang="en-US" sz="2600" dirty="0" smtClean="0">
                <a:solidFill>
                  <a:schemeClr val="tx1">
                    <a:lumMod val="75000"/>
                    <a:lumOff val="25000"/>
                  </a:schemeClr>
                </a:solidFill>
              </a:rPr>
              <a:t>Date </a:t>
            </a:r>
            <a:r>
              <a:rPr lang="en-US" sz="2600" dirty="0">
                <a:solidFill>
                  <a:schemeClr val="tx1">
                    <a:lumMod val="75000"/>
                    <a:lumOff val="25000"/>
                  </a:schemeClr>
                </a:solidFill>
              </a:rPr>
              <a:t>and time numbers that are directly entered but automatically displayed by default Date &amp; Time </a:t>
            </a:r>
            <a:r>
              <a:rPr lang="en-US" sz="2600" dirty="0" smtClean="0">
                <a:solidFill>
                  <a:schemeClr val="tx1">
                    <a:lumMod val="75000"/>
                    <a:lumOff val="25000"/>
                  </a:schemeClr>
                </a:solidFill>
              </a:rPr>
              <a:t>formats.</a:t>
            </a:r>
          </a:p>
          <a:p>
            <a:pPr marL="342900" indent="-342900">
              <a:buAutoNum type="arabicParenR"/>
            </a:pPr>
            <a:endParaRPr lang="en-US" sz="2600" dirty="0">
              <a:solidFill>
                <a:schemeClr val="tx1">
                  <a:lumMod val="75000"/>
                  <a:lumOff val="25000"/>
                </a:schemeClr>
              </a:solidFill>
            </a:endParaRPr>
          </a:p>
          <a:p>
            <a:pPr marL="342900" indent="-342900">
              <a:buAutoNum type="arabicParenR"/>
            </a:pPr>
            <a:r>
              <a:rPr lang="en-US" sz="2600" dirty="0">
                <a:solidFill>
                  <a:schemeClr val="tx1">
                    <a:lumMod val="75000"/>
                    <a:lumOff val="25000"/>
                  </a:schemeClr>
                </a:solidFill>
              </a:rPr>
              <a:t>Numbers calculated by formulas that you build yourself. </a:t>
            </a:r>
          </a:p>
        </p:txBody>
      </p:sp>
    </p:spTree>
    <p:extLst>
      <p:ext uri="{BB962C8B-B14F-4D97-AF65-F5344CB8AC3E}">
        <p14:creationId xmlns:p14="http://schemas.microsoft.com/office/powerpoint/2010/main" val="331511296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9939338C678B478E497C979D9CD138" ma:contentTypeVersion="17" ma:contentTypeDescription="Create a new document." ma:contentTypeScope="" ma:versionID="f0a4ba64ddb10befdf9c75049c293c44">
  <xsd:schema xmlns:xsd="http://www.w3.org/2001/XMLSchema" xmlns:xs="http://www.w3.org/2001/XMLSchema" xmlns:p="http://schemas.microsoft.com/office/2006/metadata/properties" xmlns:ns2="d67aa1b6-eba1-4361-9b9d-8b3531c7f238" xmlns:ns3="14e43a1d-ff4c-4f1b-9e75-34d4d00419f8" targetNamespace="http://schemas.microsoft.com/office/2006/metadata/properties" ma:root="true" ma:fieldsID="0a7a35ddb36c9da0c812803715b369ad" ns2:_="" ns3:_="">
    <xsd:import namespace="d67aa1b6-eba1-4361-9b9d-8b3531c7f238"/>
    <xsd:import namespace="14e43a1d-ff4c-4f1b-9e75-34d4d00419f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Location" minOccurs="0"/>
                <xsd:element ref="ns2:lcf76f155ced4ddcb4097134ff3c332f" minOccurs="0"/>
                <xsd:element ref="ns3:TaxCatchAll"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7aa1b6-eba1-4361-9b9d-8b3531c7f2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MediaServiceLocation" ma:index="18" nillable="true" ma:displayName="Location" ma:internalName="MediaServiceLocatio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a1f1625-ae5f-4790-9429-a47075c1c37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4e43a1d-ff4c-4f1b-9e75-34d4d00419f8"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8c20610b-e498-47bd-b391-9ecafcc38b84}" ma:internalName="TaxCatchAll" ma:showField="CatchAllData" ma:web="14e43a1d-ff4c-4f1b-9e75-34d4d00419f8">
      <xsd:complexType>
        <xsd:complexContent>
          <xsd:extension base="dms:MultiChoiceLookup">
            <xsd:sequence>
              <xsd:element name="Value" type="dms:Lookup" maxOccurs="unbounded" minOccurs="0" nillable="true"/>
            </xsd:sequence>
          </xsd:extension>
        </xsd:complexContent>
      </xsd:complexType>
    </xsd:element>
    <xsd:element name="SharedWithUsers" ma:index="2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67aa1b6-eba1-4361-9b9d-8b3531c7f238">
      <Terms xmlns="http://schemas.microsoft.com/office/infopath/2007/PartnerControls"/>
    </lcf76f155ced4ddcb4097134ff3c332f>
    <TaxCatchAll xmlns="14e43a1d-ff4c-4f1b-9e75-34d4d00419f8" xsi:nil="true"/>
  </documentManagement>
</p:properties>
</file>

<file path=customXml/itemProps1.xml><?xml version="1.0" encoding="utf-8"?>
<ds:datastoreItem xmlns:ds="http://schemas.openxmlformats.org/officeDocument/2006/customXml" ds:itemID="{D79ADCDA-1709-4AB6-A130-EE7F5BA9443E}"/>
</file>

<file path=customXml/itemProps2.xml><?xml version="1.0" encoding="utf-8"?>
<ds:datastoreItem xmlns:ds="http://schemas.openxmlformats.org/officeDocument/2006/customXml" ds:itemID="{F0409083-DDF5-400C-8087-2FC6D1969C4F}"/>
</file>

<file path=customXml/itemProps3.xml><?xml version="1.0" encoding="utf-8"?>
<ds:datastoreItem xmlns:ds="http://schemas.openxmlformats.org/officeDocument/2006/customXml" ds:itemID="{D051C36C-EF83-40B5-93F6-8F42DB0D261F}"/>
</file>

<file path=docProps/app.xml><?xml version="1.0" encoding="utf-8"?>
<Properties xmlns="http://schemas.openxmlformats.org/officeDocument/2006/extended-properties" xmlns:vt="http://schemas.openxmlformats.org/officeDocument/2006/docPropsVTypes">
  <Template>Retrospect</Template>
  <TotalTime>2990</TotalTime>
  <Words>3798</Words>
  <Application>Microsoft Office PowerPoint</Application>
  <PresentationFormat>Widescreen</PresentationFormat>
  <Paragraphs>434</Paragraphs>
  <Slides>40</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宋体</vt:lpstr>
      <vt:lpstr>宋体</vt:lpstr>
      <vt:lpstr>Arial</vt:lpstr>
      <vt:lpstr>Calibri</vt:lpstr>
      <vt:lpstr>Calibri Light</vt:lpstr>
      <vt:lpstr>Times New Roman</vt:lpstr>
      <vt:lpstr>Wingdings</vt:lpstr>
      <vt:lpstr>Retrospect</vt:lpstr>
      <vt:lpstr>FRST 232  Computer Applications in Forestry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Forestry, UBC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Suborna Shekhor</dc:creator>
  <cp:lastModifiedBy>AHMED, SUBORNA</cp:lastModifiedBy>
  <cp:revision>157</cp:revision>
  <dcterms:created xsi:type="dcterms:W3CDTF">2017-05-23T20:11:54Z</dcterms:created>
  <dcterms:modified xsi:type="dcterms:W3CDTF">2019-09-13T18:16:45Z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0x0101002A9939338C678B478E497C979D9CD138</vt:lpwstr>
  </property>
</Properties>
</file>