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358" y="1251285"/>
            <a:ext cx="7085709" cy="2135380"/>
          </a:xfrm>
        </p:spPr>
        <p:txBody>
          <a:bodyPr/>
          <a:lstStyle/>
          <a:p>
            <a:r>
              <a:rPr lang="en-US" dirty="0"/>
              <a:t>Gun Violence in the United States of America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(murder</a:t>
            </a:r>
            <a:r>
              <a:rPr lang="en-US" dirty="0"/>
              <a:t> </a:t>
            </a:r>
            <a:r>
              <a:rPr lang="en-US" dirty="0" smtClean="0"/>
              <a:t>dataset)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3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visualization(scatterplot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err="1" smtClean="0"/>
              <a:t>heatmap</a:t>
            </a:r>
            <a:r>
              <a:rPr lang="en-US" dirty="0" smtClean="0"/>
              <a:t>),we note</a:t>
            </a:r>
            <a:r>
              <a:rPr lang="en-US" dirty="0"/>
              <a:t> </a:t>
            </a:r>
            <a:r>
              <a:rPr lang="en-US" dirty="0" smtClean="0"/>
              <a:t>that</a:t>
            </a:r>
            <a:r>
              <a:rPr lang="en-US" dirty="0"/>
              <a:t> </a:t>
            </a:r>
            <a:r>
              <a:rPr lang="en-US" dirty="0" smtClean="0"/>
              <a:t>there’s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correlation</a:t>
            </a:r>
            <a:r>
              <a:rPr lang="en-US" dirty="0"/>
              <a:t> </a:t>
            </a:r>
            <a:r>
              <a:rPr lang="en-US" dirty="0" smtClean="0"/>
              <a:t>between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population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each</a:t>
            </a:r>
            <a:r>
              <a:rPr lang="en-US" dirty="0"/>
              <a:t> </a:t>
            </a:r>
            <a:r>
              <a:rPr lang="en-US" dirty="0" smtClean="0"/>
              <a:t>estate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total</a:t>
            </a:r>
            <a:r>
              <a:rPr lang="en-US" dirty="0"/>
              <a:t> </a:t>
            </a:r>
            <a:r>
              <a:rPr lang="en-US" dirty="0" smtClean="0"/>
              <a:t>number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deaths</a:t>
            </a:r>
            <a:r>
              <a:rPr lang="en-US" dirty="0"/>
              <a:t> </a:t>
            </a:r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each estate.</a:t>
            </a:r>
          </a:p>
          <a:p>
            <a:pPr latinLnBrk="1"/>
            <a:r>
              <a:rPr lang="en-US" u="sng" dirty="0" err="1"/>
              <a:t>cor</a:t>
            </a:r>
            <a:r>
              <a:rPr lang="en-US" dirty="0"/>
              <a:t>(data1$population/10^6, data1$total)</a:t>
            </a:r>
          </a:p>
          <a:p>
            <a:pPr latinLnBrk="1"/>
            <a:r>
              <a:rPr lang="en-US" dirty="0"/>
              <a:t>## [1] 0.9635956</a:t>
            </a:r>
          </a:p>
          <a:p>
            <a:r>
              <a:rPr lang="en-US" dirty="0"/>
              <a:t>there is a high positive correlation between them </a:t>
            </a:r>
            <a:r>
              <a:rPr lang="en-US" dirty="0" smtClean="0"/>
              <a:t>since </a:t>
            </a:r>
            <a:r>
              <a:rPr lang="en-US" dirty="0"/>
              <a:t>the correlation between them will be closer to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5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</a:t>
            </a:r>
            <a:r>
              <a:rPr lang="en-US" dirty="0"/>
              <a:t> </a:t>
            </a:r>
            <a:r>
              <a:rPr lang="en-US" dirty="0" smtClean="0"/>
              <a:t>LINEAR</a:t>
            </a:r>
            <a:r>
              <a:rPr lang="en-US" dirty="0"/>
              <a:t> </a:t>
            </a:r>
            <a:r>
              <a:rPr lang="en-US" dirty="0" smtClean="0"/>
              <a:t>REGRESSION</a:t>
            </a:r>
            <a:r>
              <a:rPr lang="en-US" dirty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dirty="0" err="1"/>
              <a:t>simple_lm</a:t>
            </a:r>
            <a:r>
              <a:rPr lang="en-US" dirty="0"/>
              <a:t> &lt;- </a:t>
            </a:r>
            <a:r>
              <a:rPr lang="en-US" u="sng" dirty="0"/>
              <a:t>lm</a:t>
            </a:r>
            <a:r>
              <a:rPr lang="en-US" dirty="0"/>
              <a:t>(</a:t>
            </a:r>
            <a:r>
              <a:rPr lang="en-US" dirty="0" err="1"/>
              <a:t>total~population</a:t>
            </a:r>
            <a:r>
              <a:rPr lang="en-US" dirty="0"/>
              <a:t>, data1)</a:t>
            </a:r>
            <a:br>
              <a:rPr lang="en-US" dirty="0"/>
            </a:br>
            <a:r>
              <a:rPr lang="en-US" dirty="0" err="1"/>
              <a:t>simple_lm</a:t>
            </a:r>
            <a:endParaRPr lang="en-US" dirty="0"/>
          </a:p>
          <a:p>
            <a:pPr latinLnBrk="1"/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Call:</a:t>
            </a:r>
            <a:br>
              <a:rPr lang="en-US" dirty="0"/>
            </a:br>
            <a:r>
              <a:rPr lang="en-US" dirty="0"/>
              <a:t>## lm(formula = total ~ population, data = data1)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Coefficients:</a:t>
            </a:r>
            <a:br>
              <a:rPr lang="en-US" dirty="0"/>
            </a:br>
            <a:r>
              <a:rPr lang="en-US" dirty="0"/>
              <a:t>## (Intercept)   population  </a:t>
            </a:r>
            <a:br>
              <a:rPr lang="en-US" dirty="0"/>
            </a:br>
            <a:r>
              <a:rPr lang="en-US" dirty="0"/>
              <a:t>##  -1.713e+01    </a:t>
            </a:r>
            <a:r>
              <a:rPr lang="en-US" dirty="0" smtClean="0"/>
              <a:t>3.316e-05</a:t>
            </a:r>
          </a:p>
          <a:p>
            <a:pPr latinLnBrk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Contains </a:t>
            </a:r>
            <a:r>
              <a:rPr lang="en-US" dirty="0"/>
              <a:t>the sums of squares, degrees of freedom, F statistic, and p </a:t>
            </a:r>
            <a:r>
              <a:rPr lang="en-US" dirty="0" smtClean="0"/>
              <a:t>value.</a:t>
            </a:r>
          </a:p>
          <a:p>
            <a:pPr latinLnBrk="1"/>
            <a:r>
              <a:rPr lang="en-US" u="sng" dirty="0" err="1"/>
              <a:t>anova</a:t>
            </a:r>
            <a:r>
              <a:rPr lang="en-US" dirty="0"/>
              <a:t>(</a:t>
            </a:r>
            <a:r>
              <a:rPr lang="en-US" dirty="0" err="1"/>
              <a:t>simple_lm</a:t>
            </a:r>
            <a:r>
              <a:rPr lang="en-US" dirty="0"/>
              <a:t>)</a:t>
            </a:r>
          </a:p>
          <a:p>
            <a:pPr latinLnBrk="1"/>
            <a:r>
              <a:rPr lang="en-US" dirty="0"/>
              <a:t>## Analysis of Variance Table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Response: total</a:t>
            </a:r>
            <a:br>
              <a:rPr lang="en-US" dirty="0"/>
            </a:br>
            <a:r>
              <a:rPr lang="en-US" dirty="0"/>
              <a:t>##            </a:t>
            </a:r>
            <a:r>
              <a:rPr lang="en-US" dirty="0" err="1"/>
              <a:t>Df</a:t>
            </a:r>
            <a:r>
              <a:rPr lang="en-US" dirty="0"/>
              <a:t> 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  <a:br>
              <a:rPr lang="en-US" dirty="0"/>
            </a:br>
            <a:r>
              <a:rPr lang="en-US" dirty="0"/>
              <a:t>## population  1 2588498 2588498  636.47 &lt; 2.2e-16 ***</a:t>
            </a:r>
            <a:br>
              <a:rPr lang="en-US" dirty="0"/>
            </a:br>
            <a:r>
              <a:rPr lang="en-US" dirty="0"/>
              <a:t>## Residuals  49  199280    4067                      </a:t>
            </a:r>
            <a:br>
              <a:rPr lang="en-US" dirty="0"/>
            </a:br>
            <a:r>
              <a:rPr lang="en-US" dirty="0"/>
              <a:t>## ---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Signif</a:t>
            </a:r>
            <a:r>
              <a:rPr lang="en-US" dirty="0"/>
              <a:t>. codes:  0 '***' 0.001 '**' 0.01 '*' 0.05 '.' 0.1 ' '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pred1 &lt;- </a:t>
            </a:r>
            <a:r>
              <a:rPr lang="en-US" u="sng" dirty="0"/>
              <a:t>predict</a:t>
            </a:r>
            <a:r>
              <a:rPr lang="en-US" dirty="0"/>
              <a:t>(</a:t>
            </a:r>
            <a:r>
              <a:rPr lang="en-US" dirty="0" err="1"/>
              <a:t>simple_lm</a:t>
            </a:r>
            <a:r>
              <a:rPr lang="en-US" dirty="0"/>
              <a:t>, data1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</a:t>
            </a:r>
            <a:r>
              <a:rPr lang="en-US" dirty="0"/>
              <a:t> </a:t>
            </a:r>
            <a:r>
              <a:rPr lang="en-US" dirty="0" smtClean="0"/>
              <a:t>predict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err="1" smtClean="0"/>
              <a:t>the</a:t>
            </a:r>
            <a:r>
              <a:rPr lang="en-US" dirty="0"/>
              <a:t> </a:t>
            </a:r>
            <a:r>
              <a:rPr lang="en-US" dirty="0" smtClean="0"/>
              <a:t>number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deaths</a:t>
            </a:r>
            <a:r>
              <a:rPr lang="en-US" dirty="0"/>
              <a:t> </a:t>
            </a:r>
            <a:r>
              <a:rPr lang="en-US" dirty="0" smtClean="0"/>
              <a:t>based</a:t>
            </a:r>
            <a:r>
              <a:rPr lang="en-US" dirty="0"/>
              <a:t> </a:t>
            </a:r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population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each</a:t>
            </a:r>
            <a:r>
              <a:rPr lang="en-US" dirty="0"/>
              <a:t> </a:t>
            </a:r>
            <a:r>
              <a:rPr lang="en-US" dirty="0" smtClean="0"/>
              <a:t>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5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contents.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load dataset.</a:t>
            </a:r>
          </a:p>
          <a:p>
            <a:r>
              <a:rPr lang="en-US" dirty="0" smtClean="0"/>
              <a:t>Exploratory Data Analysis.</a:t>
            </a:r>
          </a:p>
          <a:p>
            <a:r>
              <a:rPr lang="en-US" dirty="0" smtClean="0"/>
              <a:t>Data Visualization.</a:t>
            </a:r>
          </a:p>
          <a:p>
            <a:r>
              <a:rPr lang="en-US" dirty="0" smtClean="0"/>
              <a:t>Exploring Categorical data.</a:t>
            </a:r>
          </a:p>
          <a:p>
            <a:r>
              <a:rPr lang="en-US" dirty="0" smtClean="0"/>
              <a:t> Visualizing Categorical data.</a:t>
            </a:r>
          </a:p>
          <a:p>
            <a:r>
              <a:rPr lang="en-US" dirty="0" smtClean="0"/>
              <a:t>Bivariate Analysis.</a:t>
            </a:r>
          </a:p>
          <a:p>
            <a:r>
              <a:rPr lang="en-US" dirty="0" smtClean="0"/>
              <a:t>Insights.</a:t>
            </a:r>
          </a:p>
          <a:p>
            <a:r>
              <a:rPr lang="en-US" dirty="0" smtClean="0"/>
              <a:t>Simple linear regression model.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71491" y="2556933"/>
            <a:ext cx="390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Anova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9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r>
              <a:rPr lang="en-US" dirty="0"/>
              <a:t>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step is to load the dataset and assign the dataset to the object </a:t>
            </a:r>
            <a:r>
              <a:rPr lang="en-US" dirty="0" smtClean="0"/>
              <a:t>data1.</a:t>
            </a:r>
          </a:p>
          <a:p>
            <a:r>
              <a:rPr lang="en-US" dirty="0"/>
              <a:t>library(</a:t>
            </a:r>
            <a:r>
              <a:rPr lang="en-US" dirty="0" err="1"/>
              <a:t>dslabs</a:t>
            </a:r>
            <a:r>
              <a:rPr lang="en-US" dirty="0" smtClean="0"/>
              <a:t>)</a:t>
            </a:r>
          </a:p>
          <a:p>
            <a:r>
              <a:rPr lang="en-US" dirty="0"/>
              <a:t>data("murders")</a:t>
            </a:r>
            <a:br>
              <a:rPr lang="en-US" dirty="0"/>
            </a:br>
            <a:r>
              <a:rPr lang="en-US" dirty="0"/>
              <a:t>data1 &lt;- murders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ANALYSIS(EDA).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 frame consists of 51 observations and five variables(features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State</a:t>
            </a:r>
            <a:r>
              <a:rPr lang="en-US" dirty="0"/>
              <a:t> </a:t>
            </a:r>
            <a:r>
              <a:rPr lang="en-US" dirty="0" smtClean="0"/>
              <a:t>feature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character, region is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factor</a:t>
            </a:r>
            <a:r>
              <a:rPr lang="en-US" dirty="0"/>
              <a:t> </a:t>
            </a:r>
            <a:r>
              <a:rPr lang="en-US" dirty="0" smtClean="0"/>
              <a:t>while</a:t>
            </a:r>
            <a:r>
              <a:rPr lang="en-US" dirty="0"/>
              <a:t> </a:t>
            </a:r>
            <a:r>
              <a:rPr lang="en-US" dirty="0" smtClean="0"/>
              <a:t>population </a:t>
            </a:r>
            <a:r>
              <a:rPr lang="en-US" dirty="0"/>
              <a:t>and total are numeric </a:t>
            </a:r>
            <a:r>
              <a:rPr lang="en-US" dirty="0" smtClean="0"/>
              <a:t>features.</a:t>
            </a:r>
          </a:p>
          <a:p>
            <a:r>
              <a:rPr lang="en-US" dirty="0"/>
              <a:t>we note that the minimum value of the total is 2 while the average is 184,  which is sensitive to </a:t>
            </a:r>
            <a:r>
              <a:rPr lang="en-US" dirty="0" smtClean="0"/>
              <a:t>outliers.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VISUALIZATION.</a:t>
            </a:r>
            <a:endParaRPr lang="en-US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 rot="5400000">
            <a:off x="2165684" y="1459834"/>
            <a:ext cx="2871537" cy="49890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385068" y="2595419"/>
            <a:ext cx="4363143" cy="26182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014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r>
              <a:rPr lang="en-US" dirty="0"/>
              <a:t> </a:t>
            </a:r>
            <a:r>
              <a:rPr lang="en-US" dirty="0" smtClean="0"/>
              <a:t>VISUALIZATION.</a:t>
            </a:r>
            <a:endParaRPr lang="en-US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 rot="5400000">
            <a:off x="2198792" y="1695431"/>
            <a:ext cx="2849437" cy="46562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76973" y="2792035"/>
            <a:ext cx="4619625" cy="265622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524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table(data1$state</a:t>
            </a:r>
            <a:r>
              <a:rPr lang="en-US" dirty="0" smtClean="0"/>
              <a:t>),</a:t>
            </a:r>
            <a:r>
              <a:rPr lang="en-US" dirty="0"/>
              <a:t> We note that the mode of the state features is one throughout the column.</a:t>
            </a:r>
            <a:r>
              <a:rPr lang="en-US" b="1" dirty="0" smtClean="0"/>
              <a:t>.</a:t>
            </a:r>
          </a:p>
          <a:p>
            <a:pPr latinLnBrk="1"/>
            <a:r>
              <a:rPr lang="en-US" dirty="0"/>
              <a:t>table(data1$region</a:t>
            </a:r>
            <a:r>
              <a:rPr lang="en-US" dirty="0" smtClean="0"/>
              <a:t>),</a:t>
            </a:r>
            <a:r>
              <a:rPr lang="en-US" dirty="0"/>
              <a:t> the southern region has the highest mode while the Northeast has the least </a:t>
            </a:r>
            <a:r>
              <a:rPr lang="en-US" dirty="0" err="1"/>
              <a:t>mode.Northeast</a:t>
            </a:r>
            <a:r>
              <a:rPr lang="en-US" dirty="0"/>
              <a:t>(9),South(17),North Central(12),West(13</a:t>
            </a:r>
            <a:r>
              <a:rPr lang="en-US" dirty="0" smtClean="0"/>
              <a:t>).</a:t>
            </a:r>
            <a:endParaRPr lang="en-US" dirty="0"/>
          </a:p>
          <a:p>
            <a:pPr latinLnBrk="1"/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    Northeast         South North Central          West </a:t>
            </a:r>
            <a:br>
              <a:rPr lang="en-US" dirty="0"/>
            </a:br>
            <a:r>
              <a:rPr lang="en-US" dirty="0"/>
              <a:t>##             9            17            12            13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1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</a:t>
            </a:r>
            <a:r>
              <a:rPr lang="en-US" dirty="0"/>
              <a:t> </a:t>
            </a:r>
            <a:r>
              <a:rPr lang="en-US" dirty="0" smtClean="0"/>
              <a:t>CATEGORICAL</a:t>
            </a:r>
            <a:r>
              <a:rPr lang="en-US" dirty="0"/>
              <a:t> </a:t>
            </a:r>
            <a:r>
              <a:rPr lang="en-US" dirty="0" smtClean="0"/>
              <a:t>DATA.</a:t>
            </a:r>
            <a:endParaRPr lang="en-US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75321" y="2528835"/>
            <a:ext cx="3402493" cy="33178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96365" y="2687783"/>
            <a:ext cx="3980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visualizing a region feature we note that the south region has the highest bar 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3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BIVARIATE ANALYSIS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95402" y="2605590"/>
            <a:ext cx="4147343" cy="33178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72463" y="2605589"/>
            <a:ext cx="4219074" cy="32016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190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776</TotalTime>
  <Words>315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Gun Violence in the United States of America</vt:lpstr>
      <vt:lpstr>Table of contents.</vt:lpstr>
      <vt:lpstr>LOAD DATASET</vt:lpstr>
      <vt:lpstr>EXPLORATORY DATA ANALYSIS(EDA).</vt:lpstr>
      <vt:lpstr>DATA VISUALIZATION.</vt:lpstr>
      <vt:lpstr>POPULATION VISUALIZATION.</vt:lpstr>
      <vt:lpstr>EXPLORING CATEGORICAL DATA</vt:lpstr>
      <vt:lpstr>VISUALIZING CATEGORICAL DATA.</vt:lpstr>
      <vt:lpstr>BIVARIATE ANALYSIS  </vt:lpstr>
      <vt:lpstr>INSIGHTS</vt:lpstr>
      <vt:lpstr>SIMPLE LINEAR REGRESSION MODEL</vt:lpstr>
      <vt:lpstr>ANOVA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 maina</dc:creator>
  <cp:lastModifiedBy>cannel maina</cp:lastModifiedBy>
  <cp:revision>10</cp:revision>
  <dcterms:created xsi:type="dcterms:W3CDTF">2022-05-09T18:45:12Z</dcterms:created>
  <dcterms:modified xsi:type="dcterms:W3CDTF">2022-05-10T07:41:54Z</dcterms:modified>
</cp:coreProperties>
</file>