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65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269E2-1984-4437-BF9D-5949375CE86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D8049-EF72-4959-BD7F-C09F122E8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9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NUMBER</a:t>
            </a:r>
            <a:r>
              <a:rPr lang="en-US" sz="3200" dirty="0"/>
              <a:t> </a:t>
            </a:r>
            <a:r>
              <a:rPr lang="en-US" sz="3200" dirty="0" smtClean="0"/>
              <a:t>OF</a:t>
            </a:r>
            <a:r>
              <a:rPr lang="en-US" sz="3200" dirty="0"/>
              <a:t> </a:t>
            </a:r>
            <a:r>
              <a:rPr lang="en-US" sz="3200" dirty="0" smtClean="0"/>
              <a:t>TRANSACTIONS</a:t>
            </a:r>
            <a:r>
              <a:rPr lang="en-US" sz="3200" dirty="0"/>
              <a:t> </a:t>
            </a:r>
            <a:r>
              <a:rPr lang="en-US" sz="3200" dirty="0" smtClean="0"/>
              <a:t>FROM 2018</a:t>
            </a:r>
            <a:r>
              <a:rPr lang="en-US" sz="3200" dirty="0"/>
              <a:t> </a:t>
            </a:r>
            <a:r>
              <a:rPr lang="en-US" sz="3200" dirty="0" smtClean="0"/>
              <a:t>TO</a:t>
            </a:r>
            <a:r>
              <a:rPr lang="en-US" sz="3200" dirty="0"/>
              <a:t> </a:t>
            </a:r>
            <a:r>
              <a:rPr lang="en-US" sz="3200" dirty="0" smtClean="0"/>
              <a:t>2019.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(customer trends and behavior</a:t>
            </a:r>
            <a:r>
              <a:rPr lang="en-US" dirty="0" smtClean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48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cards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786" y="2644987"/>
            <a:ext cx="4038600" cy="2647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6225309" y="3035300"/>
            <a:ext cx="3925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</a:t>
            </a:r>
            <a:r>
              <a:rPr lang="en-US" dirty="0" smtClean="0"/>
              <a:t> </a:t>
            </a:r>
            <a:r>
              <a:rPr lang="en-US" dirty="0"/>
              <a:t>cards have the highest transactions on </a:t>
            </a:r>
            <a:r>
              <a:rPr lang="en-US" dirty="0" err="1" smtClean="0"/>
              <a:t>july</a:t>
            </a:r>
            <a:r>
              <a:rPr lang="en-US" dirty="0" smtClean="0"/>
              <a:t>  and least </a:t>
            </a:r>
            <a:r>
              <a:rPr lang="en-US" dirty="0"/>
              <a:t>number of transactions on F</a:t>
            </a:r>
            <a:r>
              <a:rPr lang="en-US" dirty="0" smtClean="0"/>
              <a:t>eb </a:t>
            </a:r>
            <a:r>
              <a:rPr lang="en-US" dirty="0"/>
              <a:t>and September.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18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Charge cards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667835"/>
            <a:ext cx="4057650" cy="2647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7745" y="2992582"/>
            <a:ext cx="355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</a:t>
            </a:r>
            <a:r>
              <a:rPr lang="en-US" dirty="0" smtClean="0"/>
              <a:t> </a:t>
            </a:r>
            <a:r>
              <a:rPr lang="en-US" dirty="0"/>
              <a:t>cards have the highest transactions on </a:t>
            </a:r>
            <a:r>
              <a:rPr lang="en-US" dirty="0" err="1" smtClean="0"/>
              <a:t>january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err="1" smtClean="0"/>
              <a:t>october</a:t>
            </a:r>
            <a:r>
              <a:rPr lang="en-US" dirty="0"/>
              <a:t> </a:t>
            </a:r>
            <a:r>
              <a:rPr lang="en-US" dirty="0" smtClean="0"/>
              <a:t>to</a:t>
            </a:r>
            <a:r>
              <a:rPr lang="en-US" dirty="0"/>
              <a:t> </a:t>
            </a:r>
            <a:r>
              <a:rPr lang="en-US" dirty="0" err="1" smtClean="0"/>
              <a:t>december</a:t>
            </a:r>
            <a:r>
              <a:rPr lang="en-US" dirty="0" smtClean="0"/>
              <a:t> </a:t>
            </a:r>
            <a:r>
              <a:rPr lang="en-US" dirty="0"/>
              <a:t>and least number of transactions on </a:t>
            </a:r>
            <a:r>
              <a:rPr lang="en-US" dirty="0" smtClean="0"/>
              <a:t>may </a:t>
            </a:r>
            <a:r>
              <a:rPr lang="en-US" dirty="0"/>
              <a:t>and </a:t>
            </a:r>
            <a:r>
              <a:rPr lang="en-US" dirty="0" err="1" smtClean="0"/>
              <a:t>july</a:t>
            </a:r>
            <a:r>
              <a:rPr lang="en-US" dirty="0"/>
              <a:t> </a:t>
            </a:r>
            <a:r>
              <a:rPr lang="en-US" dirty="0" smtClean="0"/>
              <a:t>based</a:t>
            </a:r>
            <a:r>
              <a:rPr lang="en-US" dirty="0"/>
              <a:t> </a:t>
            </a:r>
            <a:r>
              <a:rPr lang="en-US" dirty="0" smtClean="0"/>
              <a:t>on</a:t>
            </a:r>
            <a:r>
              <a:rPr lang="en-US" dirty="0"/>
              <a:t> </a:t>
            </a:r>
            <a:r>
              <a:rPr lang="en-US" dirty="0" smtClean="0"/>
              <a:t>2018-2019</a:t>
            </a:r>
            <a:r>
              <a:rPr lang="en-US" dirty="0"/>
              <a:t> </a:t>
            </a:r>
            <a:r>
              <a:rPr lang="en-US" dirty="0" smtClean="0"/>
              <a:t>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1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Debit cards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2651793"/>
            <a:ext cx="4038600" cy="2647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56218" y="2927927"/>
            <a:ext cx="4440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Debit </a:t>
            </a:r>
            <a:r>
              <a:rPr lang="en-US" dirty="0" smtClean="0"/>
              <a:t>cards </a:t>
            </a:r>
            <a:r>
              <a:rPr lang="en-US" dirty="0"/>
              <a:t>have the highest transactions </a:t>
            </a:r>
            <a:r>
              <a:rPr lang="en-US" dirty="0" smtClean="0"/>
              <a:t>through</a:t>
            </a:r>
            <a:r>
              <a:rPr lang="en-US" dirty="0"/>
              <a:t> </a:t>
            </a:r>
            <a:r>
              <a:rPr lang="en-US" dirty="0" smtClean="0"/>
              <a:t>out</a:t>
            </a:r>
            <a:r>
              <a:rPr lang="en-US" dirty="0"/>
              <a:t>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year.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6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Machines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837" y="2764088"/>
            <a:ext cx="4733925" cy="2647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4909" y="3011055"/>
            <a:ext cx="3583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 Machines (Debit,Credit,Prepaid, Charge Cards) </a:t>
            </a:r>
            <a:r>
              <a:rPr lang="en-US" dirty="0" smtClean="0"/>
              <a:t>Number</a:t>
            </a:r>
            <a:r>
              <a:rPr lang="en-US" dirty="0"/>
              <a:t>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smtClean="0"/>
              <a:t>transactions</a:t>
            </a:r>
            <a:r>
              <a:rPr lang="en-US" dirty="0"/>
              <a:t> </a:t>
            </a:r>
            <a:r>
              <a:rPr lang="en-US" dirty="0" smtClean="0"/>
              <a:t>increases</a:t>
            </a:r>
            <a:r>
              <a:rPr lang="en-US" dirty="0"/>
              <a:t> </a:t>
            </a:r>
            <a:r>
              <a:rPr lang="en-US" dirty="0" smtClean="0"/>
              <a:t>through </a:t>
            </a:r>
            <a:r>
              <a:rPr lang="en-US" dirty="0"/>
              <a:t>out the </a:t>
            </a:r>
            <a:r>
              <a:rPr lang="en-US" dirty="0" smtClean="0"/>
              <a:t>2018-2019</a:t>
            </a:r>
            <a:r>
              <a:rPr lang="en-US" dirty="0"/>
              <a:t> </a:t>
            </a:r>
            <a:r>
              <a:rPr lang="en-US" dirty="0" smtClean="0"/>
              <a:t>period.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0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056023"/>
            <a:ext cx="9601196" cy="1303867"/>
          </a:xfrm>
        </p:spPr>
        <p:txBody>
          <a:bodyPr/>
          <a:lstStyle/>
          <a:p>
            <a:r>
              <a:rPr lang="en-US" dirty="0" smtClean="0"/>
              <a:t>Bivariate</a:t>
            </a:r>
            <a:r>
              <a:rPr lang="en-US" dirty="0"/>
              <a:t> </a:t>
            </a:r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464" y="2733926"/>
            <a:ext cx="4064063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909" y="2881745"/>
            <a:ext cx="6022109" cy="19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8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019078"/>
            <a:ext cx="9601196" cy="1303867"/>
          </a:xfrm>
        </p:spPr>
        <p:txBody>
          <a:bodyPr/>
          <a:lstStyle/>
          <a:p>
            <a:r>
              <a:rPr lang="en-US" dirty="0" smtClean="0"/>
              <a:t>Splitting</a:t>
            </a:r>
            <a:r>
              <a:rPr lang="en-US" dirty="0"/>
              <a:t>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note that there's a high -</a:t>
            </a:r>
            <a:r>
              <a:rPr lang="en-US" dirty="0" err="1"/>
              <a:t>ve</a:t>
            </a:r>
            <a:r>
              <a:rPr lang="en-US" dirty="0"/>
              <a:t> correlation between </a:t>
            </a:r>
            <a:r>
              <a:rPr lang="en-US" dirty="0" err="1"/>
              <a:t>debit,credit</a:t>
            </a:r>
            <a:r>
              <a:rPr lang="en-US" dirty="0"/>
              <a:t> with </a:t>
            </a:r>
            <a:r>
              <a:rPr lang="en-US" dirty="0" err="1"/>
              <a:t>pos</a:t>
            </a:r>
            <a:r>
              <a:rPr lang="en-US" dirty="0"/>
              <a:t> machines</a:t>
            </a:r>
          </a:p>
          <a:p>
            <a:r>
              <a:rPr lang="en-US" dirty="0" err="1" smtClean="0"/>
              <a:t>Inorder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prevent data leakage we're going to drop the credit charge cards </a:t>
            </a:r>
            <a:r>
              <a:rPr lang="en-US" dirty="0" smtClean="0"/>
              <a:t>features.</a:t>
            </a:r>
          </a:p>
          <a:p>
            <a:r>
              <a:rPr lang="en-US" dirty="0"/>
              <a:t>Split X and y into training and test sets. The first 80% of the data should be in your training set. The remaining 20% should be in the test </a:t>
            </a:r>
            <a:r>
              <a:rPr lang="en-US" dirty="0" smtClean="0"/>
              <a:t>set</a:t>
            </a:r>
          </a:p>
          <a:p>
            <a:r>
              <a:rPr lang="en-US" dirty="0"/>
              <a:t>A</a:t>
            </a:r>
            <a:r>
              <a:rPr lang="en-US" dirty="0" smtClean="0"/>
              <a:t>ssert </a:t>
            </a:r>
            <a:r>
              <a:rPr lang="en-US" dirty="0"/>
              <a:t>that the training and test dataset </a:t>
            </a:r>
            <a:r>
              <a:rPr lang="en-US" dirty="0" smtClean="0"/>
              <a:t>length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/>
              <a:t>equal to the length of the </a:t>
            </a:r>
            <a:r>
              <a:rPr lang="en-US" dirty="0" smtClean="0"/>
              <a:t>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2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Building model</a:t>
            </a:r>
            <a:br>
              <a:rPr lang="en-US" b="1" dirty="0"/>
            </a:br>
            <a:r>
              <a:rPr lang="en-US" dirty="0"/>
              <a:t>Baseline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baseline mean absolute error for your model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Instantiate </a:t>
            </a:r>
            <a:r>
              <a:rPr lang="en-US" dirty="0"/>
              <a:t>a </a:t>
            </a:r>
            <a:r>
              <a:rPr lang="en-US" dirty="0" smtClean="0"/>
              <a:t>Linear Regression </a:t>
            </a:r>
            <a:r>
              <a:rPr lang="en-US" dirty="0"/>
              <a:t>model named model, and fit it to your training </a:t>
            </a:r>
            <a:r>
              <a:rPr lang="en-US" dirty="0" smtClean="0"/>
              <a:t>data</a:t>
            </a:r>
          </a:p>
          <a:p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34835" y="3063213"/>
            <a:ext cx="4839855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transactions: 2711061.06 Baseline MAE: 456633.06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8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Evaluate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7435" y="2634178"/>
            <a:ext cx="9601196" cy="2784489"/>
          </a:xfrm>
        </p:spPr>
        <p:txBody>
          <a:bodyPr/>
          <a:lstStyle/>
          <a:p>
            <a:r>
              <a:rPr lang="en-US" dirty="0"/>
              <a:t>Calculate the training and test mean absolute error for your </a:t>
            </a:r>
            <a:r>
              <a:rPr lang="en-US" dirty="0" smtClean="0"/>
              <a:t>model.</a:t>
            </a:r>
          </a:p>
          <a:p>
            <a:endParaRPr lang="en-US" dirty="0" smtClean="0"/>
          </a:p>
          <a:p>
            <a:r>
              <a:rPr lang="en-US" dirty="0"/>
              <a:t>Extract the intercept and coefficient from your </a:t>
            </a:r>
            <a:r>
              <a:rPr lang="en-US" dirty="0" smtClean="0"/>
              <a:t>model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54909" y="3176792"/>
            <a:ext cx="3398982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Training MAE: 189225.66 Test MAE: 376352.21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71782" y="4220785"/>
            <a:ext cx="7998691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 Machines (Debit,Credit,Prepaid, Charge Cards) = 6688669.53 + ([-4.65323807e-01 4.94866534e+03 -3.79778223e+01] * Cards on ATMs)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353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rediction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091" y="2715491"/>
            <a:ext cx="4112927" cy="28365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24073" y="2715492"/>
            <a:ext cx="39901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should contain the true values for your test set, and the second should contain your model's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series </a:t>
            </a:r>
            <a:r>
              <a:rPr lang="en-US" dirty="0"/>
              <a:t>plot and its prediction of POS Machines </a:t>
            </a:r>
            <a:r>
              <a:rPr lang="en-US" dirty="0" smtClean="0"/>
              <a:t>(Debit, Prepaid, </a:t>
            </a:r>
            <a:r>
              <a:rPr lang="en-US" dirty="0"/>
              <a:t>Charge Cards)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note that as time passes the POS </a:t>
            </a:r>
            <a:r>
              <a:rPr lang="en-US" dirty="0" smtClean="0"/>
              <a:t>machines </a:t>
            </a:r>
            <a:r>
              <a:rPr lang="en-US" dirty="0"/>
              <a:t>number of transactions increases.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48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108364"/>
            <a:ext cx="8642926" cy="766618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Recommended product strategy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dirty="0" err="1"/>
              <a:t>I</a:t>
            </a:r>
            <a:r>
              <a:rPr lang="en-US" dirty="0" err="1" smtClean="0"/>
              <a:t>nterswitch</a:t>
            </a:r>
            <a:r>
              <a:rPr lang="en-US" dirty="0" smtClean="0"/>
              <a:t> </a:t>
            </a:r>
            <a:r>
              <a:rPr lang="en-US" dirty="0"/>
              <a:t>should provide more debit cards and Credit cards and produce more debit cards in December and more credit cards in July.</a:t>
            </a:r>
          </a:p>
          <a:p>
            <a:r>
              <a:rPr lang="en-US" dirty="0"/>
              <a:t>2. We should provide more prepaid cards in May and June and at least in April and September.</a:t>
            </a:r>
          </a:p>
          <a:p>
            <a:r>
              <a:rPr lang="en-US" dirty="0"/>
              <a:t>3. increase the number of products on credit cards in July.</a:t>
            </a:r>
          </a:p>
          <a:p>
            <a:r>
              <a:rPr lang="en-US" dirty="0"/>
              <a:t>4. Produce more charge cards in November and January.</a:t>
            </a:r>
          </a:p>
          <a:p>
            <a:r>
              <a:rPr lang="en-US" dirty="0"/>
              <a:t>5. Produce </a:t>
            </a:r>
            <a:r>
              <a:rPr lang="en-US" dirty="0" smtClean="0"/>
              <a:t>more </a:t>
            </a:r>
            <a:r>
              <a:rPr lang="en-US" dirty="0"/>
              <a:t>POS </a:t>
            </a:r>
            <a:r>
              <a:rPr lang="en-US" dirty="0" smtClean="0"/>
              <a:t>Machines.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1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r>
              <a:rPr lang="en-US" dirty="0"/>
              <a:t>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smtClean="0"/>
              <a:t>contents.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analysis(EDA</a:t>
            </a:r>
            <a:r>
              <a:rPr lang="en-US" dirty="0" smtClean="0"/>
              <a:t>).</a:t>
            </a:r>
          </a:p>
          <a:p>
            <a:r>
              <a:rPr lang="en-US" dirty="0"/>
              <a:t>Univariate Analysis</a:t>
            </a:r>
            <a:r>
              <a:rPr lang="en-US" dirty="0" smtClean="0"/>
              <a:t>.(continuous data)</a:t>
            </a:r>
          </a:p>
          <a:p>
            <a:r>
              <a:rPr lang="en-US" dirty="0"/>
              <a:t>Bar chart</a:t>
            </a:r>
            <a:r>
              <a:rPr lang="en-US" dirty="0" smtClean="0"/>
              <a:t>.(categorical data)</a:t>
            </a:r>
          </a:p>
          <a:p>
            <a:r>
              <a:rPr lang="en-US" dirty="0"/>
              <a:t>Bivariate </a:t>
            </a:r>
            <a:r>
              <a:rPr lang="en-US" dirty="0" smtClean="0"/>
              <a:t>Analysis.</a:t>
            </a:r>
          </a:p>
          <a:p>
            <a:r>
              <a:rPr lang="en-US" dirty="0"/>
              <a:t>Splitting </a:t>
            </a:r>
            <a:r>
              <a:rPr lang="en-US" dirty="0" smtClean="0"/>
              <a:t>data.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1564" y="2556932"/>
            <a:ext cx="371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Building </a:t>
            </a:r>
            <a:r>
              <a:rPr lang="en-US" sz="2400" dirty="0" smtClean="0"/>
              <a:t>model(Baseline).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Evaluate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Recommended product strategy</a:t>
            </a:r>
          </a:p>
        </p:txBody>
      </p:sp>
    </p:spTree>
    <p:extLst>
      <p:ext uri="{BB962C8B-B14F-4D97-AF65-F5344CB8AC3E}">
        <p14:creationId xmlns:p14="http://schemas.microsoft.com/office/powerpoint/2010/main" val="1079398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15069" y="1820794"/>
            <a:ext cx="81586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Thankyou</a:t>
            </a: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9567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</a:t>
            </a:r>
            <a:r>
              <a:rPr lang="en-US" dirty="0"/>
              <a:t> </a:t>
            </a:r>
            <a:r>
              <a:rPr lang="en-US" dirty="0" smtClean="0"/>
              <a:t>data</a:t>
            </a:r>
            <a:r>
              <a:rPr lang="en-US" dirty="0"/>
              <a:t> </a:t>
            </a:r>
            <a:r>
              <a:rPr lang="en-US" dirty="0" smtClean="0"/>
              <a:t>analysis(EDA).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605058"/>
            <a:ext cx="9601196" cy="3318936"/>
          </a:xfrm>
        </p:spPr>
        <p:txBody>
          <a:bodyPr/>
          <a:lstStyle/>
          <a:p>
            <a:r>
              <a:rPr lang="en-US" dirty="0" smtClean="0"/>
              <a:t>We</a:t>
            </a:r>
            <a:r>
              <a:rPr lang="en-US" dirty="0"/>
              <a:t> </a:t>
            </a:r>
            <a:r>
              <a:rPr lang="en-US" dirty="0" smtClean="0"/>
              <a:t>note</a:t>
            </a:r>
            <a:r>
              <a:rPr lang="en-US" dirty="0"/>
              <a:t> </a:t>
            </a:r>
            <a:r>
              <a:rPr lang="en-US" dirty="0" smtClean="0"/>
              <a:t>that</a:t>
            </a:r>
            <a:r>
              <a:rPr lang="en-US" dirty="0"/>
              <a:t> </a:t>
            </a:r>
            <a:r>
              <a:rPr lang="en-US" dirty="0" smtClean="0"/>
              <a:t>there’re</a:t>
            </a:r>
            <a:r>
              <a:rPr lang="en-US" dirty="0"/>
              <a:t> </a:t>
            </a:r>
            <a:r>
              <a:rPr lang="en-US" dirty="0" smtClean="0"/>
              <a:t>23</a:t>
            </a:r>
            <a:r>
              <a:rPr lang="en-US" dirty="0"/>
              <a:t> </a:t>
            </a:r>
            <a:r>
              <a:rPr lang="en-US" dirty="0" smtClean="0"/>
              <a:t>observations</a:t>
            </a:r>
            <a:r>
              <a:rPr lang="en-US" dirty="0"/>
              <a:t> </a:t>
            </a:r>
            <a:r>
              <a:rPr lang="en-US" dirty="0" smtClean="0"/>
              <a:t>with</a:t>
            </a:r>
            <a:r>
              <a:rPr lang="en-US" dirty="0"/>
              <a:t> </a:t>
            </a:r>
            <a:r>
              <a:rPr lang="en-US" dirty="0" smtClean="0"/>
              <a:t>8</a:t>
            </a:r>
            <a:r>
              <a:rPr lang="en-US" dirty="0"/>
              <a:t> </a:t>
            </a:r>
            <a:r>
              <a:rPr lang="en-US" dirty="0" smtClean="0"/>
              <a:t>features.</a:t>
            </a:r>
          </a:p>
          <a:p>
            <a:r>
              <a:rPr lang="en-US" dirty="0"/>
              <a:t>W</a:t>
            </a:r>
            <a:r>
              <a:rPr lang="en-US" dirty="0" smtClean="0"/>
              <a:t>e also</a:t>
            </a:r>
            <a:r>
              <a:rPr lang="en-US" dirty="0"/>
              <a:t> </a:t>
            </a:r>
            <a:r>
              <a:rPr lang="en-US" dirty="0" smtClean="0"/>
              <a:t>note </a:t>
            </a:r>
            <a:r>
              <a:rPr lang="en-US" dirty="0"/>
              <a:t>that there's a missing transaction in the month of </a:t>
            </a:r>
            <a:r>
              <a:rPr lang="en-US" dirty="0" smtClean="0"/>
              <a:t>may</a:t>
            </a:r>
            <a:r>
              <a:rPr lang="en-US" dirty="0"/>
              <a:t> </a:t>
            </a:r>
            <a:r>
              <a:rPr lang="en-US" dirty="0" smtClean="0"/>
              <a:t>2018..</a:t>
            </a:r>
          </a:p>
          <a:p>
            <a:r>
              <a:rPr lang="en-US" dirty="0" smtClean="0"/>
              <a:t>Notibly,most </a:t>
            </a:r>
            <a:r>
              <a:rPr lang="en-US" dirty="0"/>
              <a:t>transactions happen on debit cards </a:t>
            </a:r>
            <a:r>
              <a:rPr lang="en-US" dirty="0" smtClean="0"/>
              <a:t>,</a:t>
            </a:r>
            <a:r>
              <a:rPr lang="en-US" dirty="0"/>
              <a:t> credit </a:t>
            </a:r>
            <a:r>
              <a:rPr lang="en-US" dirty="0" smtClean="0"/>
              <a:t>cards,</a:t>
            </a:r>
            <a:r>
              <a:rPr lang="en-US" dirty="0"/>
              <a:t> prepaid </a:t>
            </a:r>
            <a:r>
              <a:rPr lang="en-US" dirty="0" smtClean="0"/>
              <a:t>cards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charge cards, in a</a:t>
            </a:r>
            <a:r>
              <a:rPr lang="en-US" dirty="0"/>
              <a:t> </a:t>
            </a:r>
            <a:r>
              <a:rPr lang="en-US" dirty="0" smtClean="0"/>
              <a:t>chronological</a:t>
            </a:r>
            <a:r>
              <a:rPr lang="en-US" dirty="0"/>
              <a:t> </a:t>
            </a:r>
            <a:r>
              <a:rPr lang="en-US" dirty="0" smtClean="0"/>
              <a:t>order</a:t>
            </a:r>
            <a:r>
              <a:rPr lang="en-US" dirty="0"/>
              <a:t> </a:t>
            </a:r>
            <a:r>
              <a:rPr lang="en-US" dirty="0" smtClean="0"/>
              <a:t>starting</a:t>
            </a:r>
            <a:r>
              <a:rPr lang="en-US" dirty="0"/>
              <a:t> </a:t>
            </a:r>
            <a:r>
              <a:rPr lang="en-US" dirty="0" smtClean="0"/>
              <a:t>with</a:t>
            </a:r>
            <a:r>
              <a:rPr lang="en-US" dirty="0"/>
              <a:t> </a:t>
            </a:r>
            <a:r>
              <a:rPr lang="en-US" dirty="0" smtClean="0"/>
              <a:t>most</a:t>
            </a:r>
            <a:r>
              <a:rPr lang="en-US" dirty="0"/>
              <a:t> </a:t>
            </a:r>
            <a:r>
              <a:rPr lang="en-US" dirty="0" smtClean="0"/>
              <a:t>transactions</a:t>
            </a:r>
            <a:r>
              <a:rPr lang="en-US" dirty="0"/>
              <a:t> </a:t>
            </a:r>
            <a:r>
              <a:rPr lang="en-US" dirty="0" smtClean="0"/>
              <a:t>to</a:t>
            </a:r>
            <a:r>
              <a:rPr lang="en-US" dirty="0"/>
              <a:t>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least.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8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Univariate </a:t>
            </a:r>
            <a:r>
              <a:rPr lang="en-US" dirty="0" smtClean="0"/>
              <a:t>Analysis.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prepaid cards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364" y="2603667"/>
            <a:ext cx="3600450" cy="2647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814" y="2551530"/>
            <a:ext cx="3467100" cy="26479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39915" y="2724727"/>
            <a:ext cx="23566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</a:t>
            </a:r>
            <a:r>
              <a:rPr lang="en-US" dirty="0"/>
              <a:t>of transactions of prepaid cards on </a:t>
            </a:r>
            <a:r>
              <a:rPr lang="en-US" dirty="0" err="1"/>
              <a:t>Atms</a:t>
            </a:r>
            <a:r>
              <a:rPr lang="en-US" dirty="0"/>
              <a:t> are mostly between 15000 and </a:t>
            </a:r>
            <a:r>
              <a:rPr lang="en-US" dirty="0" smtClean="0"/>
              <a:t>20000.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There're </a:t>
            </a:r>
            <a:r>
              <a:rPr lang="en-US" dirty="0"/>
              <a:t>no outliers and the mean is around </a:t>
            </a:r>
            <a:r>
              <a:rPr lang="en-US" dirty="0" smtClean="0"/>
              <a:t>16500.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2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harge cards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127" y="2507414"/>
            <a:ext cx="3609975" cy="264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7" y="2507414"/>
            <a:ext cx="3476625" cy="2647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28000" y="2623127"/>
            <a:ext cx="2946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Charge </a:t>
            </a:r>
            <a:r>
              <a:rPr lang="en-US" dirty="0"/>
              <a:t>cards are almost a normal distribution on </a:t>
            </a:r>
            <a:r>
              <a:rPr lang="en-US" dirty="0" smtClean="0"/>
              <a:t>ATMs.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There're </a:t>
            </a:r>
            <a:r>
              <a:rPr lang="en-US" dirty="0"/>
              <a:t>no outliers and the mean is around </a:t>
            </a:r>
            <a:r>
              <a:rPr lang="en-US" dirty="0" smtClean="0"/>
              <a:t>28.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3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</a:t>
            </a:r>
            <a:r>
              <a:rPr lang="en-US" dirty="0"/>
              <a:t>cards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196" y="2638925"/>
            <a:ext cx="3581400" cy="264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596" y="2638925"/>
            <a:ext cx="3448050" cy="2647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78982" y="2807854"/>
            <a:ext cx="2687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transactions of credit cards on </a:t>
            </a:r>
            <a:r>
              <a:rPr lang="en-US" dirty="0" err="1" smtClean="0"/>
              <a:t>Atms</a:t>
            </a:r>
            <a:r>
              <a:rPr lang="en-US" dirty="0" smtClean="0"/>
              <a:t> are mostly between </a:t>
            </a:r>
            <a:r>
              <a:rPr lang="en-US" dirty="0"/>
              <a:t>,50000 and 80000, 110000 </a:t>
            </a:r>
            <a:r>
              <a:rPr lang="en-US" dirty="0" smtClean="0"/>
              <a:t>and 150000.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There're </a:t>
            </a:r>
            <a:r>
              <a:rPr lang="en-US" dirty="0"/>
              <a:t>no outliers and the mean is around </a:t>
            </a:r>
            <a:r>
              <a:rPr lang="en-US" dirty="0" smtClean="0"/>
              <a:t>120000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3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Debit cards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795" y="2715962"/>
            <a:ext cx="3581400" cy="264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396" y="2715962"/>
            <a:ext cx="3448050" cy="2647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31201" y="2890982"/>
            <a:ext cx="24476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transactions of </a:t>
            </a:r>
            <a:r>
              <a:rPr lang="en-US" dirty="0" smtClean="0"/>
              <a:t>Debit </a:t>
            </a:r>
            <a:r>
              <a:rPr lang="en-US" dirty="0"/>
              <a:t>cards on </a:t>
            </a:r>
            <a:r>
              <a:rPr lang="en-US" dirty="0" err="1"/>
              <a:t>Atms</a:t>
            </a:r>
            <a:r>
              <a:rPr lang="en-US" dirty="0"/>
              <a:t> are mostly between </a:t>
            </a:r>
            <a:r>
              <a:rPr lang="en-US" dirty="0" smtClean="0"/>
              <a:t>,6m </a:t>
            </a:r>
            <a:r>
              <a:rPr lang="en-US" dirty="0"/>
              <a:t>and </a:t>
            </a:r>
            <a:r>
              <a:rPr lang="en-US" dirty="0" smtClean="0"/>
              <a:t>7.2m, 7.5m </a:t>
            </a:r>
            <a:r>
              <a:rPr lang="en-US" dirty="0"/>
              <a:t>and </a:t>
            </a:r>
            <a:r>
              <a:rPr lang="en-US" dirty="0" smtClean="0"/>
              <a:t>9m.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There're no outliers and the mean is around </a:t>
            </a:r>
            <a:r>
              <a:rPr lang="en-US" dirty="0" smtClean="0"/>
              <a:t>7.8m.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</a:t>
            </a:r>
            <a:r>
              <a:rPr lang="en-US" dirty="0" smtClean="0"/>
              <a:t>Machines.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529" y="2719124"/>
            <a:ext cx="3924300" cy="264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229" y="2719124"/>
            <a:ext cx="3924300" cy="2647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15927" y="2854037"/>
            <a:ext cx="2530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transactions of </a:t>
            </a:r>
            <a:r>
              <a:rPr lang="en-US" dirty="0" err="1" smtClean="0"/>
              <a:t>PosMachines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err="1"/>
              <a:t>Atms</a:t>
            </a:r>
            <a:r>
              <a:rPr lang="en-US" dirty="0"/>
              <a:t> are mostly between </a:t>
            </a:r>
            <a:r>
              <a:rPr lang="en-US" dirty="0" smtClean="0"/>
              <a:t>,1.8m </a:t>
            </a:r>
            <a:r>
              <a:rPr lang="en-US" dirty="0"/>
              <a:t>and </a:t>
            </a:r>
            <a:r>
              <a:rPr lang="en-US" dirty="0" smtClean="0"/>
              <a:t>2.5m</a:t>
            </a:r>
            <a:r>
              <a:rPr lang="en-US" dirty="0"/>
              <a:t>, </a:t>
            </a:r>
            <a:r>
              <a:rPr lang="en-US" dirty="0" smtClean="0"/>
              <a:t>2.7m </a:t>
            </a:r>
            <a:r>
              <a:rPr lang="en-US" dirty="0"/>
              <a:t>and </a:t>
            </a:r>
            <a:r>
              <a:rPr lang="en-US" dirty="0" smtClean="0"/>
              <a:t>3.5m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There're no outliers and the mean is around </a:t>
            </a:r>
            <a:r>
              <a:rPr lang="en-US" dirty="0" smtClean="0"/>
              <a:t>2.35m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1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Bar</a:t>
            </a:r>
            <a:r>
              <a:rPr lang="en-US" dirty="0"/>
              <a:t> </a:t>
            </a:r>
            <a:r>
              <a:rPr lang="en-US" dirty="0" smtClean="0"/>
              <a:t>chart.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prepaid </a:t>
            </a:r>
            <a:r>
              <a:rPr lang="en-US" dirty="0" smtClean="0"/>
              <a:t>cards)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83" y="2568667"/>
            <a:ext cx="4181475" cy="2647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6262254" y="2651794"/>
            <a:ext cx="4634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prepaid cards have the highest transactions on may and </a:t>
            </a:r>
            <a:r>
              <a:rPr lang="en-US" dirty="0" smtClean="0"/>
              <a:t>June  </a:t>
            </a:r>
            <a:r>
              <a:rPr lang="en-US" dirty="0"/>
              <a:t>and </a:t>
            </a:r>
            <a:r>
              <a:rPr lang="en-US" dirty="0" smtClean="0"/>
              <a:t>least </a:t>
            </a:r>
            <a:r>
              <a:rPr lang="en-US" dirty="0"/>
              <a:t>number of transactions on </a:t>
            </a:r>
            <a:r>
              <a:rPr lang="en-US" dirty="0" smtClean="0"/>
              <a:t>April </a:t>
            </a:r>
            <a:r>
              <a:rPr lang="en-US" dirty="0"/>
              <a:t>and </a:t>
            </a:r>
            <a:r>
              <a:rPr lang="en-US" dirty="0" smtClean="0"/>
              <a:t>September.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41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128</TotalTime>
  <Words>658</Words>
  <Application>Microsoft Office PowerPoint</Application>
  <PresentationFormat>Widescreen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Garamond</vt:lpstr>
      <vt:lpstr>Organic</vt:lpstr>
      <vt:lpstr>NUMBER OF TRANSACTIONS FROM 2018 TO 2019.</vt:lpstr>
      <vt:lpstr>Table of contents.</vt:lpstr>
      <vt:lpstr>Exploratory data analysis(EDA).</vt:lpstr>
      <vt:lpstr>Univariate Analysis. (prepaid cards)</vt:lpstr>
      <vt:lpstr>Charge cards</vt:lpstr>
      <vt:lpstr>Credit cards</vt:lpstr>
      <vt:lpstr>Debit cards</vt:lpstr>
      <vt:lpstr>POS Machines.</vt:lpstr>
      <vt:lpstr>Bar chart. (prepaid cards)</vt:lpstr>
      <vt:lpstr>Credit cards</vt:lpstr>
      <vt:lpstr>Charge cards</vt:lpstr>
      <vt:lpstr>Debit cards</vt:lpstr>
      <vt:lpstr>POS Machines</vt:lpstr>
      <vt:lpstr>Bivariate Analysis</vt:lpstr>
      <vt:lpstr>Splitting data</vt:lpstr>
      <vt:lpstr>Building model Baseline</vt:lpstr>
      <vt:lpstr>Evaluate </vt:lpstr>
      <vt:lpstr>Prediction</vt:lpstr>
      <vt:lpstr>Recommended product strategy </vt:lpstr>
      <vt:lpstr>Thankyou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OF TRANSACTIONS FROM 2018 TO 2019.</dc:title>
  <dc:creator>cannel maina</dc:creator>
  <cp:lastModifiedBy>cannel maina</cp:lastModifiedBy>
  <cp:revision>12</cp:revision>
  <dcterms:created xsi:type="dcterms:W3CDTF">2022-05-10T07:45:27Z</dcterms:created>
  <dcterms:modified xsi:type="dcterms:W3CDTF">2022-05-10T09:54:17Z</dcterms:modified>
</cp:coreProperties>
</file>