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63" r:id="rId6"/>
    <p:sldId id="264" r:id="rId7"/>
    <p:sldId id="265" r:id="rId8"/>
    <p:sldId id="266" r:id="rId9"/>
    <p:sldId id="267" r:id="rId10"/>
    <p:sldId id="25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66F9E35-75D2-4426-AB4F-73F0540A755F}" type="slidenum">
              <a:rPr lang="e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6082E6-A36F-431E-8FC0-C9C55153D602}" type="slidenum">
              <a:rPr lang="e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267ECA7-02F5-41CD-9934-F7928D5AA49C}" type="slidenum">
              <a:rPr lang="e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2</a:t>
            </a:fld>
            <a:endParaRPr lang="e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102600"/>
            <a:ext cx="914355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732780" cy="1028520"/>
          </a:xfrm>
          <a:prstGeom prst="rect">
            <a:avLst/>
          </a:prstGeom>
          <a:ln>
            <a:noFill/>
          </a:ln>
        </p:spPr>
      </p:pic>
      <p:pic>
        <p:nvPicPr>
          <p:cNvPr id="37" name="Picture 7"/>
          <p:cNvPicPr/>
          <p:nvPr/>
        </p:nvPicPr>
        <p:blipFill>
          <a:blip r:embed="rId15"/>
          <a:stretch/>
        </p:blipFill>
        <p:spPr>
          <a:xfrm>
            <a:off x="7868070" y="5085360"/>
            <a:ext cx="1275480" cy="1771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102600"/>
            <a:ext cx="914355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732780" cy="1028520"/>
          </a:xfrm>
          <a:prstGeom prst="rect">
            <a:avLst/>
          </a:prstGeom>
          <a:ln>
            <a:noFill/>
          </a:ln>
        </p:spPr>
      </p:pic>
      <p:pic>
        <p:nvPicPr>
          <p:cNvPr id="75" name="Picture 7"/>
          <p:cNvPicPr/>
          <p:nvPr/>
        </p:nvPicPr>
        <p:blipFill>
          <a:blip r:embed="rId15"/>
          <a:stretch/>
        </p:blipFill>
        <p:spPr>
          <a:xfrm>
            <a:off x="7868070" y="5085360"/>
            <a:ext cx="1275480" cy="17719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"/>
          <p:cNvPicPr/>
          <p:nvPr/>
        </p:nvPicPr>
        <p:blipFill>
          <a:blip r:embed="rId3"/>
          <a:stretch/>
        </p:blipFill>
        <p:spPr>
          <a:xfrm>
            <a:off x="4830300" y="842940"/>
            <a:ext cx="2954610" cy="515727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-140743" y="2684957"/>
            <a:ext cx="5383530" cy="2057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 algn="ctr">
              <a:lnSpc>
                <a:spcPct val="150000"/>
              </a:lnSpc>
            </a:pPr>
            <a:r>
              <a:rPr lang="en" sz="4500" b="1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Session </a:t>
            </a:r>
            <a:r>
              <a:rPr lang="en" sz="4500" b="1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</a:t>
            </a:r>
            <a:endParaRPr lang="en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" sz="36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Neural Network</a:t>
            </a:r>
          </a:p>
          <a:p>
            <a:pPr algn="ctr">
              <a:lnSpc>
                <a:spcPct val="100000"/>
              </a:lnSpc>
            </a:pPr>
            <a:r>
              <a:rPr lang="en" sz="36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Convolutional Neural Network</a:t>
            </a:r>
            <a:endParaRPr lang="en" sz="1200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Graphic 10"/>
          <p:cNvPicPr/>
          <p:nvPr/>
        </p:nvPicPr>
        <p:blipFill>
          <a:blip r:embed="rId4"/>
          <a:stretch/>
        </p:blipFill>
        <p:spPr>
          <a:xfrm>
            <a:off x="377190" y="1030590"/>
            <a:ext cx="3068550" cy="100521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6457860" y="5624640"/>
            <a:ext cx="205686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r">
              <a:lnSpc>
                <a:spcPct val="100000"/>
              </a:lnSpc>
            </a:pPr>
            <a:fld id="{C6DCAB31-3741-49C7-9AC2-EDCA1121F893}" type="slidenum">
              <a:rPr lang="en" sz="900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fld>
            <a:endParaRPr lang="en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 flipH="1">
            <a:off x="5130000" y="857250"/>
            <a:ext cx="2654370" cy="5142960"/>
          </a:xfrm>
          <a:custGeom>
            <a:avLst/>
            <a:gdLst/>
            <a:ahLst/>
            <a:cxnLst/>
            <a:rect l="l" t="t" r="r" b="b"/>
            <a:pathLst>
              <a:path w="3540007" h="6858000">
                <a:moveTo>
                  <a:pt x="0" y="0"/>
                </a:moveTo>
                <a:lnTo>
                  <a:pt x="1728166" y="0"/>
                </a:lnTo>
                <a:lnTo>
                  <a:pt x="1829016" y="70142"/>
                </a:lnTo>
                <a:cubicBezTo>
                  <a:pt x="2871624" y="844004"/>
                  <a:pt x="3540007" y="2037942"/>
                  <a:pt x="3540007" y="3377524"/>
                </a:cubicBezTo>
                <a:cubicBezTo>
                  <a:pt x="3540007" y="4744444"/>
                  <a:pt x="2844065" y="5959716"/>
                  <a:pt x="1764717" y="6731758"/>
                </a:cubicBezTo>
                <a:lnTo>
                  <a:pt x="1576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7785450" y="857250"/>
            <a:ext cx="1358100" cy="5142960"/>
          </a:xfrm>
          <a:prstGeom prst="rect">
            <a:avLst/>
          </a:prstGeom>
          <a:solidFill>
            <a:srgbClr val="19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3"/>
          <p:cNvPicPr/>
          <p:nvPr/>
        </p:nvPicPr>
        <p:blipFill>
          <a:blip r:embed="rId5"/>
          <a:stretch/>
        </p:blipFill>
        <p:spPr>
          <a:xfrm>
            <a:off x="4689900" y="857250"/>
            <a:ext cx="445338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415530" y="92097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" sz="33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Outline</a:t>
            </a:r>
            <a:endParaRPr lang="en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46420" y="1914840"/>
            <a:ext cx="6171930" cy="26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7310" indent="-257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Artificial Neural Networks</a:t>
            </a:r>
          </a:p>
          <a:p>
            <a:pPr marL="600210" lvl="1" indent="-257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Overview</a:t>
            </a:r>
            <a:endParaRPr lang="e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00210" lvl="1" indent="-257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Structure</a:t>
            </a:r>
            <a:endParaRPr lang="e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57310" indent="-257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Convolutional Neural Networks</a:t>
            </a:r>
            <a:endParaRPr lang="e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00210" lvl="1" indent="-257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Histogram</a:t>
            </a:r>
            <a:endParaRPr lang="e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00210" lvl="1" indent="-257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Brightness Enhancement</a:t>
            </a:r>
            <a:endParaRPr lang="e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600210" lvl="1" indent="-2570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Contrast </a:t>
            </a:r>
            <a:r>
              <a:rPr lang="e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Enhancement</a:t>
            </a:r>
            <a:endParaRPr lang="en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body"/>
          </p:nvPr>
        </p:nvSpPr>
        <p:spPr>
          <a:xfrm>
            <a:off x="319314" y="1225829"/>
            <a:ext cx="8505372" cy="48846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200" b="1">
                <a:solidFill>
                  <a:srgbClr val="FF0000"/>
                </a:solidFill>
              </a:rPr>
              <a:t>An Artificial Neural Network (ANN) </a:t>
            </a:r>
            <a:r>
              <a:rPr lang="en-US" altLang="en-US" sz="2200"/>
              <a:t>is an information processing paradigm that is inspired by the biological nervous systems, such as the human brain’s information processing mechanism. </a:t>
            </a:r>
          </a:p>
          <a:p>
            <a:pPr>
              <a:lnSpc>
                <a:spcPct val="100000"/>
              </a:lnSpc>
            </a:pPr>
            <a:r>
              <a:rPr lang="en-US" altLang="en-US" sz="2200"/>
              <a:t>The key element of this paradigm is the novel structure of the information processing system. It is composed of a large number of highly interconnected processing elements (neurons) working in unison to solve specific problems. NNs, like people, learn by example. </a:t>
            </a:r>
          </a:p>
          <a:p>
            <a:pPr>
              <a:lnSpc>
                <a:spcPct val="100000"/>
              </a:lnSpc>
            </a:pPr>
            <a:r>
              <a:rPr lang="en-US" altLang="en-US" sz="2200"/>
              <a:t>An NN is configured for a specific application, such as pattern recognition or data classification, through a learning process. Learning in biological systems involves adjustments to the synaptic connections that exist between the neurons. This is true of NNs as well. </a:t>
            </a:r>
            <a:endParaRPr lang="en-US" altLang="en-US" sz="2200"/>
          </a:p>
        </p:txBody>
      </p:sp>
      <p:sp>
        <p:nvSpPr>
          <p:cNvPr id="5" name="CustomShape 1"/>
          <p:cNvSpPr/>
          <p:nvPr/>
        </p:nvSpPr>
        <p:spPr>
          <a:xfrm>
            <a:off x="319314" y="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33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What are Artificial Neural Networks?</a:t>
            </a:r>
          </a:p>
        </p:txBody>
      </p:sp>
    </p:spTree>
    <p:extLst>
      <p:ext uri="{BB962C8B-B14F-4D97-AF65-F5344CB8AC3E}">
        <p14:creationId xmlns:p14="http://schemas.microsoft.com/office/powerpoint/2010/main" val="3216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body"/>
          </p:nvPr>
        </p:nvSpPr>
        <p:spPr>
          <a:xfrm>
            <a:off x="348411" y="4271735"/>
            <a:ext cx="8374607" cy="1782296"/>
          </a:xfrm>
        </p:spPr>
        <p:txBody>
          <a:bodyPr/>
          <a:lstStyle/>
          <a:p>
            <a:pPr marL="257175" indent="-2571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In the human brain, a typical neuron collects signals from others through a host of fine structures called </a:t>
            </a:r>
            <a:r>
              <a:rPr lang="en-US" altLang="en-US" sz="2200" i="1">
                <a:latin typeface="+mn-lt"/>
              </a:rPr>
              <a:t>dendrites</a:t>
            </a:r>
            <a:r>
              <a:rPr lang="en-US" altLang="en-US" sz="2200">
                <a:latin typeface="+mn-lt"/>
              </a:rPr>
              <a:t>. </a:t>
            </a:r>
          </a:p>
          <a:p>
            <a:pPr marL="257175" indent="-2571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The neuron sends out spikes of electrical activity through a long, thin stand known as an </a:t>
            </a:r>
            <a:r>
              <a:rPr lang="en-US" altLang="en-US" sz="2200" i="1">
                <a:latin typeface="+mn-lt"/>
              </a:rPr>
              <a:t>axon</a:t>
            </a:r>
            <a:r>
              <a:rPr lang="en-US" altLang="en-US" sz="2200">
                <a:latin typeface="+mn-lt"/>
              </a:rPr>
              <a:t>, which splits into thousands of branches. </a:t>
            </a:r>
          </a:p>
          <a:p>
            <a:pPr marL="257175" indent="-2571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At the end of each branch, a structure called a </a:t>
            </a:r>
            <a:r>
              <a:rPr lang="en-US" altLang="en-US" sz="2200" i="1">
                <a:latin typeface="+mn-lt"/>
              </a:rPr>
              <a:t>synapse</a:t>
            </a:r>
            <a:r>
              <a:rPr lang="en-US" altLang="en-US" sz="2200">
                <a:latin typeface="+mn-lt"/>
              </a:rPr>
              <a:t> converts the activity from the axon into electrical effects that inhibit or excite activity in the connected neurons. </a:t>
            </a:r>
            <a:endParaRPr lang="en-US" altLang="en-US" sz="2200">
              <a:latin typeface="+mn-lt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-97972" y="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33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How the Human Brain learns</a:t>
            </a:r>
          </a:p>
        </p:txBody>
      </p:sp>
      <p:pic>
        <p:nvPicPr>
          <p:cNvPr id="6" name="Picture 5" descr="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" y="1396372"/>
            <a:ext cx="3698209" cy="18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14" y="1426915"/>
            <a:ext cx="3785891" cy="186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body"/>
          </p:nvPr>
        </p:nvSpPr>
        <p:spPr>
          <a:xfrm>
            <a:off x="687660" y="4208791"/>
            <a:ext cx="8229330" cy="178229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An artificial neuron is a device with many inputs and one output.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The neuron has two modes of operation;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the training mode and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latin typeface="+mn-lt"/>
              </a:rPr>
              <a:t>the using mode. </a:t>
            </a:r>
            <a:endParaRPr lang="en-US" altLang="en-US" sz="2200">
              <a:latin typeface="+mn-lt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-342675" y="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33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 Simple Neuron</a:t>
            </a:r>
          </a:p>
        </p:txBody>
      </p:sp>
      <p:pic>
        <p:nvPicPr>
          <p:cNvPr id="8" name="Picture 5" descr="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9" y="1283710"/>
            <a:ext cx="5988722" cy="244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-598" b="-1"/>
          <a:stretch/>
        </p:blipFill>
        <p:spPr>
          <a:xfrm>
            <a:off x="624114" y="3497784"/>
            <a:ext cx="8519886" cy="3360216"/>
          </a:xfrm>
          <a:prstGeom prst="roundRect">
            <a:avLst>
              <a:gd name="adj" fmla="val 14209"/>
            </a:avLst>
          </a:prstGeom>
        </p:spPr>
      </p:pic>
      <p:sp>
        <p:nvSpPr>
          <p:cNvPr id="5" name="CustomShape 1"/>
          <p:cNvSpPr/>
          <p:nvPr/>
        </p:nvSpPr>
        <p:spPr>
          <a:xfrm>
            <a:off x="-108594" y="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33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Structure of Neural Networks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92" y="1090634"/>
            <a:ext cx="4629679" cy="247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17715" y="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3300" b="1" spc="-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Hidden Layer</a:t>
            </a:r>
            <a:endParaRPr lang="en-US" sz="3300" b="1" spc="-1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entury Gothic"/>
              <a:ea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5"/>
          <a:stretch/>
        </p:blipFill>
        <p:spPr>
          <a:xfrm>
            <a:off x="217265" y="1143748"/>
            <a:ext cx="9144000" cy="571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70" y="93420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" sz="33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Geometric Transformation</a:t>
            </a:r>
            <a:endParaRPr lang="en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987660" y="2868210"/>
            <a:ext cx="2656530" cy="79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987660" y="2868210"/>
            <a:ext cx="2656530" cy="798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" sz="135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653720" y="2950020"/>
            <a:ext cx="3769470" cy="68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4653720" y="2950020"/>
            <a:ext cx="3769470" cy="6879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100000"/>
              </a:lnSpc>
            </a:pPr>
            <a:r>
              <a:rPr lang="en" sz="135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lang="en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2705130"/>
            <a:ext cx="9143550" cy="99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" sz="3300" b="1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Thank you!</a:t>
            </a:r>
            <a:endParaRPr lang="en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4456</TotalTime>
  <Words>280</Words>
  <Application>Microsoft Office PowerPoint</Application>
  <PresentationFormat>On-screen Show (4:3)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Marco Zanchi</dc:creator>
  <dc:description/>
  <cp:lastModifiedBy>Can Nguyen</cp:lastModifiedBy>
  <cp:revision>96</cp:revision>
  <dcterms:created xsi:type="dcterms:W3CDTF">2018-04-10T16:05:10Z</dcterms:created>
  <dcterms:modified xsi:type="dcterms:W3CDTF">2018-09-30T06:38:23Z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