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4"/>
  </p:notesMasterIdLst>
  <p:handoutMasterIdLst>
    <p:handoutMasterId r:id="rId5"/>
  </p:handoutMasterIdLst>
  <p:sldIdLst>
    <p:sldId id="301" r:id="rId2"/>
    <p:sldId id="570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008000"/>
    <a:srgbClr val="005492"/>
    <a:srgbClr val="800000"/>
    <a:srgbClr val="8000FF"/>
    <a:srgbClr val="FF8000"/>
    <a:srgbClr val="0000FF"/>
    <a:srgbClr val="333333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76478" autoAdjust="0"/>
  </p:normalViewPr>
  <p:slideViewPr>
    <p:cSldViewPr>
      <p:cViewPr varScale="1">
        <p:scale>
          <a:sx n="92" d="100"/>
          <a:sy n="92" d="100"/>
        </p:scale>
        <p:origin x="-2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8B0D1115-0BD7-43B3-87B0-5F3F4525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BAB325D8-699D-41E8-B584-C17AD426E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3527FB1A-09BE-4AFC-AD3E-D371D4DE30D1}" type="slidenum">
              <a:rPr lang="en-US" sz="1200">
                <a:ea typeface="ＭＳ Ｐゴシック" pitchFamily="36" charset="-128"/>
              </a:rPr>
              <a:pPr/>
              <a:t>1</a:t>
            </a:fld>
            <a:endParaRPr lang="en-US" sz="1200">
              <a:ea typeface="ＭＳ Ｐゴシック" pitchFamily="36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15(9), 10(5), 5(2), 19/30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15(4), 10(1), 5(</a:t>
            </a:r>
            <a:r>
              <a:rPr lang="en-US" baseline="0" smtClean="0"/>
              <a:t>2), 7/30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15(3), 5(0), 10(2), 14/30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0" y="1752600"/>
            <a:ext cx="6858000" cy="1524000"/>
          </a:xfrm>
          <a:prstGeom prst="roundRect">
            <a:avLst>
              <a:gd name="adj" fmla="val 16667"/>
            </a:avLst>
          </a:prstGeom>
          <a:solidFill>
            <a:srgbClr val="00549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4200" y="1752600"/>
            <a:ext cx="2438400" cy="1524000"/>
          </a:xfrm>
          <a:prstGeom prst="roundRect">
            <a:avLst>
              <a:gd name="adj" fmla="val 16667"/>
            </a:avLst>
          </a:prstGeom>
          <a:solidFill>
            <a:srgbClr val="33333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43800" y="1752600"/>
            <a:ext cx="1600200" cy="15240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52600"/>
            <a:ext cx="990600" cy="15240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43100"/>
            <a:ext cx="6705600" cy="11430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2514600"/>
            <a:ext cx="2286000" cy="457200"/>
          </a:xfrm>
        </p:spPr>
        <p:txBody>
          <a:bodyPr anchor="t"/>
          <a:lstStyle>
            <a:lvl1pPr algn="ctr">
              <a:defRPr sz="18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6D028821-352C-4AB6-A0E4-47732AA734FC}" type="datetime1">
              <a:rPr lang="en-US" smtClean="0"/>
              <a:t>7/29/15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E3069-B175-4997-9756-CC8726A398F1}" type="datetime1">
              <a:rPr lang="en-US" smtClean="0"/>
              <a:t>7/29/15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C93A8F-C8DD-442D-9EEC-CFEE6D4A96CC}" type="datetime1">
              <a:rPr lang="en-US" smtClean="0"/>
              <a:t>7/29/15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C9274-61D5-42F6-992B-FED620D9DB14}" type="datetime1">
              <a:rPr lang="en-US" smtClean="0"/>
              <a:t>7/29/15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D72F-4082-4FFE-BF8E-96F06D0F1D2F}" type="datetime1">
              <a:rPr lang="en-US" smtClean="0"/>
              <a:t>7/29/15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3491B-E8AC-440F-ADEF-6422E6CBA26B}" type="datetime1">
              <a:rPr lang="en-US" smtClean="0"/>
              <a:t>7/29/15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D4A03-2ACC-45B7-8B3B-018D5F6C533E}" type="datetime1">
              <a:rPr lang="en-US" smtClean="0"/>
              <a:t>7/29/15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B602-48A6-425B-B351-808150537AEE}" type="datetime1">
              <a:rPr lang="en-US" smtClean="0"/>
              <a:t>7/29/15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3172B-3621-44DC-8A34-F740EDE6917F}" type="datetime1">
              <a:rPr lang="en-US" smtClean="0"/>
              <a:t>7/29/15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178D-AFE0-457A-9990-2D3B07823FA0}" type="datetime1">
              <a:rPr lang="en-US" smtClean="0"/>
              <a:t>7/29/15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20481A-9009-474B-8F22-F4BE920DC70F}" type="datetime1">
              <a:rPr lang="en-US" smtClean="0"/>
              <a:t>7/29/15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87C9E-B593-463C-865C-835F6B8DB2AD}" type="datetime1">
              <a:rPr lang="en-US" smtClean="0"/>
              <a:t>7/29/15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CA9DD-8FF5-4A5E-A997-40F452A5E518}" type="datetime1">
              <a:rPr lang="en-US" smtClean="0"/>
              <a:t>7/29/15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FC2B2-5383-4CA9-AF9D-5A3D93B603EA}" type="datetime1">
              <a:rPr lang="en-US" smtClean="0"/>
              <a:t>7/29/15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515100"/>
            <a:ext cx="9144000" cy="3429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Helvetica" pitchFamily="36" charset="0"/>
              </a:defRPr>
            </a:lvl1pPr>
          </a:lstStyle>
          <a:p>
            <a:pPr>
              <a:defRPr/>
            </a:pPr>
            <a:fld id="{4DFB017D-58F7-4875-B095-CB68B1F4D2DA}" type="datetime1">
              <a:rPr lang="en-US" smtClean="0"/>
              <a:t>7/29/15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Helvetica" charset="0"/>
                <a:ea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46700" y="6524625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ea typeface="ＭＳ Ｐゴシック" charset="-128"/>
              </a:rPr>
              <a:t>lunaa@cbio.mskcc.org</a:t>
            </a:r>
            <a:endParaRPr lang="en-US" sz="1400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629400" cy="1143000"/>
          </a:xfrm>
        </p:spPr>
        <p:txBody>
          <a:bodyPr/>
          <a:lstStyle/>
          <a:p>
            <a:r>
              <a:rPr lang="en-US" sz="2400" dirty="0" err="1" smtClean="0"/>
              <a:t>BioPAX</a:t>
            </a:r>
            <a:r>
              <a:rPr lang="en-US" sz="2400" dirty="0" smtClean="0"/>
              <a:t> Tutorial Overview</a:t>
            </a:r>
            <a:endParaRPr lang="en-US" sz="2400" dirty="0"/>
          </a:p>
        </p:txBody>
      </p:sp>
      <p:sp>
        <p:nvSpPr>
          <p:cNvPr id="16387" name="Date Placeholder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E167A302-90E4-4E40-B3C2-7163990E4EE9}" type="datetime1">
              <a:rPr lang="en-US" sz="1800" smtClean="0">
                <a:solidFill>
                  <a:srgbClr val="333333"/>
                </a:solidFill>
              </a:rPr>
              <a:t>7/29/15</a:t>
            </a:fld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656513" y="2133600"/>
            <a:ext cx="101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33"/>
                </a:solidFill>
                <a:ea typeface="ＭＳ Ｐゴシック" pitchFamily="36" charset="-128"/>
              </a:rPr>
              <a:t>MSKCC</a:t>
            </a:r>
            <a:endParaRPr lang="en-US">
              <a:ea typeface="ＭＳ Ｐゴシック" pitchFamily="36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77000" cy="17526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Augustin</a:t>
            </a:r>
            <a:r>
              <a:rPr lang="en-US" sz="2000" dirty="0" smtClean="0"/>
              <a:t> Luna</a:t>
            </a:r>
          </a:p>
          <a:p>
            <a:pPr eaLnBrk="1" hangingPunct="1"/>
            <a:r>
              <a:rPr lang="en-US" sz="2000" dirty="0" err="1" smtClean="0"/>
              <a:t>lunaa@cbio.mskcc.org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6391" name="Picture 7" descr="C:\Users\cannin\Downloads\cbi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324600"/>
            <a:ext cx="3286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Introduction to the Biological Pathway Exchange (</a:t>
            </a:r>
            <a:r>
              <a:rPr lang="en-US" sz="2000" dirty="0" err="1" smtClean="0"/>
              <a:t>BioPAX</a:t>
            </a:r>
            <a:r>
              <a:rPr lang="en-US" sz="2000" dirty="0" smtClean="0"/>
              <a:t>) Format</a:t>
            </a:r>
          </a:p>
          <a:p>
            <a:pPr lvl="1"/>
            <a:r>
              <a:rPr lang="en-US" sz="1800" dirty="0" err="1" smtClean="0"/>
              <a:t>BioPAX</a:t>
            </a:r>
            <a:r>
              <a:rPr lang="en-US" sz="1800" dirty="0" smtClean="0"/>
              <a:t> Basic Concepts</a:t>
            </a:r>
          </a:p>
          <a:p>
            <a:pPr lvl="1"/>
            <a:r>
              <a:rPr lang="en-US" sz="1800" dirty="0" smtClean="0"/>
              <a:t>Visualizing </a:t>
            </a:r>
            <a:r>
              <a:rPr lang="en-US" sz="1800" dirty="0" err="1" smtClean="0"/>
              <a:t>BioPAX</a:t>
            </a:r>
            <a:endParaRPr lang="en-US" sz="1800" dirty="0" smtClean="0"/>
          </a:p>
          <a:p>
            <a:pPr lvl="1"/>
            <a:r>
              <a:rPr lang="en-US" sz="1800" dirty="0" smtClean="0"/>
              <a:t>Resources providing </a:t>
            </a:r>
            <a:r>
              <a:rPr lang="en-US" sz="1800" dirty="0" err="1" smtClean="0"/>
              <a:t>BioPAX</a:t>
            </a:r>
            <a:r>
              <a:rPr lang="en-US" sz="1800" dirty="0" smtClean="0"/>
              <a:t> (i.e. Pathway Commons)</a:t>
            </a:r>
          </a:p>
          <a:p>
            <a:r>
              <a:rPr lang="en-US" sz="2000" dirty="0" smtClean="0"/>
              <a:t>Introduction to </a:t>
            </a:r>
            <a:r>
              <a:rPr lang="en-US" sz="2000" dirty="0" err="1" smtClean="0"/>
              <a:t>Paxtools</a:t>
            </a:r>
            <a:r>
              <a:rPr lang="en-US" sz="2000" dirty="0" smtClean="0"/>
              <a:t> and Pathway Commons APIs</a:t>
            </a:r>
          </a:p>
          <a:p>
            <a:pPr lvl="1"/>
            <a:r>
              <a:rPr lang="en-US" sz="1800" dirty="0" smtClean="0"/>
              <a:t>Hands-on </a:t>
            </a:r>
            <a:r>
              <a:rPr lang="en-US" sz="1800" dirty="0" err="1" smtClean="0"/>
              <a:t>Paxtools</a:t>
            </a:r>
            <a:r>
              <a:rPr lang="en-US" sz="1800" dirty="0" smtClean="0"/>
              <a:t> Tutorial</a:t>
            </a:r>
          </a:p>
          <a:p>
            <a:pPr lvl="1"/>
            <a:r>
              <a:rPr lang="en-US" sz="1800" dirty="0" smtClean="0"/>
              <a:t>Setting up </a:t>
            </a:r>
            <a:r>
              <a:rPr lang="en-US" sz="1800" dirty="0" err="1" smtClean="0"/>
              <a:t>Paxtools</a:t>
            </a:r>
            <a:r>
              <a:rPr lang="en-US" sz="1800" dirty="0" smtClean="0"/>
              <a:t> Maven-based Projects</a:t>
            </a:r>
          </a:p>
          <a:p>
            <a:pPr lvl="1"/>
            <a:r>
              <a:rPr lang="en-US" sz="1800" dirty="0" smtClean="0"/>
              <a:t>Pathway Commons API </a:t>
            </a:r>
          </a:p>
          <a:p>
            <a:r>
              <a:rPr lang="en-US" sz="2000" dirty="0" smtClean="0"/>
              <a:t>Additional Topics </a:t>
            </a:r>
          </a:p>
          <a:p>
            <a:pPr lvl="1"/>
            <a:r>
              <a:rPr lang="en-US" sz="1800" dirty="0" err="1" smtClean="0"/>
              <a:t>BioPAX</a:t>
            </a:r>
            <a:r>
              <a:rPr lang="en-US" sz="1800" dirty="0" smtClean="0"/>
              <a:t>-related Software Ecosystem </a:t>
            </a:r>
          </a:p>
          <a:p>
            <a:pPr lvl="1"/>
            <a:r>
              <a:rPr lang="en-US" sz="1800" dirty="0" smtClean="0"/>
              <a:t>Ongoing Developments </a:t>
            </a:r>
          </a:p>
          <a:p>
            <a:pPr lvl="1"/>
            <a:r>
              <a:rPr lang="en-US" sz="1800" dirty="0" smtClean="0"/>
              <a:t>Research Problems using </a:t>
            </a:r>
            <a:r>
              <a:rPr lang="en-US" sz="1800" dirty="0" err="1" smtClean="0"/>
              <a:t>BioPAX</a:t>
            </a:r>
            <a:r>
              <a:rPr lang="en-US" sz="1800" dirty="0"/>
              <a:t> </a:t>
            </a:r>
            <a:r>
              <a:rPr lang="en-US" sz="1800" dirty="0" smtClean="0"/>
              <a:t>data</a:t>
            </a:r>
          </a:p>
          <a:p>
            <a:r>
              <a:rPr lang="en-US" sz="2000" dirty="0" smtClean="0"/>
              <a:t>Aggregated instructions/links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cannin</a:t>
            </a:r>
            <a:r>
              <a:rPr lang="en-US" sz="1600" dirty="0"/>
              <a:t>/</a:t>
            </a:r>
            <a:r>
              <a:rPr lang="en-US" sz="1600" dirty="0" err="1"/>
              <a:t>biopaxTutorial</a:t>
            </a:r>
            <a:endParaRPr lang="en-US" sz="1600" dirty="0" smtClean="0"/>
          </a:p>
          <a:p>
            <a:endParaRPr lang="en-US" sz="22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29693</TotalTime>
  <Words>141</Words>
  <Application>Microsoft Macintosh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BioPAX Tutorial Overview</vt:lpstr>
      <vt:lpstr>Overview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Formalized Molecular Interaction Maps (MIM)</dc:title>
  <dc:creator>NCI NIH</dc:creator>
  <cp:lastModifiedBy>Luna, Augustin/Sloan-Kettering Institute</cp:lastModifiedBy>
  <cp:revision>1487</cp:revision>
  <cp:lastPrinted>2009-11-04T16:25:52Z</cp:lastPrinted>
  <dcterms:created xsi:type="dcterms:W3CDTF">2012-08-30T15:57:14Z</dcterms:created>
  <dcterms:modified xsi:type="dcterms:W3CDTF">2015-07-29T08:37:53Z</dcterms:modified>
</cp:coreProperties>
</file>