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4"/>
  </p:notesMasterIdLst>
  <p:handoutMasterIdLst>
    <p:handoutMasterId r:id="rId5"/>
  </p:handoutMasterIdLst>
  <p:sldIdLst>
    <p:sldId id="301" r:id="rId2"/>
    <p:sldId id="570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00"/>
    <a:srgbClr val="008000"/>
    <a:srgbClr val="005492"/>
    <a:srgbClr val="800000"/>
    <a:srgbClr val="8000FF"/>
    <a:srgbClr val="FF8000"/>
    <a:srgbClr val="0000FF"/>
    <a:srgbClr val="333333"/>
    <a:srgbClr val="CCCC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6" autoAdjust="0"/>
    <p:restoredTop sz="76478" autoAdjust="0"/>
  </p:normalViewPr>
  <p:slideViewPr>
    <p:cSldViewPr>
      <p:cViewPr varScale="1">
        <p:scale>
          <a:sx n="103" d="100"/>
          <a:sy n="103" d="100"/>
        </p:scale>
        <p:origin x="-17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1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36" charset="-128"/>
              </a:defRPr>
            </a:lvl1pPr>
          </a:lstStyle>
          <a:p>
            <a:pPr>
              <a:defRPr/>
            </a:pPr>
            <a:fld id="{8B0D1115-0BD7-43B3-87B0-5F3F4525D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18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36" charset="-128"/>
              </a:defRPr>
            </a:lvl1pPr>
          </a:lstStyle>
          <a:p>
            <a:pPr>
              <a:defRPr/>
            </a:pPr>
            <a:fld id="{BAB325D8-699D-41E8-B584-C17AD426E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64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9pPr>
          </a:lstStyle>
          <a:p>
            <a:fld id="{3527FB1A-09BE-4AFC-AD3E-D371D4DE30D1}" type="slidenum">
              <a:rPr lang="en-US" sz="1200">
                <a:ea typeface="ＭＳ Ｐゴシック" pitchFamily="36" charset="-128"/>
              </a:rPr>
              <a:pPr/>
              <a:t>1</a:t>
            </a:fld>
            <a:endParaRPr lang="en-US" sz="1200">
              <a:ea typeface="ＭＳ Ｐゴシック" pitchFamily="36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36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15(9), 10(5), 5(2), 19/30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15(4), 10(1), 5(</a:t>
            </a:r>
            <a:r>
              <a:rPr lang="en-US" baseline="0" smtClean="0"/>
              <a:t>2), 7/30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15(3), 5(0), 10(2), 14/30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B325D8-699D-41E8-B584-C17AD426E47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79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1676400"/>
            <a:ext cx="9144000" cy="1676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0" y="1752600"/>
            <a:ext cx="6858000" cy="1524000"/>
          </a:xfrm>
          <a:prstGeom prst="roundRect">
            <a:avLst>
              <a:gd name="adj" fmla="val 16667"/>
            </a:avLst>
          </a:prstGeom>
          <a:solidFill>
            <a:srgbClr val="00549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6934200" y="1752600"/>
            <a:ext cx="2438400" cy="1524000"/>
          </a:xfrm>
          <a:prstGeom prst="roundRect">
            <a:avLst>
              <a:gd name="adj" fmla="val 16667"/>
            </a:avLst>
          </a:prstGeom>
          <a:solidFill>
            <a:srgbClr val="333333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7543800" y="1752600"/>
            <a:ext cx="1600200" cy="1524000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1752600"/>
            <a:ext cx="990600" cy="1524000"/>
          </a:xfrm>
          <a:prstGeom prst="rect">
            <a:avLst/>
          </a:prstGeom>
          <a:solidFill>
            <a:srgbClr val="00549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657600"/>
            <a:ext cx="6400800" cy="17526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943100"/>
            <a:ext cx="6705600" cy="1143000"/>
          </a:xfrm>
        </p:spPr>
        <p:txBody>
          <a:bodyPr anchor="ctr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2514600"/>
            <a:ext cx="2286000" cy="457200"/>
          </a:xfrm>
        </p:spPr>
        <p:txBody>
          <a:bodyPr anchor="t"/>
          <a:lstStyle>
            <a:lvl1pPr algn="ctr">
              <a:defRPr sz="1800" smtClean="0">
                <a:solidFill>
                  <a:srgbClr val="333333"/>
                </a:solidFill>
                <a:latin typeface="Arial" charset="0"/>
              </a:defRPr>
            </a:lvl1pPr>
          </a:lstStyle>
          <a:p>
            <a:pPr>
              <a:defRPr/>
            </a:pPr>
            <a:fld id="{6D028821-352C-4AB6-A0E4-47732AA734FC}" type="datetime1">
              <a:rPr lang="en-US" smtClean="0"/>
              <a:t>7/22/15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68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BE3069-B175-4997-9756-CC8726A398F1}" type="datetime1">
              <a:rPr lang="en-US" smtClean="0"/>
              <a:t>7/22/15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7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246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246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C93A8F-C8DD-442D-9EEC-CFEE6D4A96CC}" type="datetime1">
              <a:rPr lang="en-US" smtClean="0"/>
              <a:t>7/22/15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56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4305300" cy="49530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305300" cy="49530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2C9274-61D5-42F6-992B-FED620D9DB14}" type="datetime1">
              <a:rPr lang="en-US" smtClean="0"/>
              <a:t>7/22/15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777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8763000" cy="24003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924300"/>
            <a:ext cx="8763000" cy="24003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F4D72F-4082-4FFE-BF8E-96F06D0F1D2F}" type="datetime1">
              <a:rPr lang="en-US" smtClean="0"/>
              <a:t>7/22/15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63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371600"/>
            <a:ext cx="8763000" cy="24003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3924300"/>
            <a:ext cx="8763000" cy="24003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43491B-E8AC-440F-ADEF-6422E6CBA26B}" type="datetime1">
              <a:rPr lang="en-US" smtClean="0"/>
              <a:t>7/22/15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73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DD4A03-2ACC-45B7-8B3B-018D5F6C533E}" type="datetime1">
              <a:rPr lang="en-US" smtClean="0"/>
              <a:t>7/22/15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2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17B602-48A6-425B-B351-808150537AEE}" type="datetime1">
              <a:rPr lang="en-US" smtClean="0"/>
              <a:t>7/22/15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7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43053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3053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F3172B-3621-44DC-8A34-F740EDE6917F}" type="datetime1">
              <a:rPr lang="en-US" smtClean="0"/>
              <a:t>7/22/15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04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7A178D-AFE0-457A-9990-2D3B07823FA0}" type="datetime1">
              <a:rPr lang="en-US" smtClean="0"/>
              <a:t>7/22/15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03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20481A-9009-474B-8F22-F4BE920DC70F}" type="datetime1">
              <a:rPr lang="en-US" smtClean="0"/>
              <a:t>7/22/15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2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787C9E-B593-463C-865C-835F6B8DB2AD}" type="datetime1">
              <a:rPr lang="en-US" smtClean="0"/>
              <a:t>7/22/15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2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CCA9DD-8FF5-4A5E-A997-40F452A5E518}" type="datetime1">
              <a:rPr lang="en-US" smtClean="0"/>
              <a:t>7/22/15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67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0FC2B2-5383-4CA9-AF9D-5A3D93B603EA}" type="datetime1">
              <a:rPr lang="en-US" smtClean="0"/>
              <a:t>7/22/15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99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0" y="6515100"/>
            <a:ext cx="9144000" cy="342900"/>
          </a:xfrm>
          <a:prstGeom prst="rect">
            <a:avLst/>
          </a:prstGeom>
          <a:solidFill>
            <a:srgbClr val="00549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71600"/>
            <a:ext cx="8763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bg1"/>
                </a:solidFill>
                <a:latin typeface="Helvetica" pitchFamily="36" charset="0"/>
              </a:defRPr>
            </a:lvl1pPr>
          </a:lstStyle>
          <a:p>
            <a:pPr>
              <a:defRPr/>
            </a:pPr>
            <a:fld id="{4DFB017D-58F7-4875-B095-CB68B1F4D2DA}" type="datetime1">
              <a:rPr lang="en-US" smtClean="0"/>
              <a:t>7/22/15</a:t>
            </a:fld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Helvetica" charset="0"/>
                <a:ea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00549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46700" y="6524625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 smtClean="0">
                <a:solidFill>
                  <a:schemeClr val="bg1"/>
                </a:solidFill>
                <a:ea typeface="ＭＳ Ｐゴシック" charset="-128"/>
              </a:rPr>
              <a:t>lunaa@cbio.mskcc.org</a:t>
            </a:r>
            <a:endParaRPr lang="en-US" sz="1400" dirty="0">
              <a:solidFill>
                <a:schemeClr val="bg1"/>
              </a:solidFill>
              <a:ea typeface="ＭＳ Ｐゴシック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943100"/>
            <a:ext cx="6629400" cy="1143000"/>
          </a:xfrm>
        </p:spPr>
        <p:txBody>
          <a:bodyPr/>
          <a:lstStyle/>
          <a:p>
            <a:r>
              <a:rPr lang="en-US" sz="2400" dirty="0" err="1" smtClean="0"/>
              <a:t>BioPAX</a:t>
            </a:r>
            <a:r>
              <a:rPr lang="en-US" sz="2400" dirty="0" smtClean="0"/>
              <a:t> Tutorial Overview</a:t>
            </a:r>
            <a:endParaRPr lang="en-US" sz="2400" dirty="0"/>
          </a:p>
        </p:txBody>
      </p:sp>
      <p:sp>
        <p:nvSpPr>
          <p:cNvPr id="16387" name="Date Placeholder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9pPr>
          </a:lstStyle>
          <a:p>
            <a:fld id="{E167A302-90E4-4E40-B3C2-7163990E4EE9}" type="datetime1">
              <a:rPr lang="en-US" sz="1800" smtClean="0">
                <a:solidFill>
                  <a:srgbClr val="333333"/>
                </a:solidFill>
              </a:rPr>
              <a:t>7/22/15</a:t>
            </a:fld>
            <a:endParaRPr lang="en-US" sz="1800" dirty="0">
              <a:solidFill>
                <a:srgbClr val="333333"/>
              </a:solidFill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7656513" y="2133600"/>
            <a:ext cx="1017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333333"/>
                </a:solidFill>
                <a:ea typeface="ＭＳ Ｐゴシック" pitchFamily="36" charset="-128"/>
              </a:rPr>
              <a:t>MSKCC</a:t>
            </a:r>
            <a:endParaRPr lang="en-US">
              <a:ea typeface="ＭＳ Ｐゴシック" pitchFamily="36" charset="-128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657600"/>
            <a:ext cx="6477000" cy="1752600"/>
          </a:xfrm>
        </p:spPr>
        <p:txBody>
          <a:bodyPr/>
          <a:lstStyle/>
          <a:p>
            <a:pPr eaLnBrk="1" hangingPunct="1"/>
            <a:r>
              <a:rPr lang="en-US" sz="2000" dirty="0" err="1" smtClean="0"/>
              <a:t>Augustin</a:t>
            </a:r>
            <a:r>
              <a:rPr lang="en-US" sz="2000" dirty="0" smtClean="0"/>
              <a:t> Luna</a:t>
            </a:r>
          </a:p>
          <a:p>
            <a:pPr eaLnBrk="1" hangingPunct="1"/>
            <a:r>
              <a:rPr lang="en-US" sz="2000" dirty="0" err="1" smtClean="0"/>
              <a:t>lunaa@cbio.mskcc.org</a:t>
            </a:r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pic>
        <p:nvPicPr>
          <p:cNvPr id="16391" name="Picture 7" descr="C:\Users\cannin\Downloads\cbio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6324600"/>
            <a:ext cx="328612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Introduction to the Biological Pathway Exchange (</a:t>
            </a:r>
            <a:r>
              <a:rPr lang="en-US" sz="2000" dirty="0" err="1" smtClean="0"/>
              <a:t>BioPAX</a:t>
            </a:r>
            <a:r>
              <a:rPr lang="en-US" sz="2000" dirty="0" smtClean="0"/>
              <a:t>) Format</a:t>
            </a:r>
          </a:p>
          <a:p>
            <a:pPr lvl="1"/>
            <a:r>
              <a:rPr lang="en-US" sz="1800" dirty="0" err="1" smtClean="0"/>
              <a:t>BioPAX</a:t>
            </a:r>
            <a:r>
              <a:rPr lang="en-US" sz="1800" dirty="0" smtClean="0"/>
              <a:t> Basic Concepts</a:t>
            </a:r>
          </a:p>
          <a:p>
            <a:pPr lvl="1"/>
            <a:r>
              <a:rPr lang="en-US" sz="1800" dirty="0" smtClean="0"/>
              <a:t>Visualizing </a:t>
            </a:r>
            <a:r>
              <a:rPr lang="en-US" sz="1800" dirty="0" err="1" smtClean="0"/>
              <a:t>BioPAX</a:t>
            </a:r>
            <a:endParaRPr lang="en-US" sz="1800" dirty="0" smtClean="0"/>
          </a:p>
          <a:p>
            <a:pPr lvl="1"/>
            <a:r>
              <a:rPr lang="en-US" sz="1800" dirty="0" smtClean="0"/>
              <a:t>Resources providing </a:t>
            </a:r>
            <a:r>
              <a:rPr lang="en-US" sz="1800" dirty="0" err="1" smtClean="0"/>
              <a:t>BioPAX</a:t>
            </a:r>
            <a:r>
              <a:rPr lang="en-US" sz="1800" dirty="0" smtClean="0"/>
              <a:t> (i.e. Pathway Commons)</a:t>
            </a:r>
          </a:p>
          <a:p>
            <a:r>
              <a:rPr lang="en-US" sz="2000" dirty="0" smtClean="0"/>
              <a:t>Introduction to </a:t>
            </a:r>
            <a:r>
              <a:rPr lang="en-US" sz="2000" dirty="0" err="1" smtClean="0"/>
              <a:t>Paxtools</a:t>
            </a:r>
            <a:r>
              <a:rPr lang="en-US" sz="2000" dirty="0" smtClean="0"/>
              <a:t> and Pathway Commons APIs</a:t>
            </a:r>
          </a:p>
          <a:p>
            <a:pPr lvl="1"/>
            <a:r>
              <a:rPr lang="en-US" sz="1800" dirty="0" smtClean="0"/>
              <a:t>Hands-on </a:t>
            </a:r>
            <a:r>
              <a:rPr lang="en-US" sz="1800" dirty="0" err="1" smtClean="0"/>
              <a:t>Paxtools</a:t>
            </a:r>
            <a:r>
              <a:rPr lang="en-US" sz="1800" dirty="0" smtClean="0"/>
              <a:t> Tutorial</a:t>
            </a:r>
          </a:p>
          <a:p>
            <a:pPr lvl="1"/>
            <a:r>
              <a:rPr lang="en-US" sz="1800" dirty="0" smtClean="0"/>
              <a:t>Setting up </a:t>
            </a:r>
            <a:r>
              <a:rPr lang="en-US" sz="1800" dirty="0" err="1" smtClean="0"/>
              <a:t>Paxtools</a:t>
            </a:r>
            <a:r>
              <a:rPr lang="en-US" sz="1800" dirty="0" smtClean="0"/>
              <a:t> Maven-based Projects</a:t>
            </a:r>
          </a:p>
          <a:p>
            <a:pPr lvl="1"/>
            <a:r>
              <a:rPr lang="en-US" sz="1800" dirty="0" smtClean="0"/>
              <a:t>Pathway Commons API </a:t>
            </a:r>
          </a:p>
          <a:p>
            <a:r>
              <a:rPr lang="en-US" sz="2000" dirty="0" smtClean="0"/>
              <a:t>Additional Topics </a:t>
            </a:r>
          </a:p>
          <a:p>
            <a:pPr lvl="1"/>
            <a:r>
              <a:rPr lang="en-US" sz="1800" dirty="0" err="1" smtClean="0"/>
              <a:t>BioPAX</a:t>
            </a:r>
            <a:r>
              <a:rPr lang="en-US" sz="1800" dirty="0" smtClean="0"/>
              <a:t>-related Software Ecosystem </a:t>
            </a:r>
          </a:p>
          <a:p>
            <a:pPr lvl="1"/>
            <a:r>
              <a:rPr lang="en-US" sz="1800" dirty="0" smtClean="0"/>
              <a:t>Ongoing Developments </a:t>
            </a:r>
          </a:p>
          <a:p>
            <a:pPr lvl="1"/>
            <a:r>
              <a:rPr lang="en-US" sz="1800" dirty="0" smtClean="0"/>
              <a:t>Research Problems using </a:t>
            </a:r>
            <a:r>
              <a:rPr lang="en-US" sz="1800" dirty="0" err="1" smtClean="0"/>
              <a:t>BioPAX</a:t>
            </a:r>
            <a:r>
              <a:rPr lang="en-US" sz="1800" dirty="0"/>
              <a:t> </a:t>
            </a:r>
            <a:r>
              <a:rPr lang="en-US" sz="1800" dirty="0" smtClean="0"/>
              <a:t>data</a:t>
            </a:r>
          </a:p>
          <a:p>
            <a:r>
              <a:rPr lang="en-US" sz="2000" dirty="0" smtClean="0"/>
              <a:t>Aggregated instructions/links</a:t>
            </a:r>
          </a:p>
          <a:p>
            <a:pPr lvl="1"/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cannin</a:t>
            </a:r>
            <a:r>
              <a:rPr lang="en-US" sz="1600" dirty="0"/>
              <a:t>/</a:t>
            </a:r>
            <a:r>
              <a:rPr lang="en-US" sz="1600" dirty="0" err="1"/>
              <a:t>biopaxTutorial</a:t>
            </a:r>
            <a:endParaRPr lang="en-US" sz="1600" dirty="0" smtClean="0"/>
          </a:p>
          <a:p>
            <a:endParaRPr lang="en-US" sz="2200" dirty="0" smtClean="0"/>
          </a:p>
          <a:p>
            <a:endParaRPr lang="en-US" sz="2000" dirty="0" smtClean="0"/>
          </a:p>
          <a:p>
            <a:pPr lvl="1"/>
            <a:endParaRPr lang="en-US" sz="1800" dirty="0" smtClean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D4A03-2ACC-45B7-8B3B-018D5F6C533E}" type="datetime1">
              <a:rPr lang="en-US" smtClean="0"/>
              <a:t>7/23/15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00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Helvetica"/>
        <a:ea typeface="Osaka"/>
        <a:cs typeface="Osaka"/>
      </a:majorFont>
      <a:minorFont>
        <a:latin typeface="Helvetica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29693</TotalTime>
  <Words>141</Words>
  <Application>Microsoft Macintosh PowerPoint</Application>
  <PresentationFormat>On-screen Show (4:3)</PresentationFormat>
  <Paragraphs>28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Blank Presentation</vt:lpstr>
      <vt:lpstr>BioPAX Tutorial Overview</vt:lpstr>
      <vt:lpstr>Overview</vt:lpstr>
    </vt:vector>
  </TitlesOfParts>
  <Company>NCI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for Formalized Molecular Interaction Maps (MIM)</dc:title>
  <dc:creator>NCI NIH</dc:creator>
  <cp:lastModifiedBy>Luna, Augustin/Sloan-Kettering Institute</cp:lastModifiedBy>
  <cp:revision>1487</cp:revision>
  <cp:lastPrinted>2009-11-04T16:25:52Z</cp:lastPrinted>
  <dcterms:created xsi:type="dcterms:W3CDTF">2012-08-30T15:57:14Z</dcterms:created>
  <dcterms:modified xsi:type="dcterms:W3CDTF">2015-07-24T21:24:13Z</dcterms:modified>
</cp:coreProperties>
</file>