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5"/>
  </p:notesMasterIdLst>
  <p:handoutMasterIdLst>
    <p:handoutMasterId r:id="rId16"/>
  </p:handoutMasterIdLst>
  <p:sldIdLst>
    <p:sldId id="301" r:id="rId2"/>
    <p:sldId id="564" r:id="rId3"/>
    <p:sldId id="570" r:id="rId4"/>
    <p:sldId id="571" r:id="rId5"/>
    <p:sldId id="580" r:id="rId6"/>
    <p:sldId id="574" r:id="rId7"/>
    <p:sldId id="577" r:id="rId8"/>
    <p:sldId id="581" r:id="rId9"/>
    <p:sldId id="583" r:id="rId10"/>
    <p:sldId id="578" r:id="rId11"/>
    <p:sldId id="573" r:id="rId12"/>
    <p:sldId id="572" r:id="rId13"/>
    <p:sldId id="57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008000"/>
    <a:srgbClr val="005492"/>
    <a:srgbClr val="800000"/>
    <a:srgbClr val="8000FF"/>
    <a:srgbClr val="FF8000"/>
    <a:srgbClr val="0000FF"/>
    <a:srgbClr val="333333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6" autoAdjust="0"/>
    <p:restoredTop sz="84402" autoAdjust="0"/>
  </p:normalViewPr>
  <p:slideViewPr>
    <p:cSldViewPr>
      <p:cViewPr varScale="1">
        <p:scale>
          <a:sx n="102" d="100"/>
          <a:sy n="102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BioPAX, now in Level 3, has been stable for a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TemplateReaction</a:t>
            </a:r>
            <a:r>
              <a:rPr lang="en-US" baseline="0" dirty="0" smtClean="0"/>
              <a:t> has no source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SLFN11: Q7Z7L1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00549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7/27/15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7/27/15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7/27/15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7/27/15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7/27/15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7/27/15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7/27/15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00549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ea typeface="ＭＳ Ｐゴシック" charset="-128"/>
              </a:rPr>
              <a:t>lunaa@cbio.mskcc.org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smtClean="0"/>
              <a:t>Introduction to the BioPAX Java API (</a:t>
            </a:r>
            <a:r>
              <a:rPr lang="en-US" sz="2400" dirty="0" err="1" smtClean="0"/>
              <a:t>Paxtools</a:t>
            </a:r>
            <a:r>
              <a:rPr lang="en-US" sz="2400" dirty="0" smtClean="0"/>
              <a:t>) and the Pathway Commons API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7/27/15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656513" y="2133600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33"/>
                </a:solidFill>
                <a:ea typeface="ＭＳ Ｐゴシック" pitchFamily="36" charset="-128"/>
              </a:rPr>
              <a:t>MSKCC</a:t>
            </a:r>
            <a:endParaRPr lang="en-US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77000" cy="1752600"/>
          </a:xfrm>
        </p:spPr>
        <p:txBody>
          <a:bodyPr/>
          <a:lstStyle/>
          <a:p>
            <a:pPr eaLnBrk="1" hangingPunct="1"/>
            <a:r>
              <a:rPr lang="en-US" sz="2000" dirty="0" err="1" smtClean="0"/>
              <a:t>Augustin</a:t>
            </a:r>
            <a:r>
              <a:rPr lang="en-US" sz="2000" dirty="0" smtClean="0"/>
              <a:t> Luna</a:t>
            </a:r>
          </a:p>
          <a:p>
            <a:pPr eaLnBrk="1" hangingPunct="1"/>
            <a:r>
              <a:rPr lang="en-US" sz="2000" dirty="0" err="1" smtClean="0"/>
              <a:t>lunaa@cbio.mskcc.org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6391" name="Picture 7" descr="C:\Users\cannin\Downloads\cbi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324600"/>
            <a:ext cx="3286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Commons (PC) Interactive API</a:t>
            </a:r>
          </a:p>
        </p:txBody>
      </p:sp>
      <p:pic>
        <p:nvPicPr>
          <p:cNvPr id="5" name="Content Placeholder 4" descr="Screen Shot 2015-07-23 at 8.37.22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1944" r="-440" b="2000"/>
          <a:stretch/>
        </p:blipFill>
        <p:spPr>
          <a:xfrm>
            <a:off x="152400" y="1295400"/>
            <a:ext cx="8411782" cy="5105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49091" y="6400800"/>
            <a:ext cx="1905000" cy="457200"/>
          </a:xfrm>
        </p:spPr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911" y="3886200"/>
            <a:ext cx="1295400" cy="830997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Parameters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(Required in Bold)</a:t>
            </a:r>
            <a:endParaRPr 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1" y="5181600"/>
            <a:ext cx="1295400" cy="1077218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Clicking Examples Modifies Parameters</a:t>
            </a:r>
            <a:endParaRPr 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164833"/>
            <a:ext cx="1295400" cy="584776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API Call URL</a:t>
            </a:r>
            <a:endParaRPr 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3352800"/>
            <a:ext cx="1295400" cy="584776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XML/JSON Response</a:t>
            </a:r>
            <a:endParaRPr lang="en-US" sz="1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4825424"/>
            <a:ext cx="1295400" cy="584776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/>
              </a:rPr>
              <a:t>API Call Code</a:t>
            </a:r>
            <a:endParaRPr lang="en-US" sz="16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62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Interactive API Site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Provides documentation, generated API call, results and code snippets in multiple languages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Not all PC functions are supported</a:t>
            </a:r>
          </a:p>
          <a:p>
            <a:pPr lvl="1"/>
            <a:r>
              <a:rPr lang="en-US" dirty="0" smtClean="0"/>
              <a:t>Documentation is minimal</a:t>
            </a:r>
          </a:p>
          <a:p>
            <a:r>
              <a:rPr lang="en-US" dirty="0" smtClean="0"/>
              <a:t>Full API Documentation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www.pathwaycommons.org</a:t>
            </a:r>
            <a:r>
              <a:rPr lang="en-US" dirty="0"/>
              <a:t>/pc2/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Paxtools</a:t>
            </a:r>
            <a:r>
              <a:rPr lang="en-US" dirty="0" smtClean="0"/>
              <a:t>: Biological Pathway Exchange (BioPAX) Format Java API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55183" r="-551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7/27/15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9422" y="6248400"/>
            <a:ext cx="141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Demir et al (2013)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82819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BioPAX Web Console</a:t>
            </a:r>
            <a:endParaRPr lang="en-US" dirty="0"/>
          </a:p>
        </p:txBody>
      </p:sp>
      <p:pic>
        <p:nvPicPr>
          <p:cNvPr id="8" name="Content Placeholder 7" descr="Screen Shot 2015-07-23 at 6.57.1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t="1524" r="547" b="1789"/>
          <a:stretch/>
        </p:blipFill>
        <p:spPr>
          <a:xfrm>
            <a:off x="381000" y="1296700"/>
            <a:ext cx="8216601" cy="51041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7/27/15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133600"/>
            <a:ext cx="3200400" cy="457200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/>
              </a:rPr>
              <a:t>Code Editor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2133600"/>
            <a:ext cx="3200400" cy="457200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/>
              </a:rPr>
              <a:t>BioPAX OWL File</a:t>
            </a:r>
            <a:endParaRPr lang="en-US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562600"/>
            <a:ext cx="3200400" cy="457200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/>
              </a:rPr>
              <a:t>Output</a:t>
            </a:r>
            <a:endParaRPr lang="en-US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562600"/>
            <a:ext cx="3200400" cy="457200"/>
          </a:xfrm>
          <a:prstGeom prst="rect">
            <a:avLst/>
          </a:prstGeom>
          <a:solidFill>
            <a:srgbClr val="00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/>
              </a:rPr>
              <a:t>Code Examples</a:t>
            </a:r>
            <a:endParaRPr lang="en-US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2337" y="6248400"/>
            <a:ext cx="2331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URL: http://pk0iye.appspot.com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6304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BioPAX Web Console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BioPAX Web Console is an environment to try out </a:t>
            </a:r>
            <a:r>
              <a:rPr lang="en-US" sz="2000" dirty="0" err="1" smtClean="0"/>
              <a:t>Paxtools</a:t>
            </a:r>
            <a:endParaRPr lang="en-US" sz="2000" dirty="0"/>
          </a:p>
          <a:p>
            <a:r>
              <a:rPr lang="en-US" sz="2000" dirty="0" smtClean="0"/>
              <a:t>Features</a:t>
            </a:r>
          </a:p>
          <a:p>
            <a:pPr lvl="1"/>
            <a:r>
              <a:rPr lang="en-US" sz="1800" dirty="0" smtClean="0"/>
              <a:t>Uses Groovy, a </a:t>
            </a:r>
            <a:r>
              <a:rPr lang="en-US" sz="1600" dirty="0" smtClean="0"/>
              <a:t>dynamic language compatible with Java</a:t>
            </a:r>
          </a:p>
          <a:p>
            <a:pPr lvl="1"/>
            <a:r>
              <a:rPr lang="en-US" sz="1800" dirty="0" smtClean="0"/>
              <a:t>Sample programs and OWL files provided</a:t>
            </a:r>
          </a:p>
          <a:p>
            <a:pPr lvl="1"/>
            <a:r>
              <a:rPr lang="en-US" sz="1800" dirty="0" smtClean="0"/>
              <a:t>Some basic IDE features: syntax highlighting, matching braces, code folding, search by regex</a:t>
            </a:r>
          </a:p>
          <a:p>
            <a:r>
              <a:rPr lang="en-US" sz="2000" dirty="0" smtClean="0"/>
              <a:t>Limitations</a:t>
            </a:r>
          </a:p>
          <a:p>
            <a:pPr lvl="1"/>
            <a:r>
              <a:rPr lang="en-US" sz="1800" dirty="0" smtClean="0"/>
              <a:t>Cannot access URLs </a:t>
            </a:r>
          </a:p>
          <a:p>
            <a:pPr lvl="1"/>
            <a:r>
              <a:rPr lang="en-US" sz="1800" dirty="0" smtClean="0"/>
              <a:t>Cannot save state for later use</a:t>
            </a:r>
          </a:p>
          <a:p>
            <a:pPr lvl="1"/>
            <a:r>
              <a:rPr lang="en-US" sz="1800" dirty="0"/>
              <a:t>No local file saving or </a:t>
            </a:r>
            <a:r>
              <a:rPr lang="en-US" sz="1800" dirty="0" smtClean="0"/>
              <a:t>reading</a:t>
            </a:r>
          </a:p>
          <a:p>
            <a:r>
              <a:rPr lang="en-US" sz="2200" dirty="0" smtClean="0"/>
              <a:t>Covered examples closely mirror </a:t>
            </a:r>
            <a:r>
              <a:rPr lang="en-US" sz="2200" dirty="0" err="1" smtClean="0"/>
              <a:t>Paxtools</a:t>
            </a:r>
            <a:r>
              <a:rPr lang="en-US" sz="2200" dirty="0" smtClean="0"/>
              <a:t> manual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sourceforge.net</a:t>
            </a:r>
            <a:r>
              <a:rPr lang="en-US" sz="1800" dirty="0"/>
              <a:t>/projects/</a:t>
            </a:r>
            <a:r>
              <a:rPr lang="en-US" sz="1800" dirty="0" err="1"/>
              <a:t>biopax</a:t>
            </a:r>
            <a:r>
              <a:rPr lang="en-US" sz="1800" dirty="0"/>
              <a:t>/files/</a:t>
            </a:r>
            <a:r>
              <a:rPr lang="en-US" sz="1800" dirty="0" err="1"/>
              <a:t>paxtools</a:t>
            </a:r>
            <a:r>
              <a:rPr lang="en-US" sz="1800" dirty="0"/>
              <a:t>/</a:t>
            </a:r>
            <a:r>
              <a:rPr lang="en-US" sz="1800" dirty="0" err="1" smtClean="0"/>
              <a:t>paxtools.pdf</a:t>
            </a:r>
            <a:endParaRPr lang="en-US" sz="1800" dirty="0" smtClean="0"/>
          </a:p>
          <a:p>
            <a:r>
              <a:rPr lang="en-US" sz="2000" dirty="0" smtClean="0"/>
              <a:t>URL</a:t>
            </a:r>
            <a:r>
              <a:rPr lang="en-US" sz="2000" dirty="0" smtClean="0"/>
              <a:t>: </a:t>
            </a:r>
            <a:r>
              <a:rPr lang="da-DK" sz="2000" dirty="0"/>
              <a:t>http://pk0iye.appspot.com</a:t>
            </a:r>
            <a:endParaRPr lang="en-US" sz="2000" dirty="0" smtClean="0"/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Code: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cannin</a:t>
            </a:r>
            <a:r>
              <a:rPr lang="en-US" sz="2000" dirty="0"/>
              <a:t>/</a:t>
            </a:r>
            <a:r>
              <a:rPr lang="en-US" sz="2000" dirty="0" err="1" smtClean="0"/>
              <a:t>biopaxWebConsole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SIF Output in </a:t>
            </a:r>
            <a:r>
              <a:rPr lang="en-US" dirty="0" err="1" smtClean="0"/>
              <a:t>Cytoscape</a:t>
            </a:r>
            <a:endParaRPr lang="en-US" dirty="0"/>
          </a:p>
        </p:txBody>
      </p:sp>
      <p:pic>
        <p:nvPicPr>
          <p:cNvPr id="5" name="Content Placeholder 4" descr="console_si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" b="71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3764" y="6248400"/>
            <a:ext cx="5080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SIF Output from </a:t>
            </a:r>
            <a:r>
              <a:rPr lang="da-DK" sz="1200" dirty="0" err="1" smtClean="0"/>
              <a:t>BioPAX</a:t>
            </a:r>
            <a:r>
              <a:rPr lang="da-DK" sz="1200" dirty="0" smtClean="0"/>
              <a:t> Web Console </a:t>
            </a:r>
            <a:r>
              <a:rPr lang="da-DK" sz="1200" dirty="0" err="1" smtClean="0"/>
              <a:t>CombinedExample</a:t>
            </a:r>
            <a:r>
              <a:rPr lang="da-DK" sz="1200" dirty="0" smtClean="0"/>
              <a:t> Code Snippet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797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Full Java </a:t>
            </a:r>
            <a:r>
              <a:rPr lang="en-US" dirty="0" err="1" smtClean="0"/>
              <a:t>Paxtools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Paxtools</a:t>
            </a:r>
            <a:r>
              <a:rPr lang="en-US" sz="2400" dirty="0" smtClean="0"/>
              <a:t> </a:t>
            </a:r>
            <a:r>
              <a:rPr lang="en-US" sz="2400" dirty="0" err="1" smtClean="0"/>
              <a:t>Quickstart</a:t>
            </a:r>
            <a:endParaRPr lang="en-US" sz="2400" dirty="0" smtClean="0"/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cannin</a:t>
            </a:r>
            <a:r>
              <a:rPr lang="en-US" sz="2000" dirty="0"/>
              <a:t>/</a:t>
            </a:r>
            <a:r>
              <a:rPr lang="en-US" sz="2000" dirty="0" err="1" smtClean="0"/>
              <a:t>biopaxTutorial</a:t>
            </a:r>
            <a:endParaRPr lang="en-US" sz="2000" dirty="0" smtClean="0"/>
          </a:p>
          <a:p>
            <a:r>
              <a:rPr lang="en-US" sz="2400" dirty="0"/>
              <a:t>Apache Maven is used as the build system and dependency </a:t>
            </a:r>
            <a:r>
              <a:rPr lang="en-US" sz="2400" dirty="0" smtClean="0"/>
              <a:t>manager</a:t>
            </a:r>
          </a:p>
          <a:p>
            <a:r>
              <a:rPr lang="en-US" sz="2400" dirty="0" smtClean="0"/>
              <a:t>Maven Archetype </a:t>
            </a:r>
            <a:r>
              <a:rPr lang="en-US" sz="2400" dirty="0"/>
              <a:t>is </a:t>
            </a:r>
            <a:r>
              <a:rPr lang="en-US" sz="2400" dirty="0" smtClean="0"/>
              <a:t>used as the project </a:t>
            </a:r>
            <a:r>
              <a:rPr lang="en-US" sz="2400" dirty="0" err="1"/>
              <a:t>templating</a:t>
            </a:r>
            <a:r>
              <a:rPr lang="en-US" sz="2400" dirty="0"/>
              <a:t> </a:t>
            </a:r>
            <a:r>
              <a:rPr lang="en-US" sz="2400" dirty="0" smtClean="0"/>
              <a:t>toolkit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Writing </a:t>
            </a:r>
            <a:r>
              <a:rPr lang="en-US" dirty="0" err="1" smtClean="0"/>
              <a:t>BioPAX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Several converters written as part of GSOC 2014 by </a:t>
            </a:r>
            <a:r>
              <a:rPr lang="en-US" sz="2400" dirty="0" err="1" smtClean="0"/>
              <a:t>Arman</a:t>
            </a:r>
            <a:r>
              <a:rPr lang="en-US" sz="2400" dirty="0" smtClean="0"/>
              <a:t> </a:t>
            </a:r>
            <a:r>
              <a:rPr lang="en-US" sz="2400" dirty="0" err="1" smtClean="0"/>
              <a:t>Askoy</a:t>
            </a:r>
            <a:endParaRPr lang="en-US" sz="2400" dirty="0" smtClean="0"/>
          </a:p>
          <a:p>
            <a:pPr lvl="1"/>
            <a:r>
              <a:rPr lang="en-US" sz="2000" dirty="0" smtClean="0"/>
              <a:t>Website: https</a:t>
            </a:r>
            <a:r>
              <a:rPr lang="en-US" sz="2000" dirty="0"/>
              <a:t>://</a:t>
            </a:r>
            <a:r>
              <a:rPr lang="en-US" sz="2000" dirty="0" err="1"/>
              <a:t>bitbucket.org</a:t>
            </a:r>
            <a:r>
              <a:rPr lang="en-US" sz="2000" dirty="0"/>
              <a:t>/</a:t>
            </a:r>
            <a:r>
              <a:rPr lang="en-US" sz="2000" dirty="0" err="1"/>
              <a:t>armish</a:t>
            </a:r>
            <a:r>
              <a:rPr lang="en-US" sz="2000" dirty="0"/>
              <a:t>/</a:t>
            </a:r>
            <a:r>
              <a:rPr lang="en-US" sz="2000" dirty="0" smtClean="0"/>
              <a:t>gsoc14</a:t>
            </a:r>
          </a:p>
          <a:p>
            <a:pPr lvl="1"/>
            <a:r>
              <a:rPr lang="en-US" sz="2000" dirty="0" smtClean="0"/>
              <a:t>Databases</a:t>
            </a:r>
          </a:p>
          <a:p>
            <a:pPr lvl="2"/>
            <a:r>
              <a:rPr lang="en-US" sz="1800" dirty="0"/>
              <a:t>Recon X </a:t>
            </a:r>
            <a:r>
              <a:rPr lang="en-US" sz="1800" dirty="0" smtClean="0"/>
              <a:t>(a SBML</a:t>
            </a:r>
            <a:r>
              <a:rPr lang="en-US" sz="1800" dirty="0"/>
              <a:t>-to-</a:t>
            </a:r>
            <a:r>
              <a:rPr lang="en-US" sz="1800" dirty="0" err="1" smtClean="0"/>
              <a:t>BioPAX</a:t>
            </a:r>
            <a:r>
              <a:rPr lang="en-US" sz="1800" dirty="0" smtClean="0"/>
              <a:t> converter) </a:t>
            </a:r>
            <a:endParaRPr lang="en-US" sz="1800" dirty="0"/>
          </a:p>
          <a:p>
            <a:pPr lvl="2"/>
            <a:r>
              <a:rPr lang="en-US" sz="1800" dirty="0"/>
              <a:t>Comparative </a:t>
            </a:r>
            <a:r>
              <a:rPr lang="en-US" sz="1800" dirty="0" err="1"/>
              <a:t>Toxicogenomics</a:t>
            </a:r>
            <a:r>
              <a:rPr lang="en-US" sz="1800" dirty="0"/>
              <a:t> </a:t>
            </a:r>
            <a:r>
              <a:rPr lang="en-US" sz="1800" dirty="0" smtClean="0"/>
              <a:t>Database</a:t>
            </a:r>
            <a:endParaRPr lang="en-US" sz="1800" dirty="0"/>
          </a:p>
          <a:p>
            <a:pPr lvl="2"/>
            <a:r>
              <a:rPr lang="en-US" sz="1800" dirty="0" err="1"/>
              <a:t>DrugBank</a:t>
            </a:r>
            <a:endParaRPr lang="en-US" sz="1800" dirty="0"/>
          </a:p>
          <a:p>
            <a:pPr lvl="2"/>
            <a:r>
              <a:rPr lang="en-US" sz="1800" dirty="0" err="1"/>
              <a:t>MiRTarBase</a:t>
            </a:r>
            <a:endParaRPr lang="en-US" sz="1800" dirty="0"/>
          </a:p>
          <a:p>
            <a:pPr lvl="2"/>
            <a:r>
              <a:rPr lang="en-US" sz="1800" dirty="0" err="1"/>
              <a:t>MSigDB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MiRTarBase</a:t>
            </a:r>
            <a:r>
              <a:rPr lang="en-US" dirty="0" smtClean="0"/>
              <a:t> Converter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800600" cy="4953000"/>
          </a:xfrm>
        </p:spPr>
        <p:txBody>
          <a:bodyPr/>
          <a:lstStyle/>
          <a:p>
            <a:r>
              <a:rPr lang="en-US" sz="1800" dirty="0" err="1"/>
              <a:t>miRNA</a:t>
            </a:r>
            <a:r>
              <a:rPr lang="en-US" sz="1800" dirty="0"/>
              <a:t>-target relationships encoded as </a:t>
            </a:r>
            <a:r>
              <a:rPr lang="en-US" sz="1800" dirty="0" err="1"/>
              <a:t>TemplateReactions</a:t>
            </a:r>
            <a:r>
              <a:rPr lang="en-US" sz="1800" dirty="0"/>
              <a:t> where a gene product is </a:t>
            </a:r>
            <a:r>
              <a:rPr lang="en-US" sz="1800" dirty="0" smtClean="0"/>
              <a:t>produced</a:t>
            </a:r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 err="1"/>
              <a:t>TemplateReaction</a:t>
            </a:r>
            <a:r>
              <a:rPr lang="en-US" sz="1800" dirty="0"/>
              <a:t> is inhibited by the corresponding </a:t>
            </a:r>
            <a:r>
              <a:rPr lang="en-US" sz="1800" dirty="0" err="1" smtClean="0"/>
              <a:t>miRNA</a:t>
            </a:r>
            <a:endParaRPr lang="en-US" sz="1800" dirty="0" smtClean="0"/>
          </a:p>
          <a:p>
            <a:r>
              <a:rPr lang="en-US" sz="1800" dirty="0" err="1" smtClean="0"/>
              <a:t>miRNAs</a:t>
            </a:r>
            <a:r>
              <a:rPr lang="en-US" sz="1800" dirty="0" smtClean="0"/>
              <a:t> are represented by </a:t>
            </a:r>
            <a:r>
              <a:rPr lang="en-US" sz="1800" dirty="0" err="1" smtClean="0"/>
              <a:t>Rna</a:t>
            </a:r>
            <a:r>
              <a:rPr lang="en-US" sz="1800" dirty="0" smtClean="0"/>
              <a:t> objects, where they have </a:t>
            </a:r>
            <a:r>
              <a:rPr lang="en-US" sz="1800" dirty="0" err="1" smtClean="0"/>
              <a:t>RelationshipXrefs</a:t>
            </a:r>
            <a:r>
              <a:rPr lang="en-US" sz="1800" dirty="0" smtClean="0"/>
              <a:t> to </a:t>
            </a:r>
            <a:r>
              <a:rPr lang="en-US" sz="1800" dirty="0" err="1" smtClean="0"/>
              <a:t>MiRTarBase</a:t>
            </a:r>
            <a:r>
              <a:rPr lang="en-US" sz="1800" dirty="0" smtClean="0"/>
              <a:t> (not in MIRIAM) and </a:t>
            </a:r>
            <a:r>
              <a:rPr lang="en-US" sz="1800" dirty="0" err="1" smtClean="0"/>
              <a:t>UnificationXrefs</a:t>
            </a:r>
            <a:r>
              <a:rPr lang="en-US" sz="1800" dirty="0" smtClean="0"/>
              <a:t> to </a:t>
            </a:r>
            <a:r>
              <a:rPr lang="en-US" sz="1800" dirty="0" err="1" smtClean="0"/>
              <a:t>miRBase</a:t>
            </a:r>
            <a:r>
              <a:rPr lang="en-US" sz="1800" dirty="0" smtClean="0"/>
              <a:t> (in MIRIAM)</a:t>
            </a:r>
          </a:p>
          <a:p>
            <a:pPr lvl="1"/>
            <a:r>
              <a:rPr lang="en-US" sz="1400" dirty="0" smtClean="0"/>
              <a:t>MIRIAM </a:t>
            </a:r>
            <a:r>
              <a:rPr lang="en-US" sz="1400" dirty="0"/>
              <a:t>Registry unique and perennial identifiers for life science</a:t>
            </a:r>
          </a:p>
          <a:p>
            <a:r>
              <a:rPr lang="en-US" sz="1800" dirty="0" smtClean="0"/>
              <a:t>If </a:t>
            </a:r>
            <a:r>
              <a:rPr lang="en-US" sz="1800" dirty="0" err="1"/>
              <a:t>miRNA</a:t>
            </a:r>
            <a:r>
              <a:rPr lang="en-US" sz="1800" dirty="0"/>
              <a:t> name is associated with multiple unique </a:t>
            </a:r>
            <a:r>
              <a:rPr lang="en-US" sz="1800" dirty="0" err="1"/>
              <a:t>miRNAs</a:t>
            </a:r>
            <a:r>
              <a:rPr lang="en-US" sz="1800" dirty="0"/>
              <a:t>, then this information is captured in the </a:t>
            </a:r>
            <a:r>
              <a:rPr lang="en-US" sz="1800" dirty="0" err="1"/>
              <a:t>RnaReference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Content Placeholder 6" descr="goal4_human_mirna_screenshot-20140731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77" b="-8277"/>
          <a:stretch>
            <a:fillRect/>
          </a:stretch>
        </p:blipFill>
        <p:spPr>
          <a:xfrm>
            <a:off x="6083690" y="3581400"/>
            <a:ext cx="2450710" cy="2819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7/27/15</a:t>
            </a:fld>
            <a:endParaRPr lang="en-US"/>
          </a:p>
        </p:txBody>
      </p:sp>
      <p:pic>
        <p:nvPicPr>
          <p:cNvPr id="8" name="Picture 7" descr="mirna_explan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31" y="1371600"/>
            <a:ext cx="3884769" cy="2190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6415" y="6248400"/>
            <a:ext cx="3557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Conversion </a:t>
            </a:r>
            <a:r>
              <a:rPr lang="da-DK" sz="1200" dirty="0" err="1" smtClean="0"/>
              <a:t>Visualization</a:t>
            </a:r>
            <a:r>
              <a:rPr lang="da-DK" sz="1200" dirty="0" smtClean="0"/>
              <a:t> </a:t>
            </a:r>
            <a:r>
              <a:rPr lang="da-DK" sz="1200" dirty="0"/>
              <a:t>of </a:t>
            </a:r>
            <a:r>
              <a:rPr lang="da-DK" sz="1200" dirty="0" err="1"/>
              <a:t>MiRTarBase</a:t>
            </a:r>
            <a:r>
              <a:rPr lang="da-DK" sz="1200" dirty="0"/>
              <a:t> in </a:t>
            </a:r>
            <a:r>
              <a:rPr lang="da-DK" sz="1200" dirty="0" err="1"/>
              <a:t>ChiBE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71199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30664</TotalTime>
  <Words>440</Words>
  <Application>Microsoft Macintosh PowerPoint</Application>
  <PresentationFormat>On-screen Show (4:3)</PresentationFormat>
  <Paragraphs>84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Introduction to the BioPAX Java API (Paxtools) and the Pathway Commons API</vt:lpstr>
      <vt:lpstr>Paxtools: Biological Pathway Exchange (BioPAX) Format Java API</vt:lpstr>
      <vt:lpstr>BioPAX Web Console</vt:lpstr>
      <vt:lpstr>BioPAX Web Console Overview</vt:lpstr>
      <vt:lpstr>Visualizing SIF Output in Cytoscape</vt:lpstr>
      <vt:lpstr>PowerPoint Presentation</vt:lpstr>
      <vt:lpstr>Setting Up Full Java Paxtools Projects</vt:lpstr>
      <vt:lpstr>Examples of Writing BioPAX</vt:lpstr>
      <vt:lpstr>MiRTarBase Converter Overview</vt:lpstr>
      <vt:lpstr>PowerPoint Presentation</vt:lpstr>
      <vt:lpstr>Pathway Commons (PC) Interactive API</vt:lpstr>
      <vt:lpstr>PC Interactive API Site Overview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Luna, Augustin/Sloan-Kettering Institute</cp:lastModifiedBy>
  <cp:revision>1511</cp:revision>
  <cp:lastPrinted>2009-11-04T16:25:52Z</cp:lastPrinted>
  <dcterms:created xsi:type="dcterms:W3CDTF">2012-08-30T15:57:14Z</dcterms:created>
  <dcterms:modified xsi:type="dcterms:W3CDTF">2015-07-27T11:53:57Z</dcterms:modified>
</cp:coreProperties>
</file>