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gif" ContentType="image/g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3"/>
  </p:notesMasterIdLst>
  <p:handoutMasterIdLst>
    <p:handoutMasterId r:id="rId14"/>
  </p:handoutMasterIdLst>
  <p:sldIdLst>
    <p:sldId id="301" r:id="rId2"/>
    <p:sldId id="577" r:id="rId3"/>
    <p:sldId id="580" r:id="rId4"/>
    <p:sldId id="578" r:id="rId5"/>
    <p:sldId id="579" r:id="rId6"/>
    <p:sldId id="600" r:id="rId7"/>
    <p:sldId id="565" r:id="rId8"/>
    <p:sldId id="598" r:id="rId9"/>
    <p:sldId id="527" r:id="rId10"/>
    <p:sldId id="597" r:id="rId11"/>
    <p:sldId id="599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00C800"/>
    <a:srgbClr val="008000"/>
    <a:srgbClr val="005492"/>
    <a:srgbClr val="800000"/>
    <a:srgbClr val="8000FF"/>
    <a:srgbClr val="FF8000"/>
    <a:srgbClr val="0000FF"/>
    <a:srgbClr val="333333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5673" autoAdjust="0"/>
  </p:normalViewPr>
  <p:slideViewPr>
    <p:cSldViewPr>
      <p:cViewPr>
        <p:scale>
          <a:sx n="100" d="100"/>
          <a:sy n="100" d="100"/>
        </p:scale>
        <p:origin x="1136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36" charset="-128"/>
              </a:defRPr>
            </a:lvl1pPr>
          </a:lstStyle>
          <a:p>
            <a:pPr>
              <a:defRPr/>
            </a:pPr>
            <a:fld id="{8B0D1115-0BD7-43B3-87B0-5F3F4525D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18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36" charset="-128"/>
              </a:defRPr>
            </a:lvl1pPr>
          </a:lstStyle>
          <a:p>
            <a:pPr>
              <a:defRPr/>
            </a:pPr>
            <a:fld id="{BAB325D8-699D-41E8-B584-C17AD426E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6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9pPr>
          </a:lstStyle>
          <a:p>
            <a:fld id="{3527FB1A-09BE-4AFC-AD3E-D371D4DE30D1}" type="slidenum">
              <a:rPr lang="en-US" sz="1200">
                <a:ea typeface="ＭＳ Ｐゴシック" pitchFamily="36" charset="-128"/>
              </a:rPr>
              <a:pPr/>
              <a:t>1</a:t>
            </a:fld>
            <a:endParaRPr lang="en-US" sz="1200">
              <a:ea typeface="ＭＳ Ｐゴシック" pitchFamily="36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ea typeface="ＭＳ Ｐゴシック" pitchFamily="3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315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325D8-699D-41E8-B584-C17AD426E4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325D8-699D-41E8-B584-C17AD426E47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Add</a:t>
            </a:r>
            <a:r>
              <a:rPr lang="en-US" baseline="0" dirty="0" smtClean="0"/>
              <a:t> Ed and </a:t>
            </a:r>
            <a:r>
              <a:rPr lang="en-US" baseline="0" dirty="0" err="1" smtClean="0"/>
              <a:t>Rileen</a:t>
            </a:r>
            <a:endParaRPr lang="en-US" baseline="0" smtClean="0"/>
          </a:p>
          <a:p>
            <a:pPr marL="171450" indent="-171450">
              <a:buFont typeface="Arial" charset="0"/>
              <a:buChar char="•"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325D8-699D-41E8-B584-C17AD426E4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7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DFBE9A-C2EB-ED40-8215-AB8189897F65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Many other people have contributed in discussions in person and on the mailing list and we would like to thank them as well.</a:t>
            </a:r>
          </a:p>
        </p:txBody>
      </p:sp>
    </p:spTree>
    <p:extLst>
      <p:ext uri="{BB962C8B-B14F-4D97-AF65-F5344CB8AC3E}">
        <p14:creationId xmlns:p14="http://schemas.microsoft.com/office/powerpoint/2010/main" val="181277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676400"/>
            <a:ext cx="9144000" cy="167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0" y="1752600"/>
            <a:ext cx="6858000" cy="1524000"/>
          </a:xfrm>
          <a:prstGeom prst="roundRect">
            <a:avLst>
              <a:gd name="adj" fmla="val 16667"/>
            </a:avLst>
          </a:prstGeom>
          <a:solidFill>
            <a:srgbClr val="9411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6934200" y="1752600"/>
            <a:ext cx="2438400" cy="1524000"/>
          </a:xfrm>
          <a:prstGeom prst="roundRect">
            <a:avLst>
              <a:gd name="adj" fmla="val 16667"/>
            </a:avLst>
          </a:prstGeom>
          <a:solidFill>
            <a:srgbClr val="333333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7543800" y="1752600"/>
            <a:ext cx="1600200" cy="15240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1752600"/>
            <a:ext cx="990600" cy="1524000"/>
          </a:xfrm>
          <a:prstGeom prst="rect">
            <a:avLst/>
          </a:prstGeom>
          <a:solidFill>
            <a:srgbClr val="9411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6576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943100"/>
            <a:ext cx="6705600" cy="1143000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2514600"/>
            <a:ext cx="2286000" cy="457200"/>
          </a:xfrm>
        </p:spPr>
        <p:txBody>
          <a:bodyPr anchor="t"/>
          <a:lstStyle>
            <a:lvl1pPr algn="ctr">
              <a:defRPr sz="1800" smtClean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fld id="{6D028821-352C-4AB6-A0E4-47732AA734FC}" type="datetime1">
              <a:rPr lang="en-US" smtClean="0"/>
              <a:t>6/2/16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8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BE3069-B175-4997-9756-CC8726A398F1}" type="datetime1">
              <a:rPr lang="en-US" smtClean="0"/>
              <a:t>6/2/16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7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246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246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C93A8F-C8DD-442D-9EEC-CFEE6D4A96CC}" type="datetime1">
              <a:rPr lang="en-US" smtClean="0"/>
              <a:t>6/2/16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56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05300" cy="4953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305300" cy="4953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2C9274-61D5-42F6-992B-FED620D9DB14}" type="datetime1">
              <a:rPr lang="en-US" smtClean="0"/>
              <a:t>6/2/16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7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9243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F4D72F-4082-4FFE-BF8E-96F06D0F1D2F}" type="datetime1">
              <a:rPr lang="en-US" smtClean="0"/>
              <a:t>6/2/16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63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9243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43491B-E8AC-440F-ADEF-6422E6CBA26B}" type="datetime1">
              <a:rPr lang="en-US" smtClean="0"/>
              <a:t>6/2/16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3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DD4A03-2ACC-45B7-8B3B-018D5F6C533E}" type="datetime1">
              <a:rPr lang="en-US" smtClean="0"/>
              <a:t>6/2/16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17B602-48A6-425B-B351-808150537AEE}" type="datetime1">
              <a:rPr lang="en-US" smtClean="0"/>
              <a:t>6/2/16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3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05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305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F3172B-3621-44DC-8A34-F740EDE6917F}" type="datetime1">
              <a:rPr lang="en-US" smtClean="0"/>
              <a:t>6/2/16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0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7A178D-AFE0-457A-9990-2D3B07823FA0}" type="datetime1">
              <a:rPr lang="en-US" smtClean="0"/>
              <a:t>6/2/16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0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20481A-9009-474B-8F22-F4BE920DC70F}" type="datetime1">
              <a:rPr lang="en-US" smtClean="0"/>
              <a:t>6/2/16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2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787C9E-B593-463C-865C-835F6B8DB2AD}" type="datetime1">
              <a:rPr lang="en-US" smtClean="0"/>
              <a:t>6/2/16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2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CCA9DD-8FF5-4A5E-A997-40F452A5E518}" type="datetime1">
              <a:rPr lang="en-US" smtClean="0"/>
              <a:t>6/2/16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6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0FC2B2-5383-4CA9-AF9D-5A3D93B603EA}" type="datetime1">
              <a:rPr lang="en-US" smtClean="0"/>
              <a:t>6/2/16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99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0" y="6515100"/>
            <a:ext cx="9144000" cy="342900"/>
          </a:xfrm>
          <a:prstGeom prst="rect">
            <a:avLst/>
          </a:prstGeom>
          <a:solidFill>
            <a:srgbClr val="9411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1"/>
                </a:solidFill>
                <a:latin typeface="Helvetica" pitchFamily="36" charset="0"/>
              </a:defRPr>
            </a:lvl1pPr>
          </a:lstStyle>
          <a:p>
            <a:pPr>
              <a:defRPr/>
            </a:pPr>
            <a:fld id="{4DFB017D-58F7-4875-B095-CB68B1F4D2DA}" type="datetime1">
              <a:rPr lang="en-US" smtClean="0"/>
              <a:t>6/2/16</a:t>
            </a:fld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Helvetica" charset="0"/>
                <a:ea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9411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46700" y="6524625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  <a:ea typeface="ＭＳ Ｐゴシック" charset="-128"/>
              </a:rPr>
              <a:t>http://</a:t>
            </a:r>
            <a:r>
              <a:rPr lang="en-US" sz="1400" dirty="0" err="1" smtClean="0">
                <a:solidFill>
                  <a:schemeClr val="bg1"/>
                </a:solidFill>
                <a:ea typeface="ＭＳ Ｐゴシック" charset="-128"/>
              </a:rPr>
              <a:t>biopax.github.io</a:t>
            </a:r>
            <a:r>
              <a:rPr lang="en-US" sz="1400" dirty="0" smtClean="0">
                <a:solidFill>
                  <a:schemeClr val="bg1"/>
                </a:solidFill>
                <a:ea typeface="ＭＳ Ｐゴシック" charset="-128"/>
              </a:rPr>
              <a:t>/</a:t>
            </a:r>
            <a:endParaRPr lang="en-US" sz="1400" dirty="0">
              <a:solidFill>
                <a:schemeClr val="bg1"/>
              </a:solidFill>
              <a:ea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lunaa\Dropbox\biopaxTutorial\icboTutorialMaterials\Mac%20HD:Users:anwarn:Library:Mail%20Downloads:BioPAX-2009-draft-to-authors.doc!OLE_LINK1" TargetMode="External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43100"/>
            <a:ext cx="6629400" cy="1143000"/>
          </a:xfrm>
        </p:spPr>
        <p:txBody>
          <a:bodyPr/>
          <a:lstStyle/>
          <a:p>
            <a:r>
              <a:rPr lang="en-US" sz="2400" dirty="0" smtClean="0"/>
              <a:t>Introduction to the Biological Pathway Exchange (</a:t>
            </a:r>
            <a:r>
              <a:rPr lang="en-US" sz="2400" dirty="0" err="1" smtClean="0"/>
              <a:t>BioPAX</a:t>
            </a:r>
            <a:r>
              <a:rPr lang="en-US" sz="2400" dirty="0" smtClean="0"/>
              <a:t>) Format</a:t>
            </a:r>
            <a:endParaRPr lang="en-US" sz="2400" dirty="0"/>
          </a:p>
        </p:txBody>
      </p:sp>
      <p:sp>
        <p:nvSpPr>
          <p:cNvPr id="16387" name="Date Placeholder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9pPr>
          </a:lstStyle>
          <a:p>
            <a:fld id="{E167A302-90E4-4E40-B3C2-7163990E4EE9}" type="datetime1">
              <a:rPr lang="en-US" sz="1800" smtClean="0">
                <a:solidFill>
                  <a:srgbClr val="333333"/>
                </a:solidFill>
              </a:rPr>
              <a:t>6/2/16</a:t>
            </a:fld>
            <a:endParaRPr lang="en-US" sz="1800" dirty="0">
              <a:solidFill>
                <a:srgbClr val="333333"/>
              </a:solidFill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7391400" y="2133600"/>
            <a:ext cx="1364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333333"/>
                </a:solidFill>
                <a:ea typeface="ＭＳ Ｐゴシック" pitchFamily="36" charset="-128"/>
              </a:rPr>
              <a:t>HARMONY</a:t>
            </a:r>
            <a:endParaRPr lang="en-US" dirty="0">
              <a:ea typeface="ＭＳ Ｐゴシック" pitchFamily="36" charset="-128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581400"/>
            <a:ext cx="8839200" cy="21336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Augustin Luna</a:t>
            </a:r>
          </a:p>
          <a:p>
            <a:pPr eaLnBrk="1" hangingPunct="1"/>
            <a:r>
              <a:rPr lang="en-US" sz="1800" dirty="0" err="1"/>
              <a:t>aluna@jimmy.harvard.edu</a:t>
            </a:r>
            <a:endParaRPr lang="en-US" sz="1800" dirty="0"/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err="1" smtClean="0"/>
              <a:t>BioPAX</a:t>
            </a:r>
            <a:r>
              <a:rPr lang="en-US" sz="1800" dirty="0"/>
              <a:t>: </a:t>
            </a:r>
            <a:r>
              <a:rPr lang="en-US" sz="1800" dirty="0" err="1" smtClean="0"/>
              <a:t>biopax.github.io</a:t>
            </a:r>
            <a:endParaRPr lang="en-US" sz="1800" dirty="0" smtClean="0"/>
          </a:p>
          <a:p>
            <a:pPr eaLnBrk="1" hangingPunct="1"/>
            <a:r>
              <a:rPr lang="en-US" sz="1800" dirty="0" err="1" smtClean="0"/>
              <a:t>Paxtools</a:t>
            </a:r>
            <a:r>
              <a:rPr lang="en-US" sz="1800" dirty="0"/>
              <a:t>: </a:t>
            </a:r>
            <a:r>
              <a:rPr lang="en-US" sz="1800" dirty="0" err="1" smtClean="0"/>
              <a:t>biopax.github.io</a:t>
            </a:r>
            <a:r>
              <a:rPr lang="en-US" sz="1800" dirty="0" smtClean="0"/>
              <a:t>/</a:t>
            </a:r>
            <a:r>
              <a:rPr lang="en-US" sz="1800" dirty="0" err="1" smtClean="0"/>
              <a:t>Paxtools</a:t>
            </a:r>
            <a:endParaRPr lang="en-US" sz="1800" dirty="0" smtClean="0"/>
          </a:p>
          <a:p>
            <a:pPr eaLnBrk="1" hangingPunct="1"/>
            <a:r>
              <a:rPr lang="en-US" sz="1800" dirty="0"/>
              <a:t>Pathway Commons: </a:t>
            </a:r>
            <a:r>
              <a:rPr lang="en-US" sz="1800" dirty="0" err="1" smtClean="0"/>
              <a:t>pathwaycommons.org</a:t>
            </a:r>
            <a:endParaRPr lang="en-US" sz="1800" dirty="0" smtClean="0"/>
          </a:p>
          <a:p>
            <a:pPr eaLnBrk="1" hangingPunct="1"/>
            <a:r>
              <a:rPr lang="en-US" sz="1800" dirty="0"/>
              <a:t>Tutorial Material: </a:t>
            </a:r>
            <a:r>
              <a:rPr lang="en-US" sz="1800" dirty="0" err="1" smtClean="0"/>
              <a:t>github.com</a:t>
            </a:r>
            <a:r>
              <a:rPr lang="en-US" sz="1800" dirty="0" smtClean="0"/>
              <a:t>/</a:t>
            </a:r>
            <a:r>
              <a:rPr lang="en-US" sz="1800" dirty="0" err="1" smtClean="0"/>
              <a:t>cannin</a:t>
            </a:r>
            <a:r>
              <a:rPr lang="en-US" sz="1800" dirty="0" smtClean="0"/>
              <a:t>/</a:t>
            </a:r>
            <a:r>
              <a:rPr lang="en-US" sz="1800" dirty="0" err="1" smtClean="0"/>
              <a:t>biopaxTutorial</a:t>
            </a:r>
            <a:endParaRPr lang="en-US" sz="1800" dirty="0"/>
          </a:p>
          <a:p>
            <a:pPr eaLnBrk="1" hangingPunct="1"/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6164134"/>
            <a:ext cx="3429000" cy="617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Acknowledgements (2)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4800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Current Participants</a:t>
            </a:r>
            <a:endParaRPr lang="en-US" sz="9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 smtClean="0">
                <a:latin typeface="Arial" charset="0"/>
                <a:ea typeface="ＭＳ Ｐゴシック" charset="0"/>
                <a:cs typeface="ＭＳ Ｐゴシック" charset="0"/>
              </a:rPr>
              <a:t>SRI 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Bioinformatics Research Group: P. Karp, S. Paley, J. Pick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 err="1" smtClean="0">
                <a:latin typeface="Arial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1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Libre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Bruxelles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: C.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Lemer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CBRC Japan: K. Fukuda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Dana Farber Cancer Institute: J.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Zucker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Millennium: J. Rees, A.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Ruttenberg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Cold Spring Harbor/EBI: G. Wu, M. Gillespie, P.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D'Eustachio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I.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Vastrik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L. Stein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BioPathways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 Consortium: J. Luciano, E. Neumann, A.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Regev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V.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Schachter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Argonne National Laboratory: N.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Maltsev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E.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Marland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M.Syed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Harvard: F. Gibbons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AstraZeneca: E.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Pichler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BIOBASE: E.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Wingender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F.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Schacherer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NCI: M.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Aladjem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C. Schaefer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Università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 di Milano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Bicocca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Pasteur, Rennes: A.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Splendiani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Vassar College: K.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Dahlquist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Columbia: A.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Rzhetsky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Collaborating Organizations</a:t>
            </a:r>
            <a:endParaRPr lang="en-US" sz="9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Proteomics Standards Initiative (PSI)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Systems Biology Markup Language (SBML)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CellML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Chemical Markup Language (CML)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800600" y="1295400"/>
            <a:ext cx="4343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x-none" sz="2000" dirty="0" smtClean="0"/>
              <a:t>Additional Projects</a:t>
            </a:r>
            <a:endParaRPr lang="en-US" sz="2000" dirty="0"/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1400" dirty="0" smtClean="0"/>
              <a:t>Gene Ontology</a:t>
            </a:r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1400" dirty="0" smtClean="0"/>
              <a:t>CHEBI</a:t>
            </a:r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1400" dirty="0" err="1" smtClean="0"/>
              <a:t>SwissProt</a:t>
            </a:r>
            <a:endParaRPr lang="en-US" sz="1400" dirty="0" smtClean="0"/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1400" dirty="0" smtClean="0"/>
              <a:t>UniChem</a:t>
            </a:r>
            <a:endParaRPr lang="en-US" sz="1400" dirty="0"/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1400" dirty="0" smtClean="0"/>
              <a:t>Protégé</a:t>
            </a:r>
            <a:r>
              <a:rPr lang="en-US" sz="1400" dirty="0"/>
              <a:t>, </a:t>
            </a:r>
            <a:r>
              <a:rPr lang="en-US" sz="1400" dirty="0" err="1"/>
              <a:t>U.Manchester</a:t>
            </a:r>
            <a:r>
              <a:rPr lang="en-US" sz="1400" dirty="0"/>
              <a:t>, </a:t>
            </a:r>
            <a:r>
              <a:rPr lang="en-US" sz="1400" dirty="0" smtClean="0"/>
              <a:t>Stanford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32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6/2/16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6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BioPAX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Scope/Goals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6/2/16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To represent biological interactions and pathways</a:t>
            </a:r>
          </a:p>
          <a:p>
            <a:pPr lvl="1" eaLnBrk="1" hangingPunct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Pathways are collections of interactions that biologists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have found useful to group together for organizational, historic, biophysical or other 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reasons</a:t>
            </a:r>
          </a:p>
          <a:p>
            <a:pPr lvl="1" eaLnBrk="1" hangingPunct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Types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2" eaLnBrk="1" hangingPunct="1"/>
            <a:r>
              <a:rPr lang="en-US" sz="1400" dirty="0">
                <a:latin typeface="Arial" charset="0"/>
                <a:ea typeface="ＭＳ Ｐゴシック" charset="0"/>
              </a:rPr>
              <a:t>Metabolic pathways</a:t>
            </a:r>
          </a:p>
          <a:p>
            <a:pPr lvl="2" eaLnBrk="1" hangingPunct="1"/>
            <a:r>
              <a:rPr lang="en-US" sz="1400" dirty="0">
                <a:latin typeface="Arial" charset="0"/>
                <a:ea typeface="ＭＳ Ｐゴシック" charset="0"/>
              </a:rPr>
              <a:t>Signaling pathways</a:t>
            </a:r>
          </a:p>
          <a:p>
            <a:pPr lvl="2" eaLnBrk="1" hangingPunct="1"/>
            <a:r>
              <a:rPr lang="en-US" sz="1400" dirty="0">
                <a:latin typeface="Arial" charset="0"/>
                <a:ea typeface="ＭＳ Ｐゴシック" charset="0"/>
              </a:rPr>
              <a:t>Protein-protein, molecular interactions</a:t>
            </a:r>
          </a:p>
          <a:p>
            <a:pPr lvl="2" eaLnBrk="1" hangingPunct="1"/>
            <a:r>
              <a:rPr lang="en-US" sz="1400" dirty="0">
                <a:latin typeface="Arial" charset="0"/>
                <a:ea typeface="ＭＳ Ｐゴシック" charset="0"/>
              </a:rPr>
              <a:t>Gene regulatory </a:t>
            </a:r>
            <a:r>
              <a:rPr lang="en-US" sz="1400" dirty="0" smtClean="0">
                <a:latin typeface="Arial" charset="0"/>
                <a:ea typeface="ＭＳ Ｐゴシック" charset="0"/>
              </a:rPr>
              <a:t>pathways</a:t>
            </a: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</a:rPr>
              <a:t>Encourage a community-wide effort to distribute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pathway data in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standard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format; over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500 databases listed on </a:t>
            </a:r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pathguide.org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561222"/>
              </p:ext>
            </p:extLst>
          </p:nvPr>
        </p:nvGraphicFramePr>
        <p:xfrm>
          <a:off x="2486439" y="4517781"/>
          <a:ext cx="4171122" cy="1844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3" imgW="5943600" imgH="2628900" progId="Word.Document.12">
                  <p:link updateAutomatic="1"/>
                </p:oleObj>
              </mc:Choice>
              <mc:Fallback>
                <p:oleObj name="Document" r:id="rId3" imgW="5943600" imgH="262890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439" y="4517781"/>
                        <a:ext cx="4171122" cy="1844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994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BioPAX</a:t>
            </a:r>
            <a:r>
              <a:rPr lang="en-US" dirty="0" smtClean="0"/>
              <a:t> </a:t>
            </a:r>
            <a:r>
              <a:rPr lang="en-US" dirty="0"/>
              <a:t>Structure (</a:t>
            </a:r>
            <a:r>
              <a:rPr lang="en-US" dirty="0" err="1" smtClean="0"/>
              <a:t>biopax.github.io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4953000"/>
          </a:xfrm>
        </p:spPr>
        <p:txBody>
          <a:bodyPr/>
          <a:lstStyle/>
          <a:p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BioPAX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is an ontology composed of two top-level classes: Entity and </a:t>
            </a:r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UtilityClass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Entities are discrete biological units that participate in pathways</a:t>
            </a:r>
          </a:p>
          <a:p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Utility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classes annotate Entities without themselves being entities. 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 smtClean="0"/>
              <a:t>Java API: </a:t>
            </a:r>
            <a:r>
              <a:rPr lang="en-US" sz="2000" dirty="0" err="1" smtClean="0"/>
              <a:t>Paxtools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biopax.github.io</a:t>
            </a:r>
            <a:r>
              <a:rPr lang="en-US" sz="2000" dirty="0" smtClean="0"/>
              <a:t>/</a:t>
            </a:r>
            <a:r>
              <a:rPr lang="en-US" sz="2000" dirty="0" err="1" smtClean="0"/>
              <a:t>Paxtools</a:t>
            </a:r>
            <a:r>
              <a:rPr lang="en-US" sz="2000" dirty="0" smtClean="0"/>
              <a:t>)</a:t>
            </a:r>
          </a:p>
          <a:p>
            <a:pPr lvl="1" eaLnBrk="1" hangingPunct="1"/>
            <a:r>
              <a:rPr lang="en-US" sz="1600" dirty="0" smtClean="0"/>
              <a:t>Access, query, and export to other formats </a:t>
            </a:r>
            <a:endParaRPr lang="en-US" sz="1600" dirty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6/2/16</a:t>
            </a:fld>
            <a:endParaRPr lang="en-US"/>
          </a:p>
        </p:txBody>
      </p:sp>
      <p:pic>
        <p:nvPicPr>
          <p:cNvPr id="13" name="Content Placeholder 6" descr="bpTopLev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164" b="-23164"/>
          <a:stretch>
            <a:fillRect/>
          </a:stretch>
        </p:blipFill>
        <p:spPr bwMode="auto">
          <a:xfrm>
            <a:off x="3283744" y="3360737"/>
            <a:ext cx="2576513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828800" y="6172200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Visualized using Protégé: http</a:t>
            </a:r>
            <a:r>
              <a:rPr lang="en-US" sz="1600" dirty="0"/>
              <a:t>://</a:t>
            </a:r>
            <a:r>
              <a:rPr lang="en-US" sz="1600" dirty="0" err="1"/>
              <a:t>protege.stanford.edu</a:t>
            </a:r>
            <a:r>
              <a:rPr lang="en-US" sz="1600" dirty="0"/>
              <a:t>/</a:t>
            </a:r>
            <a:r>
              <a:rPr lang="en-US" sz="1600" dirty="0" err="1" smtClean="0"/>
              <a:t>products.php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74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BioPAX</a:t>
            </a:r>
            <a:r>
              <a:rPr lang="en-US" dirty="0" smtClean="0"/>
              <a:t> Structure: Entity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6/2/16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962400"/>
            <a:ext cx="8763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Pathway: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set of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interactions (e.g. glycolysis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, MAPK,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apoptosis)</a:t>
            </a: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Interaction: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basic relationship between a set of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entities (e.g.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iochemical reactions,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atalysis)</a:t>
            </a: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Physical 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Entity: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building block of simple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interactions (e.g. small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molecule,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protein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, DNA,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RNA)</a:t>
            </a:r>
          </a:p>
          <a:p>
            <a:pPr eaLnBrk="1" hangingPunct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Gene: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An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entity that encodes inheritable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information (e.g. BRCA1 gene); for use only with genetic interactions (e.g. synthetic lethal interactions)</a:t>
            </a:r>
          </a:p>
        </p:txBody>
      </p:sp>
      <p:pic>
        <p:nvPicPr>
          <p:cNvPr id="9" name="Content Placeholder 8" descr="bpEntityHierarchyTopBotto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1" r="-3021"/>
          <a:stretch>
            <a:fillRect/>
          </a:stretch>
        </p:blipFill>
        <p:spPr>
          <a:xfrm>
            <a:off x="2209800" y="1295400"/>
            <a:ext cx="4724400" cy="2670312"/>
          </a:xfrm>
        </p:spPr>
      </p:pic>
    </p:spTree>
    <p:extLst>
      <p:ext uri="{BB962C8B-B14F-4D97-AF65-F5344CB8AC3E}">
        <p14:creationId xmlns:p14="http://schemas.microsoft.com/office/powerpoint/2010/main" val="399378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BioPAX</a:t>
            </a:r>
            <a:r>
              <a:rPr lang="en-US" dirty="0" smtClean="0"/>
              <a:t> Structure: Utility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6/2/16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657600"/>
            <a:ext cx="8763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Select examples</a:t>
            </a:r>
          </a:p>
          <a:p>
            <a:pPr lvl="1" eaLnBrk="1" hangingPunct="1"/>
            <a:r>
              <a:rPr lang="en-US" sz="1600" dirty="0" err="1">
                <a:latin typeface="Arial" charset="0"/>
                <a:ea typeface="ＭＳ Ｐゴシック" charset="0"/>
                <a:cs typeface="ＭＳ Ｐゴシック" charset="0"/>
              </a:rPr>
              <a:t>Xref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Cross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-references to external databases</a:t>
            </a:r>
          </a:p>
          <a:p>
            <a:pPr lvl="1" eaLnBrk="1" hangingPunct="1"/>
            <a:r>
              <a:rPr lang="en-US" sz="1600" dirty="0" err="1">
                <a:latin typeface="Arial" charset="0"/>
                <a:ea typeface="ＭＳ Ｐゴシック" charset="0"/>
                <a:cs typeface="ＭＳ Ｐゴシック" charset="0"/>
              </a:rPr>
              <a:t>EntityReference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: A grouping of entities that share common properties (e.g. AKT for AKT1, AKT2, AKT3 or </a:t>
            </a:r>
            <a:r>
              <a:rPr lang="en-US" sz="1600" dirty="0" err="1" smtClean="0">
                <a:latin typeface="Arial" charset="0"/>
                <a:ea typeface="ＭＳ Ｐゴシック" charset="0"/>
                <a:cs typeface="ＭＳ Ｐゴシック" charset="0"/>
              </a:rPr>
              <a:t>pAKT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Stoichiometry: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Used to define reaction stoichiometry</a:t>
            </a: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1600" dirty="0" err="1">
                <a:latin typeface="Arial" charset="0"/>
                <a:ea typeface="ＭＳ Ｐゴシック" charset="0"/>
                <a:cs typeface="ＭＳ Ｐゴシック" charset="0"/>
              </a:rPr>
              <a:t>Biosource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: Source of entity (e.g. human)</a:t>
            </a: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1600" dirty="0" err="1">
                <a:latin typeface="Arial" charset="0"/>
                <a:ea typeface="ＭＳ Ｐゴシック" charset="0"/>
                <a:cs typeface="ＭＳ Ｐゴシック" charset="0"/>
              </a:rPr>
              <a:t>EntityFeature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: An aspect of an Entity that can be modified without changing its basic biological identity (e.g. post-translational modifications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sz="1600" dirty="0" err="1" smtClean="0">
                <a:latin typeface="Arial" charset="0"/>
                <a:ea typeface="ＭＳ Ｐゴシック" charset="0"/>
                <a:cs typeface="ＭＳ Ｐゴシック" charset="0"/>
              </a:rPr>
              <a:t>ControlledVocabulary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: Reference to external vocabularies (e.g. Gene Ontology)</a:t>
            </a: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sz="16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Content Placeholder 8" descr="bpUtilityHierarchyTopBotto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43" b="-3540"/>
          <a:stretch/>
        </p:blipFill>
        <p:spPr>
          <a:xfrm>
            <a:off x="152400" y="1804066"/>
            <a:ext cx="8839200" cy="1320134"/>
          </a:xfrm>
        </p:spPr>
      </p:pic>
    </p:spTree>
    <p:extLst>
      <p:ext uri="{BB962C8B-B14F-4D97-AF65-F5344CB8AC3E}">
        <p14:creationId xmlns:p14="http://schemas.microsoft.com/office/powerpoint/2010/main" val="302491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Paxtools</a:t>
            </a:r>
            <a:r>
              <a:rPr lang="en-US" dirty="0"/>
              <a:t>: Biological Pathway Exchange (</a:t>
            </a:r>
            <a:r>
              <a:rPr lang="en-US" dirty="0" err="1"/>
              <a:t>BioPAX</a:t>
            </a:r>
            <a:r>
              <a:rPr lang="en-US" dirty="0"/>
              <a:t>) Format Java API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6/2/16</a:t>
            </a:fld>
            <a:endParaRPr lang="en-US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55183" r="-55183"/>
          <a:stretch>
            <a:fillRect/>
          </a:stretch>
        </p:blipFill>
        <p:spPr>
          <a:xfrm>
            <a:off x="152400" y="1371600"/>
            <a:ext cx="8763000" cy="4953000"/>
          </a:xfrm>
        </p:spPr>
      </p:pic>
      <p:sp>
        <p:nvSpPr>
          <p:cNvPr id="6" name="Rectangle 5"/>
          <p:cNvSpPr/>
          <p:nvPr/>
        </p:nvSpPr>
        <p:spPr>
          <a:xfrm>
            <a:off x="7609422" y="6248400"/>
            <a:ext cx="1416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a-DK" sz="1200" dirty="0" smtClean="0"/>
              <a:t>Demir et al (2013)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8779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849" r="45036" b="-2300"/>
          <a:stretch/>
        </p:blipFill>
        <p:spPr>
          <a:xfrm>
            <a:off x="76200" y="1453023"/>
            <a:ext cx="6254592" cy="464297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Pathway Commons Database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pathwaycommons.org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F3172B-3621-44DC-8A34-F740EDE6917F}" type="datetime1">
              <a:rPr lang="en-US" smtClean="0"/>
              <a:t>6/2/16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1440323"/>
            <a:ext cx="6096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35258" y="6248400"/>
            <a:ext cx="14903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a-DK" sz="1200" dirty="0" err="1" smtClean="0"/>
              <a:t>Cerami</a:t>
            </a:r>
            <a:r>
              <a:rPr lang="da-DK" sz="1200" dirty="0" smtClean="0"/>
              <a:t> et al (2011)</a:t>
            </a:r>
            <a:endParaRPr lang="da-DK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330792" y="1491123"/>
            <a:ext cx="269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Includes </a:t>
            </a:r>
            <a:r>
              <a:rPr lang="en-US" sz="1400" dirty="0"/>
              <a:t>signaling, drug/target, </a:t>
            </a:r>
            <a:r>
              <a:rPr lang="en-US" sz="1400" dirty="0" smtClean="0"/>
              <a:t>metabolic, regulatory, </a:t>
            </a:r>
            <a:r>
              <a:rPr lang="en-US" sz="1400" dirty="0" err="1" smtClean="0"/>
              <a:t>etc</a:t>
            </a:r>
            <a:r>
              <a:rPr lang="en-US" sz="1400" dirty="0" smtClean="0"/>
              <a:t> DBs</a:t>
            </a:r>
            <a:endParaRPr lang="en-US" sz="1400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784112"/>
              </p:ext>
            </p:extLst>
          </p:nvPr>
        </p:nvGraphicFramePr>
        <p:xfrm>
          <a:off x="6706668" y="2320351"/>
          <a:ext cx="1943100" cy="3520440"/>
        </p:xfrm>
        <a:graphic>
          <a:graphicData uri="http://schemas.openxmlformats.org/drawingml/2006/table">
            <a:tbl>
              <a:tblPr/>
              <a:tblGrid>
                <a:gridCol w="11176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Reactome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NCI PID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PhosphoSitePlus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HumanCyc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HPRD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40618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PantherDB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DIP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7102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BioGRID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244843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InAct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98347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35566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TRANSFAC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261624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mirTarBase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DrugBank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Recon X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313174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KEGG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4472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Interactions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1140918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12700" y="5562600"/>
            <a:ext cx="25781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13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BioPAX</a:t>
            </a:r>
            <a:r>
              <a:rPr lang="en-US" dirty="0"/>
              <a:t>/Pathway Commons </a:t>
            </a:r>
            <a:br>
              <a:rPr lang="en-US" dirty="0"/>
            </a:br>
            <a:r>
              <a:rPr lang="en-US" dirty="0"/>
              <a:t>Software Ecosystem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3" t="9231" r="20265" b="13846"/>
          <a:stretch/>
        </p:blipFill>
        <p:spPr>
          <a:xfrm>
            <a:off x="1655064" y="1219200"/>
            <a:ext cx="6117336" cy="527356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6/2/16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0" y="6172200"/>
            <a:ext cx="495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http://</a:t>
            </a:r>
            <a:r>
              <a:rPr lang="en-US" sz="1600" dirty="0" err="1"/>
              <a:t>www.pathwaycommons.org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5518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Acknowledgements: Main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7239000" cy="4953000"/>
          </a:xfrm>
        </p:spPr>
        <p:txBody>
          <a:bodyPr/>
          <a:lstStyle/>
          <a:p>
            <a:r>
              <a:rPr lang="en-US" sz="2000" dirty="0" smtClean="0"/>
              <a:t>Dana-Farber Cancer Institute/Harvard Medical School</a:t>
            </a:r>
          </a:p>
          <a:p>
            <a:pPr lvl="1"/>
            <a:r>
              <a:rPr lang="en-US" sz="1600" dirty="0" smtClean="0"/>
              <a:t>Augustin Luna</a:t>
            </a:r>
          </a:p>
          <a:p>
            <a:pPr lvl="1"/>
            <a:r>
              <a:rPr lang="en-US" sz="1600" dirty="0" smtClean="0"/>
              <a:t>Chris Sander</a:t>
            </a:r>
          </a:p>
          <a:p>
            <a:r>
              <a:rPr lang="en-US" sz="2000" dirty="0" err="1" smtClean="0"/>
              <a:t>Bilkent</a:t>
            </a:r>
            <a:r>
              <a:rPr lang="en-US" sz="2000" dirty="0" smtClean="0"/>
              <a:t> University</a:t>
            </a:r>
          </a:p>
          <a:p>
            <a:pPr lvl="1"/>
            <a:r>
              <a:rPr lang="en-US" sz="1600" dirty="0" err="1" smtClean="0"/>
              <a:t>Ugur</a:t>
            </a:r>
            <a:r>
              <a:rPr lang="en-US" sz="1600" dirty="0" smtClean="0"/>
              <a:t> </a:t>
            </a:r>
            <a:r>
              <a:rPr lang="en-US" sz="1600" dirty="0" err="1" smtClean="0"/>
              <a:t>Dogrusoz</a:t>
            </a:r>
            <a:r>
              <a:rPr lang="en-US" sz="1600" dirty="0" smtClean="0"/>
              <a:t> </a:t>
            </a:r>
          </a:p>
          <a:p>
            <a:r>
              <a:rPr lang="en-US" sz="2000" dirty="0"/>
              <a:t>University of Toronto</a:t>
            </a:r>
            <a:endParaRPr lang="en-US" sz="2400" dirty="0"/>
          </a:p>
          <a:p>
            <a:pPr lvl="1"/>
            <a:r>
              <a:rPr lang="en-US" sz="1600" dirty="0" smtClean="0"/>
              <a:t>Jeffrey </a:t>
            </a:r>
            <a:r>
              <a:rPr lang="en-US" sz="1600" dirty="0"/>
              <a:t>Wong</a:t>
            </a:r>
          </a:p>
          <a:p>
            <a:pPr lvl="1"/>
            <a:r>
              <a:rPr lang="en-US" sz="1600" dirty="0"/>
              <a:t>Igor </a:t>
            </a:r>
            <a:r>
              <a:rPr lang="en-US" sz="1600" dirty="0" err="1" smtClean="0"/>
              <a:t>Rodchenkov</a:t>
            </a:r>
            <a:endParaRPr lang="en-US" sz="1600" dirty="0" smtClean="0"/>
          </a:p>
          <a:p>
            <a:pPr lvl="1"/>
            <a:r>
              <a:rPr lang="en-US" sz="1600" dirty="0"/>
              <a:t>Gary Bader </a:t>
            </a:r>
          </a:p>
          <a:p>
            <a:r>
              <a:rPr lang="en-US" sz="2000" dirty="0" smtClean="0"/>
              <a:t>Oregon Health Sciences University</a:t>
            </a:r>
          </a:p>
          <a:p>
            <a:pPr lvl="1"/>
            <a:r>
              <a:rPr lang="en-US" sz="1600" dirty="0" err="1"/>
              <a:t>Ozgun</a:t>
            </a:r>
            <a:r>
              <a:rPr lang="en-US" sz="1600" dirty="0"/>
              <a:t> Babur</a:t>
            </a:r>
          </a:p>
          <a:p>
            <a:pPr lvl="1"/>
            <a:r>
              <a:rPr lang="en-US" sz="1600" dirty="0" err="1"/>
              <a:t>Emek</a:t>
            </a:r>
            <a:r>
              <a:rPr lang="en-US" sz="1600" dirty="0"/>
              <a:t> </a:t>
            </a:r>
            <a:r>
              <a:rPr lang="en-US" sz="1600" dirty="0" err="1"/>
              <a:t>Demir</a:t>
            </a: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AE4455-9103-41F8-8DAE-ABF8E7C4EAE8}" type="datetime1">
              <a:rPr lang="en-US" smtClean="0"/>
              <a:t>6/2/16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Osaka"/>
        <a:cs typeface="Osaka"/>
      </a:majorFont>
      <a:minorFont>
        <a:latin typeface="Helvetica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31833</TotalTime>
  <Words>670</Words>
  <Application>Microsoft Macintosh PowerPoint</Application>
  <PresentationFormat>On-screen Show (4:3)</PresentationFormat>
  <Paragraphs>138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Helvetica</vt:lpstr>
      <vt:lpstr>ＭＳ Ｐゴシック</vt:lpstr>
      <vt:lpstr>Osaka</vt:lpstr>
      <vt:lpstr>Blank Presentation</vt:lpstr>
      <vt:lpstr>\\localhost\Users\lunaa\Dropbox\biopaxTutorial\icboTutorialMaterials\Mac HD:Users:anwarn:Library:Mail Downloads:BioPAX-2009-draft-to-authors.doc!OLE_LINK1</vt:lpstr>
      <vt:lpstr>Introduction to the Biological Pathway Exchange (BioPAX) Format</vt:lpstr>
      <vt:lpstr>BioPAX Scope/Goals</vt:lpstr>
      <vt:lpstr>BioPAX Structure (biopax.github.io)</vt:lpstr>
      <vt:lpstr>BioPAX Structure: Entity Classes</vt:lpstr>
      <vt:lpstr>BioPAX Structure: Utility Classes</vt:lpstr>
      <vt:lpstr>Paxtools: Biological Pathway Exchange (BioPAX) Format Java API</vt:lpstr>
      <vt:lpstr>Pathway Commons Database (pathwaycommons.org)</vt:lpstr>
      <vt:lpstr>BioPAX/Pathway Commons  Software Ecosystem</vt:lpstr>
      <vt:lpstr>Acknowledgements: Main Team</vt:lpstr>
      <vt:lpstr>Acknowledgements (2)</vt:lpstr>
      <vt:lpstr>PowerPoint Presentation</vt:lpstr>
    </vt:vector>
  </TitlesOfParts>
  <Company>NCI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for Formalized Molecular Interaction Maps (MIM)</dc:title>
  <dc:creator>NCI NIH</dc:creator>
  <cp:lastModifiedBy>Augustin</cp:lastModifiedBy>
  <cp:revision>1552</cp:revision>
  <cp:lastPrinted>2009-11-04T16:25:52Z</cp:lastPrinted>
  <dcterms:created xsi:type="dcterms:W3CDTF">2012-08-30T15:57:14Z</dcterms:created>
  <dcterms:modified xsi:type="dcterms:W3CDTF">2016-06-02T17:30:46Z</dcterms:modified>
</cp:coreProperties>
</file>