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0450" cy="427958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undra Touré" initials="VT" lastIdx="1" clrIdx="0">
    <p:extLst>
      <p:ext uri="{19B8F6BF-5375-455C-9EA6-DF929625EA0E}">
        <p15:presenceInfo xmlns:p15="http://schemas.microsoft.com/office/powerpoint/2012/main" userId="S::vasundrt@ntnu.no::aac981be-7d2c-48a1-81e2-cf0929c754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32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284" y="7003857"/>
            <a:ext cx="25729883" cy="14899287"/>
          </a:xfrm>
        </p:spPr>
        <p:txBody>
          <a:bodyPr anchor="b"/>
          <a:lstStyle>
            <a:lvl1pPr algn="ctr">
              <a:defRPr sz="199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806" y="22477718"/>
            <a:ext cx="22702838" cy="10332415"/>
          </a:xfrm>
        </p:spPr>
        <p:txBody>
          <a:bodyPr/>
          <a:lstStyle>
            <a:lvl1pPr marL="0" indent="0" algn="ctr">
              <a:buNone/>
              <a:defRPr sz="7900"/>
            </a:lvl1pPr>
            <a:lvl2pPr marL="1513515" indent="0" algn="ctr">
              <a:buNone/>
              <a:defRPr sz="6600"/>
            </a:lvl2pPr>
            <a:lvl3pPr marL="3027030" indent="0" algn="ctr">
              <a:buNone/>
              <a:defRPr sz="6000"/>
            </a:lvl3pPr>
            <a:lvl4pPr marL="4540545" indent="0" algn="ctr">
              <a:buNone/>
              <a:defRPr sz="5300"/>
            </a:lvl4pPr>
            <a:lvl5pPr marL="6054060" indent="0" algn="ctr">
              <a:buNone/>
              <a:defRPr sz="5300"/>
            </a:lvl5pPr>
            <a:lvl6pPr marL="7567574" indent="0" algn="ctr">
              <a:buNone/>
              <a:defRPr sz="5300"/>
            </a:lvl6pPr>
            <a:lvl7pPr marL="9081089" indent="0" algn="ctr">
              <a:buNone/>
              <a:defRPr sz="5300"/>
            </a:lvl7pPr>
            <a:lvl8pPr marL="10594604" indent="0" algn="ctr">
              <a:buNone/>
              <a:defRPr sz="5300"/>
            </a:lvl8pPr>
            <a:lvl9pPr marL="12108119" indent="0" algn="ctr">
              <a:buNone/>
              <a:defRPr sz="53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6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6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2292" y="2278481"/>
            <a:ext cx="6527066" cy="362674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095" y="2278481"/>
            <a:ext cx="19202817" cy="362674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3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7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329" y="10669250"/>
            <a:ext cx="26108263" cy="17801871"/>
          </a:xfrm>
        </p:spPr>
        <p:txBody>
          <a:bodyPr anchor="b"/>
          <a:lstStyle>
            <a:lvl1pPr>
              <a:defRPr sz="199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329" y="28639533"/>
            <a:ext cx="26108263" cy="9361584"/>
          </a:xfrm>
        </p:spPr>
        <p:txBody>
          <a:bodyPr/>
          <a:lstStyle>
            <a:lvl1pPr marL="0" indent="0">
              <a:buNone/>
              <a:defRPr sz="7900">
                <a:solidFill>
                  <a:schemeClr val="tx1"/>
                </a:solidFill>
              </a:defRPr>
            </a:lvl1pPr>
            <a:lvl2pPr marL="1513515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2pPr>
            <a:lvl3pPr marL="302703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4540545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05406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756757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908108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059460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210811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2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094" y="11392407"/>
            <a:ext cx="12864941" cy="271535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4415" y="11392407"/>
            <a:ext cx="12864941" cy="271535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3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036" y="2278491"/>
            <a:ext cx="26108263" cy="82718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040" y="10490924"/>
            <a:ext cx="12805817" cy="5141440"/>
          </a:xfrm>
        </p:spPr>
        <p:txBody>
          <a:bodyPr anchor="b"/>
          <a:lstStyle>
            <a:lvl1pPr marL="0" indent="0">
              <a:buNone/>
              <a:defRPr sz="7900" b="1"/>
            </a:lvl1pPr>
            <a:lvl2pPr marL="1513515" indent="0">
              <a:buNone/>
              <a:defRPr sz="6600" b="1"/>
            </a:lvl2pPr>
            <a:lvl3pPr marL="3027030" indent="0">
              <a:buNone/>
              <a:defRPr sz="6000" b="1"/>
            </a:lvl3pPr>
            <a:lvl4pPr marL="4540545" indent="0">
              <a:buNone/>
              <a:defRPr sz="5300" b="1"/>
            </a:lvl4pPr>
            <a:lvl5pPr marL="6054060" indent="0">
              <a:buNone/>
              <a:defRPr sz="5300" b="1"/>
            </a:lvl5pPr>
            <a:lvl6pPr marL="7567574" indent="0">
              <a:buNone/>
              <a:defRPr sz="5300" b="1"/>
            </a:lvl6pPr>
            <a:lvl7pPr marL="9081089" indent="0">
              <a:buNone/>
              <a:defRPr sz="5300" b="1"/>
            </a:lvl7pPr>
            <a:lvl8pPr marL="10594604" indent="0">
              <a:buNone/>
              <a:defRPr sz="5300" b="1"/>
            </a:lvl8pPr>
            <a:lvl9pPr marL="12108119" indent="0">
              <a:buNone/>
              <a:defRPr sz="5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040" y="15632364"/>
            <a:ext cx="12805817" cy="22992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4417" y="10490924"/>
            <a:ext cx="12868884" cy="5141440"/>
          </a:xfrm>
        </p:spPr>
        <p:txBody>
          <a:bodyPr anchor="b"/>
          <a:lstStyle>
            <a:lvl1pPr marL="0" indent="0">
              <a:buNone/>
              <a:defRPr sz="7900" b="1"/>
            </a:lvl1pPr>
            <a:lvl2pPr marL="1513515" indent="0">
              <a:buNone/>
              <a:defRPr sz="6600" b="1"/>
            </a:lvl2pPr>
            <a:lvl3pPr marL="3027030" indent="0">
              <a:buNone/>
              <a:defRPr sz="6000" b="1"/>
            </a:lvl3pPr>
            <a:lvl4pPr marL="4540545" indent="0">
              <a:buNone/>
              <a:defRPr sz="5300" b="1"/>
            </a:lvl4pPr>
            <a:lvl5pPr marL="6054060" indent="0">
              <a:buNone/>
              <a:defRPr sz="5300" b="1"/>
            </a:lvl5pPr>
            <a:lvl6pPr marL="7567574" indent="0">
              <a:buNone/>
              <a:defRPr sz="5300" b="1"/>
            </a:lvl6pPr>
            <a:lvl7pPr marL="9081089" indent="0">
              <a:buNone/>
              <a:defRPr sz="5300" b="1"/>
            </a:lvl7pPr>
            <a:lvl8pPr marL="10594604" indent="0">
              <a:buNone/>
              <a:defRPr sz="5300" b="1"/>
            </a:lvl8pPr>
            <a:lvl9pPr marL="12108119" indent="0">
              <a:buNone/>
              <a:defRPr sz="5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4417" y="15632364"/>
            <a:ext cx="12868884" cy="22992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8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8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036" y="2853055"/>
            <a:ext cx="9763008" cy="9985693"/>
          </a:xfrm>
        </p:spPr>
        <p:txBody>
          <a:bodyPr anchor="b"/>
          <a:lstStyle>
            <a:lvl1pPr>
              <a:defRPr sz="10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8884" y="6161816"/>
            <a:ext cx="15324415" cy="30412774"/>
          </a:xfrm>
        </p:spPr>
        <p:txBody>
          <a:bodyPr/>
          <a:lstStyle>
            <a:lvl1pPr>
              <a:defRPr sz="10600"/>
            </a:lvl1pPr>
            <a:lvl2pPr>
              <a:defRPr sz="9300"/>
            </a:lvl2pPr>
            <a:lvl3pPr>
              <a:defRPr sz="79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036" y="12838747"/>
            <a:ext cx="9763008" cy="23785368"/>
          </a:xfrm>
        </p:spPr>
        <p:txBody>
          <a:bodyPr/>
          <a:lstStyle>
            <a:lvl1pPr marL="0" indent="0">
              <a:buNone/>
              <a:defRPr sz="5300"/>
            </a:lvl1pPr>
            <a:lvl2pPr marL="1513515" indent="0">
              <a:buNone/>
              <a:defRPr sz="4600"/>
            </a:lvl2pPr>
            <a:lvl3pPr marL="3027030" indent="0">
              <a:buNone/>
              <a:defRPr sz="4000"/>
            </a:lvl3pPr>
            <a:lvl4pPr marL="4540545" indent="0">
              <a:buNone/>
              <a:defRPr sz="3300"/>
            </a:lvl4pPr>
            <a:lvl5pPr marL="6054060" indent="0">
              <a:buNone/>
              <a:defRPr sz="3300"/>
            </a:lvl5pPr>
            <a:lvl6pPr marL="7567574" indent="0">
              <a:buNone/>
              <a:defRPr sz="3300"/>
            </a:lvl6pPr>
            <a:lvl7pPr marL="9081089" indent="0">
              <a:buNone/>
              <a:defRPr sz="3300"/>
            </a:lvl7pPr>
            <a:lvl8pPr marL="10594604" indent="0">
              <a:buNone/>
              <a:defRPr sz="3300"/>
            </a:lvl8pPr>
            <a:lvl9pPr marL="12108119" indent="0">
              <a:buNone/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6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036" y="2853055"/>
            <a:ext cx="9763008" cy="9985693"/>
          </a:xfrm>
        </p:spPr>
        <p:txBody>
          <a:bodyPr anchor="b"/>
          <a:lstStyle>
            <a:lvl1pPr>
              <a:defRPr sz="10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8884" y="6161816"/>
            <a:ext cx="15324415" cy="30412774"/>
          </a:xfrm>
        </p:spPr>
        <p:txBody>
          <a:bodyPr anchor="t"/>
          <a:lstStyle>
            <a:lvl1pPr marL="0" indent="0">
              <a:buNone/>
              <a:defRPr sz="10600"/>
            </a:lvl1pPr>
            <a:lvl2pPr marL="1513515" indent="0">
              <a:buNone/>
              <a:defRPr sz="9300"/>
            </a:lvl2pPr>
            <a:lvl3pPr marL="3027030" indent="0">
              <a:buNone/>
              <a:defRPr sz="7900"/>
            </a:lvl3pPr>
            <a:lvl4pPr marL="4540545" indent="0">
              <a:buNone/>
              <a:defRPr sz="6600"/>
            </a:lvl4pPr>
            <a:lvl5pPr marL="6054060" indent="0">
              <a:buNone/>
              <a:defRPr sz="6600"/>
            </a:lvl5pPr>
            <a:lvl6pPr marL="7567574" indent="0">
              <a:buNone/>
              <a:defRPr sz="6600"/>
            </a:lvl6pPr>
            <a:lvl7pPr marL="9081089" indent="0">
              <a:buNone/>
              <a:defRPr sz="6600"/>
            </a:lvl7pPr>
            <a:lvl8pPr marL="10594604" indent="0">
              <a:buNone/>
              <a:defRPr sz="6600"/>
            </a:lvl8pPr>
            <a:lvl9pPr marL="12108119" indent="0">
              <a:buNone/>
              <a:defRPr sz="6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036" y="12838747"/>
            <a:ext cx="9763008" cy="23785368"/>
          </a:xfrm>
        </p:spPr>
        <p:txBody>
          <a:bodyPr/>
          <a:lstStyle>
            <a:lvl1pPr marL="0" indent="0">
              <a:buNone/>
              <a:defRPr sz="5300"/>
            </a:lvl1pPr>
            <a:lvl2pPr marL="1513515" indent="0">
              <a:buNone/>
              <a:defRPr sz="4600"/>
            </a:lvl2pPr>
            <a:lvl3pPr marL="3027030" indent="0">
              <a:buNone/>
              <a:defRPr sz="4000"/>
            </a:lvl3pPr>
            <a:lvl4pPr marL="4540545" indent="0">
              <a:buNone/>
              <a:defRPr sz="3300"/>
            </a:lvl4pPr>
            <a:lvl5pPr marL="6054060" indent="0">
              <a:buNone/>
              <a:defRPr sz="3300"/>
            </a:lvl5pPr>
            <a:lvl6pPr marL="7567574" indent="0">
              <a:buNone/>
              <a:defRPr sz="3300"/>
            </a:lvl6pPr>
            <a:lvl7pPr marL="9081089" indent="0">
              <a:buNone/>
              <a:defRPr sz="3300"/>
            </a:lvl7pPr>
            <a:lvl8pPr marL="10594604" indent="0">
              <a:buNone/>
              <a:defRPr sz="3300"/>
            </a:lvl8pPr>
            <a:lvl9pPr marL="12108119" indent="0">
              <a:buNone/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9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094" y="2278491"/>
            <a:ext cx="26108263" cy="8271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094" y="11392407"/>
            <a:ext cx="26108263" cy="27153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094" y="39665399"/>
            <a:ext cx="6810851" cy="2278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7087" y="39665399"/>
            <a:ext cx="10216277" cy="2278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8505" y="39665399"/>
            <a:ext cx="6810851" cy="2278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030" rtl="0" eaLnBrk="1" latinLnBrk="0" hangingPunct="1">
        <a:lnSpc>
          <a:spcPct val="90000"/>
        </a:lnSpc>
        <a:spcBef>
          <a:spcPct val="0"/>
        </a:spcBef>
        <a:buNone/>
        <a:defRPr sz="1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757" indent="-756757" algn="l" defTabSz="3027030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270272" indent="-756757" algn="l" defTabSz="3027030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2pPr>
      <a:lvl3pPr marL="3783787" indent="-756757" algn="l" defTabSz="3027030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297302" indent="-756757" algn="l" defTabSz="3027030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810817" indent="-756757" algn="l" defTabSz="3027030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8324332" indent="-756757" algn="l" defTabSz="3027030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837847" indent="-756757" algn="l" defTabSz="3027030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1351362" indent="-756757" algn="l" defTabSz="3027030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864876" indent="-756757" algn="l" defTabSz="3027030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03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513515" algn="l" defTabSz="302703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3027030" algn="l" defTabSz="302703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540545" algn="l" defTabSz="302703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054060" algn="l" defTabSz="302703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7567574" algn="l" defTabSz="302703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081089" algn="l" defTabSz="302703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594604" algn="l" defTabSz="302703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108119" algn="l" defTabSz="302703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2390/biecoll-jib-2015-263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9.png"/><Relationship Id="rId26" Type="http://schemas.openxmlformats.org/officeDocument/2006/relationships/hyperlink" Target="https://dx.doi.org/10.5301/tj.5000673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hyperlink" Target="https://www.nature.com/articles/nbt.1558" TargetMode="External"/><Relationship Id="rId12" Type="http://schemas.openxmlformats.org/officeDocument/2006/relationships/hyperlink" Target="https://doi.org/10.1371/journal.pcbi.1005740" TargetMode="External"/><Relationship Id="rId17" Type="http://schemas.openxmlformats.org/officeDocument/2006/relationships/image" Target="../media/image8.png"/><Relationship Id="rId25" Type="http://schemas.openxmlformats.org/officeDocument/2006/relationships/hyperlink" Target="https://dx.doi.org/10.1002/psp4.12155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github.com/sbgn" TargetMode="External"/><Relationship Id="rId20" Type="http://schemas.openxmlformats.org/officeDocument/2006/relationships/image" Target="../media/image11.png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doi.org/10.1093/bioinformatics/bts270" TargetMode="External"/><Relationship Id="rId24" Type="http://schemas.openxmlformats.org/officeDocument/2006/relationships/hyperlink" Target="https://dx.doi.org/10.1371/journal.pcbi.1005740" TargetMode="External"/><Relationship Id="rId32" Type="http://schemas.openxmlformats.org/officeDocument/2006/relationships/image" Target="../media/image19.png"/><Relationship Id="rId5" Type="http://schemas.openxmlformats.org/officeDocument/2006/relationships/image" Target="../media/image4.png"/><Relationship Id="rId15" Type="http://schemas.openxmlformats.org/officeDocument/2006/relationships/hyperlink" Target="http://sbgn.org" TargetMode="External"/><Relationship Id="rId23" Type="http://schemas.openxmlformats.org/officeDocument/2006/relationships/hyperlink" Target="https://dx.doi.org/10.1038/nrg3885" TargetMode="External"/><Relationship Id="rId28" Type="http://schemas.openxmlformats.org/officeDocument/2006/relationships/image" Target="../media/image15.png"/><Relationship Id="rId10" Type="http://schemas.openxmlformats.org/officeDocument/2006/relationships/hyperlink" Target="http://dx.doi.org/10.2390/biecoll-jib-2015-265" TargetMode="External"/><Relationship Id="rId19" Type="http://schemas.openxmlformats.org/officeDocument/2006/relationships/image" Target="../media/image10.png"/><Relationship Id="rId31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hyperlink" Target="https://dx.doi.org/10.2390/biecoll-jib-2015-264" TargetMode="External"/><Relationship Id="rId14" Type="http://schemas.openxmlformats.org/officeDocument/2006/relationships/image" Target="../media/image7.png"/><Relationship Id="rId22" Type="http://schemas.openxmlformats.org/officeDocument/2006/relationships/image" Target="../media/image13.png"/><Relationship Id="rId27" Type="http://schemas.openxmlformats.org/officeDocument/2006/relationships/image" Target="../media/image14.png"/><Relationship Id="rId30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C95A8F8-B369-4001-B410-D60A867C9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272" y="14558184"/>
            <a:ext cx="6296592" cy="2526164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D386696-618B-4B7A-9429-599EA28B8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345" y="22072429"/>
            <a:ext cx="6972574" cy="3240269"/>
          </a:xfrm>
          <a:prstGeom prst="rect">
            <a:avLst/>
          </a:prstGeom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8A8011DF-18C5-4562-839A-C327586DA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783" y="14063644"/>
            <a:ext cx="5467226" cy="4228993"/>
          </a:xfrm>
          <a:prstGeom prst="rect">
            <a:avLst/>
          </a:prstGeom>
        </p:spPr>
      </p:pic>
      <p:sp>
        <p:nvSpPr>
          <p:cNvPr id="30" name="Chord 29">
            <a:extLst>
              <a:ext uri="{FF2B5EF4-FFF2-40B4-BE49-F238E27FC236}">
                <a16:creationId xmlns:a16="http://schemas.microsoft.com/office/drawing/2014/main" id="{02EE683D-015D-4BC1-AFEF-F03360E4F5B8}"/>
              </a:ext>
            </a:extLst>
          </p:cNvPr>
          <p:cNvSpPr/>
          <p:nvPr/>
        </p:nvSpPr>
        <p:spPr>
          <a:xfrm rot="17520000">
            <a:off x="5184175" y="19298762"/>
            <a:ext cx="8482013" cy="8797841"/>
          </a:xfrm>
          <a:prstGeom prst="chord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hord 69">
            <a:extLst>
              <a:ext uri="{FF2B5EF4-FFF2-40B4-BE49-F238E27FC236}">
                <a16:creationId xmlns:a16="http://schemas.microsoft.com/office/drawing/2014/main" id="{B8D8C743-DF4D-489A-8A00-829CADFC0655}"/>
              </a:ext>
            </a:extLst>
          </p:cNvPr>
          <p:cNvSpPr/>
          <p:nvPr/>
        </p:nvSpPr>
        <p:spPr>
          <a:xfrm rot="10320000">
            <a:off x="8574200" y="13228252"/>
            <a:ext cx="8453129" cy="8826718"/>
          </a:xfrm>
          <a:prstGeom prst="chord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hord 68">
            <a:extLst>
              <a:ext uri="{FF2B5EF4-FFF2-40B4-BE49-F238E27FC236}">
                <a16:creationId xmlns:a16="http://schemas.microsoft.com/office/drawing/2014/main" id="{C73B9ABE-04FA-4527-973D-03975749DD11}"/>
              </a:ext>
            </a:extLst>
          </p:cNvPr>
          <p:cNvSpPr/>
          <p:nvPr/>
        </p:nvSpPr>
        <p:spPr>
          <a:xfrm rot="3120000">
            <a:off x="1646009" y="13371659"/>
            <a:ext cx="8453129" cy="8797841"/>
          </a:xfrm>
          <a:prstGeom prst="chord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91FA2B-77C3-4462-BAA7-74231141D6D1}"/>
              </a:ext>
            </a:extLst>
          </p:cNvPr>
          <p:cNvSpPr txBox="1"/>
          <p:nvPr/>
        </p:nvSpPr>
        <p:spPr>
          <a:xfrm>
            <a:off x="5489657" y="22976694"/>
            <a:ext cx="8076193" cy="54718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200" dirty="0">
                <a:solidFill>
                  <a:srgbClr val="4472C4"/>
                </a:solidFill>
                <a:latin typeface="Times New Roman"/>
                <a:cs typeface="Times New Roman"/>
              </a:rPr>
              <a:t>The Process Description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FCBA18-F5FE-43CA-83CC-6CD1F066E7AD}"/>
              </a:ext>
            </a:extLst>
          </p:cNvPr>
          <p:cNvSpPr txBox="1"/>
          <p:nvPr/>
        </p:nvSpPr>
        <p:spPr>
          <a:xfrm rot="19992971">
            <a:off x="1363747" y="13412360"/>
            <a:ext cx="6504328" cy="357805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ArchUp">
              <a:avLst/>
            </a:prstTxWarp>
            <a:spAutoFit/>
          </a:bodyPr>
          <a:lstStyle/>
          <a:p>
            <a:pPr algn="ctr"/>
            <a:r>
              <a:rPr lang="en-US" sz="5200" dirty="0">
                <a:solidFill>
                  <a:srgbClr val="4472C4"/>
                </a:solidFill>
                <a:latin typeface="Times New Roman"/>
                <a:cs typeface="Times New Roman"/>
              </a:rPr>
              <a:t>The Entity Relationship</a:t>
            </a:r>
            <a:endParaRPr lang="en-US" sz="5200" dirty="0">
              <a:solidFill>
                <a:srgbClr val="4472C4"/>
              </a:solidFill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F055B3-D374-43C4-8A6F-4D2044AD4487}"/>
              </a:ext>
            </a:extLst>
          </p:cNvPr>
          <p:cNvSpPr txBox="1"/>
          <p:nvPr/>
        </p:nvSpPr>
        <p:spPr>
          <a:xfrm rot="2898930">
            <a:off x="10491552" y="13598975"/>
            <a:ext cx="7773959" cy="51294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ArchUp">
              <a:avLst/>
            </a:prstTxWarp>
            <a:spAutoFit/>
          </a:bodyPr>
          <a:lstStyle/>
          <a:p>
            <a:pPr algn="ctr"/>
            <a:r>
              <a:rPr lang="en-US" sz="5200" dirty="0">
                <a:solidFill>
                  <a:srgbClr val="4472C4"/>
                </a:solidFill>
                <a:latin typeface="Times New Roman"/>
                <a:cs typeface="Times New Roman"/>
              </a:rPr>
              <a:t>The Activity Flow</a:t>
            </a:r>
            <a:endParaRPr lang="en-US" sz="5200" dirty="0">
              <a:solidFill>
                <a:srgbClr val="4472C4"/>
              </a:solidFill>
              <a:cs typeface="Calibri"/>
            </a:endParaRPr>
          </a:p>
        </p:txBody>
      </p:sp>
      <p:pic>
        <p:nvPicPr>
          <p:cNvPr id="37" name="Picture 37" descr="A close up of a sign&#10;&#10;Description generated with high confidence">
            <a:extLst>
              <a:ext uri="{FF2B5EF4-FFF2-40B4-BE49-F238E27FC236}">
                <a16:creationId xmlns:a16="http://schemas.microsoft.com/office/drawing/2014/main" id="{D8770DEB-DA6A-42C6-BD70-773A49F6A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080000">
            <a:off x="17192846" y="33011516"/>
            <a:ext cx="2857500" cy="2857500"/>
          </a:xfrm>
          <a:prstGeom prst="rect">
            <a:avLst/>
          </a:prstGeom>
        </p:spPr>
      </p:pic>
      <p:sp>
        <p:nvSpPr>
          <p:cNvPr id="60" name="TextBox 2">
            <a:extLst>
              <a:ext uri="{FF2B5EF4-FFF2-40B4-BE49-F238E27FC236}">
                <a16:creationId xmlns:a16="http://schemas.microsoft.com/office/drawing/2014/main" id="{64015884-680A-4C6B-9818-245B72F7D241}"/>
              </a:ext>
            </a:extLst>
          </p:cNvPr>
          <p:cNvSpPr txBox="1"/>
          <p:nvPr/>
        </p:nvSpPr>
        <p:spPr>
          <a:xfrm>
            <a:off x="8792045" y="26513172"/>
            <a:ext cx="1530072" cy="5232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Times New Roman"/>
                <a:cs typeface="Times New Roman"/>
              </a:rPr>
              <a:t>Directed</a:t>
            </a:r>
            <a:endParaRPr lang="en-US" sz="2800" dirty="0"/>
          </a:p>
        </p:txBody>
      </p:sp>
      <p:sp>
        <p:nvSpPr>
          <p:cNvPr id="61" name="TextBox 3">
            <a:extLst>
              <a:ext uri="{FF2B5EF4-FFF2-40B4-BE49-F238E27FC236}">
                <a16:creationId xmlns:a16="http://schemas.microsoft.com/office/drawing/2014/main" id="{F57801CE-61E4-47DC-AB17-16842CA8E4E2}"/>
              </a:ext>
            </a:extLst>
          </p:cNvPr>
          <p:cNvSpPr txBox="1"/>
          <p:nvPr/>
        </p:nvSpPr>
        <p:spPr>
          <a:xfrm>
            <a:off x="8768122" y="26894149"/>
            <a:ext cx="1818912" cy="5232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Times New Roman"/>
                <a:cs typeface="Times New Roman"/>
              </a:rPr>
              <a:t>Sequential</a:t>
            </a:r>
          </a:p>
        </p:txBody>
      </p:sp>
      <p:sp>
        <p:nvSpPr>
          <p:cNvPr id="62" name="TextBox 4">
            <a:extLst>
              <a:ext uri="{FF2B5EF4-FFF2-40B4-BE49-F238E27FC236}">
                <a16:creationId xmlns:a16="http://schemas.microsoft.com/office/drawing/2014/main" id="{47DF6B53-EC05-4991-B1DF-E4FA75348016}"/>
              </a:ext>
            </a:extLst>
          </p:cNvPr>
          <p:cNvSpPr txBox="1"/>
          <p:nvPr/>
        </p:nvSpPr>
        <p:spPr>
          <a:xfrm>
            <a:off x="8766613" y="27268745"/>
            <a:ext cx="2107752" cy="5232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Times New Roman"/>
                <a:cs typeface="Times New Roman"/>
              </a:rPr>
              <a:t>Mechanistic</a:t>
            </a:r>
          </a:p>
        </p:txBody>
      </p:sp>
      <p:sp>
        <p:nvSpPr>
          <p:cNvPr id="63" name="TextBox 2">
            <a:extLst>
              <a:ext uri="{FF2B5EF4-FFF2-40B4-BE49-F238E27FC236}">
                <a16:creationId xmlns:a16="http://schemas.microsoft.com/office/drawing/2014/main" id="{B10AB975-68D1-4485-9901-D0CA9A44BF94}"/>
              </a:ext>
            </a:extLst>
          </p:cNvPr>
          <p:cNvSpPr txBox="1"/>
          <p:nvPr/>
        </p:nvSpPr>
        <p:spPr>
          <a:xfrm>
            <a:off x="3692961" y="20164954"/>
            <a:ext cx="2170481" cy="5232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/>
                <a:cs typeface="Times New Roman"/>
              </a:rPr>
              <a:t>Mechanistic</a:t>
            </a:r>
            <a:endParaRPr lang="en-US" sz="2800" dirty="0">
              <a:cs typeface="Calibri"/>
            </a:endParaRPr>
          </a:p>
        </p:txBody>
      </p:sp>
      <p:sp>
        <p:nvSpPr>
          <p:cNvPr id="64" name="TextBox 3">
            <a:extLst>
              <a:ext uri="{FF2B5EF4-FFF2-40B4-BE49-F238E27FC236}">
                <a16:creationId xmlns:a16="http://schemas.microsoft.com/office/drawing/2014/main" id="{7E4A0F15-711E-43AF-AD8A-CB16812F0C5F}"/>
              </a:ext>
            </a:extLst>
          </p:cNvPr>
          <p:cNvSpPr txBox="1"/>
          <p:nvPr/>
        </p:nvSpPr>
        <p:spPr>
          <a:xfrm>
            <a:off x="3698067" y="19796864"/>
            <a:ext cx="2194404" cy="5232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/>
                <a:cs typeface="Times New Roman"/>
              </a:rPr>
              <a:t>Directed</a:t>
            </a:r>
            <a:endParaRPr lang="en-US" dirty="0"/>
          </a:p>
        </p:txBody>
      </p:sp>
      <p:sp>
        <p:nvSpPr>
          <p:cNvPr id="65" name="TextBox 4">
            <a:extLst>
              <a:ext uri="{FF2B5EF4-FFF2-40B4-BE49-F238E27FC236}">
                <a16:creationId xmlns:a16="http://schemas.microsoft.com/office/drawing/2014/main" id="{F139F89B-31BF-4458-AEC9-F201487DBCF1}"/>
              </a:ext>
            </a:extLst>
          </p:cNvPr>
          <p:cNvSpPr txBox="1"/>
          <p:nvPr/>
        </p:nvSpPr>
        <p:spPr>
          <a:xfrm>
            <a:off x="3683613" y="20689992"/>
            <a:ext cx="2107752" cy="5232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/>
                <a:cs typeface="Times New Roman"/>
              </a:rPr>
              <a:t>Sequential</a:t>
            </a:r>
            <a:endParaRPr lang="en-US" dirty="0"/>
          </a:p>
        </p:txBody>
      </p:sp>
      <p:sp>
        <p:nvSpPr>
          <p:cNvPr id="66" name="TextBox 2">
            <a:extLst>
              <a:ext uri="{FF2B5EF4-FFF2-40B4-BE49-F238E27FC236}">
                <a16:creationId xmlns:a16="http://schemas.microsoft.com/office/drawing/2014/main" id="{B5334342-349E-4A62-960B-4D30BB6B20D8}"/>
              </a:ext>
            </a:extLst>
          </p:cNvPr>
          <p:cNvSpPr txBox="1"/>
          <p:nvPr/>
        </p:nvSpPr>
        <p:spPr>
          <a:xfrm>
            <a:off x="13583308" y="19486094"/>
            <a:ext cx="1530072" cy="5232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Times New Roman"/>
                <a:cs typeface="Times New Roman"/>
              </a:rPr>
              <a:t>Directed</a:t>
            </a:r>
            <a:endParaRPr lang="en-US" sz="2800" dirty="0"/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89A48F49-A829-4141-B3F1-A3E0F74A7CBE}"/>
              </a:ext>
            </a:extLst>
          </p:cNvPr>
          <p:cNvSpPr txBox="1"/>
          <p:nvPr/>
        </p:nvSpPr>
        <p:spPr>
          <a:xfrm>
            <a:off x="13565850" y="20378858"/>
            <a:ext cx="2169950" cy="5232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Times New Roman"/>
                <a:cs typeface="Times New Roman"/>
              </a:rPr>
              <a:t>Mechanistic</a:t>
            </a:r>
          </a:p>
        </p:txBody>
      </p:sp>
      <p:sp>
        <p:nvSpPr>
          <p:cNvPr id="68" name="TextBox 4">
            <a:extLst>
              <a:ext uri="{FF2B5EF4-FFF2-40B4-BE49-F238E27FC236}">
                <a16:creationId xmlns:a16="http://schemas.microsoft.com/office/drawing/2014/main" id="{E075C016-5CF8-4BD5-9A42-07D83D101679}"/>
              </a:ext>
            </a:extLst>
          </p:cNvPr>
          <p:cNvSpPr txBox="1"/>
          <p:nvPr/>
        </p:nvSpPr>
        <p:spPr>
          <a:xfrm>
            <a:off x="13421142" y="19860759"/>
            <a:ext cx="2107752" cy="5232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Times New Roman"/>
                <a:cs typeface="Times New Roman"/>
              </a:rPr>
              <a:t>Sequential</a:t>
            </a:r>
          </a:p>
        </p:txBody>
      </p:sp>
      <p:sp>
        <p:nvSpPr>
          <p:cNvPr id="74" name="Rectangle: Top Corners Rounded 73">
            <a:extLst>
              <a:ext uri="{FF2B5EF4-FFF2-40B4-BE49-F238E27FC236}">
                <a16:creationId xmlns:a16="http://schemas.microsoft.com/office/drawing/2014/main" id="{8A5FC8E5-3630-4BE6-B3E7-54525FCC36A4}"/>
              </a:ext>
            </a:extLst>
          </p:cNvPr>
          <p:cNvSpPr/>
          <p:nvPr/>
        </p:nvSpPr>
        <p:spPr>
          <a:xfrm>
            <a:off x="7485" y="39036015"/>
            <a:ext cx="30231678" cy="3760334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BB399D0-4C8A-40A8-BA37-03B996956B98}"/>
              </a:ext>
            </a:extLst>
          </p:cNvPr>
          <p:cNvCxnSpPr/>
          <p:nvPr/>
        </p:nvCxnSpPr>
        <p:spPr>
          <a:xfrm>
            <a:off x="21493903" y="38850231"/>
            <a:ext cx="23959" cy="4122113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Top Corners Rounded 78">
            <a:extLst>
              <a:ext uri="{FF2B5EF4-FFF2-40B4-BE49-F238E27FC236}">
                <a16:creationId xmlns:a16="http://schemas.microsoft.com/office/drawing/2014/main" id="{41FD319E-64CC-4817-80E3-C238968EA148}"/>
              </a:ext>
            </a:extLst>
          </p:cNvPr>
          <p:cNvSpPr/>
          <p:nvPr/>
        </p:nvSpPr>
        <p:spPr>
          <a:xfrm flipV="1">
            <a:off x="13978" y="2916"/>
            <a:ext cx="30225216" cy="626700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5435B-160F-4241-9DF0-3CB56C3EC005}"/>
              </a:ext>
            </a:extLst>
          </p:cNvPr>
          <p:cNvSpPr txBox="1"/>
          <p:nvPr/>
        </p:nvSpPr>
        <p:spPr>
          <a:xfrm>
            <a:off x="1059463" y="260293"/>
            <a:ext cx="29200353" cy="27661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500" dirty="0">
                <a:latin typeface="Georgia"/>
                <a:ea typeface="Verdana"/>
                <a:cs typeface="Angsana New"/>
              </a:rPr>
              <a:t>The Systems Biology Graphical Notation: a </a:t>
            </a:r>
            <a:r>
              <a:rPr lang="en-US" sz="8500" dirty="0" err="1">
                <a:latin typeface="Georgia"/>
                <a:ea typeface="Verdana"/>
                <a:cs typeface="Angsana New"/>
              </a:rPr>
              <a:t>standardised</a:t>
            </a:r>
            <a:r>
              <a:rPr lang="en-US" sz="8500" dirty="0">
                <a:latin typeface="Georgia"/>
                <a:ea typeface="Verdana"/>
                <a:cs typeface="Angsana New"/>
              </a:rPr>
              <a:t> representation of biological maps</a:t>
            </a:r>
            <a:endParaRPr lang="en-US" sz="8500">
              <a:cs typeface="Calibri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AEF3483-9417-47A1-98DD-5FF419141C43}"/>
              </a:ext>
            </a:extLst>
          </p:cNvPr>
          <p:cNvSpPr txBox="1"/>
          <p:nvPr/>
        </p:nvSpPr>
        <p:spPr>
          <a:xfrm>
            <a:off x="1159696" y="2985070"/>
            <a:ext cx="28594394" cy="28315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Times New Roman"/>
                <a:cs typeface="Times New Roman"/>
              </a:rPr>
              <a:t>Vasundra</a:t>
            </a:r>
            <a:r>
              <a:rPr lang="en-US" sz="2800" dirty="0">
                <a:latin typeface="Times New Roman"/>
                <a:cs typeface="Times New Roman"/>
              </a:rPr>
              <a:t> Touré</a:t>
            </a:r>
            <a:r>
              <a:rPr lang="en-US" sz="2800" baseline="30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, Alexander Mazein</a:t>
            </a:r>
            <a:r>
              <a:rPr lang="en-US" sz="2800" baseline="30000" dirty="0">
                <a:latin typeface="Times New Roman"/>
                <a:cs typeface="Times New Roman"/>
              </a:rPr>
              <a:t>2</a:t>
            </a:r>
            <a:r>
              <a:rPr lang="en-US" sz="2800" dirty="0">
                <a:latin typeface="Times New Roman"/>
                <a:cs typeface="Times New Roman"/>
              </a:rPr>
              <a:t>, Adrien Rougny</a:t>
            </a:r>
            <a:r>
              <a:rPr lang="en-US" sz="2800" baseline="30000" dirty="0">
                <a:latin typeface="Times New Roman"/>
                <a:cs typeface="Times New Roman"/>
              </a:rPr>
              <a:t>3</a:t>
            </a:r>
            <a:r>
              <a:rPr lang="en-US" sz="2800" dirty="0">
                <a:latin typeface="Times New Roman"/>
                <a:cs typeface="Times New Roman"/>
              </a:rPr>
              <a:t>, Andreas Dräger</a:t>
            </a:r>
            <a:r>
              <a:rPr lang="en-US" sz="2800" baseline="30000" dirty="0">
                <a:latin typeface="Times New Roman"/>
                <a:cs typeface="Times New Roman"/>
              </a:rPr>
              <a:t>4</a:t>
            </a:r>
            <a:r>
              <a:rPr lang="en-US" sz="2800" dirty="0">
                <a:latin typeface="Times New Roman"/>
                <a:cs typeface="Times New Roman"/>
              </a:rPr>
              <a:t>, Ugur Dogrusoz</a:t>
            </a:r>
            <a:r>
              <a:rPr lang="en-US" sz="2800" baseline="30000" dirty="0">
                <a:latin typeface="Times New Roman"/>
                <a:cs typeface="Times New Roman"/>
              </a:rPr>
              <a:t>5</a:t>
            </a:r>
            <a:r>
              <a:rPr lang="en-US" sz="2800" dirty="0">
                <a:latin typeface="Times New Roman"/>
                <a:cs typeface="Times New Roman"/>
              </a:rPr>
              <a:t>, Augustin Luna</a:t>
            </a:r>
            <a:r>
              <a:rPr lang="en-US" sz="2800" baseline="30000" dirty="0">
                <a:latin typeface="Times New Roman"/>
                <a:cs typeface="Times New Roman"/>
              </a:rPr>
              <a:t>6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500" baseline="30000" dirty="0">
                <a:latin typeface="Times New Roman"/>
                <a:cs typeface="Times New Roman"/>
              </a:rPr>
              <a:t>1 Department of Biology, Norwegian University of Science and Technology, Trondheim, Norway</a:t>
            </a:r>
            <a:endParaRPr lang="en-US" sz="2500" dirty="0">
              <a:latin typeface="Times New Roman"/>
              <a:cs typeface="Times New Roman"/>
            </a:endParaRPr>
          </a:p>
          <a:p>
            <a:r>
              <a:rPr lang="en-US" sz="2500" baseline="30000" dirty="0">
                <a:latin typeface="Times New Roman"/>
                <a:cs typeface="Times New Roman"/>
              </a:rPr>
              <a:t>2 European Institute for Systems Biology and Medicine, CIRI UMR5308, CNRS-ENS-UCBL-INSERM, </a:t>
            </a:r>
            <a:r>
              <a:rPr lang="en-US" sz="2500" baseline="30000" dirty="0" err="1">
                <a:latin typeface="Times New Roman"/>
                <a:cs typeface="Times New Roman"/>
              </a:rPr>
              <a:t>Université</a:t>
            </a:r>
            <a:r>
              <a:rPr lang="en-US" sz="2500" baseline="30000" dirty="0">
                <a:latin typeface="Times New Roman"/>
                <a:cs typeface="Times New Roman"/>
              </a:rPr>
              <a:t> de Lyon, 50 Avenue Tony Garnier, 69007 Lyon, France</a:t>
            </a:r>
            <a:endParaRPr lang="en-US" sz="2500">
              <a:latin typeface="Times New Roman"/>
              <a:cs typeface="Times New Roman"/>
            </a:endParaRPr>
          </a:p>
          <a:p>
            <a:r>
              <a:rPr lang="en-US" sz="2500" baseline="30000" dirty="0">
                <a:latin typeface="Times New Roman"/>
                <a:cs typeface="Times New Roman"/>
              </a:rPr>
              <a:t>3 Biotechnology Research Institute for Drug Discovery, National Institute of Advanced Industrial Science and Technology, </a:t>
            </a:r>
            <a:r>
              <a:rPr lang="en-US" sz="2500" baseline="30000" dirty="0" err="1">
                <a:latin typeface="Times New Roman"/>
                <a:cs typeface="Times New Roman"/>
              </a:rPr>
              <a:t>Aomi</a:t>
            </a:r>
            <a:r>
              <a:rPr lang="en-US" sz="2500" baseline="30000" dirty="0">
                <a:latin typeface="Times New Roman"/>
                <a:cs typeface="Times New Roman"/>
              </a:rPr>
              <a:t>, Tokyo 135-0064, Japan</a:t>
            </a:r>
            <a:endParaRPr lang="en-US" sz="2500">
              <a:latin typeface="Times New Roman"/>
              <a:cs typeface="Times New Roman"/>
            </a:endParaRPr>
          </a:p>
          <a:p>
            <a:r>
              <a:rPr lang="en-US" sz="2500" baseline="30000" dirty="0">
                <a:latin typeface="Times New Roman"/>
                <a:cs typeface="Times New Roman"/>
              </a:rPr>
              <a:t>4 Center for Bioinformatics Tübingen (ZBIT), University of Tübingen, Tübingen, Germany</a:t>
            </a:r>
            <a:endParaRPr lang="en-US" sz="2500" dirty="0">
              <a:latin typeface="Times New Roman"/>
              <a:cs typeface="Times New Roman"/>
            </a:endParaRPr>
          </a:p>
          <a:p>
            <a:r>
              <a:rPr lang="en-US" sz="2500" baseline="30000" dirty="0">
                <a:latin typeface="Times New Roman"/>
                <a:cs typeface="Times New Roman"/>
              </a:rPr>
              <a:t>5 Computer Engineering Department, Bilkent University, Ankara 06800, Turkey</a:t>
            </a:r>
            <a:endParaRPr lang="en-US" sz="2500">
              <a:latin typeface="Times New Roman"/>
              <a:cs typeface="Times New Roman"/>
            </a:endParaRPr>
          </a:p>
          <a:p>
            <a:r>
              <a:rPr lang="en-US" sz="2500" baseline="30000" dirty="0">
                <a:latin typeface="Times New Roman"/>
                <a:cs typeface="Times New Roman"/>
              </a:rPr>
              <a:t>6 </a:t>
            </a:r>
            <a:r>
              <a:rPr lang="en-US" sz="2500" baseline="30000" dirty="0" err="1">
                <a:latin typeface="Times New Roman"/>
                <a:cs typeface="Times New Roman"/>
              </a:rPr>
              <a:t>cBio</a:t>
            </a:r>
            <a:r>
              <a:rPr lang="en-US" sz="2500" baseline="30000" dirty="0">
                <a:latin typeface="Times New Roman"/>
                <a:cs typeface="Times New Roman"/>
              </a:rPr>
              <a:t> Center, Dana-Farber Cancer Institute, Boston, MA; Department of Cell Biology, Harvard Medical School, Boston, MA 02215, USA</a:t>
            </a:r>
            <a:endParaRPr lang="en-US" sz="2500" dirty="0">
              <a:latin typeface="Times New Roman"/>
              <a:cs typeface="Times New Roman"/>
            </a:endParaRPr>
          </a:p>
        </p:txBody>
      </p:sp>
      <p:pic>
        <p:nvPicPr>
          <p:cNvPr id="81" name="Picture 81">
            <a:extLst>
              <a:ext uri="{FF2B5EF4-FFF2-40B4-BE49-F238E27FC236}">
                <a16:creationId xmlns:a16="http://schemas.microsoft.com/office/drawing/2014/main" id="{F158351D-BDEE-40F0-8E87-4A21A9ACD0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9552" y="19179964"/>
            <a:ext cx="4251737" cy="20584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486EDB-064C-4B8D-927F-1B577BC46EE1}"/>
              </a:ext>
            </a:extLst>
          </p:cNvPr>
          <p:cNvSpPr txBox="1"/>
          <p:nvPr/>
        </p:nvSpPr>
        <p:spPr>
          <a:xfrm>
            <a:off x="6100345" y="25395803"/>
            <a:ext cx="6989933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Based on reactions and well-suited for detailed sequential biochemical mechanisms.</a:t>
            </a:r>
            <a:endParaRPr lang="en-US" sz="28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2C147B-ADE3-449E-AF08-45032E1D7467}"/>
              </a:ext>
            </a:extLst>
          </p:cNvPr>
          <p:cNvSpPr txBox="1"/>
          <p:nvPr/>
        </p:nvSpPr>
        <p:spPr>
          <a:xfrm>
            <a:off x="11484487" y="17574033"/>
            <a:ext cx="6152296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Cascades of influences between the activities carried by biomolecular </a:t>
            </a:r>
            <a:endParaRPr lang="en-US">
              <a:latin typeface="Calibri"/>
              <a:cs typeface="Calibri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entities (e.g., stimulation, inhibition).</a:t>
            </a:r>
            <a:endParaRPr lang="en-US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6487FD-C2FF-4E2D-9746-4EB678136AF8}"/>
              </a:ext>
            </a:extLst>
          </p:cNvPr>
          <p:cNvSpPr txBox="1"/>
          <p:nvPr/>
        </p:nvSpPr>
        <p:spPr>
          <a:xfrm>
            <a:off x="1941966" y="18369914"/>
            <a:ext cx="5632385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Independent interactions between </a:t>
            </a:r>
            <a:endParaRPr lang="en-US"/>
          </a:p>
          <a:p>
            <a:r>
              <a:rPr lang="en-US" sz="2800" dirty="0">
                <a:latin typeface="Times New Roman"/>
                <a:cs typeface="Times New Roman"/>
              </a:rPr>
              <a:t>features of biological entities that</a:t>
            </a:r>
            <a:endParaRPr lang="en-US" dirty="0">
              <a:latin typeface="Calibri"/>
              <a:cs typeface="Calibri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avoids combinatorial explosions.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24DD33-5F96-49DE-A92B-CDA8AA6F2DB5}"/>
              </a:ext>
            </a:extLst>
          </p:cNvPr>
          <p:cNvSpPr txBox="1"/>
          <p:nvPr/>
        </p:nvSpPr>
        <p:spPr>
          <a:xfrm>
            <a:off x="1146970" y="6326700"/>
            <a:ext cx="28022713" cy="33547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5200" b="1" dirty="0">
                <a:latin typeface="Times New Roman"/>
                <a:cs typeface="Times New Roman"/>
              </a:rPr>
              <a:t>V</a:t>
            </a:r>
            <a:r>
              <a:rPr lang="en-US" sz="4000" dirty="0">
                <a:latin typeface="Times New Roman"/>
                <a:cs typeface="Times New Roman"/>
              </a:rPr>
              <a:t>isualization of biological processes plays an essential role in life science research. Over time, diverse forms of diagrammatic representations, akin to circuit diagrams, have evolved without well-defined semantics potentially leading to ambiguous network interpretations and difficult programmatic processing. The Systems Biology Graphical Notation (SBGN) is a standard developed to reduce ambiguity in the visual representation of biomolecular networks. It provides specific sets of well-defined symbols to represent various types of biological concepts.</a:t>
            </a:r>
            <a:endParaRPr lang="en-US" dirty="0">
              <a:cs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7222D6-C50F-40CB-AC3C-2BBFF23FBE46}"/>
              </a:ext>
            </a:extLst>
          </p:cNvPr>
          <p:cNvSpPr txBox="1"/>
          <p:nvPr/>
        </p:nvSpPr>
        <p:spPr>
          <a:xfrm>
            <a:off x="473158" y="39144356"/>
            <a:ext cx="20446160" cy="34778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200" dirty="0">
                <a:latin typeface="Times New Roman"/>
                <a:cs typeface="Times New Roman"/>
              </a:rPr>
              <a:t>[1] Nicolas Le </a:t>
            </a:r>
            <a:r>
              <a:rPr lang="en-US" sz="2200" dirty="0" err="1">
                <a:latin typeface="Times New Roman"/>
                <a:cs typeface="Times New Roman"/>
              </a:rPr>
              <a:t>Novère</a:t>
            </a:r>
            <a:r>
              <a:rPr lang="en-US" sz="2200" dirty="0">
                <a:latin typeface="Times New Roman"/>
                <a:cs typeface="Times New Roman"/>
              </a:rPr>
              <a:t>, Michael </a:t>
            </a:r>
            <a:r>
              <a:rPr lang="en-US" sz="2200" dirty="0" err="1">
                <a:latin typeface="Times New Roman"/>
                <a:cs typeface="Times New Roman"/>
              </a:rPr>
              <a:t>Hucka</a:t>
            </a:r>
            <a:r>
              <a:rPr lang="en-US" sz="2200" dirty="0">
                <a:latin typeface="Times New Roman"/>
                <a:cs typeface="Times New Roman"/>
              </a:rPr>
              <a:t>, </a:t>
            </a:r>
            <a:r>
              <a:rPr lang="en-US" sz="2200" dirty="0" err="1">
                <a:latin typeface="Times New Roman"/>
                <a:cs typeface="Times New Roman"/>
              </a:rPr>
              <a:t>Huaiyu</a:t>
            </a:r>
            <a:r>
              <a:rPr lang="en-US" sz="2200" dirty="0">
                <a:latin typeface="Times New Roman"/>
                <a:cs typeface="Times New Roman"/>
              </a:rPr>
              <a:t> Mi, et al. 2009. “The Systems Biology Graphical Notation.” </a:t>
            </a:r>
            <a:r>
              <a:rPr lang="en-US" sz="2200" i="1" dirty="0">
                <a:latin typeface="Times New Roman"/>
                <a:cs typeface="Times New Roman"/>
              </a:rPr>
              <a:t>Nature Biotechnology</a:t>
            </a:r>
            <a:r>
              <a:rPr lang="en-US" sz="2200" dirty="0">
                <a:latin typeface="Times New Roman"/>
                <a:cs typeface="Times New Roman"/>
              </a:rPr>
              <a:t> 27 (8): 735–41. </a:t>
            </a:r>
            <a:r>
              <a:rPr lang="en-US" sz="2200" u="sng" dirty="0">
                <a:solidFill>
                  <a:srgbClr val="1155CC"/>
                </a:solidFill>
                <a:latin typeface="Times New Roman"/>
                <a:cs typeface="Times New Roman"/>
                <a:hlinkClick r:id="rId7"/>
              </a:rPr>
              <a:t>doi:10.1038/nbt.1558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</a:p>
          <a:p>
            <a:pPr algn="just"/>
            <a:r>
              <a:rPr lang="en-US" sz="2200" dirty="0">
                <a:latin typeface="Times New Roman"/>
                <a:cs typeface="Times New Roman"/>
              </a:rPr>
              <a:t>[2] Stuart Moodie, Nicolas Le </a:t>
            </a:r>
            <a:r>
              <a:rPr lang="en-US" sz="2200" dirty="0" err="1">
                <a:latin typeface="Times New Roman"/>
                <a:cs typeface="Times New Roman"/>
              </a:rPr>
              <a:t>Novère</a:t>
            </a:r>
            <a:r>
              <a:rPr lang="en-US" sz="2200" dirty="0">
                <a:latin typeface="Times New Roman"/>
                <a:cs typeface="Times New Roman"/>
              </a:rPr>
              <a:t>, Emek Demir, et al. 2010 “Systems Biology Graphical Notation: Process Description language Level 1 Version 1.3.” </a:t>
            </a:r>
            <a:r>
              <a:rPr lang="en-US" sz="2200" u="sng" dirty="0">
                <a:solidFill>
                  <a:srgbClr val="1155CC"/>
                </a:solidFill>
                <a:latin typeface="Times New Roman"/>
                <a:cs typeface="Times New Roman"/>
                <a:hlinkClick r:id="rId8"/>
              </a:rPr>
              <a:t>doi:10.2390/biecoll-jib-2015-263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</a:p>
          <a:p>
            <a:pPr algn="just"/>
            <a:r>
              <a:rPr lang="en-US" sz="2200" dirty="0">
                <a:latin typeface="Times New Roman"/>
                <a:cs typeface="Times New Roman"/>
              </a:rPr>
              <a:t>[3] Anatoly Sorokin, Nicolas Le </a:t>
            </a:r>
            <a:r>
              <a:rPr lang="en-US" sz="2200" dirty="0" err="1">
                <a:latin typeface="Times New Roman"/>
                <a:cs typeface="Times New Roman"/>
              </a:rPr>
              <a:t>Novère</a:t>
            </a:r>
            <a:r>
              <a:rPr lang="en-US" sz="2200" dirty="0">
                <a:latin typeface="Times New Roman"/>
                <a:cs typeface="Times New Roman"/>
              </a:rPr>
              <a:t>, Augustin Luna, et al. 2015. “Systems Biology Graphical Notation: Entity Relationship language Level 1, Version 2.” </a:t>
            </a:r>
            <a:r>
              <a:rPr lang="en-US" sz="2200" u="sng" dirty="0">
                <a:solidFill>
                  <a:srgbClr val="1155CC"/>
                </a:solidFill>
                <a:latin typeface="Times New Roman"/>
                <a:cs typeface="Times New Roman"/>
                <a:hlinkClick r:id="rId9"/>
              </a:rPr>
              <a:t>doi:10.2390/biecoll-jib-2015-264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</a:p>
          <a:p>
            <a:pPr algn="just"/>
            <a:r>
              <a:rPr lang="en-US" sz="2200" dirty="0">
                <a:latin typeface="Times New Roman"/>
                <a:cs typeface="Times New Roman"/>
              </a:rPr>
              <a:t>[4] </a:t>
            </a:r>
            <a:r>
              <a:rPr lang="en-US" sz="2200" dirty="0" err="1">
                <a:latin typeface="Times New Roman"/>
                <a:cs typeface="Times New Roman"/>
              </a:rPr>
              <a:t>Huaiyu</a:t>
            </a:r>
            <a:r>
              <a:rPr lang="en-US" sz="2200" dirty="0">
                <a:latin typeface="Times New Roman"/>
                <a:cs typeface="Times New Roman"/>
              </a:rPr>
              <a:t> Mi, Falk Schreiber, Stuart Moodie, et al. 2015. “Systems Biology Graphical Notation: Activity Flow language Level 1, Version 1.2.” </a:t>
            </a:r>
            <a:r>
              <a:rPr lang="en-US" sz="2200" u="sng" dirty="0">
                <a:solidFill>
                  <a:srgbClr val="1155CC"/>
                </a:solidFill>
                <a:latin typeface="Times New Roman"/>
                <a:cs typeface="Times New Roman"/>
                <a:hlinkClick r:id="rId10"/>
              </a:rPr>
              <a:t>doi:10.2390/biecoll-jib-2015-265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</a:p>
          <a:p>
            <a:pPr algn="just"/>
            <a:r>
              <a:rPr lang="en-US" sz="2200" dirty="0">
                <a:latin typeface="Times New Roman"/>
                <a:cs typeface="Times New Roman"/>
              </a:rPr>
              <a:t>[5] </a:t>
            </a:r>
            <a:r>
              <a:rPr lang="en-US" sz="2200" dirty="0" err="1">
                <a:latin typeface="Times New Roman"/>
                <a:cs typeface="Times New Roman"/>
              </a:rPr>
              <a:t>Martijn</a:t>
            </a:r>
            <a:r>
              <a:rPr lang="en-US" sz="2200" dirty="0">
                <a:latin typeface="Times New Roman"/>
                <a:cs typeface="Times New Roman"/>
              </a:rPr>
              <a:t> van </a:t>
            </a:r>
            <a:r>
              <a:rPr lang="en-US" sz="2200" dirty="0" err="1">
                <a:latin typeface="Times New Roman"/>
                <a:cs typeface="Times New Roman"/>
              </a:rPr>
              <a:t>Iersel</a:t>
            </a:r>
            <a:r>
              <a:rPr lang="en-US" sz="2200" dirty="0">
                <a:latin typeface="Times New Roman"/>
                <a:cs typeface="Times New Roman"/>
              </a:rPr>
              <a:t>, Alice </a:t>
            </a:r>
            <a:r>
              <a:rPr lang="en-US" sz="2200" dirty="0" err="1">
                <a:latin typeface="Times New Roman"/>
                <a:cs typeface="Times New Roman"/>
              </a:rPr>
              <a:t>Villéger</a:t>
            </a:r>
            <a:r>
              <a:rPr lang="en-US" sz="2200" dirty="0">
                <a:latin typeface="Times New Roman"/>
                <a:cs typeface="Times New Roman"/>
              </a:rPr>
              <a:t>, Tobias </a:t>
            </a:r>
            <a:r>
              <a:rPr lang="en-US" sz="2200" dirty="0" err="1">
                <a:latin typeface="Times New Roman"/>
                <a:cs typeface="Times New Roman"/>
              </a:rPr>
              <a:t>Czauderna</a:t>
            </a:r>
            <a:r>
              <a:rPr lang="en-US" sz="2200" dirty="0">
                <a:latin typeface="Times New Roman"/>
                <a:cs typeface="Times New Roman"/>
              </a:rPr>
              <a:t>, et al. 2012. “Software support for SBGN maps: SBGN-ML and </a:t>
            </a:r>
            <a:r>
              <a:rPr lang="en-US" sz="2200" dirty="0" err="1">
                <a:latin typeface="Times New Roman"/>
                <a:cs typeface="Times New Roman"/>
              </a:rPr>
              <a:t>LibSBGN</a:t>
            </a:r>
            <a:r>
              <a:rPr lang="en-US" sz="2200" dirty="0">
                <a:latin typeface="Times New Roman"/>
                <a:cs typeface="Times New Roman"/>
              </a:rPr>
              <a:t>.” </a:t>
            </a:r>
            <a:r>
              <a:rPr lang="en-US" sz="2200" i="1" dirty="0">
                <a:latin typeface="Times New Roman"/>
                <a:cs typeface="Times New Roman"/>
              </a:rPr>
              <a:t>Bioinformatics</a:t>
            </a:r>
            <a:r>
              <a:rPr lang="en-US" sz="2200" dirty="0">
                <a:latin typeface="Times New Roman"/>
                <a:cs typeface="Times New Roman"/>
              </a:rPr>
              <a:t>. </a:t>
            </a:r>
            <a:r>
              <a:rPr lang="en-US" sz="2200" u="sng" dirty="0">
                <a:latin typeface="Times New Roman"/>
                <a:cs typeface="Times New Roman"/>
                <a:hlinkClick r:id="rId11"/>
              </a:rPr>
              <a:t>doi:10.1093/bioinformatics/bts270</a:t>
            </a:r>
            <a:r>
              <a:rPr lang="en-US" sz="2200" u="sng" dirty="0">
                <a:latin typeface="Times New Roman"/>
                <a:cs typeface="Times New Roman"/>
              </a:rPr>
              <a:t>.</a:t>
            </a:r>
            <a:endParaRPr lang="en-US" sz="2200" dirty="0">
              <a:latin typeface="Times New Roman"/>
              <a:cs typeface="Times New Roman"/>
            </a:endParaRPr>
          </a:p>
          <a:p>
            <a:pPr algn="just"/>
            <a:r>
              <a:rPr lang="en-US" sz="2200" dirty="0">
                <a:latin typeface="Times New Roman"/>
                <a:cs typeface="Times New Roman"/>
              </a:rPr>
              <a:t>[6] </a:t>
            </a:r>
            <a:r>
              <a:rPr lang="en-US" sz="2200" dirty="0" err="1">
                <a:latin typeface="Times New Roman"/>
                <a:cs typeface="Times New Roman"/>
              </a:rPr>
              <a:t>Vasundra</a:t>
            </a:r>
            <a:r>
              <a:rPr lang="en-US" sz="2200" dirty="0">
                <a:latin typeface="Times New Roman"/>
                <a:cs typeface="Times New Roman"/>
              </a:rPr>
              <a:t> Touré, Nicolas Le </a:t>
            </a:r>
            <a:r>
              <a:rPr lang="en-US" sz="2200" dirty="0" err="1">
                <a:latin typeface="Times New Roman"/>
                <a:cs typeface="Times New Roman"/>
              </a:rPr>
              <a:t>Novère</a:t>
            </a:r>
            <a:r>
              <a:rPr lang="en-US" sz="2200" dirty="0">
                <a:latin typeface="Times New Roman"/>
                <a:cs typeface="Times New Roman"/>
              </a:rPr>
              <a:t>, Dagmar Waltemath, et al. 2018. “Quick tips for creating effective and impactful biological pathways using the Systems Biology Graphical Notation”. </a:t>
            </a:r>
            <a:r>
              <a:rPr lang="en-US" sz="2200" i="1" dirty="0" err="1">
                <a:latin typeface="Times New Roman"/>
                <a:cs typeface="Times New Roman"/>
              </a:rPr>
              <a:t>PLoS</a:t>
            </a:r>
            <a:r>
              <a:rPr lang="en-US" sz="2200" i="1" dirty="0">
                <a:latin typeface="Times New Roman"/>
                <a:cs typeface="Times New Roman"/>
              </a:rPr>
              <a:t> </a:t>
            </a:r>
            <a:r>
              <a:rPr lang="en-US" sz="2200" i="1" dirty="0" err="1">
                <a:latin typeface="Times New Roman"/>
                <a:cs typeface="Times New Roman"/>
              </a:rPr>
              <a:t>Comput</a:t>
            </a:r>
            <a:r>
              <a:rPr lang="en-US" sz="2200" i="1" dirty="0">
                <a:latin typeface="Times New Roman"/>
                <a:cs typeface="Times New Roman"/>
              </a:rPr>
              <a:t> Biol.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u="sng" dirty="0">
                <a:latin typeface="Times New Roman"/>
                <a:cs typeface="Times New Roman"/>
                <a:hlinkClick r:id="rId12"/>
              </a:rPr>
              <a:t>doi:10.1371/journal.pcbi.1005740</a:t>
            </a:r>
            <a:r>
              <a:rPr lang="en-US" sz="2200" u="sng" dirty="0">
                <a:latin typeface="Times New Roman"/>
                <a:cs typeface="Times New Roman"/>
              </a:rPr>
              <a:t>.</a:t>
            </a:r>
            <a:endParaRPr lang="en-US" sz="2200" dirty="0">
              <a:latin typeface="Calibri"/>
              <a:cs typeface="Calibri"/>
            </a:endParaRPr>
          </a:p>
        </p:txBody>
      </p:sp>
      <p:pic>
        <p:nvPicPr>
          <p:cNvPr id="41" name="Picture 41">
            <a:extLst>
              <a:ext uri="{FF2B5EF4-FFF2-40B4-BE49-F238E27FC236}">
                <a16:creationId xmlns:a16="http://schemas.microsoft.com/office/drawing/2014/main" id="{8C39938B-9D5E-43A0-86C1-30D2B514E9E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092232" y="30576687"/>
            <a:ext cx="1428750" cy="1428750"/>
          </a:xfrm>
          <a:prstGeom prst="rect">
            <a:avLst/>
          </a:prstGeom>
        </p:spPr>
      </p:pic>
      <p:pic>
        <p:nvPicPr>
          <p:cNvPr id="43" name="Picture 43" descr="A close up of a sign&#10;&#10;Description generated with high confidence">
            <a:extLst>
              <a:ext uri="{FF2B5EF4-FFF2-40B4-BE49-F238E27FC236}">
                <a16:creationId xmlns:a16="http://schemas.microsoft.com/office/drawing/2014/main" id="{40CA00D8-2FAD-4364-BAF4-F303F4D7E2A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121118" y="31899181"/>
            <a:ext cx="1428750" cy="14287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FDC8808-12F6-46AD-8D99-BE195B5B43D9}"/>
              </a:ext>
            </a:extLst>
          </p:cNvPr>
          <p:cNvSpPr txBox="1"/>
          <p:nvPr/>
        </p:nvSpPr>
        <p:spPr>
          <a:xfrm>
            <a:off x="21902100" y="39363015"/>
            <a:ext cx="4909501" cy="255454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000" b="1" dirty="0">
                <a:solidFill>
                  <a:srgbClr val="C00000"/>
                </a:solidFill>
                <a:latin typeface="Times New Roman"/>
                <a:cs typeface="Times New Roman"/>
              </a:rPr>
              <a:t>P</a:t>
            </a:r>
            <a:r>
              <a:rPr lang="en-US" sz="4000" dirty="0">
                <a:solidFill>
                  <a:srgbClr val="C00000"/>
                </a:solidFill>
                <a:latin typeface="Times New Roman"/>
                <a:cs typeface="Times New Roman"/>
              </a:rPr>
              <a:t>ublish your map in the SBGN format and get it advertised in our webpage!</a:t>
            </a:r>
            <a:endParaRPr lang="en-US" sz="4000" dirty="0">
              <a:cs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E681DE-32B7-4DD4-B828-47076A763420}"/>
              </a:ext>
            </a:extLst>
          </p:cNvPr>
          <p:cNvSpPr txBox="1"/>
          <p:nvPr/>
        </p:nvSpPr>
        <p:spPr>
          <a:xfrm>
            <a:off x="22336558" y="30145331"/>
            <a:ext cx="6844729" cy="65556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600">
              <a:latin typeface="Times New Roman"/>
              <a:cs typeface="Times New Roman"/>
            </a:endParaRPr>
          </a:p>
          <a:p>
            <a:r>
              <a:rPr lang="en-US" sz="3200" b="1" dirty="0">
                <a:latin typeface="Times New Roman"/>
                <a:cs typeface="Times New Roman"/>
              </a:rPr>
              <a:t>An elected editorial board </a:t>
            </a:r>
            <a:r>
              <a:rPr lang="en-US" sz="3200" dirty="0">
                <a:latin typeface="Times New Roman"/>
                <a:cs typeface="Times New Roman"/>
              </a:rPr>
              <a:t>is</a:t>
            </a:r>
            <a:r>
              <a:rPr lang="en-US" sz="3200" b="1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 voice and the hand of the community.</a:t>
            </a:r>
          </a:p>
          <a:p>
            <a:endParaRPr lang="en-US" sz="3200" b="1" dirty="0">
              <a:latin typeface="Times New Roman"/>
              <a:cs typeface="Times New Roman"/>
            </a:endParaRPr>
          </a:p>
          <a:p>
            <a:r>
              <a:rPr lang="en-US" sz="3200" b="1" dirty="0">
                <a:latin typeface="Times New Roman"/>
                <a:cs typeface="Times New Roman"/>
              </a:rPr>
              <a:t>Bi-annual meetings</a:t>
            </a:r>
            <a:r>
              <a:rPr lang="en-US" sz="3200" dirty="0">
                <a:latin typeface="Times New Roman"/>
                <a:cs typeface="Times New Roman"/>
              </a:rPr>
              <a:t> with the COMBINE community.</a:t>
            </a:r>
            <a:endParaRPr lang="en-US" dirty="0">
              <a:latin typeface="Calibri"/>
              <a:cs typeface="Calibri"/>
            </a:endParaRPr>
          </a:p>
          <a:p>
            <a:endParaRPr lang="en-US" sz="3200" dirty="0">
              <a:latin typeface="Times New Roman"/>
              <a:cs typeface="Times New Roman"/>
            </a:endParaRPr>
          </a:p>
          <a:p>
            <a:r>
              <a:rPr lang="en-US" sz="3200" b="1" dirty="0">
                <a:latin typeface="Times New Roman"/>
                <a:cs typeface="Times New Roman"/>
              </a:rPr>
              <a:t>Website</a:t>
            </a:r>
            <a:r>
              <a:rPr lang="en-US" sz="3200" dirty="0">
                <a:latin typeface="Times New Roman"/>
                <a:cs typeface="Times New Roman"/>
              </a:rPr>
              <a:t>           </a:t>
            </a:r>
            <a:r>
              <a:rPr lang="en-US" sz="3200" dirty="0">
                <a:latin typeface="Times New Roman"/>
                <a:cs typeface="Times New Roman"/>
                <a:hlinkClick r:id="rId15"/>
              </a:rPr>
              <a:t>http://sbgn.org</a:t>
            </a:r>
            <a:endParaRPr lang="en-US" sz="3200" dirty="0">
              <a:latin typeface="Times New Roman"/>
              <a:cs typeface="Times New Roman"/>
            </a:endParaRPr>
          </a:p>
          <a:p>
            <a:r>
              <a:rPr lang="en-US" sz="3200" b="1" dirty="0">
                <a:latin typeface="Times New Roman"/>
                <a:cs typeface="Times New Roman"/>
              </a:rPr>
              <a:t>Development</a:t>
            </a:r>
            <a:r>
              <a:rPr lang="en-US" sz="3200" dirty="0">
                <a:latin typeface="Times New Roman"/>
                <a:cs typeface="Times New Roman"/>
              </a:rPr>
              <a:t>  </a:t>
            </a:r>
            <a:r>
              <a:rPr lang="en-US" sz="3200" dirty="0">
                <a:latin typeface="Times New Roman"/>
                <a:cs typeface="Times New Roman"/>
                <a:hlinkClick r:id="rId16"/>
              </a:rPr>
              <a:t>https://github.com/sbgn</a:t>
            </a:r>
            <a:endParaRPr lang="en-US"/>
          </a:p>
          <a:p>
            <a:endParaRPr lang="en-US" sz="3200" dirty="0">
              <a:latin typeface="Times New Roman"/>
              <a:cs typeface="Times New Roman"/>
            </a:endParaRPr>
          </a:p>
          <a:p>
            <a:r>
              <a:rPr lang="en-US" sz="3200" b="1" dirty="0">
                <a:latin typeface="Times New Roman"/>
                <a:cs typeface="Times New Roman"/>
              </a:rPr>
              <a:t>Contact us, follow and participate in discussions.</a:t>
            </a:r>
            <a:endParaRPr lang="en-US" sz="3200" dirty="0">
              <a:latin typeface="Times New Roman"/>
              <a:cs typeface="Times New Roman"/>
            </a:endParaRPr>
          </a:p>
          <a:p>
            <a:r>
              <a:rPr lang="en-US" sz="3200" dirty="0">
                <a:latin typeface="Times New Roman"/>
                <a:cs typeface="Times New Roman"/>
              </a:rPr>
              <a:t>sbgn-discuss@googlegroups.com</a:t>
            </a:r>
            <a:endParaRPr lang="en-US" dirty="0">
              <a:cs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9D1451C-1352-47F4-A4C3-05CDB0C7E294}"/>
              </a:ext>
            </a:extLst>
          </p:cNvPr>
          <p:cNvSpPr txBox="1"/>
          <p:nvPr/>
        </p:nvSpPr>
        <p:spPr>
          <a:xfrm>
            <a:off x="1066995" y="10297936"/>
            <a:ext cx="17445947" cy="15081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5200" b="1" dirty="0">
                <a:latin typeface="Times New Roman"/>
              </a:rPr>
              <a:t>S</a:t>
            </a:r>
            <a:r>
              <a:rPr lang="en-US" sz="4000" dirty="0">
                <a:latin typeface="Times New Roman"/>
              </a:rPr>
              <a:t>BGN comprises three complementary languages: Process Description (PD, [2]), Entity Relationship (ER, [3]), and Activity Flow (AF, [4])​</a:t>
            </a:r>
            <a:r>
              <a:rPr lang="en-US" sz="40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32AC58-C2AF-4B74-AB9E-ABA985367D49}"/>
              </a:ext>
            </a:extLst>
          </p:cNvPr>
          <p:cNvSpPr txBox="1"/>
          <p:nvPr/>
        </p:nvSpPr>
        <p:spPr>
          <a:xfrm>
            <a:off x="19520119" y="10285633"/>
            <a:ext cx="9654279" cy="15081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200" b="1" dirty="0">
                <a:latin typeface="Times New Roman"/>
                <a:cs typeface="Times New Roman"/>
              </a:rPr>
              <a:t>S</a:t>
            </a:r>
            <a:r>
              <a:rPr lang="en-US" sz="4000" dirty="0">
                <a:latin typeface="Times New Roman"/>
                <a:cs typeface="Times New Roman"/>
              </a:rPr>
              <a:t>BGN is both human readable and machine readable [5]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54C6B37-5AF9-46E7-81EC-9567F88A910E}"/>
              </a:ext>
            </a:extLst>
          </p:cNvPr>
          <p:cNvSpPr txBox="1"/>
          <p:nvPr/>
        </p:nvSpPr>
        <p:spPr>
          <a:xfrm>
            <a:off x="1023116" y="29363736"/>
            <a:ext cx="7682367" cy="892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200" b="1" dirty="0">
                <a:latin typeface="Times New Roman"/>
                <a:cs typeface="Times New Roman"/>
              </a:rPr>
              <a:t>E</a:t>
            </a:r>
            <a:r>
              <a:rPr lang="en-US" sz="4000" dirty="0">
                <a:latin typeface="Times New Roman"/>
                <a:cs typeface="Times New Roman"/>
              </a:rPr>
              <a:t>xamples of published maps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9BC5B-1F55-4DD4-9F84-201097E39357}"/>
              </a:ext>
            </a:extLst>
          </p:cNvPr>
          <p:cNvSpPr txBox="1"/>
          <p:nvPr/>
        </p:nvSpPr>
        <p:spPr>
          <a:xfrm>
            <a:off x="10284883" y="29339702"/>
            <a:ext cx="9502842" cy="892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200" b="1" dirty="0">
                <a:latin typeface="Times New Roman"/>
                <a:cs typeface="Times New Roman"/>
              </a:rPr>
              <a:t>T</a:t>
            </a:r>
            <a:r>
              <a:rPr lang="en-US" sz="4000" dirty="0">
                <a:latin typeface="Times New Roman"/>
                <a:cs typeface="Times New Roman"/>
              </a:rPr>
              <a:t>ips to create your own SBGN map [6]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348AA-7662-46BA-BD49-7E551D68DBD3}"/>
              </a:ext>
            </a:extLst>
          </p:cNvPr>
          <p:cNvSpPr txBox="1"/>
          <p:nvPr/>
        </p:nvSpPr>
        <p:spPr>
          <a:xfrm>
            <a:off x="10313753" y="30630136"/>
            <a:ext cx="9011814" cy="501675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dirty="0">
                <a:latin typeface="Times New Roman"/>
              </a:rPr>
              <a:t>​1. Know the message your network should convey​</a:t>
            </a:r>
            <a:endParaRPr lang="en-US" sz="3200" dirty="0">
              <a:latin typeface="Times New Roman"/>
              <a:cs typeface="Times New Roman"/>
            </a:endParaRPr>
          </a:p>
          <a:p>
            <a:pPr algn="just"/>
            <a:r>
              <a:rPr lang="en-US" sz="3200" dirty="0">
                <a:latin typeface="Times New Roman"/>
              </a:rPr>
              <a:t>2. Know your audience​</a:t>
            </a:r>
            <a:endParaRPr lang="en-US" sz="3200" dirty="0">
              <a:latin typeface="Times New Roman"/>
              <a:cs typeface="Times New Roman"/>
            </a:endParaRPr>
          </a:p>
          <a:p>
            <a:pPr algn="just"/>
            <a:r>
              <a:rPr lang="en-US" sz="3200" dirty="0">
                <a:latin typeface="Times New Roman"/>
              </a:rPr>
              <a:t>3. Choose the right SBGN language​</a:t>
            </a:r>
            <a:endParaRPr lang="en-US" sz="3200" dirty="0">
              <a:latin typeface="Times New Roman"/>
              <a:cs typeface="Times New Roman"/>
            </a:endParaRPr>
          </a:p>
          <a:p>
            <a:pPr algn="just"/>
            <a:r>
              <a:rPr lang="en-US" sz="3200" dirty="0">
                <a:latin typeface="Times New Roman"/>
              </a:rPr>
              <a:t>4. Define components and interactions in the network​</a:t>
            </a:r>
            <a:endParaRPr lang="en-US" sz="3200" dirty="0">
              <a:latin typeface="Times New Roman"/>
              <a:cs typeface="Times New Roman"/>
            </a:endParaRPr>
          </a:p>
          <a:p>
            <a:pPr algn="just"/>
            <a:r>
              <a:rPr lang="en-US" sz="3200" dirty="0">
                <a:latin typeface="Times New Roman"/>
              </a:rPr>
              <a:t>5. Select the right level of granularity for your map​</a:t>
            </a:r>
            <a:endParaRPr lang="en-US" sz="3200" dirty="0">
              <a:latin typeface="Times New Roman"/>
              <a:cs typeface="Times New Roman"/>
            </a:endParaRPr>
          </a:p>
          <a:p>
            <a:pPr algn="just"/>
            <a:r>
              <a:rPr lang="en-US" sz="3200" dirty="0">
                <a:latin typeface="Times New Roman"/>
              </a:rPr>
              <a:t>6. Design your SBGN map​</a:t>
            </a:r>
            <a:endParaRPr lang="en-US" sz="3200" dirty="0">
              <a:latin typeface="Times New Roman"/>
              <a:cs typeface="Times New Roman"/>
            </a:endParaRPr>
          </a:p>
          <a:p>
            <a:pPr algn="just"/>
            <a:r>
              <a:rPr lang="en-US" sz="3200" dirty="0">
                <a:latin typeface="Times New Roman"/>
              </a:rPr>
              <a:t>7. Beautify your SBGN map​</a:t>
            </a:r>
            <a:endParaRPr lang="en-US" sz="3200" dirty="0">
              <a:latin typeface="Times New Roman"/>
              <a:cs typeface="Times New Roman"/>
            </a:endParaRPr>
          </a:p>
          <a:p>
            <a:pPr algn="just"/>
            <a:r>
              <a:rPr lang="en-US" sz="3200" dirty="0">
                <a:latin typeface="Times New Roman"/>
              </a:rPr>
              <a:t>8. Manage your SBGN map and its content​</a:t>
            </a:r>
            <a:endParaRPr lang="en-US" sz="3200" dirty="0">
              <a:latin typeface="Times New Roman"/>
              <a:cs typeface="Times New Roman"/>
            </a:endParaRPr>
          </a:p>
          <a:p>
            <a:pPr algn="just"/>
            <a:r>
              <a:rPr lang="en-US" sz="3200" dirty="0">
                <a:latin typeface="Times New Roman"/>
              </a:rPr>
              <a:t>9. Link the original data to your SBGN map​</a:t>
            </a:r>
            <a:endParaRPr lang="en-US" sz="3200" dirty="0">
              <a:latin typeface="Times New Roman"/>
              <a:cs typeface="Times New Roman"/>
            </a:endParaRPr>
          </a:p>
          <a:p>
            <a:pPr algn="just"/>
            <a:r>
              <a:rPr lang="en-US" sz="3200" dirty="0">
                <a:latin typeface="Times New Roman"/>
              </a:rPr>
              <a:t>10. Seek help from the SBGN community.​</a:t>
            </a:r>
            <a:endParaRPr lang="en-US" sz="3200" dirty="0">
              <a:latin typeface="Times New Roman"/>
              <a:cs typeface="Times New Roman"/>
            </a:endParaRPr>
          </a:p>
        </p:txBody>
      </p:sp>
      <p:pic>
        <p:nvPicPr>
          <p:cNvPr id="19" name="Picture 19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49BE119D-FC5D-4E53-A885-7A53C01AFEC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6194" y="31010105"/>
            <a:ext cx="3581495" cy="3371986"/>
          </a:xfrm>
          <a:prstGeom prst="rect">
            <a:avLst/>
          </a:prstGeom>
        </p:spPr>
      </p:pic>
      <p:pic>
        <p:nvPicPr>
          <p:cNvPr id="21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5C254EF-22CE-4022-9770-F1035470D9C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75788" y="30974808"/>
            <a:ext cx="3581495" cy="4366491"/>
          </a:xfrm>
          <a:prstGeom prst="rect">
            <a:avLst/>
          </a:prstGeom>
        </p:spPr>
      </p:pic>
      <p:pic>
        <p:nvPicPr>
          <p:cNvPr id="24" name="Picture 2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753A0CB-4CA3-4022-B9AE-6C74AA54267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975793" y="35547823"/>
            <a:ext cx="3581495" cy="2611247"/>
          </a:xfrm>
          <a:prstGeom prst="rect">
            <a:avLst/>
          </a:prstGeom>
        </p:spPr>
      </p:pic>
      <p:pic>
        <p:nvPicPr>
          <p:cNvPr id="26" name="Picture 26" descr="A close up of a map&#10;&#10;Description generated with high confidence">
            <a:extLst>
              <a:ext uri="{FF2B5EF4-FFF2-40B4-BE49-F238E27FC236}">
                <a16:creationId xmlns:a16="http://schemas.microsoft.com/office/drawing/2014/main" id="{B35CE1EF-771B-4F08-AE74-C902E382F51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06194" y="34668312"/>
            <a:ext cx="3581495" cy="379293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AE45E54-AE88-4A9B-8A04-11AA8431950B}"/>
              </a:ext>
            </a:extLst>
          </p:cNvPr>
          <p:cNvSpPr txBox="1"/>
          <p:nvPr/>
        </p:nvSpPr>
        <p:spPr>
          <a:xfrm>
            <a:off x="21316190" y="29368636"/>
            <a:ext cx="7798685" cy="892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200" b="1" dirty="0">
                <a:latin typeface="Times New Roman"/>
                <a:cs typeface="Times New Roman"/>
              </a:rPr>
              <a:t>A</a:t>
            </a:r>
            <a:r>
              <a:rPr lang="en-US" sz="4000" dirty="0">
                <a:latin typeface="Times New Roman"/>
                <a:cs typeface="Times New Roman"/>
              </a:rPr>
              <a:t>dditional information</a:t>
            </a:r>
            <a:endParaRPr lang="en-US" sz="4000" dirty="0"/>
          </a:p>
        </p:txBody>
      </p:sp>
      <p:pic>
        <p:nvPicPr>
          <p:cNvPr id="13" name="Picture 16" descr="A close up of a sign&#10;&#10;Description generated with high confidence">
            <a:extLst>
              <a:ext uri="{FF2B5EF4-FFF2-40B4-BE49-F238E27FC236}">
                <a16:creationId xmlns:a16="http://schemas.microsoft.com/office/drawing/2014/main" id="{0976A7AC-4D86-4CDE-BCC2-92CE760A5F3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95213" y="33468479"/>
            <a:ext cx="1428750" cy="1428750"/>
          </a:xfrm>
          <a:prstGeom prst="rect">
            <a:avLst/>
          </a:prstGeom>
        </p:spPr>
      </p:pic>
      <p:pic>
        <p:nvPicPr>
          <p:cNvPr id="18" name="Picture 1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0DC81D7-F82A-4047-B696-F896FF6CA0B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095215" y="34931643"/>
            <a:ext cx="1428750" cy="14287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6701D1-89A0-4630-A7EF-2F5ACADADA35}"/>
              </a:ext>
            </a:extLst>
          </p:cNvPr>
          <p:cNvSpPr txBox="1"/>
          <p:nvPr/>
        </p:nvSpPr>
        <p:spPr>
          <a:xfrm>
            <a:off x="1134029" y="11786348"/>
            <a:ext cx="17424622" cy="8534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Networks below are redesigned from Le </a:t>
            </a:r>
            <a:r>
              <a:rPr lang="en-US" sz="2400" i="1" dirty="0" err="1">
                <a:latin typeface="Times New Roman"/>
                <a:cs typeface="Times New Roman"/>
              </a:rPr>
              <a:t>Novère</a:t>
            </a:r>
            <a:r>
              <a:rPr lang="en-US" sz="2400" i="1" dirty="0">
                <a:latin typeface="Times New Roman"/>
                <a:cs typeface="Times New Roman"/>
              </a:rPr>
              <a:t> (2015): Quantitative and logic modelling of molecular and gene networks. </a:t>
            </a:r>
            <a:r>
              <a:rPr lang="en-US" sz="2400" i="1" dirty="0">
                <a:latin typeface="Times New Roman"/>
                <a:cs typeface="Times New Roman"/>
                <a:hlinkClick r:id="rId23"/>
              </a:rPr>
              <a:t>doi:10.1038/nrg3885</a:t>
            </a:r>
            <a:endParaRPr lang="en-US" sz="2400" dirty="0">
              <a:latin typeface="Times New Roman"/>
              <a:cs typeface="Times New Roman"/>
              <a:hlinkClick r:id="rId23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2CCB8E-EFC7-4864-B491-2E3AEC255163}"/>
              </a:ext>
            </a:extLst>
          </p:cNvPr>
          <p:cNvSpPr txBox="1"/>
          <p:nvPr/>
        </p:nvSpPr>
        <p:spPr>
          <a:xfrm>
            <a:off x="1162981" y="30298911"/>
            <a:ext cx="372525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PD map of the Drosophila cell cycle, </a:t>
            </a:r>
            <a:r>
              <a:rPr lang="en-US" dirty="0">
                <a:latin typeface="Times New Roman"/>
                <a:cs typeface="Times New Roman"/>
                <a:hlinkClick r:id="rId24"/>
              </a:rPr>
              <a:t>doi:10.1371/journal.pcbi.1005740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615BCE-8499-4CFB-9EFF-CA4EB2732791}"/>
              </a:ext>
            </a:extLst>
          </p:cNvPr>
          <p:cNvSpPr txBox="1"/>
          <p:nvPr/>
        </p:nvSpPr>
        <p:spPr>
          <a:xfrm>
            <a:off x="4923440" y="30321364"/>
            <a:ext cx="363860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PD map of two-gene system </a:t>
            </a:r>
            <a:r>
              <a:rPr lang="en-US" dirty="0" err="1">
                <a:latin typeface="Times New Roman"/>
                <a:cs typeface="Times New Roman"/>
              </a:rPr>
              <a:t>behaviour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>
                <a:latin typeface="Times New Roman"/>
                <a:cs typeface="Times New Roman"/>
                <a:hlinkClick r:id="rId23"/>
              </a:rPr>
              <a:t>doi:10.1038/nrg3885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B5436A6-8F65-42B6-849B-9557F7C012E7}"/>
              </a:ext>
            </a:extLst>
          </p:cNvPr>
          <p:cNvSpPr txBox="1"/>
          <p:nvPr/>
        </p:nvSpPr>
        <p:spPr>
          <a:xfrm>
            <a:off x="1066616" y="38443578"/>
            <a:ext cx="372525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PD map of protein aggregation, </a:t>
            </a:r>
            <a:r>
              <a:rPr lang="en-US" dirty="0">
                <a:latin typeface="Times New Roman"/>
                <a:cs typeface="Times New Roman"/>
                <a:hlinkClick r:id="rId25"/>
              </a:rPr>
              <a:t>doi:10.1002/psp4.12155</a:t>
            </a:r>
            <a:endParaRPr lang="en-US">
              <a:cs typeface="Calibri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CD21920-767B-4F56-92E5-2A59AD34FA77}"/>
              </a:ext>
            </a:extLst>
          </p:cNvPr>
          <p:cNvSpPr txBox="1"/>
          <p:nvPr/>
        </p:nvSpPr>
        <p:spPr>
          <a:xfrm>
            <a:off x="4836725" y="38145438"/>
            <a:ext cx="436070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AF map of interactions in a tumor microenvironment, </a:t>
            </a:r>
            <a:r>
              <a:rPr lang="en-US" dirty="0">
                <a:latin typeface="Times New Roman"/>
                <a:cs typeface="Times New Roman"/>
                <a:hlinkClick r:id="rId26"/>
              </a:rPr>
              <a:t>doi:10.5301/tj.5000673</a:t>
            </a:r>
            <a:endParaRPr lang="en-US"/>
          </a:p>
        </p:txBody>
      </p:sp>
      <p:pic>
        <p:nvPicPr>
          <p:cNvPr id="17" name="Picture 19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30DEE0A3-95F9-4D61-A7B5-A0A1CC4514A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9917865" y="13710187"/>
            <a:ext cx="8838385" cy="4187496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55124BA0-D842-4514-A837-9DA40A57054E}"/>
              </a:ext>
            </a:extLst>
          </p:cNvPr>
          <p:cNvSpPr/>
          <p:nvPr/>
        </p:nvSpPr>
        <p:spPr>
          <a:xfrm>
            <a:off x="19553879" y="19508271"/>
            <a:ext cx="9579604" cy="7498371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-Down 35">
            <a:extLst>
              <a:ext uri="{FF2B5EF4-FFF2-40B4-BE49-F238E27FC236}">
                <a16:creationId xmlns:a16="http://schemas.microsoft.com/office/drawing/2014/main" id="{8C2270F3-3EA9-4A9C-B2A8-1CC8D47D12A4}"/>
              </a:ext>
            </a:extLst>
          </p:cNvPr>
          <p:cNvSpPr/>
          <p:nvPr/>
        </p:nvSpPr>
        <p:spPr>
          <a:xfrm>
            <a:off x="24101215" y="18087448"/>
            <a:ext cx="484632" cy="121615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DD72826-2670-411A-8985-CF37765EF0FF}"/>
              </a:ext>
            </a:extLst>
          </p:cNvPr>
          <p:cNvSpPr txBox="1"/>
          <p:nvPr/>
        </p:nvSpPr>
        <p:spPr>
          <a:xfrm>
            <a:off x="19427626" y="18683710"/>
            <a:ext cx="3272141" cy="89255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200" dirty="0">
                <a:solidFill>
                  <a:srgbClr val="4472C4"/>
                </a:solidFill>
                <a:latin typeface="Times New Roman"/>
                <a:cs typeface="Times New Roman"/>
              </a:rPr>
              <a:t>SBGN-ML</a:t>
            </a:r>
            <a:endParaRPr lang="en-US" dirty="0"/>
          </a:p>
        </p:txBody>
      </p:sp>
      <p:pic>
        <p:nvPicPr>
          <p:cNvPr id="38" name="Picture 3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7C70A61-5B31-491A-B197-AD9665B5EF2B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5268" t="3137" r="11009" b="10524"/>
          <a:stretch/>
        </p:blipFill>
        <p:spPr>
          <a:xfrm>
            <a:off x="19544085" y="19590190"/>
            <a:ext cx="9611742" cy="7428187"/>
          </a:xfrm>
          <a:prstGeom prst="rect">
            <a:avLst/>
          </a:prstGeom>
        </p:spPr>
      </p:pic>
      <p:pic>
        <p:nvPicPr>
          <p:cNvPr id="40" name="Picture 41">
            <a:extLst>
              <a:ext uri="{FF2B5EF4-FFF2-40B4-BE49-F238E27FC236}">
                <a16:creationId xmlns:a16="http://schemas.microsoft.com/office/drawing/2014/main" id="{814A6CB2-526C-4547-A3E3-77EB8BD68863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7412066" y="39581886"/>
            <a:ext cx="2223182" cy="222264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1" name="Picture 81">
            <a:extLst>
              <a:ext uri="{FF2B5EF4-FFF2-40B4-BE49-F238E27FC236}">
                <a16:creationId xmlns:a16="http://schemas.microsoft.com/office/drawing/2014/main" id="{41926224-0A1E-46F3-A51A-03D54E8554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18287" y="2988946"/>
            <a:ext cx="4251737" cy="2058473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C43B88C1-DD86-4E2B-9F1F-A36F52BF0A93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6558468" y="32691080"/>
            <a:ext cx="1576357" cy="40957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12" y="20925362"/>
            <a:ext cx="393796" cy="9777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98" y="20095723"/>
            <a:ext cx="355614" cy="35561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509" y="20599795"/>
            <a:ext cx="393796" cy="9777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595" y="19770156"/>
            <a:ext cx="355614" cy="35561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053" y="27002565"/>
            <a:ext cx="355614" cy="355614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55124BA0-D842-4514-A837-9DA40A57054E}"/>
              </a:ext>
            </a:extLst>
          </p:cNvPr>
          <p:cNvSpPr/>
          <p:nvPr/>
        </p:nvSpPr>
        <p:spPr>
          <a:xfrm>
            <a:off x="19541160" y="13738071"/>
            <a:ext cx="9579604" cy="4248408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D72826-2670-411A-8985-CF37765EF0FF}"/>
              </a:ext>
            </a:extLst>
          </p:cNvPr>
          <p:cNvSpPr txBox="1"/>
          <p:nvPr/>
        </p:nvSpPr>
        <p:spPr>
          <a:xfrm>
            <a:off x="18818026" y="12911560"/>
            <a:ext cx="3272141" cy="89255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200" dirty="0">
                <a:solidFill>
                  <a:srgbClr val="4472C4"/>
                </a:solidFill>
                <a:latin typeface="Times New Roman"/>
                <a:cs typeface="Times New Roman"/>
              </a:rPr>
              <a:t>SBGN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577</Words>
  <Application>Microsoft Office PowerPoint</Application>
  <PresentationFormat>Custom</PresentationFormat>
  <Paragraphs>67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 Rougny</dc:creator>
  <cp:lastModifiedBy>Adrien Rougny</cp:lastModifiedBy>
  <cp:revision>591</cp:revision>
  <dcterms:modified xsi:type="dcterms:W3CDTF">2019-07-11T12:12:10Z</dcterms:modified>
</cp:coreProperties>
</file>