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397" y="2884851"/>
            <a:ext cx="7741284" cy="189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230" y="3346722"/>
            <a:ext cx="10074865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100" spc="275" dirty="0">
                <a:solidFill>
                  <a:srgbClr val="FFFFFF"/>
                </a:solidFill>
              </a:rPr>
              <a:t>Unity</a:t>
            </a:r>
            <a:br>
              <a:rPr lang="ru-RU" sz="8100" spc="275" dirty="0">
                <a:solidFill>
                  <a:srgbClr val="FFFFFF"/>
                </a:solidFill>
              </a:rPr>
            </a:br>
            <a:r>
              <a:rPr lang="ru-RU" sz="8100" spc="275" dirty="0">
                <a:solidFill>
                  <a:srgbClr val="FFFFFF"/>
                </a:solidFill>
              </a:rPr>
              <a:t>Анимации и звук</a:t>
            </a:r>
            <a:endParaRPr sz="8100" dirty="0"/>
          </a:p>
        </p:txBody>
      </p:sp>
      <p:sp>
        <p:nvSpPr>
          <p:cNvPr id="4" name="object 4"/>
          <p:cNvSpPr/>
          <p:nvPr/>
        </p:nvSpPr>
        <p:spPr>
          <a:xfrm>
            <a:off x="1646083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0" y="0"/>
                </a:moveTo>
                <a:lnTo>
                  <a:pt x="9524" y="0"/>
                </a:ln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963" y="4165382"/>
            <a:ext cx="152400" cy="1951989"/>
          </a:xfrm>
          <a:custGeom>
            <a:avLst/>
            <a:gdLst/>
            <a:ahLst/>
            <a:cxnLst/>
            <a:rect l="l" t="t" r="r" b="b"/>
            <a:pathLst>
              <a:path w="152400" h="1951989">
                <a:moveTo>
                  <a:pt x="152399" y="0"/>
                </a:moveTo>
                <a:lnTo>
                  <a:pt x="152399" y="1951846"/>
                </a:lnTo>
                <a:lnTo>
                  <a:pt x="0" y="1951846"/>
                </a:lnTo>
                <a:lnTo>
                  <a:pt x="0" y="0"/>
                </a:lnTo>
                <a:lnTo>
                  <a:pt x="152399" y="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39820" y="9598639"/>
            <a:ext cx="43942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5" y="2132867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140" y="2473652"/>
            <a:ext cx="531749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lang="ru-RU" sz="3200" b="1" spc="-2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3200" b="1" spc="-2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225" dirty="0">
                <a:solidFill>
                  <a:srgbClr val="FFFFFF"/>
                </a:solidFill>
                <a:latin typeface="Tahoma"/>
                <a:cs typeface="Tahoma"/>
              </a:rPr>
              <a:t>Скрипт для добавления звука в проект</a:t>
            </a:r>
            <a:endParaRPr lang="ru-RU" sz="3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6532" y="11"/>
            <a:ext cx="11591925" cy="10287000"/>
          </a:xfrm>
          <a:custGeom>
            <a:avLst/>
            <a:gdLst/>
            <a:ahLst/>
            <a:cxnLst/>
            <a:rect l="l" t="t" r="r" b="b"/>
            <a:pathLst>
              <a:path w="11591925" h="10287000">
                <a:moveTo>
                  <a:pt x="11591455" y="2132838"/>
                </a:moveTo>
                <a:lnTo>
                  <a:pt x="10388" y="2132838"/>
                </a:lnTo>
                <a:lnTo>
                  <a:pt x="10388" y="0"/>
                </a:lnTo>
                <a:lnTo>
                  <a:pt x="863" y="0"/>
                </a:lnTo>
                <a:lnTo>
                  <a:pt x="863" y="2132838"/>
                </a:lnTo>
                <a:lnTo>
                  <a:pt x="0" y="2132838"/>
                </a:lnTo>
                <a:lnTo>
                  <a:pt x="0" y="2142363"/>
                </a:lnTo>
                <a:lnTo>
                  <a:pt x="863" y="2142363"/>
                </a:lnTo>
                <a:lnTo>
                  <a:pt x="863" y="10287000"/>
                </a:lnTo>
                <a:lnTo>
                  <a:pt x="10388" y="10287000"/>
                </a:lnTo>
                <a:lnTo>
                  <a:pt x="10388" y="2142363"/>
                </a:lnTo>
                <a:lnTo>
                  <a:pt x="11591455" y="2142363"/>
                </a:lnTo>
                <a:lnTo>
                  <a:pt x="11591455" y="2132838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76375" y="978222"/>
            <a:ext cx="540702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155" dirty="0" err="1">
                <a:solidFill>
                  <a:srgbClr val="E6E6E6"/>
                </a:solidFill>
              </a:rPr>
              <a:t>Скрпит</a:t>
            </a:r>
            <a:r>
              <a:rPr lang="ru-RU" sz="4200" spc="155" dirty="0">
                <a:solidFill>
                  <a:srgbClr val="E6E6E6"/>
                </a:solidFill>
              </a:rPr>
              <a:t> Звука</a:t>
            </a:r>
            <a:endParaRPr lang="en-US" sz="4200" spc="155" dirty="0">
              <a:solidFill>
                <a:srgbClr val="E6E6E6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067" y="6362700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6339A-7A07-72F5-12A6-FABC9E14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57" y="2473652"/>
            <a:ext cx="6020459" cy="6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81" y="804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4144660" y="1519920"/>
              <a:ext cx="1951989" cy="152400"/>
            </a:xfrm>
            <a:custGeom>
              <a:avLst/>
              <a:gdLst/>
              <a:ahLst/>
              <a:cxnLst/>
              <a:rect l="l" t="t" r="r" b="b"/>
              <a:pathLst>
                <a:path w="1951990" h="152400">
                  <a:moveTo>
                    <a:pt x="19518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951846" y="0"/>
                  </a:lnTo>
                  <a:lnTo>
                    <a:pt x="1951846" y="152399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62" y="9258275"/>
                  </a:moveTo>
                  <a:lnTo>
                    <a:pt x="16092678" y="9258275"/>
                  </a:lnTo>
                  <a:lnTo>
                    <a:pt x="16092678" y="0"/>
                  </a:lnTo>
                  <a:lnTo>
                    <a:pt x="16083153" y="0"/>
                  </a:lnTo>
                  <a:lnTo>
                    <a:pt x="16083153" y="9258275"/>
                  </a:lnTo>
                  <a:lnTo>
                    <a:pt x="0" y="9258275"/>
                  </a:lnTo>
                  <a:lnTo>
                    <a:pt x="0" y="9267800"/>
                  </a:lnTo>
                  <a:lnTo>
                    <a:pt x="16083153" y="9267800"/>
                  </a:lnTo>
                  <a:lnTo>
                    <a:pt x="16083153" y="10287000"/>
                  </a:lnTo>
                  <a:lnTo>
                    <a:pt x="16092678" y="10287000"/>
                  </a:lnTo>
                  <a:lnTo>
                    <a:pt x="16092678" y="9267800"/>
                  </a:lnTo>
                  <a:lnTo>
                    <a:pt x="18287962" y="9267800"/>
                  </a:lnTo>
                  <a:lnTo>
                    <a:pt x="18287962" y="9258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1397" y="1432399"/>
            <a:ext cx="5825151" cy="50783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260"/>
              </a:spcBef>
            </a:pPr>
            <a:r>
              <a:rPr lang="ru-RU" spc="15" dirty="0"/>
              <a:t>Для чего нужны анимации</a:t>
            </a:r>
            <a:endParaRPr spc="140" dirty="0"/>
          </a:p>
        </p:txBody>
      </p:sp>
      <p:sp>
        <p:nvSpPr>
          <p:cNvPr id="9" name="object 9"/>
          <p:cNvSpPr txBox="1"/>
          <p:nvPr/>
        </p:nvSpPr>
        <p:spPr>
          <a:xfrm>
            <a:off x="1458945" y="2539245"/>
            <a:ext cx="6692265" cy="430181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244"/>
              </a:spcBef>
            </a:pPr>
            <a:r>
              <a:rPr lang="ru-RU" sz="3100" b="1" spc="170" dirty="0">
                <a:solidFill>
                  <a:srgbClr val="2F2F2F"/>
                </a:solidFill>
                <a:latin typeface="Tahoma"/>
                <a:cs typeface="Tahoma"/>
              </a:rPr>
              <a:t>Одним из неотъемлемых элементов игровых приложений, обеспечивающих красочный пользовательский опыт, является анимация. Основным компонентом </a:t>
            </a:r>
            <a:r>
              <a:rPr lang="ru-RU" sz="3100" b="1" spc="170" dirty="0" err="1">
                <a:solidFill>
                  <a:srgbClr val="2F2F2F"/>
                </a:solidFill>
                <a:latin typeface="Tahoma"/>
                <a:cs typeface="Tahoma"/>
              </a:rPr>
              <a:t>Unity</a:t>
            </a:r>
            <a:r>
              <a:rPr lang="ru-RU" sz="3100" b="1" spc="170" dirty="0">
                <a:solidFill>
                  <a:srgbClr val="2F2F2F"/>
                </a:solidFill>
                <a:latin typeface="Tahoma"/>
                <a:cs typeface="Tahoma"/>
              </a:rPr>
              <a:t> для анимации является "</a:t>
            </a:r>
            <a:r>
              <a:rPr lang="ru-RU" sz="3100" b="1" spc="170" dirty="0" err="1">
                <a:solidFill>
                  <a:srgbClr val="2F2F2F"/>
                </a:solidFill>
                <a:latin typeface="Tahoma"/>
                <a:cs typeface="Tahoma"/>
              </a:rPr>
              <a:t>Mecanim</a:t>
            </a:r>
            <a:endParaRPr sz="3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81434" y="9705994"/>
            <a:ext cx="43942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5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2F2F2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BC9411-DF8B-4E4C-860B-F100F10D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58" y="1680358"/>
            <a:ext cx="6352798" cy="6352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4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6588" y="3347065"/>
            <a:ext cx="4404811" cy="4844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50" dirty="0">
              <a:latin typeface="Tahoma"/>
              <a:cs typeface="Tahoma"/>
            </a:endParaRPr>
          </a:p>
          <a:p>
            <a:pPr marL="355600" marR="273050" indent="-342900">
              <a:lnSpc>
                <a:spcPct val="109800"/>
              </a:lnSpc>
              <a:buFontTx/>
              <a:buChar char="-"/>
            </a:pPr>
            <a:r>
              <a:rPr lang="ru-RU" sz="2400" b="1" spc="55" dirty="0">
                <a:solidFill>
                  <a:srgbClr val="FFFFFF"/>
                </a:solidFill>
                <a:latin typeface="Tahoma"/>
                <a:cs typeface="Tahoma"/>
              </a:rPr>
              <a:t>Быстрое создание анимации</a:t>
            </a:r>
          </a:p>
          <a:p>
            <a:pPr marL="12700" marR="273050">
              <a:lnSpc>
                <a:spcPct val="109800"/>
              </a:lnSpc>
            </a:pPr>
            <a:endParaRPr lang="ru-RU" sz="2400" b="1" spc="5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marR="273050" indent="-342900">
              <a:lnSpc>
                <a:spcPct val="109800"/>
              </a:lnSpc>
              <a:buFontTx/>
              <a:buChar char="-"/>
            </a:pPr>
            <a:r>
              <a:rPr lang="ru-RU" sz="2400" b="1" spc="55" dirty="0">
                <a:solidFill>
                  <a:srgbClr val="FFFFFF"/>
                </a:solidFill>
                <a:latin typeface="Tahoma"/>
                <a:cs typeface="Tahoma"/>
              </a:rPr>
              <a:t>Отсутствие кода</a:t>
            </a:r>
          </a:p>
          <a:p>
            <a:pPr marL="12700" marR="273050">
              <a:lnSpc>
                <a:spcPct val="109800"/>
              </a:lnSpc>
            </a:pPr>
            <a:endParaRPr lang="ru-RU" sz="2400" b="1" spc="5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marR="273050" indent="-342900">
              <a:lnSpc>
                <a:spcPct val="109800"/>
              </a:lnSpc>
              <a:buFontTx/>
              <a:buChar char="-"/>
            </a:pPr>
            <a:r>
              <a:rPr lang="ru-RU" sz="2400" b="1" spc="55" dirty="0">
                <a:solidFill>
                  <a:srgbClr val="FFFFFF"/>
                </a:solidFill>
                <a:latin typeface="Tahoma"/>
                <a:cs typeface="Tahoma"/>
              </a:rPr>
              <a:t>Легка в освоении</a:t>
            </a:r>
          </a:p>
          <a:p>
            <a:pPr marL="12700" marR="273050">
              <a:lnSpc>
                <a:spcPct val="109800"/>
              </a:lnSpc>
            </a:pPr>
            <a:endParaRPr lang="ru-RU" sz="2400" b="1" spc="5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marR="273050" indent="-342900">
              <a:lnSpc>
                <a:spcPct val="109800"/>
              </a:lnSpc>
              <a:buFontTx/>
              <a:buChar char="-"/>
            </a:pPr>
            <a:r>
              <a:rPr lang="ru-RU" sz="2400" b="1" spc="55" dirty="0">
                <a:solidFill>
                  <a:srgbClr val="FFFFFF"/>
                </a:solidFill>
                <a:latin typeface="Tahoma"/>
                <a:cs typeface="Tahoma"/>
              </a:rPr>
              <a:t>Отсутствие более точной настройки анимации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2401024"/>
                </a:moveTo>
                <a:lnTo>
                  <a:pt x="15920822" y="2401024"/>
                </a:lnTo>
                <a:lnTo>
                  <a:pt x="15920822" y="0"/>
                </a:lnTo>
                <a:lnTo>
                  <a:pt x="15911297" y="0"/>
                </a:lnTo>
                <a:lnTo>
                  <a:pt x="15911297" y="2401024"/>
                </a:lnTo>
                <a:lnTo>
                  <a:pt x="0" y="2401024"/>
                </a:lnTo>
                <a:lnTo>
                  <a:pt x="0" y="2410549"/>
                </a:lnTo>
                <a:lnTo>
                  <a:pt x="15911297" y="2410549"/>
                </a:lnTo>
                <a:lnTo>
                  <a:pt x="15911297" y="10286987"/>
                </a:lnTo>
                <a:lnTo>
                  <a:pt x="15920822" y="10286987"/>
                </a:lnTo>
                <a:lnTo>
                  <a:pt x="15920822" y="2410549"/>
                </a:lnTo>
                <a:lnTo>
                  <a:pt x="18287988" y="2410549"/>
                </a:lnTo>
                <a:lnTo>
                  <a:pt x="18287988" y="2401024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1409700"/>
            <a:ext cx="794740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80" dirty="0">
                <a:solidFill>
                  <a:srgbClr val="E6E6E6"/>
                </a:solidFill>
              </a:rPr>
              <a:t>Анимация через </a:t>
            </a:r>
            <a:r>
              <a:rPr lang="en-US" sz="4200" spc="80" dirty="0">
                <a:solidFill>
                  <a:srgbClr val="E6E6E6"/>
                </a:solidFill>
              </a:rPr>
              <a:t>Animator</a:t>
            </a:r>
            <a:endParaRPr lang="en-US"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675B1B-6249-4471-8EAA-0E016205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6500"/>
            <a:ext cx="8916037" cy="4696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9F3158-DB00-8141-B987-F8BCE70B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339374"/>
            <a:ext cx="5325218" cy="2676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3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6589" y="3347063"/>
            <a:ext cx="4122420" cy="4537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Более точная настройка анимации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Чуть сложнее аниматора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Возможны </a:t>
            </a:r>
            <a:r>
              <a:rPr lang="ru-RU" sz="2650" b="1" spc="-75" dirty="0" err="1">
                <a:solidFill>
                  <a:srgbClr val="FFFFFF"/>
                </a:solidFill>
                <a:latin typeface="Tahoma"/>
                <a:cs typeface="Tahoma"/>
              </a:rPr>
              <a:t>разыне</a:t>
            </a: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 вариации написания кода анимации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2401024"/>
                </a:moveTo>
                <a:lnTo>
                  <a:pt x="15920822" y="2401024"/>
                </a:lnTo>
                <a:lnTo>
                  <a:pt x="15920822" y="0"/>
                </a:lnTo>
                <a:lnTo>
                  <a:pt x="15911297" y="0"/>
                </a:lnTo>
                <a:lnTo>
                  <a:pt x="15911297" y="2401024"/>
                </a:lnTo>
                <a:lnTo>
                  <a:pt x="0" y="2401024"/>
                </a:lnTo>
                <a:lnTo>
                  <a:pt x="0" y="2410549"/>
                </a:lnTo>
                <a:lnTo>
                  <a:pt x="15911297" y="2410549"/>
                </a:lnTo>
                <a:lnTo>
                  <a:pt x="15911297" y="10286987"/>
                </a:lnTo>
                <a:lnTo>
                  <a:pt x="15920822" y="10286987"/>
                </a:lnTo>
                <a:lnTo>
                  <a:pt x="15920822" y="2410549"/>
                </a:lnTo>
                <a:lnTo>
                  <a:pt x="18287988" y="2410549"/>
                </a:lnTo>
                <a:lnTo>
                  <a:pt x="18287988" y="2401024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1397" y="1229054"/>
            <a:ext cx="7817484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80" dirty="0">
                <a:solidFill>
                  <a:srgbClr val="E6E6E6"/>
                </a:solidFill>
              </a:rPr>
              <a:t>Анимация через Код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91E345-0342-4133-8361-FDE10303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6" y="3695700"/>
            <a:ext cx="8649758" cy="3840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6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06589" y="3347060"/>
            <a:ext cx="4321175" cy="369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03.</a:t>
            </a: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Не всегда подходит для анимации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650" b="1" spc="-7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ru-RU" sz="2650" b="1" spc="-75" dirty="0">
                <a:solidFill>
                  <a:srgbClr val="FFFFFF"/>
                </a:solidFill>
                <a:latin typeface="Tahoma"/>
                <a:cs typeface="Tahoma"/>
              </a:rPr>
              <a:t>В основном используется для анимации большого количества объектов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88" y="2401024"/>
                </a:moveTo>
                <a:lnTo>
                  <a:pt x="15920822" y="2401024"/>
                </a:lnTo>
                <a:lnTo>
                  <a:pt x="15920822" y="0"/>
                </a:lnTo>
                <a:lnTo>
                  <a:pt x="15911297" y="0"/>
                </a:lnTo>
                <a:lnTo>
                  <a:pt x="15911297" y="2401024"/>
                </a:lnTo>
                <a:lnTo>
                  <a:pt x="0" y="2401024"/>
                </a:lnTo>
                <a:lnTo>
                  <a:pt x="0" y="2410549"/>
                </a:lnTo>
                <a:lnTo>
                  <a:pt x="15911297" y="2410549"/>
                </a:lnTo>
                <a:lnTo>
                  <a:pt x="15911297" y="10286987"/>
                </a:lnTo>
                <a:lnTo>
                  <a:pt x="15920822" y="10286987"/>
                </a:lnTo>
                <a:lnTo>
                  <a:pt x="15920822" y="2410549"/>
                </a:lnTo>
                <a:lnTo>
                  <a:pt x="18287988" y="2410549"/>
                </a:lnTo>
                <a:lnTo>
                  <a:pt x="18287988" y="2401024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1156006"/>
            <a:ext cx="74676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80" dirty="0">
                <a:solidFill>
                  <a:srgbClr val="E6E6E6"/>
                </a:solidFill>
              </a:rPr>
              <a:t>Анимация через частицы</a:t>
            </a:r>
            <a:endParaRPr sz="4200" dirty="0"/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26" name="Picture 2" descr="Unity: системы частиц">
            <a:extLst>
              <a:ext uri="{FF2B5EF4-FFF2-40B4-BE49-F238E27FC236}">
                <a16:creationId xmlns:a16="http://schemas.microsoft.com/office/drawing/2014/main" id="{2AFA0846-5504-432A-BABA-7EB96EB8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0" y="3347060"/>
            <a:ext cx="9469980" cy="53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"/>
            <a:ext cx="18288000" cy="10287000"/>
            <a:chOff x="0" y="11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8779262" y="9218824"/>
              <a:ext cx="1951989" cy="152400"/>
            </a:xfrm>
            <a:custGeom>
              <a:avLst/>
              <a:gdLst/>
              <a:ahLst/>
              <a:cxnLst/>
              <a:rect l="l" t="t" r="r" b="b"/>
              <a:pathLst>
                <a:path w="1951990" h="152400">
                  <a:moveTo>
                    <a:pt x="19518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951846" y="0"/>
                  </a:lnTo>
                  <a:lnTo>
                    <a:pt x="1951846" y="152399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62" y="9364421"/>
                  </a:moveTo>
                  <a:lnTo>
                    <a:pt x="8778862" y="9364421"/>
                  </a:lnTo>
                  <a:lnTo>
                    <a:pt x="8778862" y="0"/>
                  </a:lnTo>
                  <a:lnTo>
                    <a:pt x="8769337" y="0"/>
                  </a:lnTo>
                  <a:lnTo>
                    <a:pt x="8769337" y="9364421"/>
                  </a:lnTo>
                  <a:lnTo>
                    <a:pt x="0" y="9364421"/>
                  </a:lnTo>
                  <a:lnTo>
                    <a:pt x="0" y="9373946"/>
                  </a:lnTo>
                  <a:lnTo>
                    <a:pt x="8769337" y="9373946"/>
                  </a:lnTo>
                  <a:lnTo>
                    <a:pt x="8769337" y="10287000"/>
                  </a:lnTo>
                  <a:lnTo>
                    <a:pt x="8778862" y="10287000"/>
                  </a:lnTo>
                  <a:lnTo>
                    <a:pt x="8778862" y="9373946"/>
                  </a:lnTo>
                  <a:lnTo>
                    <a:pt x="18287962" y="9373946"/>
                  </a:lnTo>
                  <a:lnTo>
                    <a:pt x="18287962" y="9364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239487"/>
            <a:ext cx="698436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85" dirty="0"/>
              <a:t>Звук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1438331" y="4495824"/>
            <a:ext cx="6452235" cy="1017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5"/>
              </a:spcBef>
            </a:pPr>
            <a:r>
              <a:rPr lang="ru-RU" sz="2900" spc="254" dirty="0">
                <a:solidFill>
                  <a:srgbClr val="2F2F2F"/>
                </a:solidFill>
                <a:latin typeface="Tahoma"/>
                <a:cs typeface="Tahoma"/>
              </a:rPr>
              <a:t>Наложение звуков на различные события</a:t>
            </a:r>
            <a:endParaRPr sz="2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695404"/>
            <a:ext cx="43942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5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2F2F2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2F2F2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050" name="Picture 2" descr="Бесплатные звуки и музыка для игр | Unity, игры, уроки | Яндекс Дзен">
            <a:extLst>
              <a:ext uri="{FF2B5EF4-FFF2-40B4-BE49-F238E27FC236}">
                <a16:creationId xmlns:a16="http://schemas.microsoft.com/office/drawing/2014/main" id="{9EBC0DB1-3E6A-4D16-9356-7F0BF4DA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325" y="3086100"/>
            <a:ext cx="867591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5" y="2132867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140" y="2473652"/>
            <a:ext cx="5317490" cy="341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25" dirty="0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Audio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(источник звука) воспроизводит </a:t>
            </a: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Audio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Clip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в сцене. Если </a:t>
            </a: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Audio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2300" b="1" spc="90" dirty="0" err="1">
                <a:solidFill>
                  <a:srgbClr val="FFFFFF"/>
                </a:solidFill>
                <a:latin typeface="Tahoma"/>
                <a:cs typeface="Tahoma"/>
              </a:rPr>
              <a:t>Clip</a:t>
            </a: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 является 3D клипом, источник проигрывается в заданном положении в пространстве и будет приглушаться в зависимости от расстояния.</a:t>
            </a:r>
            <a:endParaRPr sz="185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6532" y="11"/>
            <a:ext cx="11591925" cy="10287000"/>
          </a:xfrm>
          <a:custGeom>
            <a:avLst/>
            <a:gdLst/>
            <a:ahLst/>
            <a:cxnLst/>
            <a:rect l="l" t="t" r="r" b="b"/>
            <a:pathLst>
              <a:path w="11591925" h="10287000">
                <a:moveTo>
                  <a:pt x="11591455" y="2132838"/>
                </a:moveTo>
                <a:lnTo>
                  <a:pt x="10388" y="2132838"/>
                </a:lnTo>
                <a:lnTo>
                  <a:pt x="10388" y="0"/>
                </a:lnTo>
                <a:lnTo>
                  <a:pt x="863" y="0"/>
                </a:lnTo>
                <a:lnTo>
                  <a:pt x="863" y="2132838"/>
                </a:lnTo>
                <a:lnTo>
                  <a:pt x="0" y="2132838"/>
                </a:lnTo>
                <a:lnTo>
                  <a:pt x="0" y="2142363"/>
                </a:lnTo>
                <a:lnTo>
                  <a:pt x="863" y="2142363"/>
                </a:lnTo>
                <a:lnTo>
                  <a:pt x="863" y="10287000"/>
                </a:lnTo>
                <a:lnTo>
                  <a:pt x="10388" y="10287000"/>
                </a:lnTo>
                <a:lnTo>
                  <a:pt x="10388" y="2142363"/>
                </a:lnTo>
                <a:lnTo>
                  <a:pt x="11591455" y="2142363"/>
                </a:lnTo>
                <a:lnTo>
                  <a:pt x="11591455" y="2132838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76375" y="978222"/>
            <a:ext cx="540702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200" spc="155" dirty="0">
                <a:solidFill>
                  <a:srgbClr val="E6E6E6"/>
                </a:solidFill>
              </a:rPr>
              <a:t>Audio Source</a:t>
            </a:r>
          </a:p>
        </p:txBody>
      </p:sp>
      <p:sp>
        <p:nvSpPr>
          <p:cNvPr id="8" name="object 8"/>
          <p:cNvSpPr/>
          <p:nvPr/>
        </p:nvSpPr>
        <p:spPr>
          <a:xfrm>
            <a:off x="193067" y="6362700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074" name="Picture 2" descr="https://docs.unity3d.com/ru/2019.4/uploads/Main/AudioSourceInspector.png">
            <a:extLst>
              <a:ext uri="{FF2B5EF4-FFF2-40B4-BE49-F238E27FC236}">
                <a16:creationId xmlns:a16="http://schemas.microsoft.com/office/drawing/2014/main" id="{C6E4A506-EB48-4B80-A77F-CA70D4B0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215307"/>
            <a:ext cx="4146281" cy="79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5" y="2132867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532" y="11"/>
            <a:ext cx="11591925" cy="10287000"/>
          </a:xfrm>
          <a:custGeom>
            <a:avLst/>
            <a:gdLst/>
            <a:ahLst/>
            <a:cxnLst/>
            <a:rect l="l" t="t" r="r" b="b"/>
            <a:pathLst>
              <a:path w="11591925" h="10287000">
                <a:moveTo>
                  <a:pt x="11591455" y="2132838"/>
                </a:moveTo>
                <a:lnTo>
                  <a:pt x="10388" y="2132838"/>
                </a:lnTo>
                <a:lnTo>
                  <a:pt x="10388" y="0"/>
                </a:lnTo>
                <a:lnTo>
                  <a:pt x="863" y="0"/>
                </a:lnTo>
                <a:lnTo>
                  <a:pt x="863" y="2132838"/>
                </a:lnTo>
                <a:lnTo>
                  <a:pt x="0" y="2132838"/>
                </a:lnTo>
                <a:lnTo>
                  <a:pt x="0" y="2142363"/>
                </a:lnTo>
                <a:lnTo>
                  <a:pt x="863" y="2142363"/>
                </a:lnTo>
                <a:lnTo>
                  <a:pt x="863" y="10287000"/>
                </a:lnTo>
                <a:lnTo>
                  <a:pt x="10388" y="10287000"/>
                </a:lnTo>
                <a:lnTo>
                  <a:pt x="10388" y="2142363"/>
                </a:lnTo>
                <a:lnTo>
                  <a:pt x="11591455" y="2142363"/>
                </a:lnTo>
                <a:lnTo>
                  <a:pt x="11591455" y="2132838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185" y="5215181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4140" y="2473652"/>
            <a:ext cx="5899150" cy="4884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25" dirty="0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300" dirty="0">
              <a:latin typeface="Tahoma"/>
              <a:cs typeface="Tahoma"/>
            </a:endParaRPr>
          </a:p>
          <a:p>
            <a:pPr marL="12700" marR="364490">
              <a:lnSpc>
                <a:spcPct val="114900"/>
              </a:lnSpc>
              <a:spcBef>
                <a:spcPts val="2345"/>
              </a:spcBef>
            </a:pP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Существует три типа спадания (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Mode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):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Logarithmic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(логарифмическое спадание),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Linear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(линейное спадание) и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Custom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(пользовательское спадание).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Custom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настраивается с помощью кривой зависимости громкости от расстояния, как описано ниже. Если вы попытаетесь изменить кривую в то время, как у вас выбран тип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Logarithmic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или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Linear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, то он автоматически сменится на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Custom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lang="ru-RU" sz="1850" b="1" spc="185" dirty="0" err="1">
                <a:solidFill>
                  <a:srgbClr val="E6E6E6"/>
                </a:solidFill>
                <a:latin typeface="Tahoma"/>
                <a:cs typeface="Tahoma"/>
              </a:rPr>
              <a:t>Rolloff</a:t>
            </a:r>
            <a:r>
              <a:rPr lang="ru-RU" sz="1850" b="1" spc="185" dirty="0">
                <a:solidFill>
                  <a:srgbClr val="E6E6E6"/>
                </a:solidFill>
                <a:latin typeface="Tahoma"/>
                <a:cs typeface="Tahoma"/>
              </a:rPr>
              <a:t>.</a:t>
            </a:r>
            <a:endParaRPr sz="2150" b="1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76375" y="978222"/>
            <a:ext cx="490142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160" dirty="0">
                <a:solidFill>
                  <a:srgbClr val="E6E6E6"/>
                </a:solidFill>
              </a:rPr>
              <a:t>Типы спадания</a:t>
            </a:r>
          </a:p>
        </p:txBody>
      </p:sp>
      <p:pic>
        <p:nvPicPr>
          <p:cNvPr id="4098" name="Picture 2" descr="Rolloff Modes that an audio source can have.">
            <a:extLst>
              <a:ext uri="{FF2B5EF4-FFF2-40B4-BE49-F238E27FC236}">
                <a16:creationId xmlns:a16="http://schemas.microsoft.com/office/drawing/2014/main" id="{9768B1A1-59F3-423A-8467-B80FED10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97" y="3467100"/>
            <a:ext cx="10762793" cy="39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0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532" y="11"/>
            <a:ext cx="11591925" cy="10287000"/>
          </a:xfrm>
          <a:custGeom>
            <a:avLst/>
            <a:gdLst/>
            <a:ahLst/>
            <a:cxnLst/>
            <a:rect l="l" t="t" r="r" b="b"/>
            <a:pathLst>
              <a:path w="11591925" h="10287000">
                <a:moveTo>
                  <a:pt x="11591455" y="2132838"/>
                </a:moveTo>
                <a:lnTo>
                  <a:pt x="10388" y="2132838"/>
                </a:lnTo>
                <a:lnTo>
                  <a:pt x="10388" y="0"/>
                </a:lnTo>
                <a:lnTo>
                  <a:pt x="863" y="0"/>
                </a:lnTo>
                <a:lnTo>
                  <a:pt x="863" y="2132838"/>
                </a:lnTo>
                <a:lnTo>
                  <a:pt x="0" y="2132838"/>
                </a:lnTo>
                <a:lnTo>
                  <a:pt x="0" y="2142363"/>
                </a:lnTo>
                <a:lnTo>
                  <a:pt x="863" y="2142363"/>
                </a:lnTo>
                <a:lnTo>
                  <a:pt x="863" y="10287000"/>
                </a:lnTo>
                <a:lnTo>
                  <a:pt x="10388" y="10287000"/>
                </a:lnTo>
                <a:lnTo>
                  <a:pt x="10388" y="2142363"/>
                </a:lnTo>
                <a:lnTo>
                  <a:pt x="11591455" y="2142363"/>
                </a:lnTo>
                <a:lnTo>
                  <a:pt x="11591455" y="2132838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419100"/>
            <a:ext cx="5899150" cy="914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25" dirty="0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2300" b="1" spc="90" dirty="0">
                <a:solidFill>
                  <a:srgbClr val="FFFFFF"/>
                </a:solidFill>
                <a:latin typeface="Tahoma"/>
                <a:cs typeface="Tahoma"/>
              </a:rPr>
              <a:t>Существует несколько свойств аудио, которые могут меняться по функции расстояния между источником и слушателем звука.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endParaRPr lang="ru-RU" sz="2300" b="1" spc="9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b="1" spc="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Volume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Амплитуда (0,0 - 1,0) на расстоянии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b="1" spc="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Spatial Blend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2D (отображение исходного канала) в 3D (все каналы сведены к моно и ослаблены в зависимости от расстояния и направления).</a:t>
            </a:r>
            <a:endParaRPr lang="en-US" b="1" spc="9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b="1" spc="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Spread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Угол (0,0 - 360,0) по расстоянию.</a:t>
            </a:r>
            <a:endParaRPr lang="en-US" b="1" spc="9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b="1" spc="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Low-Pass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только если к источнику добавлен </a:t>
            </a:r>
            <a:r>
              <a:rPr lang="en-US" b="1" spc="90" dirty="0" err="1">
                <a:solidFill>
                  <a:srgbClr val="FFFFFF"/>
                </a:solidFill>
                <a:latin typeface="Tahoma"/>
                <a:cs typeface="Tahoma"/>
              </a:rPr>
              <a:t>LowPassFilter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): 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Частота отсекания (22000.0–10.0).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endParaRPr lang="ru-RU" b="1" spc="9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US" b="1" spc="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Reverb Zone</a:t>
            </a:r>
            <a:r>
              <a:rPr lang="en-US" b="1" spc="9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lang="ru-RU" b="1" spc="90" dirty="0">
                <a:solidFill>
                  <a:srgbClr val="FFFFFF"/>
                </a:solidFill>
                <a:latin typeface="Tahoma"/>
                <a:cs typeface="Tahoma"/>
              </a:rPr>
              <a:t>Количество сигнала, направленного в зоны реверберации. Обратите внимание, что свойство громкости, а также расстояние и направленное затухание сначала применяются к сигналу и, следовательно, влияют как на прямой, так и на отраженный сигналы.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15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b="1" spc="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1400" y="1163694"/>
            <a:ext cx="665402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200" spc="160" dirty="0">
                <a:solidFill>
                  <a:srgbClr val="E6E6E6"/>
                </a:solidFill>
              </a:rPr>
              <a:t>Функции расстояния</a:t>
            </a:r>
          </a:p>
        </p:txBody>
      </p:sp>
      <p:pic>
        <p:nvPicPr>
          <p:cNvPr id="5122" name="Picture 2" descr="Distance functions for Volume, Spatial Blend, Spread, Low-Pass audio filter, and Reverb Zone Mix. The current distance to the Audio Listener is marked in the graph by the red vertical line.">
            <a:extLst>
              <a:ext uri="{FF2B5EF4-FFF2-40B4-BE49-F238E27FC236}">
                <a16:creationId xmlns:a16="http://schemas.microsoft.com/office/drawing/2014/main" id="{2B0AEA43-0684-4D9D-95C0-F68AE1A5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147943"/>
            <a:ext cx="6871905" cy="56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2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348</Words>
  <Application>Microsoft Office PowerPoint</Application>
  <PresentationFormat>Произвольный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Tahoma</vt:lpstr>
      <vt:lpstr>Office Theme</vt:lpstr>
      <vt:lpstr>Unity Анимации и звук</vt:lpstr>
      <vt:lpstr>Для чего нужны анимации</vt:lpstr>
      <vt:lpstr>Анимация через Animator</vt:lpstr>
      <vt:lpstr>Анимация через Код</vt:lpstr>
      <vt:lpstr>Анимация через частицы</vt:lpstr>
      <vt:lpstr>Звук</vt:lpstr>
      <vt:lpstr>Audio Source</vt:lpstr>
      <vt:lpstr>Типы спадания</vt:lpstr>
      <vt:lpstr>Функции расстояния</vt:lpstr>
      <vt:lpstr>Скрпит Звука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ffaw dwa</dc:creator>
  <cp:keywords>DAE-hoOrKSE,BAE581FElcA</cp:keywords>
  <cp:lastModifiedBy>VR Club</cp:lastModifiedBy>
  <cp:revision>7</cp:revision>
  <dcterms:created xsi:type="dcterms:W3CDTF">2022-04-21T17:46:27Z</dcterms:created>
  <dcterms:modified xsi:type="dcterms:W3CDTF">2022-05-16T07:56:12Z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2022-04-21T00:00:00Z</vt:filetime>
  </property>
</Properties>
</file>