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F2F2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F2F2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F2F2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397" y="2884851"/>
            <a:ext cx="7741284" cy="1890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2F2F2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231" y="3346722"/>
            <a:ext cx="9483090" cy="12611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100" spc="275">
                <a:solidFill>
                  <a:srgbClr val="FFFFFF"/>
                </a:solidFill>
              </a:rPr>
              <a:t>Курсовая</a:t>
            </a:r>
            <a:r>
              <a:rPr dirty="0" sz="8100" spc="-145">
                <a:solidFill>
                  <a:srgbClr val="FFFFFF"/>
                </a:solidFill>
              </a:rPr>
              <a:t> </a:t>
            </a:r>
            <a:r>
              <a:rPr dirty="0" sz="8100" spc="229">
                <a:solidFill>
                  <a:srgbClr val="FFFFFF"/>
                </a:solidFill>
              </a:rPr>
              <a:t>работа</a:t>
            </a:r>
            <a:endParaRPr sz="8100"/>
          </a:p>
        </p:txBody>
      </p:sp>
      <p:sp>
        <p:nvSpPr>
          <p:cNvPr id="3" name="object 3"/>
          <p:cNvSpPr txBox="1"/>
          <p:nvPr/>
        </p:nvSpPr>
        <p:spPr>
          <a:xfrm>
            <a:off x="2917231" y="5204733"/>
            <a:ext cx="4812030" cy="19869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474470">
              <a:lnSpc>
                <a:spcPct val="117500"/>
              </a:lnSpc>
              <a:spcBef>
                <a:spcPts val="90"/>
              </a:spcBef>
              <a:tabLst>
                <a:tab pos="1925955" algn="l"/>
                <a:tab pos="2743200" algn="l"/>
              </a:tabLst>
            </a:pPr>
            <a:r>
              <a:rPr dirty="0" sz="3650" spc="830">
                <a:solidFill>
                  <a:srgbClr val="FFFFFF"/>
                </a:solidFill>
                <a:latin typeface="Bahnschrift"/>
                <a:cs typeface="Bahnschrift"/>
              </a:rPr>
              <a:t>Т</a:t>
            </a:r>
            <a:r>
              <a:rPr dirty="0" sz="3650" spc="635">
                <a:solidFill>
                  <a:srgbClr val="FFFFFF"/>
                </a:solidFill>
                <a:latin typeface="Bahnschrift"/>
                <a:cs typeface="Bahnschrift"/>
              </a:rPr>
              <a:t>Е</a:t>
            </a:r>
            <a:r>
              <a:rPr dirty="0" sz="3650" spc="1070">
                <a:solidFill>
                  <a:srgbClr val="FFFFFF"/>
                </a:solidFill>
                <a:latin typeface="Bahnschrift"/>
                <a:cs typeface="Bahnschrift"/>
              </a:rPr>
              <a:t>М</a:t>
            </a:r>
            <a:r>
              <a:rPr dirty="0" sz="3650" spc="795">
                <a:solidFill>
                  <a:srgbClr val="FFFFFF"/>
                </a:solidFill>
                <a:latin typeface="Bahnschrift"/>
                <a:cs typeface="Bahnschrift"/>
              </a:rPr>
              <a:t>А</a:t>
            </a:r>
            <a:r>
              <a:rPr dirty="0" sz="3650" spc="10">
                <a:solidFill>
                  <a:srgbClr val="FFFFFF"/>
                </a:solidFill>
                <a:latin typeface="Bahnschrift"/>
                <a:cs typeface="Bahnschrift"/>
              </a:rPr>
              <a:t>:</a:t>
            </a:r>
            <a:r>
              <a:rPr dirty="0" sz="3650">
                <a:solidFill>
                  <a:srgbClr val="FFFFFF"/>
                </a:solidFill>
                <a:latin typeface="Bahnschrift"/>
                <a:cs typeface="Bahnschrift"/>
              </a:rPr>
              <a:t>	</a:t>
            </a:r>
            <a:r>
              <a:rPr dirty="0" sz="3650" spc="685">
                <a:solidFill>
                  <a:srgbClr val="FFFFFF"/>
                </a:solidFill>
                <a:latin typeface="Bahnschrift"/>
                <a:cs typeface="Bahnschrift"/>
              </a:rPr>
              <a:t>У</a:t>
            </a:r>
            <a:r>
              <a:rPr dirty="0" sz="3650" spc="795">
                <a:solidFill>
                  <a:srgbClr val="FFFFFF"/>
                </a:solidFill>
                <a:latin typeface="Bahnschrift"/>
                <a:cs typeface="Bahnschrift"/>
              </a:rPr>
              <a:t>Ч</a:t>
            </a:r>
            <a:r>
              <a:rPr dirty="0" sz="3650" spc="635">
                <a:solidFill>
                  <a:srgbClr val="FFFFFF"/>
                </a:solidFill>
                <a:latin typeface="Bahnschrift"/>
                <a:cs typeface="Bahnschrift"/>
              </a:rPr>
              <a:t>Ё</a:t>
            </a:r>
            <a:r>
              <a:rPr dirty="0" sz="3650" spc="265">
                <a:solidFill>
                  <a:srgbClr val="FFFFFF"/>
                </a:solidFill>
                <a:latin typeface="Bahnschrift"/>
                <a:cs typeface="Bahnschrift"/>
              </a:rPr>
              <a:t>Т  </a:t>
            </a:r>
            <a:r>
              <a:rPr dirty="0" sz="3650" spc="765">
                <a:solidFill>
                  <a:srgbClr val="FFFFFF"/>
                </a:solidFill>
                <a:latin typeface="Bahnschrift"/>
                <a:cs typeface="Bahnschrift"/>
              </a:rPr>
              <a:t>ВЫДАЧИ	</a:t>
            </a:r>
            <a:r>
              <a:rPr dirty="0" sz="3650" spc="480">
                <a:solidFill>
                  <a:srgbClr val="FFFFFF"/>
                </a:solidFill>
                <a:latin typeface="Bahnschrift"/>
                <a:cs typeface="Bahnschrift"/>
              </a:rPr>
              <a:t>И</a:t>
            </a:r>
            <a:endParaRPr sz="365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284854" algn="l"/>
              </a:tabLst>
            </a:pPr>
            <a:r>
              <a:rPr dirty="0" sz="3650" spc="760">
                <a:solidFill>
                  <a:srgbClr val="FFFFFF"/>
                </a:solidFill>
                <a:latin typeface="Bahnschrift"/>
                <a:cs typeface="Bahnschrift"/>
              </a:rPr>
              <a:t>В</a:t>
            </a:r>
            <a:r>
              <a:rPr dirty="0" sz="3650" spc="1135">
                <a:solidFill>
                  <a:srgbClr val="FFFFFF"/>
                </a:solidFill>
                <a:latin typeface="Bahnschrift"/>
                <a:cs typeface="Bahnschrift"/>
              </a:rPr>
              <a:t>О</a:t>
            </a:r>
            <a:r>
              <a:rPr dirty="0" sz="3650" spc="580">
                <a:solidFill>
                  <a:srgbClr val="FFFFFF"/>
                </a:solidFill>
                <a:latin typeface="Bahnschrift"/>
                <a:cs typeface="Bahnschrift"/>
              </a:rPr>
              <a:t>З</a:t>
            </a:r>
            <a:r>
              <a:rPr dirty="0" sz="3650" spc="760">
                <a:solidFill>
                  <a:srgbClr val="FFFFFF"/>
                </a:solidFill>
                <a:latin typeface="Bahnschrift"/>
                <a:cs typeface="Bahnschrift"/>
              </a:rPr>
              <a:t>В</a:t>
            </a:r>
            <a:r>
              <a:rPr dirty="0" sz="3650" spc="725">
                <a:solidFill>
                  <a:srgbClr val="FFFFFF"/>
                </a:solidFill>
                <a:latin typeface="Bahnschrift"/>
                <a:cs typeface="Bahnschrift"/>
              </a:rPr>
              <a:t>Р</a:t>
            </a:r>
            <a:r>
              <a:rPr dirty="0" sz="3650" spc="795">
                <a:solidFill>
                  <a:srgbClr val="FFFFFF"/>
                </a:solidFill>
                <a:latin typeface="Bahnschrift"/>
                <a:cs typeface="Bahnschrift"/>
              </a:rPr>
              <a:t>А</a:t>
            </a:r>
            <a:r>
              <a:rPr dirty="0" sz="3650" spc="830">
                <a:solidFill>
                  <a:srgbClr val="FFFFFF"/>
                </a:solidFill>
                <a:latin typeface="Bahnschrift"/>
                <a:cs typeface="Bahnschrift"/>
              </a:rPr>
              <a:t>Т</a:t>
            </a:r>
            <a:r>
              <a:rPr dirty="0" sz="3650" spc="430">
                <a:solidFill>
                  <a:srgbClr val="FFFFFF"/>
                </a:solidFill>
                <a:latin typeface="Bahnschrift"/>
                <a:cs typeface="Bahnschrift"/>
              </a:rPr>
              <a:t>А</a:t>
            </a:r>
            <a:r>
              <a:rPr dirty="0" sz="3650">
                <a:solidFill>
                  <a:srgbClr val="FFFFFF"/>
                </a:solidFill>
                <a:latin typeface="Bahnschrift"/>
                <a:cs typeface="Bahnschrift"/>
              </a:rPr>
              <a:t>	</a:t>
            </a:r>
            <a:r>
              <a:rPr dirty="0" sz="3650" spc="645">
                <a:solidFill>
                  <a:srgbClr val="FFFFFF"/>
                </a:solidFill>
                <a:latin typeface="Bahnschrift"/>
                <a:cs typeface="Bahnschrift"/>
              </a:rPr>
              <a:t>К</a:t>
            </a:r>
            <a:r>
              <a:rPr dirty="0" sz="3650" spc="910">
                <a:solidFill>
                  <a:srgbClr val="FFFFFF"/>
                </a:solidFill>
                <a:latin typeface="Bahnschrift"/>
                <a:cs typeface="Bahnschrift"/>
              </a:rPr>
              <a:t>Н</a:t>
            </a:r>
            <a:r>
              <a:rPr dirty="0" sz="3650" spc="844">
                <a:solidFill>
                  <a:srgbClr val="FFFFFF"/>
                </a:solidFill>
                <a:latin typeface="Bahnschrift"/>
                <a:cs typeface="Bahnschrift"/>
              </a:rPr>
              <a:t>И</a:t>
            </a:r>
            <a:r>
              <a:rPr dirty="0" sz="3650" spc="390">
                <a:solidFill>
                  <a:srgbClr val="FFFFFF"/>
                </a:solidFill>
                <a:latin typeface="Bahnschrift"/>
                <a:cs typeface="Bahnschrift"/>
              </a:rPr>
              <a:t>Г</a:t>
            </a:r>
            <a:endParaRPr sz="3650">
              <a:latin typeface="Bahnschrift"/>
              <a:cs typeface="Bahnschrif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6083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0" y="0"/>
                </a:moveTo>
                <a:lnTo>
                  <a:pt x="9524" y="0"/>
                </a:lnTo>
                <a:lnTo>
                  <a:pt x="9524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5963" y="4165382"/>
            <a:ext cx="152400" cy="1951989"/>
          </a:xfrm>
          <a:custGeom>
            <a:avLst/>
            <a:gdLst/>
            <a:ahLst/>
            <a:cxnLst/>
            <a:rect l="l" t="t" r="r" b="b"/>
            <a:pathLst>
              <a:path w="152400" h="1951989">
                <a:moveTo>
                  <a:pt x="152399" y="0"/>
                </a:moveTo>
                <a:lnTo>
                  <a:pt x="152399" y="1951846"/>
                </a:lnTo>
                <a:lnTo>
                  <a:pt x="0" y="1951846"/>
                </a:lnTo>
                <a:lnTo>
                  <a:pt x="0" y="0"/>
                </a:lnTo>
                <a:lnTo>
                  <a:pt x="152399" y="0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039820" y="9598639"/>
            <a:ext cx="43942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155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-7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9420" y="2921418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89420" y="6016626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76375" y="7608086"/>
            <a:ext cx="6268085" cy="1835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dirty="0" sz="2050" spc="204">
                <a:solidFill>
                  <a:srgbClr val="E6E6E6"/>
                </a:solidFill>
                <a:latin typeface="Tahoma"/>
                <a:cs typeface="Tahoma"/>
              </a:rPr>
              <a:t>Данный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00">
                <a:solidFill>
                  <a:srgbClr val="E6E6E6"/>
                </a:solidFill>
                <a:latin typeface="Tahoma"/>
                <a:cs typeface="Tahoma"/>
              </a:rPr>
              <a:t>тест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60">
                <a:solidFill>
                  <a:srgbClr val="E6E6E6"/>
                </a:solidFill>
                <a:latin typeface="Tahoma"/>
                <a:cs typeface="Tahoma"/>
              </a:rPr>
              <a:t>показал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204">
                <a:solidFill>
                  <a:srgbClr val="E6E6E6"/>
                </a:solidFill>
                <a:latin typeface="Tahoma"/>
                <a:cs typeface="Tahoma"/>
              </a:rPr>
              <a:t>успешное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254">
                <a:solidFill>
                  <a:srgbClr val="E6E6E6"/>
                </a:solidFill>
                <a:latin typeface="Tahoma"/>
                <a:cs typeface="Tahoma"/>
              </a:rPr>
              <a:t>и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70">
                <a:solidFill>
                  <a:srgbClr val="E6E6E6"/>
                </a:solidFill>
                <a:latin typeface="Tahoma"/>
                <a:cs typeface="Tahoma"/>
              </a:rPr>
              <a:t>стабильное </a:t>
            </a:r>
            <a:r>
              <a:rPr dirty="0" sz="2050" spc="-62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95">
                <a:solidFill>
                  <a:srgbClr val="E6E6E6"/>
                </a:solidFill>
                <a:latin typeface="Tahoma"/>
                <a:cs typeface="Tahoma"/>
              </a:rPr>
              <a:t>функционирование </a:t>
            </a:r>
            <a:r>
              <a:rPr dirty="0" sz="2050" spc="210">
                <a:solidFill>
                  <a:srgbClr val="E6E6E6"/>
                </a:solidFill>
                <a:latin typeface="Tahoma"/>
                <a:cs typeface="Tahoma"/>
              </a:rPr>
              <a:t>программного </a:t>
            </a:r>
            <a:r>
              <a:rPr dirty="0" sz="2050" spc="21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95">
                <a:solidFill>
                  <a:srgbClr val="E6E6E6"/>
                </a:solidFill>
                <a:latin typeface="Tahoma"/>
                <a:cs typeface="Tahoma"/>
              </a:rPr>
              <a:t>обеспечения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80">
                <a:solidFill>
                  <a:srgbClr val="E6E6E6"/>
                </a:solidFill>
                <a:latin typeface="Tahoma"/>
                <a:cs typeface="Tahoma"/>
              </a:rPr>
              <a:t>во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220">
                <a:solidFill>
                  <a:srgbClr val="E6E6E6"/>
                </a:solidFill>
                <a:latin typeface="Tahoma"/>
                <a:cs typeface="Tahoma"/>
              </a:rPr>
              <a:t>время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50">
                <a:solidFill>
                  <a:srgbClr val="E6E6E6"/>
                </a:solidFill>
                <a:latin typeface="Tahoma"/>
                <a:cs typeface="Tahoma"/>
              </a:rPr>
              <a:t>авторизации,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05">
                <a:solidFill>
                  <a:srgbClr val="E6E6E6"/>
                </a:solidFill>
                <a:latin typeface="Tahoma"/>
                <a:cs typeface="Tahoma"/>
              </a:rPr>
              <a:t>что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25">
                <a:solidFill>
                  <a:srgbClr val="E6E6E6"/>
                </a:solidFill>
                <a:latin typeface="Tahoma"/>
                <a:cs typeface="Tahoma"/>
              </a:rPr>
              <a:t>даёт </a:t>
            </a:r>
            <a:r>
              <a:rPr dirty="0" sz="2050" spc="-62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70">
                <a:solidFill>
                  <a:srgbClr val="E6E6E6"/>
                </a:solidFill>
                <a:latin typeface="Tahoma"/>
                <a:cs typeface="Tahoma"/>
              </a:rPr>
              <a:t>гарантии </a:t>
            </a:r>
            <a:r>
              <a:rPr dirty="0" sz="2050" spc="175">
                <a:solidFill>
                  <a:srgbClr val="E6E6E6"/>
                </a:solidFill>
                <a:latin typeface="Tahoma"/>
                <a:cs typeface="Tahoma"/>
              </a:rPr>
              <a:t>на </a:t>
            </a:r>
            <a:r>
              <a:rPr dirty="0" sz="2050" spc="170">
                <a:solidFill>
                  <a:srgbClr val="E6E6E6"/>
                </a:solidFill>
                <a:latin typeface="Tahoma"/>
                <a:cs typeface="Tahoma"/>
              </a:rPr>
              <a:t>безопасность </a:t>
            </a:r>
            <a:r>
              <a:rPr dirty="0" sz="2050" spc="254">
                <a:solidFill>
                  <a:srgbClr val="E6E6E6"/>
                </a:solidFill>
                <a:latin typeface="Tahoma"/>
                <a:cs typeface="Tahoma"/>
              </a:rPr>
              <a:t>и </a:t>
            </a:r>
            <a:r>
              <a:rPr dirty="0" sz="2050" spc="155">
                <a:solidFill>
                  <a:srgbClr val="E6E6E6"/>
                </a:solidFill>
                <a:latin typeface="Tahoma"/>
                <a:cs typeface="Tahoma"/>
              </a:rPr>
              <a:t>стабильность </a:t>
            </a:r>
            <a:r>
              <a:rPr dirty="0" sz="2050" spc="16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210">
                <a:solidFill>
                  <a:srgbClr val="E6E6E6"/>
                </a:solidFill>
                <a:latin typeface="Tahoma"/>
                <a:cs typeface="Tahoma"/>
              </a:rPr>
              <a:t>программного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60">
                <a:solidFill>
                  <a:srgbClr val="E6E6E6"/>
                </a:solidFill>
                <a:latin typeface="Tahoma"/>
                <a:cs typeface="Tahoma"/>
              </a:rPr>
              <a:t>продукта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6375" y="3084237"/>
            <a:ext cx="5919470" cy="4243705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2100" spc="-204" b="1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500" spc="95" b="1">
                <a:solidFill>
                  <a:srgbClr val="FFFFFF"/>
                </a:solidFill>
                <a:latin typeface="Tahoma"/>
                <a:cs typeface="Tahoma"/>
              </a:rPr>
              <a:t>Проверка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5" b="1">
                <a:solidFill>
                  <a:srgbClr val="FFFFFF"/>
                </a:solidFill>
                <a:latin typeface="Tahoma"/>
                <a:cs typeface="Tahoma"/>
              </a:rPr>
              <a:t>авторизации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5900"/>
              </a:lnSpc>
              <a:spcBef>
                <a:spcPts val="2325"/>
              </a:spcBef>
            </a:pPr>
            <a:r>
              <a:rPr dirty="0" sz="2050" spc="235">
                <a:solidFill>
                  <a:srgbClr val="E6E6E6"/>
                </a:solidFill>
                <a:latin typeface="Tahoma"/>
                <a:cs typeface="Tahoma"/>
              </a:rPr>
              <a:t>Первым</a:t>
            </a:r>
            <a:r>
              <a:rPr dirty="0" sz="2050" spc="-114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204">
                <a:solidFill>
                  <a:srgbClr val="E6E6E6"/>
                </a:solidFill>
                <a:latin typeface="Tahoma"/>
                <a:cs typeface="Tahoma"/>
              </a:rPr>
              <a:t>делом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70">
                <a:solidFill>
                  <a:srgbClr val="E6E6E6"/>
                </a:solidFill>
                <a:latin typeface="Tahoma"/>
                <a:cs typeface="Tahoma"/>
              </a:rPr>
              <a:t>была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200">
                <a:solidFill>
                  <a:srgbClr val="E6E6E6"/>
                </a:solidFill>
                <a:latin typeface="Tahoma"/>
                <a:cs typeface="Tahoma"/>
              </a:rPr>
              <a:t>проверка</a:t>
            </a:r>
            <a:r>
              <a:rPr dirty="0" sz="20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75">
                <a:solidFill>
                  <a:srgbClr val="E6E6E6"/>
                </a:solidFill>
                <a:latin typeface="Tahoma"/>
                <a:cs typeface="Tahoma"/>
              </a:rPr>
              <a:t>стабильной </a:t>
            </a:r>
            <a:r>
              <a:rPr dirty="0" sz="2050" spc="-62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65">
                <a:solidFill>
                  <a:srgbClr val="E6E6E6"/>
                </a:solidFill>
                <a:latin typeface="Tahoma"/>
                <a:cs typeface="Tahoma"/>
              </a:rPr>
              <a:t>работы </a:t>
            </a:r>
            <a:r>
              <a:rPr dirty="0" sz="2050" spc="180">
                <a:solidFill>
                  <a:srgbClr val="E6E6E6"/>
                </a:solidFill>
                <a:latin typeface="Tahoma"/>
                <a:cs typeface="Tahoma"/>
              </a:rPr>
              <a:t>авторизации </a:t>
            </a:r>
            <a:r>
              <a:rPr dirty="0" sz="2050" spc="170">
                <a:solidFill>
                  <a:srgbClr val="E6E6E6"/>
                </a:solidFill>
                <a:latin typeface="Tahoma"/>
                <a:cs typeface="Tahoma"/>
              </a:rPr>
              <a:t>в </a:t>
            </a:r>
            <a:r>
              <a:rPr dirty="0" sz="2050" spc="220">
                <a:solidFill>
                  <a:srgbClr val="E6E6E6"/>
                </a:solidFill>
                <a:latin typeface="Tahoma"/>
                <a:cs typeface="Tahoma"/>
              </a:rPr>
              <a:t>программное </a:t>
            </a:r>
            <a:r>
              <a:rPr dirty="0" sz="2050" spc="22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050" spc="195">
                <a:solidFill>
                  <a:srgbClr val="E6E6E6"/>
                </a:solidFill>
                <a:latin typeface="Tahoma"/>
                <a:cs typeface="Tahoma"/>
              </a:rPr>
              <a:t>обеспечение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100" spc="-65" b="1">
                <a:solidFill>
                  <a:srgbClr val="FFFFFF"/>
                </a:solidFill>
                <a:latin typeface="Tahoma"/>
                <a:cs typeface="Tahoma"/>
              </a:rPr>
              <a:t>02.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2500" spc="65" b="1">
                <a:solidFill>
                  <a:srgbClr val="FFFFFF"/>
                </a:solidFill>
                <a:latin typeface="Tahoma"/>
                <a:cs typeface="Tahoma"/>
              </a:rPr>
              <a:t>Результаты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70" b="1">
                <a:solidFill>
                  <a:srgbClr val="FFFFFF"/>
                </a:solidFill>
                <a:latin typeface="Tahoma"/>
                <a:cs typeface="Tahoma"/>
              </a:rPr>
              <a:t>теста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96532" y="11"/>
            <a:ext cx="11591925" cy="10287000"/>
          </a:xfrm>
          <a:custGeom>
            <a:avLst/>
            <a:gdLst/>
            <a:ahLst/>
            <a:cxnLst/>
            <a:rect l="l" t="t" r="r" b="b"/>
            <a:pathLst>
              <a:path w="11591925" h="10287000">
                <a:moveTo>
                  <a:pt x="11591455" y="2132838"/>
                </a:moveTo>
                <a:lnTo>
                  <a:pt x="10388" y="2132838"/>
                </a:lnTo>
                <a:lnTo>
                  <a:pt x="10388" y="0"/>
                </a:lnTo>
                <a:lnTo>
                  <a:pt x="863" y="0"/>
                </a:lnTo>
                <a:lnTo>
                  <a:pt x="863" y="2132838"/>
                </a:lnTo>
                <a:lnTo>
                  <a:pt x="0" y="2132838"/>
                </a:lnTo>
                <a:lnTo>
                  <a:pt x="0" y="2142363"/>
                </a:lnTo>
                <a:lnTo>
                  <a:pt x="863" y="2142363"/>
                </a:lnTo>
                <a:lnTo>
                  <a:pt x="863" y="10287000"/>
                </a:lnTo>
                <a:lnTo>
                  <a:pt x="10388" y="10287000"/>
                </a:lnTo>
                <a:lnTo>
                  <a:pt x="10388" y="2142363"/>
                </a:lnTo>
                <a:lnTo>
                  <a:pt x="11591455" y="2142363"/>
                </a:lnTo>
                <a:lnTo>
                  <a:pt x="11591455" y="2132838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51" y="1648009"/>
            <a:ext cx="6438899" cy="54482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76375" y="978228"/>
            <a:ext cx="4095750" cy="6654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00" spc="125">
                <a:solidFill>
                  <a:srgbClr val="E6E6E6"/>
                </a:solidFill>
              </a:rPr>
              <a:t>Тестирование</a:t>
            </a:r>
            <a:endParaRPr sz="4200"/>
          </a:p>
        </p:txBody>
      </p:sp>
      <p:sp>
        <p:nvSpPr>
          <p:cNvPr id="9" name="object 9"/>
          <p:cNvSpPr txBox="1"/>
          <p:nvPr/>
        </p:nvSpPr>
        <p:spPr>
          <a:xfrm>
            <a:off x="16833040" y="9125487"/>
            <a:ext cx="43942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155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-7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9125487"/>
            <a:ext cx="118745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65" b="1">
                <a:solidFill>
                  <a:srgbClr val="FFFFFF"/>
                </a:solidFill>
                <a:latin typeface="Tahoma"/>
                <a:cs typeface="Tahoma"/>
              </a:rPr>
              <a:t>BOOKCHECK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869" y="4487659"/>
            <a:ext cx="3733800" cy="1122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200" spc="330" b="1">
                <a:solidFill>
                  <a:srgbClr val="E7E7E7"/>
                </a:solidFill>
                <a:latin typeface="Tahoma"/>
                <a:cs typeface="Tahoma"/>
              </a:rPr>
              <a:t>И</a:t>
            </a:r>
            <a:r>
              <a:rPr dirty="0" sz="7200" spc="-220" b="1">
                <a:solidFill>
                  <a:srgbClr val="E7E7E7"/>
                </a:solidFill>
                <a:latin typeface="Tahoma"/>
                <a:cs typeface="Tahoma"/>
              </a:rPr>
              <a:t> </a:t>
            </a:r>
            <a:r>
              <a:rPr dirty="0" sz="7200" spc="-125" b="1">
                <a:solidFill>
                  <a:srgbClr val="E7E7E7"/>
                </a:solidFill>
                <a:latin typeface="Tahoma"/>
                <a:cs typeface="Tahoma"/>
              </a:rPr>
              <a:t>ещё...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8425" y="4139048"/>
            <a:ext cx="4837430" cy="18834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75">
                <a:solidFill>
                  <a:srgbClr val="FFFFFF"/>
                </a:solidFill>
              </a:rPr>
              <a:t>Данный </a:t>
            </a:r>
            <a:r>
              <a:rPr dirty="0" sz="2100" spc="80">
                <a:solidFill>
                  <a:srgbClr val="FFFFFF"/>
                </a:solidFill>
              </a:rPr>
              <a:t>программный продукт </a:t>
            </a:r>
            <a:r>
              <a:rPr dirty="0" sz="2100" spc="85">
                <a:solidFill>
                  <a:srgbClr val="FFFFFF"/>
                </a:solidFill>
              </a:rPr>
              <a:t> </a:t>
            </a:r>
            <a:r>
              <a:rPr dirty="0" sz="2100" spc="45">
                <a:solidFill>
                  <a:srgbClr val="FFFFFF"/>
                </a:solidFill>
              </a:rPr>
              <a:t>был </a:t>
            </a:r>
            <a:r>
              <a:rPr dirty="0" sz="2100" spc="60">
                <a:solidFill>
                  <a:srgbClr val="FFFFFF"/>
                </a:solidFill>
              </a:rPr>
              <a:t>разработан </a:t>
            </a:r>
            <a:r>
              <a:rPr dirty="0" sz="2100" spc="55">
                <a:solidFill>
                  <a:srgbClr val="FFFFFF"/>
                </a:solidFill>
              </a:rPr>
              <a:t>для </a:t>
            </a:r>
            <a:r>
              <a:rPr dirty="0" sz="2100" spc="60">
                <a:solidFill>
                  <a:srgbClr val="FFFFFF"/>
                </a:solidFill>
              </a:rPr>
              <a:t> </a:t>
            </a:r>
            <a:r>
              <a:rPr dirty="0" sz="2100" spc="80">
                <a:solidFill>
                  <a:srgbClr val="FFFFFF"/>
                </a:solidFill>
              </a:rPr>
              <a:t>библиотекарей </a:t>
            </a:r>
            <a:r>
              <a:rPr dirty="0" sz="2100" spc="120">
                <a:solidFill>
                  <a:srgbClr val="FFFFFF"/>
                </a:solidFill>
              </a:rPr>
              <a:t>и </a:t>
            </a:r>
            <a:r>
              <a:rPr dirty="0" sz="2100" spc="25">
                <a:solidFill>
                  <a:srgbClr val="FFFFFF"/>
                </a:solidFill>
              </a:rPr>
              <a:t>в </a:t>
            </a:r>
            <a:r>
              <a:rPr dirty="0" sz="2100" spc="80">
                <a:solidFill>
                  <a:srgbClr val="FFFFFF"/>
                </a:solidFill>
              </a:rPr>
              <a:t>дальнейшем </a:t>
            </a:r>
            <a:r>
              <a:rPr dirty="0" sz="2100" spc="-605">
                <a:solidFill>
                  <a:srgbClr val="FFFFFF"/>
                </a:solidFill>
              </a:rPr>
              <a:t> </a:t>
            </a:r>
            <a:r>
              <a:rPr dirty="0" sz="2100" spc="90">
                <a:solidFill>
                  <a:srgbClr val="FFFFFF"/>
                </a:solidFill>
              </a:rPr>
              <a:t>будущем</a:t>
            </a:r>
            <a:r>
              <a:rPr dirty="0" sz="2100" spc="-35">
                <a:solidFill>
                  <a:srgbClr val="FFFFFF"/>
                </a:solidFill>
              </a:rPr>
              <a:t> </a:t>
            </a:r>
            <a:r>
              <a:rPr dirty="0" sz="2100" spc="80">
                <a:solidFill>
                  <a:srgbClr val="FFFFFF"/>
                </a:solidFill>
              </a:rPr>
              <a:t>будет</a:t>
            </a:r>
            <a:r>
              <a:rPr dirty="0" sz="2100" spc="-30">
                <a:solidFill>
                  <a:srgbClr val="FFFFFF"/>
                </a:solidFill>
              </a:rPr>
              <a:t> </a:t>
            </a:r>
            <a:r>
              <a:rPr dirty="0" sz="2100" spc="70">
                <a:solidFill>
                  <a:srgbClr val="FFFFFF"/>
                </a:solidFill>
              </a:rPr>
              <a:t>поддерживаться </a:t>
            </a:r>
            <a:r>
              <a:rPr dirty="0" sz="2100" spc="-600">
                <a:solidFill>
                  <a:srgbClr val="FFFFFF"/>
                </a:solidFill>
              </a:rPr>
              <a:t> </a:t>
            </a:r>
            <a:r>
              <a:rPr dirty="0" sz="2100" spc="120">
                <a:solidFill>
                  <a:srgbClr val="FFFFFF"/>
                </a:solidFill>
              </a:rPr>
              <a:t>и</a:t>
            </a:r>
            <a:r>
              <a:rPr dirty="0" sz="2100" spc="-30">
                <a:solidFill>
                  <a:srgbClr val="FFFFFF"/>
                </a:solidFill>
              </a:rPr>
              <a:t> </a:t>
            </a:r>
            <a:r>
              <a:rPr dirty="0" sz="2100" spc="50">
                <a:solidFill>
                  <a:srgbClr val="FFFFFF"/>
                </a:solidFill>
              </a:rPr>
              <a:t>дорабатываться</a:t>
            </a:r>
            <a:endParaRPr sz="2100"/>
          </a:p>
        </p:txBody>
      </p:sp>
      <p:sp>
        <p:nvSpPr>
          <p:cNvPr id="4" name="object 4"/>
          <p:cNvSpPr/>
          <p:nvPr/>
        </p:nvSpPr>
        <p:spPr>
          <a:xfrm>
            <a:off x="8438758" y="5095600"/>
            <a:ext cx="2244725" cy="85725"/>
          </a:xfrm>
          <a:custGeom>
            <a:avLst/>
            <a:gdLst/>
            <a:ahLst/>
            <a:cxnLst/>
            <a:rect l="l" t="t" r="r" b="b"/>
            <a:pathLst>
              <a:path w="2244725" h="85725">
                <a:moveTo>
                  <a:pt x="2244410" y="85725"/>
                </a:moveTo>
                <a:lnTo>
                  <a:pt x="0" y="85725"/>
                </a:lnTo>
                <a:lnTo>
                  <a:pt x="0" y="0"/>
                </a:lnTo>
                <a:lnTo>
                  <a:pt x="2244410" y="0"/>
                </a:lnTo>
                <a:lnTo>
                  <a:pt x="2244410" y="85725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8356079"/>
            <a:ext cx="18288000" cy="9525"/>
          </a:xfrm>
          <a:custGeom>
            <a:avLst/>
            <a:gdLst/>
            <a:ahLst/>
            <a:cxnLst/>
            <a:rect l="l" t="t" r="r" b="b"/>
            <a:pathLst>
              <a:path w="18288000" h="9525">
                <a:moveTo>
                  <a:pt x="0" y="0"/>
                </a:moveTo>
                <a:lnTo>
                  <a:pt x="18287999" y="0"/>
                </a:lnTo>
                <a:lnTo>
                  <a:pt x="1828799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16000" y="9125481"/>
            <a:ext cx="118745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65" b="1">
                <a:solidFill>
                  <a:srgbClr val="FFFFFF"/>
                </a:solidFill>
                <a:latin typeface="Tahoma"/>
                <a:cs typeface="Tahoma"/>
              </a:rPr>
              <a:t>BOOKCHECK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33040" y="9125481"/>
            <a:ext cx="43942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155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-7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4144660" y="1519920"/>
              <a:ext cx="1951989" cy="152400"/>
            </a:xfrm>
            <a:custGeom>
              <a:avLst/>
              <a:gdLst/>
              <a:ahLst/>
              <a:cxnLst/>
              <a:rect l="l" t="t" r="r" b="b"/>
              <a:pathLst>
                <a:path w="1951990" h="152400">
                  <a:moveTo>
                    <a:pt x="1951846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951846" y="0"/>
                  </a:lnTo>
                  <a:lnTo>
                    <a:pt x="1951846" y="152399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62" y="9258275"/>
                  </a:moveTo>
                  <a:lnTo>
                    <a:pt x="16092678" y="9258275"/>
                  </a:lnTo>
                  <a:lnTo>
                    <a:pt x="16092678" y="0"/>
                  </a:lnTo>
                  <a:lnTo>
                    <a:pt x="16083153" y="0"/>
                  </a:lnTo>
                  <a:lnTo>
                    <a:pt x="16083153" y="9258275"/>
                  </a:lnTo>
                  <a:lnTo>
                    <a:pt x="0" y="9258275"/>
                  </a:lnTo>
                  <a:lnTo>
                    <a:pt x="0" y="9267800"/>
                  </a:lnTo>
                  <a:lnTo>
                    <a:pt x="16083153" y="9267800"/>
                  </a:lnTo>
                  <a:lnTo>
                    <a:pt x="16083153" y="10287000"/>
                  </a:lnTo>
                  <a:lnTo>
                    <a:pt x="16092678" y="10287000"/>
                  </a:lnTo>
                  <a:lnTo>
                    <a:pt x="16092678" y="9267800"/>
                  </a:lnTo>
                  <a:lnTo>
                    <a:pt x="18287962" y="9267800"/>
                  </a:lnTo>
                  <a:lnTo>
                    <a:pt x="18287962" y="92582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5873" y="1808063"/>
              <a:ext cx="7714752" cy="668114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01397" y="1490735"/>
            <a:ext cx="5053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9635" algn="l"/>
                <a:tab pos="2262505" algn="l"/>
              </a:tabLst>
            </a:pPr>
            <a:r>
              <a:rPr dirty="0" sz="2400" spc="240" b="1">
                <a:solidFill>
                  <a:srgbClr val="2F2F2F"/>
                </a:solidFill>
                <a:latin typeface="Tahoma"/>
                <a:cs typeface="Tahoma"/>
              </a:rPr>
              <a:t>ЧТО	</a:t>
            </a:r>
            <a:r>
              <a:rPr dirty="0" sz="2400" spc="305" b="1">
                <a:solidFill>
                  <a:srgbClr val="2F2F2F"/>
                </a:solidFill>
                <a:latin typeface="Tahoma"/>
                <a:cs typeface="Tahoma"/>
              </a:rPr>
              <a:t>ТАКОЕ	</a:t>
            </a:r>
            <a:r>
              <a:rPr dirty="0" sz="2400" spc="315" b="1">
                <a:solidFill>
                  <a:srgbClr val="2F2F2F"/>
                </a:solidFill>
                <a:latin typeface="Tahoma"/>
                <a:cs typeface="Tahoma"/>
              </a:rPr>
              <a:t>БИБЛИОТЕКА?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660"/>
              </a:lnSpc>
              <a:spcBef>
                <a:spcPts val="260"/>
              </a:spcBef>
            </a:pPr>
            <a:r>
              <a:rPr dirty="0" spc="15"/>
              <a:t>«Библиотека»</a:t>
            </a:r>
            <a:r>
              <a:rPr dirty="0" spc="-40"/>
              <a:t> </a:t>
            </a:r>
            <a:r>
              <a:rPr dirty="0" spc="-145"/>
              <a:t>-</a:t>
            </a:r>
            <a:r>
              <a:rPr dirty="0" spc="-40"/>
              <a:t> </a:t>
            </a:r>
            <a:r>
              <a:rPr dirty="0" spc="100"/>
              <a:t>учреждение, </a:t>
            </a:r>
            <a:r>
              <a:rPr dirty="0" spc="105"/>
              <a:t> </a:t>
            </a:r>
            <a:r>
              <a:rPr dirty="0" spc="110"/>
              <a:t>собирающее</a:t>
            </a:r>
            <a:r>
              <a:rPr dirty="0" spc="-50"/>
              <a:t> </a:t>
            </a:r>
            <a:r>
              <a:rPr dirty="0" spc="170"/>
              <a:t>и</a:t>
            </a:r>
            <a:r>
              <a:rPr dirty="0" spc="-45"/>
              <a:t> </a:t>
            </a:r>
            <a:r>
              <a:rPr dirty="0" spc="85"/>
              <a:t>хранящее</a:t>
            </a:r>
            <a:r>
              <a:rPr dirty="0" spc="-45"/>
              <a:t> </a:t>
            </a:r>
            <a:r>
              <a:rPr dirty="0" spc="120"/>
              <a:t>книги</a:t>
            </a:r>
            <a:r>
              <a:rPr dirty="0" spc="-45"/>
              <a:t> </a:t>
            </a:r>
            <a:r>
              <a:rPr dirty="0" spc="75"/>
              <a:t>для </a:t>
            </a:r>
            <a:r>
              <a:rPr dirty="0" spc="-890"/>
              <a:t> </a:t>
            </a:r>
            <a:r>
              <a:rPr dirty="0" spc="105"/>
              <a:t>общественного</a:t>
            </a:r>
            <a:r>
              <a:rPr dirty="0" spc="-45"/>
              <a:t> </a:t>
            </a:r>
            <a:r>
              <a:rPr dirty="0" spc="60"/>
              <a:t>пользования.</a:t>
            </a:r>
          </a:p>
          <a:p>
            <a:pPr marL="12700">
              <a:lnSpc>
                <a:spcPts val="3540"/>
              </a:lnSpc>
            </a:pPr>
            <a:r>
              <a:rPr dirty="0" spc="85"/>
              <a:t>Каждый</a:t>
            </a:r>
            <a:r>
              <a:rPr dirty="0" spc="-55"/>
              <a:t> </a:t>
            </a:r>
            <a:r>
              <a:rPr dirty="0" spc="75"/>
              <a:t>желающий</a:t>
            </a:r>
            <a:r>
              <a:rPr dirty="0" spc="-50"/>
              <a:t> </a:t>
            </a:r>
            <a:r>
              <a:rPr dirty="0" spc="105"/>
              <a:t>может</a:t>
            </a:r>
            <a:r>
              <a:rPr dirty="0" spc="-45"/>
              <a:t> </a:t>
            </a:r>
            <a:r>
              <a:rPr dirty="0" spc="140"/>
              <a:t>прийти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01397" y="4742766"/>
            <a:ext cx="6692265" cy="142557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ts val="3660"/>
              </a:lnSpc>
              <a:spcBef>
                <a:spcPts val="244"/>
              </a:spcBef>
            </a:pPr>
            <a:r>
              <a:rPr dirty="0" sz="3100" spc="170" b="1">
                <a:solidFill>
                  <a:srgbClr val="2F2F2F"/>
                </a:solidFill>
                <a:latin typeface="Tahoma"/>
                <a:cs typeface="Tahoma"/>
              </a:rPr>
              <a:t>и</a:t>
            </a:r>
            <a:r>
              <a:rPr dirty="0" sz="3100" spc="-60" b="1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3100" spc="85" b="1">
                <a:solidFill>
                  <a:srgbClr val="2F2F2F"/>
                </a:solidFill>
                <a:latin typeface="Tahoma"/>
                <a:cs typeface="Tahoma"/>
              </a:rPr>
              <a:t>получить</a:t>
            </a:r>
            <a:r>
              <a:rPr dirty="0" sz="3100" spc="-50" b="1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3100" spc="95" b="1">
                <a:solidFill>
                  <a:srgbClr val="2F2F2F"/>
                </a:solidFill>
                <a:latin typeface="Tahoma"/>
                <a:cs typeface="Tahoma"/>
              </a:rPr>
              <a:t>интересующую</a:t>
            </a:r>
            <a:r>
              <a:rPr dirty="0" sz="3100" spc="-55" b="1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3100" spc="95" b="1">
                <a:solidFill>
                  <a:srgbClr val="2F2F2F"/>
                </a:solidFill>
                <a:latin typeface="Tahoma"/>
                <a:cs typeface="Tahoma"/>
              </a:rPr>
              <a:t>его </a:t>
            </a:r>
            <a:r>
              <a:rPr dirty="0" sz="3100" spc="-894" b="1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3100" spc="110" b="1">
                <a:solidFill>
                  <a:srgbClr val="2F2F2F"/>
                </a:solidFill>
                <a:latin typeface="Tahoma"/>
                <a:cs typeface="Tahoma"/>
              </a:rPr>
              <a:t>книгу </a:t>
            </a:r>
            <a:r>
              <a:rPr dirty="0" sz="3100" spc="65" b="1">
                <a:solidFill>
                  <a:srgbClr val="2F2F2F"/>
                </a:solidFill>
                <a:latin typeface="Tahoma"/>
                <a:cs typeface="Tahoma"/>
              </a:rPr>
              <a:t>на </a:t>
            </a:r>
            <a:r>
              <a:rPr dirty="0" sz="3100" spc="120" b="1">
                <a:solidFill>
                  <a:srgbClr val="2F2F2F"/>
                </a:solidFill>
                <a:latin typeface="Tahoma"/>
                <a:cs typeface="Tahoma"/>
              </a:rPr>
              <a:t>определенный </a:t>
            </a:r>
            <a:r>
              <a:rPr dirty="0" sz="3100" spc="145" b="1">
                <a:solidFill>
                  <a:srgbClr val="2F2F2F"/>
                </a:solidFill>
                <a:latin typeface="Tahoma"/>
                <a:cs typeface="Tahoma"/>
              </a:rPr>
              <a:t>срок </a:t>
            </a:r>
            <a:r>
              <a:rPr dirty="0" sz="3100" spc="150" b="1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3100" spc="65" b="1">
                <a:solidFill>
                  <a:srgbClr val="2F2F2F"/>
                </a:solidFill>
                <a:latin typeface="Tahoma"/>
                <a:cs typeface="Tahoma"/>
              </a:rPr>
              <a:t>хранения.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81434" y="9705994"/>
            <a:ext cx="43942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5" b="1">
                <a:solidFill>
                  <a:srgbClr val="2F2F2F"/>
                </a:solidFill>
                <a:latin typeface="Tahoma"/>
                <a:cs typeface="Tahoma"/>
              </a:rPr>
              <a:t>2</a:t>
            </a:r>
            <a:r>
              <a:rPr dirty="0" sz="1200" spc="155" b="1">
                <a:solidFill>
                  <a:srgbClr val="2F2F2F"/>
                </a:solidFill>
                <a:latin typeface="Tahoma"/>
                <a:cs typeface="Tahoma"/>
              </a:rPr>
              <a:t>0</a:t>
            </a:r>
            <a:r>
              <a:rPr dirty="0" sz="1200" spc="45" b="1">
                <a:solidFill>
                  <a:srgbClr val="2F2F2F"/>
                </a:solidFill>
                <a:latin typeface="Tahoma"/>
                <a:cs typeface="Tahoma"/>
              </a:rPr>
              <a:t>2</a:t>
            </a:r>
            <a:r>
              <a:rPr dirty="0" sz="1200" spc="-70" b="1">
                <a:solidFill>
                  <a:srgbClr val="2F2F2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9705994"/>
            <a:ext cx="118745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65" b="1">
                <a:solidFill>
                  <a:srgbClr val="2F2F2F"/>
                </a:solidFill>
                <a:latin typeface="Tahoma"/>
                <a:cs typeface="Tahoma"/>
              </a:rPr>
              <a:t>BOOKCHECK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9634" y="2875634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06589" y="3347065"/>
            <a:ext cx="4122420" cy="4854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35" b="1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50">
              <a:latin typeface="Tahoma"/>
              <a:cs typeface="Tahoma"/>
            </a:endParaRPr>
          </a:p>
          <a:p>
            <a:pPr marL="12700" marR="273050" indent="66040">
              <a:lnSpc>
                <a:spcPct val="109800"/>
              </a:lnSpc>
            </a:pP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Для </a:t>
            </a:r>
            <a:r>
              <a:rPr dirty="0" sz="1850" spc="85" b="1">
                <a:solidFill>
                  <a:srgbClr val="FFFFFF"/>
                </a:solidFill>
                <a:latin typeface="Tahoma"/>
                <a:cs typeface="Tahoma"/>
              </a:rPr>
              <a:t>решения </a:t>
            </a:r>
            <a:r>
              <a:rPr dirty="0" sz="1850" spc="40" b="1">
                <a:solidFill>
                  <a:srgbClr val="FFFFFF"/>
                </a:solidFill>
                <a:latin typeface="Tahoma"/>
                <a:cs typeface="Tahoma"/>
              </a:rPr>
              <a:t>задач </a:t>
            </a:r>
            <a:r>
              <a:rPr dirty="0" sz="1850" spc="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моделирования </a:t>
            </a: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бизнес-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85" b="1">
                <a:solidFill>
                  <a:srgbClr val="FFFFFF"/>
                </a:solidFill>
                <a:latin typeface="Tahoma"/>
                <a:cs typeface="Tahoma"/>
              </a:rPr>
              <a:t>процессов </a:t>
            </a: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мы </a:t>
            </a:r>
            <a:r>
              <a:rPr dirty="0" sz="1850" spc="90" b="1">
                <a:solidFill>
                  <a:srgbClr val="FFFFFF"/>
                </a:solidFill>
                <a:latin typeface="Tahoma"/>
                <a:cs typeface="Tahoma"/>
              </a:rPr>
              <a:t>будем </a:t>
            </a:r>
            <a:r>
              <a:rPr dirty="0" sz="1850" spc="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использовать </a:t>
            </a:r>
            <a:r>
              <a:rPr dirty="0" sz="1850" spc="75" b="1">
                <a:solidFill>
                  <a:srgbClr val="FFFFFF"/>
                </a:solidFill>
                <a:latin typeface="Tahoma"/>
                <a:cs typeface="Tahoma"/>
              </a:rPr>
              <a:t>программный 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продукт 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Computer 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Associates </a:t>
            </a:r>
            <a:r>
              <a:rPr dirty="0" sz="1850" spc="-5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85" b="1">
                <a:solidFill>
                  <a:srgbClr val="FFFFFF"/>
                </a:solidFill>
                <a:latin typeface="Tahoma"/>
                <a:cs typeface="Tahoma"/>
              </a:rPr>
              <a:t>BPWin. 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Computer 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Associates </a:t>
            </a:r>
            <a:r>
              <a:rPr dirty="0" sz="185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25" b="1">
                <a:solidFill>
                  <a:srgbClr val="FFFFFF"/>
                </a:solidFill>
                <a:latin typeface="Tahoma"/>
                <a:cs typeface="Tahoma"/>
              </a:rPr>
              <a:t>BPWin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поддерживает две </a:t>
            </a:r>
            <a:r>
              <a:rPr dirty="0" sz="1850" spc="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методологии </a:t>
            </a:r>
            <a:r>
              <a:rPr dirty="0" sz="1850" spc="-25" b="1">
                <a:solidFill>
                  <a:srgbClr val="FFFFFF"/>
                </a:solidFill>
                <a:latin typeface="Tahoma"/>
                <a:cs typeface="Tahoma"/>
              </a:rPr>
              <a:t>(IDEF0, </a:t>
            </a:r>
            <a:r>
              <a:rPr dirty="0" sz="1850" spc="15" b="1">
                <a:solidFill>
                  <a:srgbClr val="FFFFFF"/>
                </a:solidFill>
                <a:latin typeface="Tahoma"/>
                <a:cs typeface="Tahoma"/>
              </a:rPr>
              <a:t>DFD), 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50" b="1">
                <a:solidFill>
                  <a:srgbClr val="FFFFFF"/>
                </a:solidFill>
                <a:latin typeface="Tahoma"/>
                <a:cs typeface="Tahoma"/>
              </a:rPr>
              <a:t>позволяющие анализировать </a:t>
            </a:r>
            <a:r>
              <a:rPr dirty="0" sz="1850" spc="-5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бизнес.</a:t>
            </a:r>
            <a:endParaRPr sz="1850">
              <a:latin typeface="Tahoma"/>
              <a:cs typeface="Tahoma"/>
            </a:endParaRPr>
          </a:p>
          <a:p>
            <a:pPr marL="12700" marR="5080" indent="66040">
              <a:lnSpc>
                <a:spcPct val="109800"/>
              </a:lnSpc>
              <a:spcBef>
                <a:spcPts val="5"/>
              </a:spcBef>
            </a:pP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Компоненты</a:t>
            </a:r>
            <a:r>
              <a:rPr dirty="0" sz="18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75" b="1">
                <a:solidFill>
                  <a:srgbClr val="FFFFFF"/>
                </a:solidFill>
                <a:latin typeface="Tahoma"/>
                <a:cs typeface="Tahoma"/>
              </a:rPr>
              <a:t>синтаксиса</a:t>
            </a:r>
            <a:r>
              <a:rPr dirty="0" sz="18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40" b="1">
                <a:solidFill>
                  <a:srgbClr val="FFFFFF"/>
                </a:solidFill>
                <a:latin typeface="Tahoma"/>
                <a:cs typeface="Tahoma"/>
              </a:rPr>
              <a:t>языка </a:t>
            </a:r>
            <a:r>
              <a:rPr dirty="0" sz="1850" spc="-5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-29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50" spc="110" b="1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850" spc="105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-254" b="1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б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л</a:t>
            </a: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о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dirty="0" sz="1850" spc="105" b="1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1850" spc="-95" b="1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14" b="1">
                <a:solidFill>
                  <a:srgbClr val="FFFFFF"/>
                </a:solidFill>
                <a:latin typeface="Tahoma"/>
                <a:cs typeface="Tahoma"/>
              </a:rPr>
              <a:t>с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т</a:t>
            </a:r>
            <a:r>
              <a:rPr dirty="0" sz="1850" spc="114" b="1">
                <a:solidFill>
                  <a:srgbClr val="FFFFFF"/>
                </a:solidFill>
                <a:latin typeface="Tahoma"/>
                <a:cs typeface="Tahoma"/>
              </a:rPr>
              <a:t>р</a:t>
            </a:r>
            <a:r>
              <a:rPr dirty="0" sz="1850" spc="8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л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dirty="0" sz="1850" spc="105" b="1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1850" spc="-90" b="1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dirty="0" sz="1850" spc="50" b="1">
                <a:solidFill>
                  <a:srgbClr val="FFFFFF"/>
                </a:solidFill>
                <a:latin typeface="Tahoma"/>
                <a:cs typeface="Tahoma"/>
              </a:rPr>
              <a:t>диаграммы,</a:t>
            </a:r>
            <a:r>
              <a:rPr dirty="0" sz="185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30" b="1">
                <a:solidFill>
                  <a:srgbClr val="FFFFFF"/>
                </a:solidFill>
                <a:latin typeface="Tahoma"/>
                <a:cs typeface="Tahoma"/>
              </a:rPr>
              <a:t>правила.</a:t>
            </a:r>
            <a:endParaRPr sz="18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2401024"/>
                  </a:moveTo>
                  <a:lnTo>
                    <a:pt x="15920822" y="2401024"/>
                  </a:lnTo>
                  <a:lnTo>
                    <a:pt x="15920822" y="0"/>
                  </a:lnTo>
                  <a:lnTo>
                    <a:pt x="15911297" y="0"/>
                  </a:lnTo>
                  <a:lnTo>
                    <a:pt x="15911297" y="2401024"/>
                  </a:lnTo>
                  <a:lnTo>
                    <a:pt x="0" y="2401024"/>
                  </a:lnTo>
                  <a:lnTo>
                    <a:pt x="0" y="2410549"/>
                  </a:lnTo>
                  <a:lnTo>
                    <a:pt x="15911297" y="2410549"/>
                  </a:lnTo>
                  <a:lnTo>
                    <a:pt x="15911297" y="10286987"/>
                  </a:lnTo>
                  <a:lnTo>
                    <a:pt x="15920822" y="10286987"/>
                  </a:lnTo>
                  <a:lnTo>
                    <a:pt x="15920822" y="2410549"/>
                  </a:lnTo>
                  <a:lnTo>
                    <a:pt x="18287988" y="2410549"/>
                  </a:lnTo>
                  <a:lnTo>
                    <a:pt x="18287988" y="2401024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773" y="3068569"/>
              <a:ext cx="9620249" cy="53054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1397" y="1229055"/>
            <a:ext cx="6998334" cy="6654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00" spc="80">
                <a:solidFill>
                  <a:srgbClr val="E6E6E6"/>
                </a:solidFill>
              </a:rPr>
              <a:t>Контекстная</a:t>
            </a:r>
            <a:r>
              <a:rPr dirty="0" sz="4200" spc="-110">
                <a:solidFill>
                  <a:srgbClr val="E6E6E6"/>
                </a:solidFill>
              </a:rPr>
              <a:t> </a:t>
            </a:r>
            <a:r>
              <a:rPr dirty="0" sz="4200" spc="105">
                <a:solidFill>
                  <a:srgbClr val="E6E6E6"/>
                </a:solidFill>
              </a:rPr>
              <a:t>диаграмма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1016000" y="9130357"/>
            <a:ext cx="1187450" cy="21145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165" b="1">
                <a:solidFill>
                  <a:srgbClr val="FFFFFF"/>
                </a:solidFill>
                <a:latin typeface="Tahoma"/>
                <a:cs typeface="Tahoma"/>
              </a:rPr>
              <a:t>BOOKCHECK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33040" y="9130357"/>
            <a:ext cx="439420" cy="21145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155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-7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9634" y="2875633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06589" y="3347063"/>
            <a:ext cx="4122420" cy="4829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solidFill>
                  <a:srgbClr val="FFFFFF"/>
                </a:solidFill>
                <a:latin typeface="Tahoma"/>
                <a:cs typeface="Tahoma"/>
              </a:rPr>
              <a:t>02.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ahoma"/>
              <a:cs typeface="Tahoma"/>
            </a:endParaRPr>
          </a:p>
          <a:p>
            <a:pPr marL="12700" marR="273050" indent="66040">
              <a:lnSpc>
                <a:spcPct val="109800"/>
              </a:lnSpc>
              <a:spcBef>
                <a:spcPts val="5"/>
              </a:spcBef>
            </a:pP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Для </a:t>
            </a:r>
            <a:r>
              <a:rPr dirty="0" sz="1850" spc="85" b="1">
                <a:solidFill>
                  <a:srgbClr val="FFFFFF"/>
                </a:solidFill>
                <a:latin typeface="Tahoma"/>
                <a:cs typeface="Tahoma"/>
              </a:rPr>
              <a:t>решения </a:t>
            </a:r>
            <a:r>
              <a:rPr dirty="0" sz="1850" spc="40" b="1">
                <a:solidFill>
                  <a:srgbClr val="FFFFFF"/>
                </a:solidFill>
                <a:latin typeface="Tahoma"/>
                <a:cs typeface="Tahoma"/>
              </a:rPr>
              <a:t>задач </a:t>
            </a:r>
            <a:r>
              <a:rPr dirty="0" sz="1850" spc="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моделирования </a:t>
            </a: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бизнес-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85" b="1">
                <a:solidFill>
                  <a:srgbClr val="FFFFFF"/>
                </a:solidFill>
                <a:latin typeface="Tahoma"/>
                <a:cs typeface="Tahoma"/>
              </a:rPr>
              <a:t>процессов </a:t>
            </a: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мы </a:t>
            </a:r>
            <a:r>
              <a:rPr dirty="0" sz="1850" spc="90" b="1">
                <a:solidFill>
                  <a:srgbClr val="FFFFFF"/>
                </a:solidFill>
                <a:latin typeface="Tahoma"/>
                <a:cs typeface="Tahoma"/>
              </a:rPr>
              <a:t>будем </a:t>
            </a:r>
            <a:r>
              <a:rPr dirty="0" sz="1850" spc="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использовать </a:t>
            </a:r>
            <a:r>
              <a:rPr dirty="0" sz="1850" spc="75" b="1">
                <a:solidFill>
                  <a:srgbClr val="FFFFFF"/>
                </a:solidFill>
                <a:latin typeface="Tahoma"/>
                <a:cs typeface="Tahoma"/>
              </a:rPr>
              <a:t>программный 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продукт 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Computer 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Associates </a:t>
            </a:r>
            <a:r>
              <a:rPr dirty="0" sz="1850" spc="-5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85" b="1">
                <a:solidFill>
                  <a:srgbClr val="FFFFFF"/>
                </a:solidFill>
                <a:latin typeface="Tahoma"/>
                <a:cs typeface="Tahoma"/>
              </a:rPr>
              <a:t>BPWin. 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Computer 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Associates </a:t>
            </a:r>
            <a:r>
              <a:rPr dirty="0" sz="185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25" b="1">
                <a:solidFill>
                  <a:srgbClr val="FFFFFF"/>
                </a:solidFill>
                <a:latin typeface="Tahoma"/>
                <a:cs typeface="Tahoma"/>
              </a:rPr>
              <a:t>BPWin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поддерживает две </a:t>
            </a:r>
            <a:r>
              <a:rPr dirty="0" sz="1850" spc="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методологии </a:t>
            </a:r>
            <a:r>
              <a:rPr dirty="0" sz="1850" spc="-25" b="1">
                <a:solidFill>
                  <a:srgbClr val="FFFFFF"/>
                </a:solidFill>
                <a:latin typeface="Tahoma"/>
                <a:cs typeface="Tahoma"/>
              </a:rPr>
              <a:t>(IDEF0, </a:t>
            </a:r>
            <a:r>
              <a:rPr dirty="0" sz="1850" spc="15" b="1">
                <a:solidFill>
                  <a:srgbClr val="FFFFFF"/>
                </a:solidFill>
                <a:latin typeface="Tahoma"/>
                <a:cs typeface="Tahoma"/>
              </a:rPr>
              <a:t>DFD), 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50" b="1">
                <a:solidFill>
                  <a:srgbClr val="FFFFFF"/>
                </a:solidFill>
                <a:latin typeface="Tahoma"/>
                <a:cs typeface="Tahoma"/>
              </a:rPr>
              <a:t>позволяющие анализировать </a:t>
            </a:r>
            <a:r>
              <a:rPr dirty="0" sz="1850" spc="-5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бизнес.</a:t>
            </a:r>
            <a:endParaRPr sz="1850">
              <a:latin typeface="Tahoma"/>
              <a:cs typeface="Tahoma"/>
            </a:endParaRPr>
          </a:p>
          <a:p>
            <a:pPr marL="12700" marR="5080" indent="66040">
              <a:lnSpc>
                <a:spcPct val="109800"/>
              </a:lnSpc>
            </a:pP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Компоненты</a:t>
            </a:r>
            <a:r>
              <a:rPr dirty="0" sz="18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75" b="1">
                <a:solidFill>
                  <a:srgbClr val="FFFFFF"/>
                </a:solidFill>
                <a:latin typeface="Tahoma"/>
                <a:cs typeface="Tahoma"/>
              </a:rPr>
              <a:t>синтаксиса</a:t>
            </a:r>
            <a:r>
              <a:rPr dirty="0" sz="18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40" b="1">
                <a:solidFill>
                  <a:srgbClr val="FFFFFF"/>
                </a:solidFill>
                <a:latin typeface="Tahoma"/>
                <a:cs typeface="Tahoma"/>
              </a:rPr>
              <a:t>языка </a:t>
            </a:r>
            <a:r>
              <a:rPr dirty="0" sz="1850" spc="-5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-29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850" spc="110" b="1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850" spc="105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-254" b="1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б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л</a:t>
            </a: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о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dirty="0" sz="1850" spc="105" b="1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1850" spc="-95" b="1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14" b="1">
                <a:solidFill>
                  <a:srgbClr val="FFFFFF"/>
                </a:solidFill>
                <a:latin typeface="Tahoma"/>
                <a:cs typeface="Tahoma"/>
              </a:rPr>
              <a:t>с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т</a:t>
            </a:r>
            <a:r>
              <a:rPr dirty="0" sz="1850" spc="114" b="1">
                <a:solidFill>
                  <a:srgbClr val="FFFFFF"/>
                </a:solidFill>
                <a:latin typeface="Tahoma"/>
                <a:cs typeface="Tahoma"/>
              </a:rPr>
              <a:t>р</a:t>
            </a:r>
            <a:r>
              <a:rPr dirty="0" sz="1850" spc="8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л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к</a:t>
            </a:r>
            <a:r>
              <a:rPr dirty="0" sz="1850" spc="105" b="1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1850" spc="-90" b="1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dirty="0" sz="1850" spc="50" b="1">
                <a:solidFill>
                  <a:srgbClr val="FFFFFF"/>
                </a:solidFill>
                <a:latin typeface="Tahoma"/>
                <a:cs typeface="Tahoma"/>
              </a:rPr>
              <a:t>диаграммы,</a:t>
            </a:r>
            <a:r>
              <a:rPr dirty="0" sz="185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30" b="1">
                <a:solidFill>
                  <a:srgbClr val="FFFFFF"/>
                </a:solidFill>
                <a:latin typeface="Tahoma"/>
                <a:cs typeface="Tahoma"/>
              </a:rPr>
              <a:t>правила.</a:t>
            </a:r>
            <a:endParaRPr sz="18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2401024"/>
                  </a:moveTo>
                  <a:lnTo>
                    <a:pt x="15920822" y="2401024"/>
                  </a:lnTo>
                  <a:lnTo>
                    <a:pt x="15920822" y="0"/>
                  </a:lnTo>
                  <a:lnTo>
                    <a:pt x="15911297" y="0"/>
                  </a:lnTo>
                  <a:lnTo>
                    <a:pt x="15911297" y="2401024"/>
                  </a:lnTo>
                  <a:lnTo>
                    <a:pt x="0" y="2401024"/>
                  </a:lnTo>
                  <a:lnTo>
                    <a:pt x="0" y="2410549"/>
                  </a:lnTo>
                  <a:lnTo>
                    <a:pt x="15911297" y="2410549"/>
                  </a:lnTo>
                  <a:lnTo>
                    <a:pt x="15911297" y="10286987"/>
                  </a:lnTo>
                  <a:lnTo>
                    <a:pt x="15920822" y="10286987"/>
                  </a:lnTo>
                  <a:lnTo>
                    <a:pt x="15920822" y="2410549"/>
                  </a:lnTo>
                  <a:lnTo>
                    <a:pt x="18287988" y="2410549"/>
                  </a:lnTo>
                  <a:lnTo>
                    <a:pt x="18287988" y="2401024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41" y="3121663"/>
              <a:ext cx="9363074" cy="52006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1397" y="1229054"/>
            <a:ext cx="7817484" cy="6654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00" spc="140">
                <a:solidFill>
                  <a:srgbClr val="E6E6E6"/>
                </a:solidFill>
              </a:rPr>
              <a:t>Декомпозиция</a:t>
            </a:r>
            <a:r>
              <a:rPr dirty="0" sz="4200" spc="-95">
                <a:solidFill>
                  <a:srgbClr val="E6E6E6"/>
                </a:solidFill>
              </a:rPr>
              <a:t> </a:t>
            </a:r>
            <a:r>
              <a:rPr dirty="0" sz="4200" spc="100">
                <a:solidFill>
                  <a:srgbClr val="E6E6E6"/>
                </a:solidFill>
              </a:rPr>
              <a:t>диаграммы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1016000" y="9130357"/>
            <a:ext cx="1187450" cy="21145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165" b="1">
                <a:solidFill>
                  <a:srgbClr val="FFFFFF"/>
                </a:solidFill>
                <a:latin typeface="Tahoma"/>
                <a:cs typeface="Tahoma"/>
              </a:rPr>
              <a:t>BOOKCHECK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33040" y="9130357"/>
            <a:ext cx="439420" cy="21145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155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-7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9634" y="2875636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06589" y="3347060"/>
            <a:ext cx="4321175" cy="4829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solidFill>
                  <a:srgbClr val="FFFFFF"/>
                </a:solidFill>
                <a:latin typeface="Tahoma"/>
                <a:cs typeface="Tahoma"/>
              </a:rPr>
              <a:t>03.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ahoma"/>
              <a:cs typeface="Tahoma"/>
            </a:endParaRPr>
          </a:p>
          <a:p>
            <a:pPr marL="12700" marR="155575" indent="66040">
              <a:lnSpc>
                <a:spcPct val="109800"/>
              </a:lnSpc>
              <a:spcBef>
                <a:spcPts val="5"/>
              </a:spcBef>
            </a:pPr>
            <a:r>
              <a:rPr dirty="0" sz="1850" spc="110" b="1">
                <a:solidFill>
                  <a:srgbClr val="FFFFFF"/>
                </a:solidFill>
                <a:latin typeface="Tahoma"/>
                <a:cs typeface="Tahoma"/>
              </a:rPr>
              <a:t>В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данной </a:t>
            </a:r>
            <a:r>
              <a:rPr dirty="0" sz="1850" spc="90" b="1">
                <a:solidFill>
                  <a:srgbClr val="FFFFFF"/>
                </a:solidFill>
                <a:latin typeface="Tahoma"/>
                <a:cs typeface="Tahoma"/>
              </a:rPr>
              <a:t>системе </a:t>
            </a:r>
            <a:r>
              <a:rPr dirty="0" sz="1850" spc="75" b="1">
                <a:solidFill>
                  <a:srgbClr val="FFFFFF"/>
                </a:solidFill>
                <a:latin typeface="Tahoma"/>
                <a:cs typeface="Tahoma"/>
              </a:rPr>
              <a:t>можно 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выделить</a:t>
            </a:r>
            <a:r>
              <a:rPr dirty="0" sz="185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следующие</a:t>
            </a:r>
            <a:r>
              <a:rPr dirty="0" sz="185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60" b="1">
                <a:solidFill>
                  <a:srgbClr val="FFFFFF"/>
                </a:solidFill>
                <a:latin typeface="Tahoma"/>
                <a:cs typeface="Tahoma"/>
              </a:rPr>
              <a:t>субъекты </a:t>
            </a:r>
            <a:r>
              <a:rPr dirty="0" sz="1850" spc="-5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10" b="1">
                <a:solidFill>
                  <a:srgbClr val="FFFFFF"/>
                </a:solidFill>
                <a:latin typeface="Tahoma"/>
                <a:cs typeface="Tahoma"/>
              </a:rPr>
              <a:t>и 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соответствующие </a:t>
            </a:r>
            <a:r>
              <a:rPr dirty="0" sz="1850" spc="105" b="1">
                <a:solidFill>
                  <a:srgbClr val="FFFFFF"/>
                </a:solidFill>
                <a:latin typeface="Tahoma"/>
                <a:cs typeface="Tahoma"/>
              </a:rPr>
              <a:t>им </a:t>
            </a:r>
            <a:r>
              <a:rPr dirty="0" sz="1850" spc="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50" b="1">
                <a:solidFill>
                  <a:srgbClr val="FFFFFF"/>
                </a:solidFill>
                <a:latin typeface="Tahoma"/>
                <a:cs typeface="Tahoma"/>
              </a:rPr>
              <a:t>прецеденты:</a:t>
            </a:r>
            <a:endParaRPr sz="1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ahoma"/>
              <a:cs typeface="Tahoma"/>
            </a:endParaRPr>
          </a:p>
          <a:p>
            <a:pPr marL="12700" marR="48895">
              <a:lnSpc>
                <a:spcPct val="109800"/>
              </a:lnSpc>
              <a:spcBef>
                <a:spcPts val="5"/>
              </a:spcBef>
            </a:pP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-Библиотекарь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-254" b="1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50" b="1">
                <a:solidFill>
                  <a:srgbClr val="FFFFFF"/>
                </a:solidFill>
                <a:latin typeface="Tahoma"/>
                <a:cs typeface="Tahoma"/>
              </a:rPr>
              <a:t>проверяет,</a:t>
            </a:r>
            <a:r>
              <a:rPr dirty="0" sz="185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есть </a:t>
            </a:r>
            <a:r>
              <a:rPr dirty="0" sz="1850" spc="-5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ли </a:t>
            </a:r>
            <a:r>
              <a:rPr dirty="0" sz="1850" spc="25" b="1">
                <a:solidFill>
                  <a:srgbClr val="FFFFFF"/>
                </a:solidFill>
                <a:latin typeface="Tahoma"/>
                <a:cs typeface="Tahoma"/>
              </a:rPr>
              <a:t>в </a:t>
            </a:r>
            <a:r>
              <a:rPr dirty="0" sz="1850" spc="65" b="1">
                <a:solidFill>
                  <a:srgbClr val="FFFFFF"/>
                </a:solidFill>
                <a:latin typeface="Tahoma"/>
                <a:cs typeface="Tahoma"/>
              </a:rPr>
              <a:t>наличии 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запрашиваемая </a:t>
            </a:r>
            <a:r>
              <a:rPr dirty="0" sz="185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книга</a:t>
            </a:r>
            <a:r>
              <a:rPr dirty="0" sz="185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10" b="1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45" b="1">
                <a:solidFill>
                  <a:srgbClr val="FFFFFF"/>
                </a:solidFill>
                <a:latin typeface="Tahoma"/>
                <a:cs typeface="Tahoma"/>
              </a:rPr>
              <a:t>выдаёт</a:t>
            </a:r>
            <a:r>
              <a:rPr dirty="0" sz="185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25" b="1">
                <a:solidFill>
                  <a:srgbClr val="FFFFFF"/>
                </a:solidFill>
                <a:latin typeface="Tahoma"/>
                <a:cs typeface="Tahoma"/>
              </a:rPr>
              <a:t>её.</a:t>
            </a:r>
            <a:endParaRPr sz="1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9800"/>
              </a:lnSpc>
            </a:pPr>
            <a:r>
              <a:rPr dirty="0" sz="1850" spc="-90" b="1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Ч</a:t>
            </a:r>
            <a:r>
              <a:rPr dirty="0" sz="1850" spc="105" b="1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т</a:t>
            </a:r>
            <a:r>
              <a:rPr dirty="0" sz="1850" spc="5" b="1">
                <a:solidFill>
                  <a:srgbClr val="FFFFFF"/>
                </a:solidFill>
                <a:latin typeface="Tahoma"/>
                <a:cs typeface="Tahoma"/>
              </a:rPr>
              <a:t>а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т</a:t>
            </a:r>
            <a:r>
              <a:rPr dirty="0" sz="1850" spc="8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л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ь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-254" b="1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20" b="1">
                <a:solidFill>
                  <a:srgbClr val="FFFFFF"/>
                </a:solidFill>
                <a:latin typeface="Tahoma"/>
                <a:cs typeface="Tahoma"/>
              </a:rPr>
              <a:t>в</a:t>
            </a:r>
            <a:r>
              <a:rPr dirty="0" sz="1850" spc="25" b="1">
                <a:solidFill>
                  <a:srgbClr val="FFFFFF"/>
                </a:solidFill>
                <a:latin typeface="Tahoma"/>
                <a:cs typeface="Tahoma"/>
              </a:rPr>
              <a:t>ы</a:t>
            </a:r>
            <a:r>
              <a:rPr dirty="0" sz="1850" spc="80" b="1">
                <a:solidFill>
                  <a:srgbClr val="FFFFFF"/>
                </a:solidFill>
                <a:latin typeface="Tahoma"/>
                <a:cs typeface="Tahoma"/>
              </a:rPr>
              <a:t>б</a:t>
            </a:r>
            <a:r>
              <a:rPr dirty="0" sz="1850" spc="105" b="1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1850" spc="114" b="1">
                <a:solidFill>
                  <a:srgbClr val="FFFFFF"/>
                </a:solidFill>
                <a:latin typeface="Tahoma"/>
                <a:cs typeface="Tahoma"/>
              </a:rPr>
              <a:t>р</a:t>
            </a:r>
            <a:r>
              <a:rPr dirty="0" sz="1850" spc="5" b="1">
                <a:solidFill>
                  <a:srgbClr val="FFFFFF"/>
                </a:solidFill>
                <a:latin typeface="Tahoma"/>
                <a:cs typeface="Tahoma"/>
              </a:rPr>
              <a:t>а</a:t>
            </a:r>
            <a:r>
              <a:rPr dirty="0" sz="1850" spc="85" b="1">
                <a:solidFill>
                  <a:srgbClr val="FFFFFF"/>
                </a:solidFill>
                <a:latin typeface="Tahoma"/>
                <a:cs typeface="Tahoma"/>
              </a:rPr>
              <a:t>е</a:t>
            </a:r>
            <a:r>
              <a:rPr dirty="0" sz="1850" spc="25" b="1">
                <a:solidFill>
                  <a:srgbClr val="FFFFFF"/>
                </a:solidFill>
                <a:latin typeface="Tahoma"/>
                <a:cs typeface="Tahoma"/>
              </a:rPr>
              <a:t>т</a:t>
            </a:r>
            <a:r>
              <a:rPr dirty="0" sz="18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105" b="1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1850" spc="50" b="1">
                <a:solidFill>
                  <a:srgbClr val="FFFFFF"/>
                </a:solidFill>
                <a:latin typeface="Tahoma"/>
                <a:cs typeface="Tahoma"/>
              </a:rPr>
              <a:t>з  </a:t>
            </a:r>
            <a:r>
              <a:rPr dirty="0" sz="1850" spc="25" b="1">
                <a:solidFill>
                  <a:srgbClr val="FFFFFF"/>
                </a:solidFill>
                <a:latin typeface="Tahoma"/>
                <a:cs typeface="Tahoma"/>
              </a:rPr>
              <a:t>каталога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книгу </a:t>
            </a:r>
            <a:r>
              <a:rPr dirty="0" sz="1850" spc="110" b="1">
                <a:solidFill>
                  <a:srgbClr val="FFFFFF"/>
                </a:solidFill>
                <a:latin typeface="Tahoma"/>
                <a:cs typeface="Tahoma"/>
              </a:rPr>
              <a:t>и </a:t>
            </a:r>
            <a:r>
              <a:rPr dirty="0" sz="1850" spc="30" b="1">
                <a:solidFill>
                  <a:srgbClr val="FFFFFF"/>
                </a:solidFill>
                <a:latin typeface="Tahoma"/>
                <a:cs typeface="Tahoma"/>
              </a:rPr>
              <a:t>получает, </a:t>
            </a:r>
            <a:r>
              <a:rPr dirty="0" sz="1850" spc="70" b="1">
                <a:solidFill>
                  <a:srgbClr val="FFFFFF"/>
                </a:solidFill>
                <a:latin typeface="Tahoma"/>
                <a:cs typeface="Tahoma"/>
              </a:rPr>
              <a:t>либо </a:t>
            </a:r>
            <a:r>
              <a:rPr dirty="0" sz="1850" spc="-5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50" b="1">
                <a:solidFill>
                  <a:srgbClr val="FFFFFF"/>
                </a:solidFill>
                <a:latin typeface="Tahoma"/>
                <a:cs typeface="Tahoma"/>
              </a:rPr>
              <a:t>возвращает</a:t>
            </a:r>
            <a:r>
              <a:rPr dirty="0" sz="185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90" b="1">
                <a:solidFill>
                  <a:srgbClr val="FFFFFF"/>
                </a:solidFill>
                <a:latin typeface="Tahoma"/>
                <a:cs typeface="Tahoma"/>
              </a:rPr>
              <a:t>её</a:t>
            </a:r>
            <a:r>
              <a:rPr dirty="0" sz="185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45" b="1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dirty="0" sz="185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75" b="1">
                <a:solidFill>
                  <a:srgbClr val="FFFFFF"/>
                </a:solidFill>
                <a:latin typeface="Tahoma"/>
                <a:cs typeface="Tahoma"/>
              </a:rPr>
              <a:t>определенный </a:t>
            </a:r>
            <a:r>
              <a:rPr dirty="0" sz="1850" spc="-5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55" b="1">
                <a:solidFill>
                  <a:srgbClr val="FFFFFF"/>
                </a:solidFill>
                <a:latin typeface="Tahoma"/>
                <a:cs typeface="Tahoma"/>
              </a:rPr>
              <a:t>срок.</a:t>
            </a:r>
            <a:endParaRPr sz="18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88" y="2401024"/>
                  </a:moveTo>
                  <a:lnTo>
                    <a:pt x="15920822" y="2401024"/>
                  </a:lnTo>
                  <a:lnTo>
                    <a:pt x="15920822" y="0"/>
                  </a:lnTo>
                  <a:lnTo>
                    <a:pt x="15911297" y="0"/>
                  </a:lnTo>
                  <a:lnTo>
                    <a:pt x="15911297" y="2401024"/>
                  </a:lnTo>
                  <a:lnTo>
                    <a:pt x="0" y="2401024"/>
                  </a:lnTo>
                  <a:lnTo>
                    <a:pt x="0" y="2410549"/>
                  </a:lnTo>
                  <a:lnTo>
                    <a:pt x="15911297" y="2410549"/>
                  </a:lnTo>
                  <a:lnTo>
                    <a:pt x="15911297" y="10286987"/>
                  </a:lnTo>
                  <a:lnTo>
                    <a:pt x="15920822" y="10286987"/>
                  </a:lnTo>
                  <a:lnTo>
                    <a:pt x="15920822" y="2410549"/>
                  </a:lnTo>
                  <a:lnTo>
                    <a:pt x="18287988" y="2410549"/>
                  </a:lnTo>
                  <a:lnTo>
                    <a:pt x="18287988" y="2401024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505" y="3264059"/>
              <a:ext cx="9439274" cy="49148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1397" y="1229057"/>
            <a:ext cx="7232650" cy="6654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00" spc="110">
                <a:solidFill>
                  <a:srgbClr val="E6E6E6"/>
                </a:solidFill>
              </a:rPr>
              <a:t>Диаграмма</a:t>
            </a:r>
            <a:r>
              <a:rPr dirty="0" sz="4200" spc="-110">
                <a:solidFill>
                  <a:srgbClr val="E6E6E6"/>
                </a:solidFill>
              </a:rPr>
              <a:t> </a:t>
            </a:r>
            <a:r>
              <a:rPr dirty="0" sz="4200" spc="135">
                <a:solidFill>
                  <a:srgbClr val="E6E6E6"/>
                </a:solidFill>
              </a:rPr>
              <a:t>прецедентов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1016000" y="9130357"/>
            <a:ext cx="1187450" cy="21145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165" b="1">
                <a:solidFill>
                  <a:srgbClr val="FFFFFF"/>
                </a:solidFill>
                <a:latin typeface="Tahoma"/>
                <a:cs typeface="Tahoma"/>
              </a:rPr>
              <a:t>BOOKCHECK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33040" y="9130357"/>
            <a:ext cx="439420" cy="21145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155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-7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8779262" y="9218824"/>
              <a:ext cx="1951989" cy="152400"/>
            </a:xfrm>
            <a:custGeom>
              <a:avLst/>
              <a:gdLst/>
              <a:ahLst/>
              <a:cxnLst/>
              <a:rect l="l" t="t" r="r" b="b"/>
              <a:pathLst>
                <a:path w="1951990" h="152400">
                  <a:moveTo>
                    <a:pt x="1951846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951846" y="0"/>
                  </a:lnTo>
                  <a:lnTo>
                    <a:pt x="1951846" y="152399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62" y="9364421"/>
                  </a:moveTo>
                  <a:lnTo>
                    <a:pt x="8778862" y="9364421"/>
                  </a:lnTo>
                  <a:lnTo>
                    <a:pt x="8778862" y="0"/>
                  </a:lnTo>
                  <a:lnTo>
                    <a:pt x="8769337" y="0"/>
                  </a:lnTo>
                  <a:lnTo>
                    <a:pt x="8769337" y="9364421"/>
                  </a:lnTo>
                  <a:lnTo>
                    <a:pt x="0" y="9364421"/>
                  </a:lnTo>
                  <a:lnTo>
                    <a:pt x="0" y="9373946"/>
                  </a:lnTo>
                  <a:lnTo>
                    <a:pt x="8769337" y="9373946"/>
                  </a:lnTo>
                  <a:lnTo>
                    <a:pt x="8769337" y="10287000"/>
                  </a:lnTo>
                  <a:lnTo>
                    <a:pt x="8778862" y="10287000"/>
                  </a:lnTo>
                  <a:lnTo>
                    <a:pt x="8778862" y="9373946"/>
                  </a:lnTo>
                  <a:lnTo>
                    <a:pt x="18287962" y="9373946"/>
                  </a:lnTo>
                  <a:lnTo>
                    <a:pt x="18287962" y="9364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86" y="2274617"/>
              <a:ext cx="5191124" cy="51911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239487"/>
            <a:ext cx="6984365" cy="6654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00" spc="85"/>
              <a:t>Разработка</a:t>
            </a:r>
            <a:r>
              <a:rPr dirty="0" sz="4200" spc="-100"/>
              <a:t> </a:t>
            </a:r>
            <a:r>
              <a:rPr dirty="0" sz="4200" spc="105"/>
              <a:t>интерфейса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1438331" y="4495824"/>
            <a:ext cx="6452235" cy="212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95"/>
              </a:spcBef>
            </a:pPr>
            <a:r>
              <a:rPr dirty="0" sz="2900" spc="254">
                <a:solidFill>
                  <a:srgbClr val="2F2F2F"/>
                </a:solidFill>
                <a:latin typeface="Tahoma"/>
                <a:cs typeface="Tahoma"/>
              </a:rPr>
              <a:t>Разработка </a:t>
            </a:r>
            <a:r>
              <a:rPr dirty="0" sz="2900" spc="265">
                <a:solidFill>
                  <a:srgbClr val="2F2F2F"/>
                </a:solidFill>
                <a:latin typeface="Tahoma"/>
                <a:cs typeface="Tahoma"/>
              </a:rPr>
              <a:t>интерфейса </a:t>
            </a:r>
            <a:r>
              <a:rPr dirty="0" sz="2900" spc="270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315">
                <a:solidFill>
                  <a:srgbClr val="2F2F2F"/>
                </a:solidFill>
                <a:latin typeface="Tahoma"/>
                <a:cs typeface="Tahoma"/>
              </a:rPr>
              <a:t>программного </a:t>
            </a:r>
            <a:r>
              <a:rPr dirty="0" sz="2900" spc="240">
                <a:solidFill>
                  <a:srgbClr val="2F2F2F"/>
                </a:solidFill>
                <a:latin typeface="Tahoma"/>
                <a:cs typeface="Tahoma"/>
              </a:rPr>
              <a:t>продукта </a:t>
            </a:r>
            <a:r>
              <a:rPr dirty="0" sz="2900" spc="254">
                <a:solidFill>
                  <a:srgbClr val="2F2F2F"/>
                </a:solidFill>
                <a:latin typeface="Tahoma"/>
                <a:cs typeface="Tahoma"/>
              </a:rPr>
              <a:t>для </a:t>
            </a:r>
            <a:r>
              <a:rPr dirty="0" sz="2900" spc="260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320">
                <a:solidFill>
                  <a:srgbClr val="2F2F2F"/>
                </a:solidFill>
                <a:latin typeface="Tahoma"/>
                <a:cs typeface="Tahoma"/>
              </a:rPr>
              <a:t>информационной</a:t>
            </a:r>
            <a:r>
              <a:rPr dirty="0" sz="2900" spc="-180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290">
                <a:solidFill>
                  <a:srgbClr val="2F2F2F"/>
                </a:solidFill>
                <a:latin typeface="Tahoma"/>
                <a:cs typeface="Tahoma"/>
              </a:rPr>
              <a:t>системы</a:t>
            </a:r>
            <a:r>
              <a:rPr dirty="0" sz="2900" spc="-175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145">
                <a:solidFill>
                  <a:srgbClr val="2F2F2F"/>
                </a:solidFill>
                <a:latin typeface="Tahoma"/>
                <a:cs typeface="Tahoma"/>
              </a:rPr>
              <a:t>"Учёт </a:t>
            </a:r>
            <a:r>
              <a:rPr dirty="0" sz="2900" spc="-890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260">
                <a:solidFill>
                  <a:srgbClr val="2F2F2F"/>
                </a:solidFill>
                <a:latin typeface="Tahoma"/>
                <a:cs typeface="Tahoma"/>
              </a:rPr>
              <a:t>выдачи</a:t>
            </a:r>
            <a:r>
              <a:rPr dirty="0" sz="2900" spc="-145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380">
                <a:solidFill>
                  <a:srgbClr val="2F2F2F"/>
                </a:solidFill>
                <a:latin typeface="Tahoma"/>
                <a:cs typeface="Tahoma"/>
              </a:rPr>
              <a:t>и</a:t>
            </a:r>
            <a:r>
              <a:rPr dirty="0" sz="2900" spc="-140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225">
                <a:solidFill>
                  <a:srgbClr val="2F2F2F"/>
                </a:solidFill>
                <a:latin typeface="Tahoma"/>
                <a:cs typeface="Tahoma"/>
              </a:rPr>
              <a:t>возврата</a:t>
            </a:r>
            <a:r>
              <a:rPr dirty="0" sz="2900" spc="-145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285">
                <a:solidFill>
                  <a:srgbClr val="2F2F2F"/>
                </a:solidFill>
                <a:latin typeface="Tahoma"/>
                <a:cs typeface="Tahoma"/>
              </a:rPr>
              <a:t>книг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9695404"/>
            <a:ext cx="118745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65" b="1">
                <a:solidFill>
                  <a:srgbClr val="2F2F2F"/>
                </a:solidFill>
                <a:latin typeface="Tahoma"/>
                <a:cs typeface="Tahoma"/>
              </a:rPr>
              <a:t>BOOKCHECK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33040" y="9695404"/>
            <a:ext cx="43942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5" b="1">
                <a:solidFill>
                  <a:srgbClr val="2F2F2F"/>
                </a:solidFill>
                <a:latin typeface="Tahoma"/>
                <a:cs typeface="Tahoma"/>
              </a:rPr>
              <a:t>2</a:t>
            </a:r>
            <a:r>
              <a:rPr dirty="0" sz="1200" spc="155" b="1">
                <a:solidFill>
                  <a:srgbClr val="2F2F2F"/>
                </a:solidFill>
                <a:latin typeface="Tahoma"/>
                <a:cs typeface="Tahoma"/>
              </a:rPr>
              <a:t>0</a:t>
            </a:r>
            <a:r>
              <a:rPr dirty="0" sz="1200" spc="45" b="1">
                <a:solidFill>
                  <a:srgbClr val="2F2F2F"/>
                </a:solidFill>
                <a:latin typeface="Tahoma"/>
                <a:cs typeface="Tahoma"/>
              </a:rPr>
              <a:t>2</a:t>
            </a:r>
            <a:r>
              <a:rPr dirty="0" sz="1200" spc="-70" b="1">
                <a:solidFill>
                  <a:srgbClr val="2F2F2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85" y="2132867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4140" y="2473652"/>
            <a:ext cx="5317490" cy="188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25" b="1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300" spc="90" b="1">
                <a:solidFill>
                  <a:srgbClr val="FFFFFF"/>
                </a:solidFill>
                <a:latin typeface="Tahoma"/>
                <a:cs typeface="Tahoma"/>
              </a:rPr>
              <a:t>Создание</a:t>
            </a:r>
            <a:r>
              <a:rPr dirty="0" sz="23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5" b="1">
                <a:solidFill>
                  <a:srgbClr val="FFFFFF"/>
                </a:solidFill>
                <a:latin typeface="Tahoma"/>
                <a:cs typeface="Tahoma"/>
              </a:rPr>
              <a:t>окна</a:t>
            </a:r>
            <a:r>
              <a:rPr dirty="0" sz="23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5" b="1">
                <a:solidFill>
                  <a:srgbClr val="FFFFFF"/>
                </a:solidFill>
                <a:latin typeface="Tahoma"/>
                <a:cs typeface="Tahoma"/>
              </a:rPr>
              <a:t>авторизации</a:t>
            </a:r>
            <a:endParaRPr sz="2300">
              <a:latin typeface="Tahoma"/>
              <a:cs typeface="Tahoma"/>
            </a:endParaRPr>
          </a:p>
          <a:p>
            <a:pPr marL="12700" marR="5080">
              <a:lnSpc>
                <a:spcPct val="114900"/>
              </a:lnSpc>
              <a:spcBef>
                <a:spcPts val="2345"/>
              </a:spcBef>
            </a:pPr>
            <a:r>
              <a:rPr dirty="0" sz="1850" spc="160">
                <a:solidFill>
                  <a:srgbClr val="E6E6E6"/>
                </a:solidFill>
                <a:latin typeface="Tahoma"/>
                <a:cs typeface="Tahoma"/>
              </a:rPr>
              <a:t>Первым, </a:t>
            </a:r>
            <a:r>
              <a:rPr dirty="0" sz="1850" spc="95">
                <a:solidFill>
                  <a:srgbClr val="E6E6E6"/>
                </a:solidFill>
                <a:latin typeface="Tahoma"/>
                <a:cs typeface="Tahoma"/>
              </a:rPr>
              <a:t>что </a:t>
            </a:r>
            <a:r>
              <a:rPr dirty="0" sz="1850" spc="150">
                <a:solidFill>
                  <a:srgbClr val="E6E6E6"/>
                </a:solidFill>
                <a:latin typeface="Tahoma"/>
                <a:cs typeface="Tahoma"/>
              </a:rPr>
              <a:t>увидит </a:t>
            </a:r>
            <a:r>
              <a:rPr dirty="0" sz="1850" spc="135">
                <a:solidFill>
                  <a:srgbClr val="E6E6E6"/>
                </a:solidFill>
                <a:latin typeface="Tahoma"/>
                <a:cs typeface="Tahoma"/>
              </a:rPr>
              <a:t>пользователь </a:t>
            </a:r>
            <a:r>
              <a:rPr dirty="0" sz="1850" spc="35">
                <a:solidFill>
                  <a:srgbClr val="E6E6E6"/>
                </a:solidFill>
                <a:latin typeface="Tahoma"/>
                <a:cs typeface="Tahoma"/>
              </a:rPr>
              <a:t>- </a:t>
            </a:r>
            <a:r>
              <a:rPr dirty="0" sz="1850" spc="175">
                <a:solidFill>
                  <a:srgbClr val="E6E6E6"/>
                </a:solidFill>
                <a:latin typeface="Tahoma"/>
                <a:cs typeface="Tahoma"/>
              </a:rPr>
              <a:t>окно </a:t>
            </a:r>
            <a:r>
              <a:rPr dirty="0" sz="1850" spc="18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1850" spc="165">
                <a:solidFill>
                  <a:srgbClr val="E6E6E6"/>
                </a:solidFill>
                <a:latin typeface="Tahoma"/>
                <a:cs typeface="Tahoma"/>
              </a:rPr>
              <a:t>авторизации</a:t>
            </a:r>
            <a:r>
              <a:rPr dirty="0" sz="1850" spc="-9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1850" spc="155">
                <a:solidFill>
                  <a:srgbClr val="E6E6E6"/>
                </a:solidFill>
                <a:latin typeface="Tahoma"/>
                <a:cs typeface="Tahoma"/>
              </a:rPr>
              <a:t>в</a:t>
            </a:r>
            <a:r>
              <a:rPr dirty="0" sz="1850" spc="-9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1850" spc="195">
                <a:solidFill>
                  <a:srgbClr val="E6E6E6"/>
                </a:solidFill>
                <a:latin typeface="Tahoma"/>
                <a:cs typeface="Tahoma"/>
              </a:rPr>
              <a:t>программное</a:t>
            </a:r>
            <a:r>
              <a:rPr dirty="0" sz="1850" spc="-9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1850" spc="175">
                <a:solidFill>
                  <a:srgbClr val="E6E6E6"/>
                </a:solidFill>
                <a:latin typeface="Tahoma"/>
                <a:cs typeface="Tahoma"/>
              </a:rPr>
              <a:t>обеспечение</a:t>
            </a:r>
            <a:endParaRPr sz="18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96533" y="0"/>
            <a:ext cx="11591925" cy="10287000"/>
            <a:chOff x="6696533" y="0"/>
            <a:chExt cx="11591925" cy="10287000"/>
          </a:xfrm>
        </p:grpSpPr>
        <p:sp>
          <p:nvSpPr>
            <p:cNvPr id="5" name="object 5"/>
            <p:cNvSpPr/>
            <p:nvPr/>
          </p:nvSpPr>
          <p:spPr>
            <a:xfrm>
              <a:off x="6696532" y="11"/>
              <a:ext cx="11591925" cy="10287000"/>
            </a:xfrm>
            <a:custGeom>
              <a:avLst/>
              <a:gdLst/>
              <a:ahLst/>
              <a:cxnLst/>
              <a:rect l="l" t="t" r="r" b="b"/>
              <a:pathLst>
                <a:path w="11591925" h="10287000">
                  <a:moveTo>
                    <a:pt x="11591455" y="2132838"/>
                  </a:moveTo>
                  <a:lnTo>
                    <a:pt x="10388" y="2132838"/>
                  </a:lnTo>
                  <a:lnTo>
                    <a:pt x="10388" y="0"/>
                  </a:lnTo>
                  <a:lnTo>
                    <a:pt x="863" y="0"/>
                  </a:lnTo>
                  <a:lnTo>
                    <a:pt x="863" y="2132838"/>
                  </a:lnTo>
                  <a:lnTo>
                    <a:pt x="0" y="2132838"/>
                  </a:lnTo>
                  <a:lnTo>
                    <a:pt x="0" y="2142363"/>
                  </a:lnTo>
                  <a:lnTo>
                    <a:pt x="863" y="2142363"/>
                  </a:lnTo>
                  <a:lnTo>
                    <a:pt x="863" y="10287000"/>
                  </a:lnTo>
                  <a:lnTo>
                    <a:pt x="10388" y="10287000"/>
                  </a:lnTo>
                  <a:lnTo>
                    <a:pt x="10388" y="2142363"/>
                  </a:lnTo>
                  <a:lnTo>
                    <a:pt x="11591455" y="2142363"/>
                  </a:lnTo>
                  <a:lnTo>
                    <a:pt x="11591455" y="21328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0675" y="3072122"/>
              <a:ext cx="10544174" cy="5734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76375" y="978222"/>
            <a:ext cx="5407025" cy="6654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00" spc="155">
                <a:solidFill>
                  <a:srgbClr val="E6E6E6"/>
                </a:solidFill>
              </a:rPr>
              <a:t>Окно</a:t>
            </a:r>
            <a:r>
              <a:rPr dirty="0" sz="4200" spc="-110">
                <a:solidFill>
                  <a:srgbClr val="E6E6E6"/>
                </a:solidFill>
              </a:rPr>
              <a:t> </a:t>
            </a:r>
            <a:r>
              <a:rPr dirty="0" sz="4200" spc="110">
                <a:solidFill>
                  <a:srgbClr val="E6E6E6"/>
                </a:solidFill>
              </a:rPr>
              <a:t>авторизации</a:t>
            </a:r>
            <a:endParaRPr sz="4200"/>
          </a:p>
        </p:txBody>
      </p:sp>
      <p:sp>
        <p:nvSpPr>
          <p:cNvPr id="8" name="object 8"/>
          <p:cNvSpPr/>
          <p:nvPr/>
        </p:nvSpPr>
        <p:spPr>
          <a:xfrm>
            <a:off x="207185" y="5215181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4140" y="5365262"/>
            <a:ext cx="5375275" cy="258572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2300" spc="-70" b="1">
                <a:solidFill>
                  <a:srgbClr val="FFFFFF"/>
                </a:solidFill>
                <a:latin typeface="Tahoma"/>
                <a:cs typeface="Tahoma"/>
              </a:rPr>
              <a:t>02.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500" spc="105" b="1">
                <a:solidFill>
                  <a:srgbClr val="FFFFFF"/>
                </a:solidFill>
                <a:latin typeface="Tahoma"/>
                <a:cs typeface="Tahoma"/>
              </a:rPr>
              <a:t>Просто</a:t>
            </a:r>
            <a:r>
              <a:rPr dirty="0" sz="25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5" b="1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25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0" b="1">
                <a:solidFill>
                  <a:srgbClr val="FFFFFF"/>
                </a:solidFill>
                <a:latin typeface="Tahoma"/>
                <a:cs typeface="Tahoma"/>
              </a:rPr>
              <a:t>удобно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6300"/>
              </a:lnSpc>
              <a:spcBef>
                <a:spcPts val="2265"/>
              </a:spcBef>
              <a:tabLst>
                <a:tab pos="4668520" algn="l"/>
              </a:tabLst>
            </a:pPr>
            <a:r>
              <a:rPr dirty="0" sz="2150" spc="229">
                <a:solidFill>
                  <a:srgbClr val="E6E6E6"/>
                </a:solidFill>
                <a:latin typeface="Tahoma"/>
                <a:cs typeface="Tahoma"/>
              </a:rPr>
              <a:t>Основной</a:t>
            </a:r>
            <a:r>
              <a:rPr dirty="0" sz="2150" spc="-12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70">
                <a:solidFill>
                  <a:srgbClr val="E6E6E6"/>
                </a:solidFill>
                <a:latin typeface="Tahoma"/>
                <a:cs typeface="Tahoma"/>
              </a:rPr>
              <a:t>задачей</a:t>
            </a:r>
            <a:r>
              <a:rPr dirty="0" sz="2150" spc="-12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95">
                <a:solidFill>
                  <a:srgbClr val="E6E6E6"/>
                </a:solidFill>
                <a:latin typeface="Tahoma"/>
                <a:cs typeface="Tahoma"/>
              </a:rPr>
              <a:t>было</a:t>
            </a:r>
            <a:r>
              <a:rPr dirty="0" sz="2150" spc="-114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50">
                <a:solidFill>
                  <a:srgbClr val="E6E6E6"/>
                </a:solidFill>
                <a:latin typeface="Tahoma"/>
                <a:cs typeface="Tahoma"/>
              </a:rPr>
              <a:t>разработать </a:t>
            </a:r>
            <a:r>
              <a:rPr dirty="0" sz="2150" spc="-66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200">
                <a:solidFill>
                  <a:srgbClr val="E6E6E6"/>
                </a:solidFill>
                <a:latin typeface="Tahoma"/>
                <a:cs typeface="Tahoma"/>
              </a:rPr>
              <a:t>простой</a:t>
            </a:r>
            <a:r>
              <a:rPr dirty="0" sz="2150" spc="-9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270">
                <a:solidFill>
                  <a:srgbClr val="E6E6E6"/>
                </a:solidFill>
                <a:latin typeface="Tahoma"/>
                <a:cs typeface="Tahoma"/>
              </a:rPr>
              <a:t>и</a:t>
            </a:r>
            <a:r>
              <a:rPr dirty="0" sz="2150" spc="-9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204">
                <a:solidFill>
                  <a:srgbClr val="E6E6E6"/>
                </a:solidFill>
                <a:latin typeface="Tahoma"/>
                <a:cs typeface="Tahoma"/>
              </a:rPr>
              <a:t>удобный</a:t>
            </a:r>
            <a:r>
              <a:rPr dirty="0" sz="2150" spc="-9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50">
                <a:solidFill>
                  <a:srgbClr val="E6E6E6"/>
                </a:solidFill>
                <a:latin typeface="Tahoma"/>
                <a:cs typeface="Tahoma"/>
              </a:rPr>
              <a:t>интерфейс,	</a:t>
            </a:r>
            <a:r>
              <a:rPr dirty="0" sz="2150" spc="195">
                <a:solidFill>
                  <a:srgbClr val="E6E6E6"/>
                </a:solidFill>
                <a:latin typeface="Tahoma"/>
                <a:cs typeface="Tahoma"/>
              </a:rPr>
              <a:t>без </a:t>
            </a:r>
            <a:r>
              <a:rPr dirty="0" sz="2150" spc="20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85">
                <a:solidFill>
                  <a:srgbClr val="E6E6E6"/>
                </a:solidFill>
                <a:latin typeface="Tahoma"/>
                <a:cs typeface="Tahoma"/>
              </a:rPr>
              <a:t>множества</a:t>
            </a:r>
            <a:r>
              <a:rPr dirty="0" sz="2150" spc="-114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200">
                <a:solidFill>
                  <a:srgbClr val="E6E6E6"/>
                </a:solidFill>
                <a:latin typeface="Tahoma"/>
                <a:cs typeface="Tahoma"/>
              </a:rPr>
              <a:t>окон</a:t>
            </a:r>
            <a:r>
              <a:rPr dirty="0" sz="21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270">
                <a:solidFill>
                  <a:srgbClr val="E6E6E6"/>
                </a:solidFill>
                <a:latin typeface="Tahoma"/>
                <a:cs typeface="Tahoma"/>
              </a:rPr>
              <a:t>и</a:t>
            </a:r>
            <a:r>
              <a:rPr dirty="0" sz="2150" spc="-114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204">
                <a:solidFill>
                  <a:srgbClr val="E6E6E6"/>
                </a:solidFill>
                <a:latin typeface="Tahoma"/>
                <a:cs typeface="Tahoma"/>
              </a:rPr>
              <a:t>кнопок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9130352"/>
            <a:ext cx="1187450" cy="21145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165" b="1">
                <a:solidFill>
                  <a:srgbClr val="FFFFFF"/>
                </a:solidFill>
                <a:latin typeface="Tahoma"/>
                <a:cs typeface="Tahoma"/>
              </a:rPr>
              <a:t>BOOKCHECK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33040" y="9130352"/>
            <a:ext cx="439420" cy="21145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155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-7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85" y="2132867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696533" y="0"/>
            <a:ext cx="11591925" cy="10287000"/>
            <a:chOff x="6696533" y="0"/>
            <a:chExt cx="11591925" cy="10287000"/>
          </a:xfrm>
        </p:grpSpPr>
        <p:sp>
          <p:nvSpPr>
            <p:cNvPr id="4" name="object 4"/>
            <p:cNvSpPr/>
            <p:nvPr/>
          </p:nvSpPr>
          <p:spPr>
            <a:xfrm>
              <a:off x="6696532" y="11"/>
              <a:ext cx="11591925" cy="10287000"/>
            </a:xfrm>
            <a:custGeom>
              <a:avLst/>
              <a:gdLst/>
              <a:ahLst/>
              <a:cxnLst/>
              <a:rect l="l" t="t" r="r" b="b"/>
              <a:pathLst>
                <a:path w="11591925" h="10287000">
                  <a:moveTo>
                    <a:pt x="11591455" y="2132838"/>
                  </a:moveTo>
                  <a:lnTo>
                    <a:pt x="10388" y="2132838"/>
                  </a:lnTo>
                  <a:lnTo>
                    <a:pt x="10388" y="0"/>
                  </a:lnTo>
                  <a:lnTo>
                    <a:pt x="863" y="0"/>
                  </a:lnTo>
                  <a:lnTo>
                    <a:pt x="863" y="2132838"/>
                  </a:lnTo>
                  <a:lnTo>
                    <a:pt x="0" y="2132838"/>
                  </a:lnTo>
                  <a:lnTo>
                    <a:pt x="0" y="2142363"/>
                  </a:lnTo>
                  <a:lnTo>
                    <a:pt x="863" y="2142363"/>
                  </a:lnTo>
                  <a:lnTo>
                    <a:pt x="863" y="10287000"/>
                  </a:lnTo>
                  <a:lnTo>
                    <a:pt x="10388" y="10287000"/>
                  </a:lnTo>
                  <a:lnTo>
                    <a:pt x="10388" y="2142363"/>
                  </a:lnTo>
                  <a:lnTo>
                    <a:pt x="11591455" y="2142363"/>
                  </a:lnTo>
                  <a:lnTo>
                    <a:pt x="11591455" y="2132838"/>
                  </a:lnTo>
                  <a:close/>
                </a:path>
              </a:pathLst>
            </a:custGeom>
            <a:solidFill>
              <a:srgbClr val="FFFFFF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250" y="2643092"/>
              <a:ext cx="11001374" cy="620077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07185" y="5215181"/>
            <a:ext cx="1151890" cy="95250"/>
          </a:xfrm>
          <a:custGeom>
            <a:avLst/>
            <a:gdLst/>
            <a:ahLst/>
            <a:cxnLst/>
            <a:rect l="l" t="t" r="r" b="b"/>
            <a:pathLst>
              <a:path w="1151890" h="95250">
                <a:moveTo>
                  <a:pt x="1151835" y="95249"/>
                </a:moveTo>
                <a:lnTo>
                  <a:pt x="0" y="95249"/>
                </a:lnTo>
                <a:lnTo>
                  <a:pt x="0" y="0"/>
                </a:lnTo>
                <a:lnTo>
                  <a:pt x="1151835" y="0"/>
                </a:lnTo>
                <a:lnTo>
                  <a:pt x="1151835" y="95249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4140" y="2473652"/>
            <a:ext cx="5899150" cy="6238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25" b="1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300" spc="90" b="1">
                <a:solidFill>
                  <a:srgbClr val="FFFFFF"/>
                </a:solidFill>
                <a:latin typeface="Tahoma"/>
                <a:cs typeface="Tahoma"/>
              </a:rPr>
              <a:t>Создание</a:t>
            </a:r>
            <a:r>
              <a:rPr dirty="0" sz="230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45" b="1">
                <a:solidFill>
                  <a:srgbClr val="FFFFFF"/>
                </a:solidFill>
                <a:latin typeface="Tahoma"/>
                <a:cs typeface="Tahoma"/>
              </a:rPr>
              <a:t>главного</a:t>
            </a:r>
            <a:r>
              <a:rPr dirty="0" sz="230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5" b="1">
                <a:solidFill>
                  <a:srgbClr val="FFFFFF"/>
                </a:solidFill>
                <a:latin typeface="Tahoma"/>
                <a:cs typeface="Tahoma"/>
              </a:rPr>
              <a:t>окна</a:t>
            </a:r>
            <a:endParaRPr sz="2300">
              <a:latin typeface="Tahoma"/>
              <a:cs typeface="Tahoma"/>
            </a:endParaRPr>
          </a:p>
          <a:p>
            <a:pPr marL="12700" marR="364490">
              <a:lnSpc>
                <a:spcPct val="114900"/>
              </a:lnSpc>
              <a:spcBef>
                <a:spcPts val="2345"/>
              </a:spcBef>
            </a:pPr>
            <a:r>
              <a:rPr dirty="0" sz="1850" spc="185">
                <a:solidFill>
                  <a:srgbClr val="E6E6E6"/>
                </a:solidFill>
                <a:latin typeface="Tahoma"/>
                <a:cs typeface="Tahoma"/>
              </a:rPr>
              <a:t>После</a:t>
            </a:r>
            <a:r>
              <a:rPr dirty="0" sz="1850" spc="-10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1850" spc="190">
                <a:solidFill>
                  <a:srgbClr val="E6E6E6"/>
                </a:solidFill>
                <a:latin typeface="Tahoma"/>
                <a:cs typeface="Tahoma"/>
              </a:rPr>
              <a:t>успешной</a:t>
            </a:r>
            <a:r>
              <a:rPr dirty="0" sz="1850" spc="-10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1850" spc="165">
                <a:solidFill>
                  <a:srgbClr val="E6E6E6"/>
                </a:solidFill>
                <a:latin typeface="Tahoma"/>
                <a:cs typeface="Tahoma"/>
              </a:rPr>
              <a:t>авторизации</a:t>
            </a:r>
            <a:r>
              <a:rPr dirty="0" sz="1850" spc="-10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1850" spc="135">
                <a:solidFill>
                  <a:srgbClr val="E6E6E6"/>
                </a:solidFill>
                <a:latin typeface="Tahoma"/>
                <a:cs typeface="Tahoma"/>
              </a:rPr>
              <a:t>пользователь </a:t>
            </a:r>
            <a:r>
              <a:rPr dirty="0" sz="1850" spc="-56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1850" spc="140">
                <a:solidFill>
                  <a:srgbClr val="E6E6E6"/>
                </a:solidFill>
                <a:latin typeface="Tahoma"/>
                <a:cs typeface="Tahoma"/>
              </a:rPr>
              <a:t>попадает </a:t>
            </a:r>
            <a:r>
              <a:rPr dirty="0" sz="1850" spc="155">
                <a:solidFill>
                  <a:srgbClr val="E6E6E6"/>
                </a:solidFill>
                <a:latin typeface="Tahoma"/>
                <a:cs typeface="Tahoma"/>
              </a:rPr>
              <a:t>на </a:t>
            </a:r>
            <a:r>
              <a:rPr dirty="0" sz="1850" spc="150">
                <a:solidFill>
                  <a:srgbClr val="E6E6E6"/>
                </a:solidFill>
                <a:latin typeface="Tahoma"/>
                <a:cs typeface="Tahoma"/>
              </a:rPr>
              <a:t>главное </a:t>
            </a:r>
            <a:r>
              <a:rPr dirty="0" sz="1850" spc="105">
                <a:solidFill>
                  <a:srgbClr val="E6E6E6"/>
                </a:solidFill>
                <a:latin typeface="Tahoma"/>
                <a:cs typeface="Tahoma"/>
              </a:rPr>
              <a:t>окно, </a:t>
            </a:r>
            <a:r>
              <a:rPr dirty="0" sz="1850" spc="185">
                <a:solidFill>
                  <a:srgbClr val="E6E6E6"/>
                </a:solidFill>
                <a:latin typeface="Tahoma"/>
                <a:cs typeface="Tahoma"/>
              </a:rPr>
              <a:t>содержащие </a:t>
            </a:r>
            <a:r>
              <a:rPr dirty="0" sz="1850" spc="19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1850" spc="185">
                <a:solidFill>
                  <a:srgbClr val="E6E6E6"/>
                </a:solidFill>
                <a:latin typeface="Tahoma"/>
                <a:cs typeface="Tahoma"/>
              </a:rPr>
              <a:t>основной</a:t>
            </a:r>
            <a:r>
              <a:rPr dirty="0" sz="1850" spc="-10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1850" spc="125">
                <a:solidFill>
                  <a:srgbClr val="E6E6E6"/>
                </a:solidFill>
                <a:latin typeface="Tahoma"/>
                <a:cs typeface="Tahoma"/>
              </a:rPr>
              <a:t>функционал.</a:t>
            </a:r>
            <a:endParaRPr sz="1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dirty="0" sz="2300" spc="-70" b="1">
                <a:solidFill>
                  <a:srgbClr val="FFFFFF"/>
                </a:solidFill>
                <a:latin typeface="Tahoma"/>
                <a:cs typeface="Tahoma"/>
              </a:rPr>
              <a:t>02.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2500" spc="140" b="1">
                <a:solidFill>
                  <a:srgbClr val="FFFFFF"/>
                </a:solidFill>
                <a:latin typeface="Tahoma"/>
                <a:cs typeface="Tahoma"/>
              </a:rPr>
              <a:t>Всё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0" b="1">
                <a:solidFill>
                  <a:srgbClr val="FFFFFF"/>
                </a:solidFill>
                <a:latin typeface="Tahoma"/>
                <a:cs typeface="Tahoma"/>
              </a:rPr>
              <a:t>под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10" b="1">
                <a:solidFill>
                  <a:srgbClr val="FFFFFF"/>
                </a:solidFill>
                <a:latin typeface="Tahoma"/>
                <a:cs typeface="Tahoma"/>
              </a:rPr>
              <a:t>рукой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6300"/>
              </a:lnSpc>
              <a:spcBef>
                <a:spcPts val="2260"/>
              </a:spcBef>
            </a:pPr>
            <a:r>
              <a:rPr dirty="0" sz="2150" spc="190">
                <a:solidFill>
                  <a:srgbClr val="E6E6E6"/>
                </a:solidFill>
                <a:latin typeface="Tahoma"/>
                <a:cs typeface="Tahoma"/>
              </a:rPr>
              <a:t>Для </a:t>
            </a:r>
            <a:r>
              <a:rPr dirty="0" sz="2150" spc="204">
                <a:solidFill>
                  <a:srgbClr val="E6E6E6"/>
                </a:solidFill>
                <a:latin typeface="Tahoma"/>
                <a:cs typeface="Tahoma"/>
              </a:rPr>
              <a:t>обеспечения </a:t>
            </a:r>
            <a:r>
              <a:rPr dirty="0" sz="2150" spc="180">
                <a:solidFill>
                  <a:srgbClr val="E6E6E6"/>
                </a:solidFill>
                <a:latin typeface="Tahoma"/>
                <a:cs typeface="Tahoma"/>
              </a:rPr>
              <a:t>быстрого </a:t>
            </a:r>
            <a:r>
              <a:rPr dirty="0" sz="2150" spc="155">
                <a:solidFill>
                  <a:srgbClr val="E6E6E6"/>
                </a:solidFill>
                <a:latin typeface="Tahoma"/>
                <a:cs typeface="Tahoma"/>
              </a:rPr>
              <a:t>доступа </a:t>
            </a:r>
            <a:r>
              <a:rPr dirty="0" sz="2150" spc="180">
                <a:solidFill>
                  <a:srgbClr val="E6E6E6"/>
                </a:solidFill>
                <a:latin typeface="Tahoma"/>
                <a:cs typeface="Tahoma"/>
              </a:rPr>
              <a:t>к </a:t>
            </a:r>
            <a:r>
              <a:rPr dirty="0" sz="2150" spc="18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220">
                <a:solidFill>
                  <a:srgbClr val="E6E6E6"/>
                </a:solidFill>
                <a:latin typeface="Tahoma"/>
                <a:cs typeface="Tahoma"/>
              </a:rPr>
              <a:t>нужным </a:t>
            </a:r>
            <a:r>
              <a:rPr dirty="0" sz="2150" spc="195">
                <a:solidFill>
                  <a:srgbClr val="E6E6E6"/>
                </a:solidFill>
                <a:latin typeface="Tahoma"/>
                <a:cs typeface="Tahoma"/>
              </a:rPr>
              <a:t>функциям </a:t>
            </a:r>
            <a:r>
              <a:rPr dirty="0" sz="2150" spc="190">
                <a:solidFill>
                  <a:srgbClr val="E6E6E6"/>
                </a:solidFill>
                <a:latin typeface="Tahoma"/>
                <a:cs typeface="Tahoma"/>
              </a:rPr>
              <a:t>программы, </a:t>
            </a:r>
            <a:r>
              <a:rPr dirty="0" sz="2150" spc="260">
                <a:solidFill>
                  <a:srgbClr val="E6E6E6"/>
                </a:solidFill>
                <a:latin typeface="Tahoma"/>
                <a:cs typeface="Tahoma"/>
              </a:rPr>
              <a:t>мы </a:t>
            </a:r>
            <a:r>
              <a:rPr dirty="0" sz="2150" spc="26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95">
                <a:solidFill>
                  <a:srgbClr val="E6E6E6"/>
                </a:solidFill>
                <a:latin typeface="Tahoma"/>
                <a:cs typeface="Tahoma"/>
              </a:rPr>
              <a:t>вывели </a:t>
            </a:r>
            <a:r>
              <a:rPr dirty="0" sz="2150" spc="215">
                <a:solidFill>
                  <a:srgbClr val="E6E6E6"/>
                </a:solidFill>
                <a:latin typeface="Tahoma"/>
                <a:cs typeface="Tahoma"/>
              </a:rPr>
              <a:t>основной </a:t>
            </a:r>
            <a:r>
              <a:rPr dirty="0" sz="2150" spc="180">
                <a:solidFill>
                  <a:srgbClr val="E6E6E6"/>
                </a:solidFill>
                <a:latin typeface="Tahoma"/>
                <a:cs typeface="Tahoma"/>
              </a:rPr>
              <a:t>функционал на </a:t>
            </a:r>
            <a:r>
              <a:rPr dirty="0" sz="2150" spc="185">
                <a:solidFill>
                  <a:srgbClr val="E6E6E6"/>
                </a:solidFill>
                <a:latin typeface="Tahoma"/>
                <a:cs typeface="Tahoma"/>
              </a:rPr>
              <a:t> главный</a:t>
            </a:r>
            <a:r>
              <a:rPr dirty="0" sz="2150" spc="-13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40">
                <a:solidFill>
                  <a:srgbClr val="E6E6E6"/>
                </a:solidFill>
                <a:latin typeface="Tahoma"/>
                <a:cs typeface="Tahoma"/>
              </a:rPr>
              <a:t>экран,</a:t>
            </a:r>
            <a:r>
              <a:rPr dirty="0" sz="2150" spc="-12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10">
                <a:solidFill>
                  <a:srgbClr val="E6E6E6"/>
                </a:solidFill>
                <a:latin typeface="Tahoma"/>
                <a:cs typeface="Tahoma"/>
              </a:rPr>
              <a:t>что</a:t>
            </a:r>
            <a:r>
              <a:rPr dirty="0" sz="2150" spc="-12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75">
                <a:solidFill>
                  <a:srgbClr val="E6E6E6"/>
                </a:solidFill>
                <a:latin typeface="Tahoma"/>
                <a:cs typeface="Tahoma"/>
              </a:rPr>
              <a:t>позволит</a:t>
            </a:r>
            <a:r>
              <a:rPr dirty="0" sz="2150" spc="-125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85">
                <a:solidFill>
                  <a:srgbClr val="E6E6E6"/>
                </a:solidFill>
                <a:latin typeface="Tahoma"/>
                <a:cs typeface="Tahoma"/>
              </a:rPr>
              <a:t>сотруднику </a:t>
            </a:r>
            <a:r>
              <a:rPr dirty="0" sz="2150" spc="-66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90">
                <a:solidFill>
                  <a:srgbClr val="E6E6E6"/>
                </a:solidFill>
                <a:latin typeface="Tahoma"/>
                <a:cs typeface="Tahoma"/>
              </a:rPr>
              <a:t>быстро</a:t>
            </a:r>
            <a:r>
              <a:rPr dirty="0" sz="2150" spc="-114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65">
                <a:solidFill>
                  <a:srgbClr val="E6E6E6"/>
                </a:solidFill>
                <a:latin typeface="Tahoma"/>
                <a:cs typeface="Tahoma"/>
              </a:rPr>
              <a:t>выполнять</a:t>
            </a:r>
            <a:r>
              <a:rPr dirty="0" sz="21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204">
                <a:solidFill>
                  <a:srgbClr val="E6E6E6"/>
                </a:solidFill>
                <a:latin typeface="Tahoma"/>
                <a:cs typeface="Tahoma"/>
              </a:rPr>
              <a:t>свою</a:t>
            </a:r>
            <a:r>
              <a:rPr dirty="0" sz="2150" spc="-110">
                <a:solidFill>
                  <a:srgbClr val="E6E6E6"/>
                </a:solidFill>
                <a:latin typeface="Tahoma"/>
                <a:cs typeface="Tahoma"/>
              </a:rPr>
              <a:t> </a:t>
            </a:r>
            <a:r>
              <a:rPr dirty="0" sz="2150" spc="160">
                <a:solidFill>
                  <a:srgbClr val="E6E6E6"/>
                </a:solidFill>
                <a:latin typeface="Tahoma"/>
                <a:cs typeface="Tahoma"/>
              </a:rPr>
              <a:t>работу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9130352"/>
            <a:ext cx="1187450" cy="21145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165" b="1">
                <a:solidFill>
                  <a:srgbClr val="FFFFFF"/>
                </a:solidFill>
                <a:latin typeface="Tahoma"/>
                <a:cs typeface="Tahoma"/>
              </a:rPr>
              <a:t>BOOKCHECK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33040" y="9130352"/>
            <a:ext cx="439420" cy="21145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155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dirty="0" sz="1200" spc="4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200" spc="-7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76375" y="978222"/>
            <a:ext cx="4408805" cy="6654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00" spc="160">
                <a:solidFill>
                  <a:srgbClr val="E6E6E6"/>
                </a:solidFill>
              </a:rPr>
              <a:t>Основное</a:t>
            </a:r>
            <a:r>
              <a:rPr dirty="0" sz="4200" spc="-160">
                <a:solidFill>
                  <a:srgbClr val="E6E6E6"/>
                </a:solidFill>
              </a:rPr>
              <a:t> </a:t>
            </a:r>
            <a:r>
              <a:rPr dirty="0" sz="4200" spc="110">
                <a:solidFill>
                  <a:srgbClr val="E6E6E6"/>
                </a:solidFill>
              </a:rPr>
              <a:t>окно</a:t>
            </a:r>
            <a:endParaRPr sz="4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"/>
            <a:ext cx="18288000" cy="10287000"/>
            <a:chOff x="0" y="6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8779262" y="9218830"/>
              <a:ext cx="1951989" cy="152400"/>
            </a:xfrm>
            <a:custGeom>
              <a:avLst/>
              <a:gdLst/>
              <a:ahLst/>
              <a:cxnLst/>
              <a:rect l="l" t="t" r="r" b="b"/>
              <a:pathLst>
                <a:path w="1951990" h="152400">
                  <a:moveTo>
                    <a:pt x="1951846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951846" y="0"/>
                  </a:lnTo>
                  <a:lnTo>
                    <a:pt x="1951846" y="152399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7962" y="9364421"/>
                  </a:moveTo>
                  <a:lnTo>
                    <a:pt x="8778862" y="9364421"/>
                  </a:lnTo>
                  <a:lnTo>
                    <a:pt x="8778862" y="0"/>
                  </a:lnTo>
                  <a:lnTo>
                    <a:pt x="8769337" y="0"/>
                  </a:lnTo>
                  <a:lnTo>
                    <a:pt x="8769337" y="9364421"/>
                  </a:lnTo>
                  <a:lnTo>
                    <a:pt x="0" y="9364421"/>
                  </a:lnTo>
                  <a:lnTo>
                    <a:pt x="0" y="9373946"/>
                  </a:lnTo>
                  <a:lnTo>
                    <a:pt x="8769337" y="9373946"/>
                  </a:lnTo>
                  <a:lnTo>
                    <a:pt x="8769337" y="10287000"/>
                  </a:lnTo>
                  <a:lnTo>
                    <a:pt x="8778862" y="10287000"/>
                  </a:lnTo>
                  <a:lnTo>
                    <a:pt x="8778862" y="9373946"/>
                  </a:lnTo>
                  <a:lnTo>
                    <a:pt x="18287962" y="9373946"/>
                  </a:lnTo>
                  <a:lnTo>
                    <a:pt x="18287962" y="9364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3081" y="1909274"/>
              <a:ext cx="6410324" cy="64198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239487"/>
            <a:ext cx="4095750" cy="6654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00" spc="125"/>
              <a:t>Тестирование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1438331" y="4495824"/>
            <a:ext cx="6398895" cy="212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95"/>
              </a:spcBef>
            </a:pPr>
            <a:r>
              <a:rPr dirty="0" sz="2900" spc="310">
                <a:solidFill>
                  <a:srgbClr val="2F2F2F"/>
                </a:solidFill>
                <a:latin typeface="Tahoma"/>
                <a:cs typeface="Tahoma"/>
              </a:rPr>
              <a:t>После </a:t>
            </a:r>
            <a:r>
              <a:rPr dirty="0" sz="2900" spc="265">
                <a:solidFill>
                  <a:srgbClr val="2F2F2F"/>
                </a:solidFill>
                <a:latin typeface="Tahoma"/>
                <a:cs typeface="Tahoma"/>
              </a:rPr>
              <a:t>разработки </a:t>
            </a:r>
            <a:r>
              <a:rPr dirty="0" sz="2900" spc="305">
                <a:solidFill>
                  <a:srgbClr val="2F2F2F"/>
                </a:solidFill>
                <a:latin typeface="Tahoma"/>
                <a:cs typeface="Tahoma"/>
              </a:rPr>
              <a:t>были </a:t>
            </a:r>
            <a:r>
              <a:rPr dirty="0" sz="2900" spc="310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305">
                <a:solidFill>
                  <a:srgbClr val="2F2F2F"/>
                </a:solidFill>
                <a:latin typeface="Tahoma"/>
                <a:cs typeface="Tahoma"/>
              </a:rPr>
              <a:t>проведены</a:t>
            </a:r>
            <a:r>
              <a:rPr dirty="0" sz="2900" spc="-175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185">
                <a:solidFill>
                  <a:srgbClr val="2F2F2F"/>
                </a:solidFill>
                <a:latin typeface="Tahoma"/>
                <a:cs typeface="Tahoma"/>
              </a:rPr>
              <a:t>тесты</a:t>
            </a:r>
            <a:r>
              <a:rPr dirty="0" sz="2900" spc="-170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315">
                <a:solidFill>
                  <a:srgbClr val="2F2F2F"/>
                </a:solidFill>
                <a:latin typeface="Tahoma"/>
                <a:cs typeface="Tahoma"/>
              </a:rPr>
              <a:t>программного </a:t>
            </a:r>
            <a:r>
              <a:rPr dirty="0" sz="2900" spc="-890">
                <a:solidFill>
                  <a:srgbClr val="2F2F2F"/>
                </a:solidFill>
                <a:latin typeface="Tahoma"/>
                <a:cs typeface="Tahoma"/>
              </a:rPr>
              <a:t> </a:t>
            </a:r>
            <a:r>
              <a:rPr dirty="0" sz="2900" spc="240">
                <a:solidFill>
                  <a:srgbClr val="2F2F2F"/>
                </a:solidFill>
                <a:latin typeface="Tahoma"/>
                <a:cs typeface="Tahoma"/>
              </a:rPr>
              <a:t>продукта </a:t>
            </a:r>
            <a:r>
              <a:rPr dirty="0" sz="2900" spc="260">
                <a:solidFill>
                  <a:srgbClr val="2F2F2F"/>
                </a:solidFill>
                <a:latin typeface="Tahoma"/>
                <a:cs typeface="Tahoma"/>
              </a:rPr>
              <a:t>на </a:t>
            </a:r>
            <a:r>
              <a:rPr dirty="0" sz="2900" spc="245">
                <a:solidFill>
                  <a:srgbClr val="2F2F2F"/>
                </a:solidFill>
                <a:latin typeface="Tahoma"/>
                <a:cs typeface="Tahoma"/>
              </a:rPr>
              <a:t>стабильности </a:t>
            </a:r>
            <a:r>
              <a:rPr dirty="0" sz="2900" spc="250">
                <a:solidFill>
                  <a:srgbClr val="2F2F2F"/>
                </a:solidFill>
                <a:latin typeface="Tahoma"/>
                <a:cs typeface="Tahoma"/>
              </a:rPr>
              <a:t> работы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9695410"/>
            <a:ext cx="118745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65" b="1">
                <a:solidFill>
                  <a:srgbClr val="2F2F2F"/>
                </a:solidFill>
                <a:latin typeface="Tahoma"/>
                <a:cs typeface="Tahoma"/>
              </a:rPr>
              <a:t>BOOKCHECK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33040" y="9695410"/>
            <a:ext cx="43942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5" b="1">
                <a:solidFill>
                  <a:srgbClr val="2F2F2F"/>
                </a:solidFill>
                <a:latin typeface="Tahoma"/>
                <a:cs typeface="Tahoma"/>
              </a:rPr>
              <a:t>2</a:t>
            </a:r>
            <a:r>
              <a:rPr dirty="0" sz="1200" spc="155" b="1">
                <a:solidFill>
                  <a:srgbClr val="2F2F2F"/>
                </a:solidFill>
                <a:latin typeface="Tahoma"/>
                <a:cs typeface="Tahoma"/>
              </a:rPr>
              <a:t>0</a:t>
            </a:r>
            <a:r>
              <a:rPr dirty="0" sz="1200" spc="45" b="1">
                <a:solidFill>
                  <a:srgbClr val="2F2F2F"/>
                </a:solidFill>
                <a:latin typeface="Tahoma"/>
                <a:cs typeface="Tahoma"/>
              </a:rPr>
              <a:t>2</a:t>
            </a:r>
            <a:r>
              <a:rPr dirty="0" sz="1200" spc="-70" b="1">
                <a:solidFill>
                  <a:srgbClr val="2F2F2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ffaw dwa</dc:creator>
  <cp:keywords>DAE-hoOrKSE,BAE581FElcA</cp:keywords>
  <dc:title>Курсовая работа</dc:title>
  <dcterms:created xsi:type="dcterms:W3CDTF">2022-04-21T17:46:27Z</dcterms:created>
  <dcterms:modified xsi:type="dcterms:W3CDTF">2022-04-21T17:46:27Z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2022-04-21T00:00:00Z</vt:filetime>
  </property>
  <property fmtid="{D5CDD505-2E9C-101B-9397-08002B2CF9AE}" pid="3" name="Creator">
    <vt:lpwstr>Canva</vt:lpwstr>
  </property>
  <property fmtid="{D5CDD505-2E9C-101B-9397-08002B2CF9AE}" pid="4" name="LastSaved">
    <vt:filetime>2022-04-21T00:00:00Z</vt:filetime>
  </property>
</Properties>
</file>