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7" r:id="rId3"/>
    <p:sldId id="260" r:id="rId4"/>
    <p:sldId id="268" r:id="rId5"/>
    <p:sldId id="269" r:id="rId6"/>
    <p:sldId id="271" r:id="rId7"/>
    <p:sldId id="27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A90EC7-BE91-40E8-88BA-EA1897062A02}" v="10" dt="2022-09-23T17:12:13.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15" autoAdjust="0"/>
    <p:restoredTop sz="94660"/>
  </p:normalViewPr>
  <p:slideViewPr>
    <p:cSldViewPr snapToGrid="0">
      <p:cViewPr>
        <p:scale>
          <a:sx n="100" d="100"/>
          <a:sy n="100" d="100"/>
        </p:scale>
        <p:origin x="143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98EC-DD07-2E1C-2FCD-79CFD7245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56AA84-8A14-5D52-068C-763008BB8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46A39A-3752-6F08-D65A-5B83ABA04CFE}"/>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5" name="Footer Placeholder 4">
            <a:extLst>
              <a:ext uri="{FF2B5EF4-FFF2-40B4-BE49-F238E27FC236}">
                <a16:creationId xmlns:a16="http://schemas.microsoft.com/office/drawing/2014/main" id="{BBD6678D-BBE3-2EA0-BCDC-7F250EC26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91D3C-4F58-37DA-09DF-DC72E456B287}"/>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117267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3C33-C834-A39F-5FB5-950A0A11F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D7CDB1-F4BC-D0AE-B8CE-53DCD8CD26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53C6F-252B-C59C-B68E-E030CC2E9FC9}"/>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5" name="Footer Placeholder 4">
            <a:extLst>
              <a:ext uri="{FF2B5EF4-FFF2-40B4-BE49-F238E27FC236}">
                <a16:creationId xmlns:a16="http://schemas.microsoft.com/office/drawing/2014/main" id="{C58F466A-85CF-041A-4007-73C19864A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B557D-8A24-361F-0BDB-129B4FC6F8EA}"/>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328688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77640-3184-992D-F43B-C57D2216F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20A9C6-5B39-7ABE-D47B-5A4986E1C2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0109C-58D2-2682-B9AB-91CC2E3BE8F3}"/>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5" name="Footer Placeholder 4">
            <a:extLst>
              <a:ext uri="{FF2B5EF4-FFF2-40B4-BE49-F238E27FC236}">
                <a16:creationId xmlns:a16="http://schemas.microsoft.com/office/drawing/2014/main" id="{13C86FDB-540E-B63E-F12A-9B4219D59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E5252-3B69-5FB3-4355-B29667462C4D}"/>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221393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3912-9F40-A97A-7059-5E78B031DE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3B976-C659-E56B-19F4-06171062A4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7A03C-C8EE-F859-0321-A965B0CB1D57}"/>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5" name="Footer Placeholder 4">
            <a:extLst>
              <a:ext uri="{FF2B5EF4-FFF2-40B4-BE49-F238E27FC236}">
                <a16:creationId xmlns:a16="http://schemas.microsoft.com/office/drawing/2014/main" id="{456A57CF-7AC9-DA95-A90D-91A4CE7E4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4B63C-794C-833C-BCC7-45352D6E309B}"/>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353245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009-A414-C5C5-981B-6F80542CF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DFE28-5CEA-704E-7233-B49F62B19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55933-E18B-12CC-90C2-263F1B1E654F}"/>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5" name="Footer Placeholder 4">
            <a:extLst>
              <a:ext uri="{FF2B5EF4-FFF2-40B4-BE49-F238E27FC236}">
                <a16:creationId xmlns:a16="http://schemas.microsoft.com/office/drawing/2014/main" id="{1B55942F-3C45-788A-D306-D3D356582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C962A-DF40-4EB0-6B79-FCDBFFB7E8CC}"/>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225961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F970-9ABF-562C-5F8B-FB3F44C19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DA714-73F6-D5EF-AC6B-8204FB7E32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37918F-A530-227B-DEC2-D9AA45FBE7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41150B-683B-8AEF-5DBB-0F9C16C42FA1}"/>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6" name="Footer Placeholder 5">
            <a:extLst>
              <a:ext uri="{FF2B5EF4-FFF2-40B4-BE49-F238E27FC236}">
                <a16:creationId xmlns:a16="http://schemas.microsoft.com/office/drawing/2014/main" id="{BEB1A064-BB83-92BF-0F13-470A58F46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42444-EE85-BB79-8D9F-7C1250B9DDEA}"/>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79682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E502-DF40-D300-EF16-7B6BF79972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D2F24-1A3E-A315-25D3-E3CBA7054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2CF87-450E-5F05-8143-C7138C055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5B8333-D673-DB18-2AA8-EBBC070C8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06CEDD-AD11-48D3-CA55-1E7FF5782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B1A97C-B8EF-A4EA-00A0-5D583104B9EF}"/>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8" name="Footer Placeholder 7">
            <a:extLst>
              <a:ext uri="{FF2B5EF4-FFF2-40B4-BE49-F238E27FC236}">
                <a16:creationId xmlns:a16="http://schemas.microsoft.com/office/drawing/2014/main" id="{EC351EF0-0D62-0CE4-1864-16F6DD5DE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68AA0B-EE40-A1FE-0E98-AB3EAB178029}"/>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373999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4873-8E94-0D89-74C6-A7A8A0C040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E320DE-A6CD-3189-0995-5F40ECFBDBC4}"/>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4" name="Footer Placeholder 3">
            <a:extLst>
              <a:ext uri="{FF2B5EF4-FFF2-40B4-BE49-F238E27FC236}">
                <a16:creationId xmlns:a16="http://schemas.microsoft.com/office/drawing/2014/main" id="{D9EE6810-4EE8-582C-720C-619AAEC7EF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008AC6-6E9E-5C3F-DE42-D3B4138983AD}"/>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36907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A9333-7820-DB4C-E060-F2FBC77BABFC}"/>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3" name="Footer Placeholder 2">
            <a:extLst>
              <a:ext uri="{FF2B5EF4-FFF2-40B4-BE49-F238E27FC236}">
                <a16:creationId xmlns:a16="http://schemas.microsoft.com/office/drawing/2014/main" id="{4907E1B0-C245-A2D6-5A4A-BA16015FC0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9AF652-6F5C-C531-0AED-BA41940D8E5E}"/>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124369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A1E1-486B-56CD-CE2E-F4373BC98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BE4C79-E2E6-29D6-C596-BB82800C1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F78CAA-BC83-A94C-5709-86E90812A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4F59C-73D4-3263-9C10-0BE027A05430}"/>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6" name="Footer Placeholder 5">
            <a:extLst>
              <a:ext uri="{FF2B5EF4-FFF2-40B4-BE49-F238E27FC236}">
                <a16:creationId xmlns:a16="http://schemas.microsoft.com/office/drawing/2014/main" id="{9825D023-52A7-1E91-B236-40CD2EB4C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18D05-A222-5419-8936-BA2DACB7F08D}"/>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1459234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78B3-D041-FD43-F9C9-5CC0C87B02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88FE04-F7BF-F40D-2E3C-C75A063D2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15AD1B-54E9-B122-4C29-B90616D8B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3DC18-AB1E-58D6-DF8E-7AC74D090870}"/>
              </a:ext>
            </a:extLst>
          </p:cNvPr>
          <p:cNvSpPr>
            <a:spLocks noGrp="1"/>
          </p:cNvSpPr>
          <p:nvPr>
            <p:ph type="dt" sz="half" idx="10"/>
          </p:nvPr>
        </p:nvSpPr>
        <p:spPr/>
        <p:txBody>
          <a:bodyPr/>
          <a:lstStyle/>
          <a:p>
            <a:fld id="{C3375622-431C-44F2-877A-85722DBE6890}" type="datetimeFigureOut">
              <a:rPr lang="en-US" smtClean="0"/>
              <a:t>9/23/2022</a:t>
            </a:fld>
            <a:endParaRPr lang="en-US"/>
          </a:p>
        </p:txBody>
      </p:sp>
      <p:sp>
        <p:nvSpPr>
          <p:cNvPr id="6" name="Footer Placeholder 5">
            <a:extLst>
              <a:ext uri="{FF2B5EF4-FFF2-40B4-BE49-F238E27FC236}">
                <a16:creationId xmlns:a16="http://schemas.microsoft.com/office/drawing/2014/main" id="{F55C7822-C71F-1624-B131-DAC7A5A45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E4B792-ABC2-EC18-2A9E-51CBB890B8A9}"/>
              </a:ext>
            </a:extLst>
          </p:cNvPr>
          <p:cNvSpPr>
            <a:spLocks noGrp="1"/>
          </p:cNvSpPr>
          <p:nvPr>
            <p:ph type="sldNum" sz="quarter" idx="12"/>
          </p:nvPr>
        </p:nvSpPr>
        <p:spPr/>
        <p:txBody>
          <a:bodyPr/>
          <a:lstStyle/>
          <a:p>
            <a:fld id="{6C4AD298-C076-4E03-9916-E51E6DC6C4D1}" type="slidenum">
              <a:rPr lang="en-US" smtClean="0"/>
              <a:t>‹#›</a:t>
            </a:fld>
            <a:endParaRPr lang="en-US"/>
          </a:p>
        </p:txBody>
      </p:sp>
    </p:spTree>
    <p:extLst>
      <p:ext uri="{BB962C8B-B14F-4D97-AF65-F5344CB8AC3E}">
        <p14:creationId xmlns:p14="http://schemas.microsoft.com/office/powerpoint/2010/main" val="171272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D7E929-703B-1DBD-8819-D433466B8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1007EF-DD0D-ABB8-7827-7AF851D48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3CDB9-7FB4-72B4-913F-3C11A7AD4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75622-431C-44F2-877A-85722DBE6890}" type="datetimeFigureOut">
              <a:rPr lang="en-US" smtClean="0"/>
              <a:t>9/23/2022</a:t>
            </a:fld>
            <a:endParaRPr lang="en-US"/>
          </a:p>
        </p:txBody>
      </p:sp>
      <p:sp>
        <p:nvSpPr>
          <p:cNvPr id="5" name="Footer Placeholder 4">
            <a:extLst>
              <a:ext uri="{FF2B5EF4-FFF2-40B4-BE49-F238E27FC236}">
                <a16:creationId xmlns:a16="http://schemas.microsoft.com/office/drawing/2014/main" id="{323DE2CE-CF71-9E1B-BA07-A97DD861B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9431F0-C187-4555-8417-3965E3717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AD298-C076-4E03-9916-E51E6DC6C4D1}" type="slidenum">
              <a:rPr lang="en-US" smtClean="0"/>
              <a:t>‹#›</a:t>
            </a:fld>
            <a:endParaRPr lang="en-US"/>
          </a:p>
        </p:txBody>
      </p:sp>
    </p:spTree>
    <p:extLst>
      <p:ext uri="{BB962C8B-B14F-4D97-AF65-F5344CB8AC3E}">
        <p14:creationId xmlns:p14="http://schemas.microsoft.com/office/powerpoint/2010/main" val="9583041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C8DBE22-818D-2E68-6403-17FF80D1AE2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Freight Estimator Model Analysis</a:t>
            </a:r>
            <a:br>
              <a:rPr lang="en-US" sz="3600" dirty="0">
                <a:solidFill>
                  <a:srgbClr val="080808"/>
                </a:solidFill>
              </a:rPr>
            </a:br>
            <a:r>
              <a:rPr lang="en-US" sz="1200" dirty="0">
                <a:solidFill>
                  <a:srgbClr val="080808"/>
                </a:solidFill>
              </a:rPr>
              <a:t>Cannon Johnson</a:t>
            </a:r>
            <a:endParaRPr lang="en-US"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417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B0B2-90E6-0CEC-81CC-688A7C1E39CE}"/>
              </a:ext>
            </a:extLst>
          </p:cNvPr>
          <p:cNvSpPr>
            <a:spLocks noGrp="1"/>
          </p:cNvSpPr>
          <p:nvPr>
            <p:ph type="title"/>
          </p:nvPr>
        </p:nvSpPr>
        <p:spPr/>
        <p:txBody>
          <a:bodyPr/>
          <a:lstStyle/>
          <a:p>
            <a:r>
              <a:rPr lang="en-US" dirty="0"/>
              <a:t>Model Objective</a:t>
            </a:r>
          </a:p>
        </p:txBody>
      </p:sp>
      <p:sp>
        <p:nvSpPr>
          <p:cNvPr id="3" name="Content Placeholder 2">
            <a:extLst>
              <a:ext uri="{FF2B5EF4-FFF2-40B4-BE49-F238E27FC236}">
                <a16:creationId xmlns:a16="http://schemas.microsoft.com/office/drawing/2014/main" id="{272B4850-3280-7576-EA3A-C53D9CEFA1CB}"/>
              </a:ext>
            </a:extLst>
          </p:cNvPr>
          <p:cNvSpPr>
            <a:spLocks noGrp="1"/>
          </p:cNvSpPr>
          <p:nvPr>
            <p:ph idx="1"/>
          </p:nvPr>
        </p:nvSpPr>
        <p:spPr/>
        <p:txBody>
          <a:bodyPr/>
          <a:lstStyle/>
          <a:p>
            <a:r>
              <a:rPr lang="en-US" dirty="0"/>
              <a:t>The model was aimed to better estimate freight cost to customers without utilizing weight as a predictor variable.</a:t>
            </a:r>
          </a:p>
          <a:p>
            <a:r>
              <a:rPr lang="en-US" dirty="0"/>
              <a:t>The model should be able to estimate freight cost for specific equipment type (FTD, LTL, Van) using the data provided.</a:t>
            </a:r>
          </a:p>
          <a:p>
            <a:r>
              <a:rPr lang="en-US" dirty="0"/>
              <a:t>The goals is for customers and the company to have less problems with under/over quoting freight.</a:t>
            </a:r>
          </a:p>
        </p:txBody>
      </p:sp>
    </p:spTree>
    <p:extLst>
      <p:ext uri="{BB962C8B-B14F-4D97-AF65-F5344CB8AC3E}">
        <p14:creationId xmlns:p14="http://schemas.microsoft.com/office/powerpoint/2010/main" val="426747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49F0-7C83-413B-B02A-05674ECA2F49}"/>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C0D5F9B0-56B7-1DF3-A72C-F235792FC263}"/>
              </a:ext>
            </a:extLst>
          </p:cNvPr>
          <p:cNvSpPr>
            <a:spLocks noGrp="1"/>
          </p:cNvSpPr>
          <p:nvPr>
            <p:ph idx="1"/>
          </p:nvPr>
        </p:nvSpPr>
        <p:spPr>
          <a:xfrm>
            <a:off x="838200" y="1690688"/>
            <a:ext cx="10515600" cy="4486275"/>
          </a:xfrm>
        </p:spPr>
        <p:txBody>
          <a:bodyPr>
            <a:normAutofit/>
          </a:bodyPr>
          <a:lstStyle/>
          <a:p>
            <a:r>
              <a:rPr lang="en-US" dirty="0"/>
              <a:t>Base datasheet with ~ 14,000 observations and features such as seller and customer zip, zoning, and total billed.</a:t>
            </a:r>
          </a:p>
          <a:p>
            <a:r>
              <a:rPr lang="en-US" dirty="0"/>
              <a:t>Data was downloaded from the web totaling all us cities zip-codes to map the freight ariel distance for each observation</a:t>
            </a:r>
          </a:p>
          <a:p>
            <a:r>
              <a:rPr lang="en-US" dirty="0"/>
              <a:t>Since the data will be split later, only missing values were cleaned</a:t>
            </a:r>
          </a:p>
          <a:p>
            <a:r>
              <a:rPr lang="en-US" dirty="0"/>
              <a:t>Data is split by the feature equipment and imported into Rstudio for visualization and modeling.</a:t>
            </a:r>
          </a:p>
        </p:txBody>
      </p:sp>
    </p:spTree>
    <p:extLst>
      <p:ext uri="{BB962C8B-B14F-4D97-AF65-F5344CB8AC3E}">
        <p14:creationId xmlns:p14="http://schemas.microsoft.com/office/powerpoint/2010/main" val="35971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CB9A-9604-A192-8844-57CEA42451B9}"/>
              </a:ext>
            </a:extLst>
          </p:cNvPr>
          <p:cNvSpPr>
            <a:spLocks noGrp="1"/>
          </p:cNvSpPr>
          <p:nvPr>
            <p:ph type="title"/>
          </p:nvPr>
        </p:nvSpPr>
        <p:spPr/>
        <p:txBody>
          <a:bodyPr/>
          <a:lstStyle/>
          <a:p>
            <a:r>
              <a:rPr lang="en-US" dirty="0"/>
              <a:t>FTD model results</a:t>
            </a:r>
          </a:p>
        </p:txBody>
      </p:sp>
      <p:pic>
        <p:nvPicPr>
          <p:cNvPr id="5" name="Content Placeholder 4" descr="Chart, scatter chart&#10;&#10;Description automatically generated">
            <a:extLst>
              <a:ext uri="{FF2B5EF4-FFF2-40B4-BE49-F238E27FC236}">
                <a16:creationId xmlns:a16="http://schemas.microsoft.com/office/drawing/2014/main" id="{468A2AB5-F9E1-1E6B-E402-34A3149729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3282" y="1853803"/>
            <a:ext cx="5969168" cy="3150393"/>
          </a:xfrm>
        </p:spPr>
      </p:pic>
      <p:sp>
        <p:nvSpPr>
          <p:cNvPr id="6" name="TextBox 5">
            <a:extLst>
              <a:ext uri="{FF2B5EF4-FFF2-40B4-BE49-F238E27FC236}">
                <a16:creationId xmlns:a16="http://schemas.microsoft.com/office/drawing/2014/main" id="{935C2064-61F0-D3E5-FB9A-C1AE4F189E7D}"/>
              </a:ext>
            </a:extLst>
          </p:cNvPr>
          <p:cNvSpPr txBox="1"/>
          <p:nvPr/>
        </p:nvSpPr>
        <p:spPr>
          <a:xfrm>
            <a:off x="533400" y="2124075"/>
            <a:ext cx="547988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FTD contains 921 observations and regression was done on two separate groups. </a:t>
            </a:r>
          </a:p>
          <a:p>
            <a:pPr marL="742950" lvl="1" indent="-285750">
              <a:buFont typeface="Arial" panose="020B0604020202020204" pitchFamily="34" charset="0"/>
              <a:buChar char="•"/>
            </a:pPr>
            <a:r>
              <a:rPr lang="en-US" dirty="0"/>
              <a:t>Separation on FedEx Zoning for ease of clustering</a:t>
            </a:r>
          </a:p>
          <a:p>
            <a:pPr marL="285750" indent="-285750">
              <a:buFont typeface="Arial" panose="020B0604020202020204" pitchFamily="34" charset="0"/>
              <a:buChar char="•"/>
            </a:pPr>
            <a:r>
              <a:rPr lang="en-US" dirty="0"/>
              <a:t>Lm(BILLED ~ Distance , data = FTLO)</a:t>
            </a:r>
          </a:p>
          <a:p>
            <a:pPr marL="285750" indent="-285750">
              <a:buFont typeface="Arial" panose="020B0604020202020204" pitchFamily="34" charset="0"/>
              <a:buChar char="•"/>
            </a:pPr>
            <a:r>
              <a:rPr lang="en-US" dirty="0"/>
              <a:t>While the model p-value is significant, the error rate is very high</a:t>
            </a:r>
          </a:p>
        </p:txBody>
      </p:sp>
    </p:spTree>
    <p:extLst>
      <p:ext uri="{BB962C8B-B14F-4D97-AF65-F5344CB8AC3E}">
        <p14:creationId xmlns:p14="http://schemas.microsoft.com/office/powerpoint/2010/main" val="374343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CB9A-9604-A192-8844-57CEA42451B9}"/>
              </a:ext>
            </a:extLst>
          </p:cNvPr>
          <p:cNvSpPr>
            <a:spLocks noGrp="1"/>
          </p:cNvSpPr>
          <p:nvPr>
            <p:ph type="title"/>
          </p:nvPr>
        </p:nvSpPr>
        <p:spPr/>
        <p:txBody>
          <a:bodyPr/>
          <a:lstStyle/>
          <a:p>
            <a:r>
              <a:rPr lang="en-US" dirty="0"/>
              <a:t>LTD model results</a:t>
            </a:r>
          </a:p>
        </p:txBody>
      </p:sp>
      <p:pic>
        <p:nvPicPr>
          <p:cNvPr id="5" name="Content Placeholder 4">
            <a:extLst>
              <a:ext uri="{FF2B5EF4-FFF2-40B4-BE49-F238E27FC236}">
                <a16:creationId xmlns:a16="http://schemas.microsoft.com/office/drawing/2014/main" id="{468A2AB5-F9E1-1E6B-E402-34A3149729B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13283" y="1853803"/>
            <a:ext cx="5969165" cy="3150393"/>
          </a:xfrm>
        </p:spPr>
      </p:pic>
      <p:sp>
        <p:nvSpPr>
          <p:cNvPr id="6" name="TextBox 5">
            <a:extLst>
              <a:ext uri="{FF2B5EF4-FFF2-40B4-BE49-F238E27FC236}">
                <a16:creationId xmlns:a16="http://schemas.microsoft.com/office/drawing/2014/main" id="{935C2064-61F0-D3E5-FB9A-C1AE4F189E7D}"/>
              </a:ext>
            </a:extLst>
          </p:cNvPr>
          <p:cNvSpPr txBox="1"/>
          <p:nvPr/>
        </p:nvSpPr>
        <p:spPr>
          <a:xfrm>
            <a:off x="533401" y="2066925"/>
            <a:ext cx="547988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FTD contains 13831 observations with a wide variation in distance</a:t>
            </a:r>
          </a:p>
          <a:p>
            <a:pPr marL="285750" indent="-285750">
              <a:buFont typeface="Arial" panose="020B0604020202020204" pitchFamily="34" charset="0"/>
              <a:buChar char="•"/>
            </a:pPr>
            <a:r>
              <a:rPr lang="en-US" dirty="0"/>
              <a:t>The distance was the main challenge for this equipment resulting in multiple model attempts</a:t>
            </a:r>
          </a:p>
          <a:p>
            <a:pPr marL="285750" indent="-285750">
              <a:buFont typeface="Arial" panose="020B0604020202020204" pitchFamily="34" charset="0"/>
              <a:buChar char="•"/>
            </a:pPr>
            <a:r>
              <a:rPr lang="en-US" dirty="0"/>
              <a:t>‘Weight’ and ‘BILLED’ have a strong correlation but due to the model request were purposely left out but included in the code</a:t>
            </a:r>
          </a:p>
          <a:p>
            <a:pPr marL="285750" indent="-285750">
              <a:buFont typeface="Arial" panose="020B0604020202020204" pitchFamily="34" charset="0"/>
              <a:buChar char="•"/>
            </a:pPr>
            <a:r>
              <a:rPr lang="en-US" dirty="0"/>
              <a:t>To combat the distance issue, the models were split by FedEx Zone when applicable</a:t>
            </a:r>
          </a:p>
        </p:txBody>
      </p:sp>
    </p:spTree>
    <p:extLst>
      <p:ext uri="{BB962C8B-B14F-4D97-AF65-F5344CB8AC3E}">
        <p14:creationId xmlns:p14="http://schemas.microsoft.com/office/powerpoint/2010/main" val="87052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CB9A-9604-A192-8844-57CEA42451B9}"/>
              </a:ext>
            </a:extLst>
          </p:cNvPr>
          <p:cNvSpPr>
            <a:spLocks noGrp="1"/>
          </p:cNvSpPr>
          <p:nvPr>
            <p:ph type="title"/>
          </p:nvPr>
        </p:nvSpPr>
        <p:spPr/>
        <p:txBody>
          <a:bodyPr/>
          <a:lstStyle/>
          <a:p>
            <a:r>
              <a:rPr lang="en-US" dirty="0"/>
              <a:t>LTD model results</a:t>
            </a:r>
          </a:p>
        </p:txBody>
      </p:sp>
      <p:pic>
        <p:nvPicPr>
          <p:cNvPr id="5" name="Content Placeholder 4">
            <a:extLst>
              <a:ext uri="{FF2B5EF4-FFF2-40B4-BE49-F238E27FC236}">
                <a16:creationId xmlns:a16="http://schemas.microsoft.com/office/drawing/2014/main" id="{468A2AB5-F9E1-1E6B-E402-34A3149729B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62677" y="1956223"/>
            <a:ext cx="6029323" cy="3182142"/>
          </a:xfrm>
        </p:spPr>
      </p:pic>
      <p:pic>
        <p:nvPicPr>
          <p:cNvPr id="4" name="Picture 3" descr="Chart, scatter chart&#10;&#10;Description automatically generated">
            <a:extLst>
              <a:ext uri="{FF2B5EF4-FFF2-40B4-BE49-F238E27FC236}">
                <a16:creationId xmlns:a16="http://schemas.microsoft.com/office/drawing/2014/main" id="{0AB25DA7-582A-D22C-F0EE-2A0509802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7" y="1956223"/>
            <a:ext cx="6096000" cy="3217333"/>
          </a:xfrm>
          <a:prstGeom prst="rect">
            <a:avLst/>
          </a:prstGeom>
        </p:spPr>
      </p:pic>
      <p:sp>
        <p:nvSpPr>
          <p:cNvPr id="7" name="TextBox 6">
            <a:extLst>
              <a:ext uri="{FF2B5EF4-FFF2-40B4-BE49-F238E27FC236}">
                <a16:creationId xmlns:a16="http://schemas.microsoft.com/office/drawing/2014/main" id="{2F93561A-3271-2DA6-F68A-E2CD4B338E11}"/>
              </a:ext>
            </a:extLst>
          </p:cNvPr>
          <p:cNvSpPr txBox="1"/>
          <p:nvPr/>
        </p:nvSpPr>
        <p:spPr>
          <a:xfrm>
            <a:off x="838200" y="5439091"/>
            <a:ext cx="5076825" cy="246221"/>
          </a:xfrm>
          <a:prstGeom prst="rect">
            <a:avLst/>
          </a:prstGeom>
          <a:noFill/>
        </p:spPr>
        <p:txBody>
          <a:bodyPr wrap="square" rtlCol="0">
            <a:spAutoFit/>
          </a:bodyPr>
          <a:lstStyle/>
          <a:p>
            <a:r>
              <a:rPr lang="en-US" sz="1000" i="1" dirty="0"/>
              <a:t>*NOTE: liner regression plot Zone 1(2,3) on left and Zone 2(4,5,6,7) on right</a:t>
            </a:r>
          </a:p>
        </p:txBody>
      </p:sp>
    </p:spTree>
    <p:extLst>
      <p:ext uri="{BB962C8B-B14F-4D97-AF65-F5344CB8AC3E}">
        <p14:creationId xmlns:p14="http://schemas.microsoft.com/office/powerpoint/2010/main" val="359860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CB9A-9604-A192-8844-57CEA42451B9}"/>
              </a:ext>
            </a:extLst>
          </p:cNvPr>
          <p:cNvSpPr>
            <a:spLocks noGrp="1"/>
          </p:cNvSpPr>
          <p:nvPr>
            <p:ph type="title"/>
          </p:nvPr>
        </p:nvSpPr>
        <p:spPr/>
        <p:txBody>
          <a:bodyPr/>
          <a:lstStyle/>
          <a:p>
            <a:r>
              <a:rPr lang="en-US" dirty="0"/>
              <a:t>Van model results</a:t>
            </a:r>
          </a:p>
        </p:txBody>
      </p:sp>
      <p:pic>
        <p:nvPicPr>
          <p:cNvPr id="5" name="Content Placeholder 4">
            <a:extLst>
              <a:ext uri="{FF2B5EF4-FFF2-40B4-BE49-F238E27FC236}">
                <a16:creationId xmlns:a16="http://schemas.microsoft.com/office/drawing/2014/main" id="{468A2AB5-F9E1-1E6B-E402-34A3149729B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13283" y="1853803"/>
            <a:ext cx="5969165" cy="3150393"/>
          </a:xfrm>
        </p:spPr>
      </p:pic>
      <p:sp>
        <p:nvSpPr>
          <p:cNvPr id="6" name="TextBox 5">
            <a:extLst>
              <a:ext uri="{FF2B5EF4-FFF2-40B4-BE49-F238E27FC236}">
                <a16:creationId xmlns:a16="http://schemas.microsoft.com/office/drawing/2014/main" id="{935C2064-61F0-D3E5-FB9A-C1AE4F189E7D}"/>
              </a:ext>
            </a:extLst>
          </p:cNvPr>
          <p:cNvSpPr txBox="1"/>
          <p:nvPr/>
        </p:nvSpPr>
        <p:spPr>
          <a:xfrm>
            <a:off x="533401" y="2228850"/>
            <a:ext cx="547988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Van equipment group is the smallest subset with 86 observations</a:t>
            </a:r>
          </a:p>
          <a:p>
            <a:pPr marL="285750" indent="-285750">
              <a:buFont typeface="Arial" panose="020B0604020202020204" pitchFamily="34" charset="0"/>
              <a:buChar char="•"/>
            </a:pPr>
            <a:r>
              <a:rPr lang="en-US" dirty="0"/>
              <a:t>‘Distance’ and ‘BILLED’ is moderately correlated</a:t>
            </a:r>
          </a:p>
          <a:p>
            <a:pPr marL="285750" indent="-285750">
              <a:buFont typeface="Arial" panose="020B0604020202020204" pitchFamily="34" charset="0"/>
              <a:buChar char="•"/>
            </a:pPr>
            <a:r>
              <a:rPr lang="en-US" dirty="0"/>
              <a:t>The Van model produces the best visual for liner regression due to this correlation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0381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451BB-3B2C-28D4-54B1-769FB70D3A94}"/>
              </a:ext>
            </a:extLst>
          </p:cNvPr>
          <p:cNvSpPr>
            <a:spLocks noGrp="1"/>
          </p:cNvSpPr>
          <p:nvPr>
            <p:ph idx="1"/>
          </p:nvPr>
        </p:nvSpPr>
        <p:spPr>
          <a:xfrm>
            <a:off x="838200" y="1843088"/>
            <a:ext cx="10515600" cy="4351338"/>
          </a:xfrm>
        </p:spPr>
        <p:txBody>
          <a:bodyPr>
            <a:normAutofit fontScale="85000" lnSpcReduction="20000"/>
          </a:bodyPr>
          <a:lstStyle/>
          <a:p>
            <a:r>
              <a:rPr lang="en-US" dirty="0"/>
              <a:t>The best performing model was for the Van equipment type due to the correlation between the price and the low variation in distance. The other models struggled for too much variation in distance, lack of predictor variables, or outlier in clustering due to varying subsets. The current data and model guidelines do give the model success in predicting freight cost.</a:t>
            </a:r>
          </a:p>
          <a:p>
            <a:endParaRPr lang="en-US" dirty="0"/>
          </a:p>
          <a:p>
            <a:pPr marL="0" indent="0">
              <a:buNone/>
            </a:pPr>
            <a:r>
              <a:rPr lang="en-US" dirty="0"/>
              <a:t>Comment on Error and p-values</a:t>
            </a:r>
          </a:p>
          <a:p>
            <a:pPr marL="0" indent="0">
              <a:buNone/>
            </a:pPr>
            <a:endParaRPr lang="en-US" dirty="0"/>
          </a:p>
          <a:p>
            <a:r>
              <a:rPr lang="en-US" dirty="0"/>
              <a:t>The over p-value of the models and coefficients were significant enough to note, but the error was much higher than expected. My speculation is that the company may have incentives for specific weight that I am not capturing. The idea that billed cost is including numbers other than freight cost such as tax but also discounts. There are many others that I could consider, but the current state of the data does not allow for accurate estimations with liner regression.</a:t>
            </a:r>
          </a:p>
        </p:txBody>
      </p:sp>
      <p:sp>
        <p:nvSpPr>
          <p:cNvPr id="4" name="Title 1">
            <a:extLst>
              <a:ext uri="{FF2B5EF4-FFF2-40B4-BE49-F238E27FC236}">
                <a16:creationId xmlns:a16="http://schemas.microsoft.com/office/drawing/2014/main" id="{046D1318-A617-94E4-B8B9-DA77E717642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3325096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743</TotalTime>
  <Words>475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Freight Estimator Model Analysis Cannon Johnson</vt:lpstr>
      <vt:lpstr>Model Objective</vt:lpstr>
      <vt:lpstr>Exploratory Data Analysis</vt:lpstr>
      <vt:lpstr>FTD model results</vt:lpstr>
      <vt:lpstr>LTD model results</vt:lpstr>
      <vt:lpstr>LTD model results</vt:lpstr>
      <vt:lpstr>Van model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Freight Quoting Linear Model Analysis</dc:title>
  <dc:creator>Allison M. Keck</dc:creator>
  <cp:lastModifiedBy>cannonjohnson@gmail.com</cp:lastModifiedBy>
  <cp:revision>2</cp:revision>
  <dcterms:created xsi:type="dcterms:W3CDTF">2022-08-25T13:56:52Z</dcterms:created>
  <dcterms:modified xsi:type="dcterms:W3CDTF">2022-09-23T17:13:31Z</dcterms:modified>
</cp:coreProperties>
</file>