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>
        <p:scale>
          <a:sx n="150" d="100"/>
          <a:sy n="150" d="100"/>
        </p:scale>
        <p:origin x="20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/>
              <a:t>CA</a:t>
            </a:r>
            <a:r>
              <a:rPr lang="en-US" altLang="ko-KR" sz="1400" baseline="0" dirty="0"/>
              <a:t> Quarterly Sales Price Trend by County</a:t>
            </a:r>
          </a:p>
          <a:p>
            <a:pPr>
              <a:defRPr sz="1400"/>
            </a:pPr>
            <a:r>
              <a:rPr lang="en-US" altLang="ko-KR" sz="1400" baseline="0" dirty="0"/>
              <a:t>(Pre-Pandemic vs. During)</a:t>
            </a:r>
            <a:endParaRPr lang="en-US" altLang="ko-KR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 County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19.Q1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20.Q1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21.Q1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  <c:pt idx="12">
                  <c:v>22.Q1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A-4E47-A7B2-9364CFDE21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 County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19.Q1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20.Q1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21.Q1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  <c:pt idx="12">
                  <c:v>22.Q1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CA-4E47-A7B2-9364CFDE21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Marin County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19.Q1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20.Q1</c:v>
                </c:pt>
                <c:pt idx="5">
                  <c:v>Q2</c:v>
                </c:pt>
                <c:pt idx="6">
                  <c:v>Q3</c:v>
                </c:pt>
                <c:pt idx="7">
                  <c:v>Q4</c:v>
                </c:pt>
                <c:pt idx="8">
                  <c:v>21.Q1</c:v>
                </c:pt>
                <c:pt idx="9">
                  <c:v>Q2</c:v>
                </c:pt>
                <c:pt idx="10">
                  <c:v>Q3</c:v>
                </c:pt>
                <c:pt idx="11">
                  <c:v>Q4</c:v>
                </c:pt>
                <c:pt idx="12">
                  <c:v>22.Q1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CA-4E47-A7B2-9364CFDE2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5622464"/>
        <c:axId val="2145619968"/>
      </c:lineChart>
      <c:catAx>
        <c:axId val="214562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45619968"/>
        <c:crosses val="autoZero"/>
        <c:auto val="1"/>
        <c:lblAlgn val="ctr"/>
        <c:lblOffset val="100"/>
        <c:noMultiLvlLbl val="0"/>
      </c:catAx>
      <c:valAx>
        <c:axId val="214561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4562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/>
              <a:t>CA Housing Market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County or Property Types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4-9AA7-4F0B-8AEC-4989390D00C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A7-4F0B-8AEC-4989390D00CC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6-9AA7-4F0B-8AEC-4989390D00CC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A7-4F0B-8AEC-4989390D00C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8-9AA7-4F0B-8AEC-4989390D00CC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A7-4F0B-8AEC-4989390D00C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A-9AA7-4F0B-8AEC-4989390D00CC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9AA7-4F0B-8AEC-4989390D00CC}"/>
              </c:ext>
            </c:extLst>
          </c:dPt>
          <c:cat>
            <c:strRef>
              <c:f>Sheet1!$A$2:$A$16</c:f>
              <c:strCache>
                <c:ptCount val="15"/>
                <c:pt idx="0">
                  <c:v>'21.10</c:v>
                </c:pt>
                <c:pt idx="1">
                  <c:v>11</c:v>
                </c:pt>
                <c:pt idx="2">
                  <c:v>12</c:v>
                </c:pt>
                <c:pt idx="3">
                  <c:v>'22.1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  <c:pt idx="12">
                  <c:v>2.5</c:v>
                </c:pt>
                <c:pt idx="13">
                  <c:v>3.5</c:v>
                </c:pt>
                <c:pt idx="1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7-4F0B-8AEC-4989390D0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3251664"/>
        <c:axId val="2063253744"/>
      </c:barChart>
      <c:catAx>
        <c:axId val="206325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3253744"/>
        <c:crosses val="autoZero"/>
        <c:auto val="1"/>
        <c:lblAlgn val="ctr"/>
        <c:lblOffset val="100"/>
        <c:noMultiLvlLbl val="0"/>
      </c:catAx>
      <c:valAx>
        <c:axId val="206325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325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8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4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0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0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6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1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2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FF76-4555-4FB7-9724-CA864172D5C3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2486-FD55-41A3-97ED-7B906FB41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384BFF-FFA0-27D4-9FF5-EAE59BEE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2" y="1329318"/>
            <a:ext cx="3503853" cy="2724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2D9F8-2051-B729-D955-1C8E1119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962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7ACAB4-45E6-A084-32D5-9A45CD208E01}"/>
              </a:ext>
            </a:extLst>
          </p:cNvPr>
          <p:cNvSpPr/>
          <p:nvPr/>
        </p:nvSpPr>
        <p:spPr>
          <a:xfrm>
            <a:off x="83414" y="1220596"/>
            <a:ext cx="3795568" cy="2911729"/>
          </a:xfrm>
          <a:prstGeom prst="roundRect">
            <a:avLst>
              <a:gd name="adj" fmla="val 1152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D6C0362-B53C-3E98-4A10-AFCA2E3AD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223902"/>
              </p:ext>
            </p:extLst>
          </p:nvPr>
        </p:nvGraphicFramePr>
        <p:xfrm>
          <a:off x="3967064" y="1301940"/>
          <a:ext cx="4968739" cy="27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2B45EC-DAC3-10E5-0BFA-89883AEEEF62}"/>
              </a:ext>
            </a:extLst>
          </p:cNvPr>
          <p:cNvSpPr/>
          <p:nvPr/>
        </p:nvSpPr>
        <p:spPr>
          <a:xfrm>
            <a:off x="4003002" y="1220596"/>
            <a:ext cx="5045027" cy="2911729"/>
          </a:xfrm>
          <a:prstGeom prst="roundRect">
            <a:avLst>
              <a:gd name="adj" fmla="val 1152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4FA598-59D1-FDCF-2DF8-C111A8A4F798}"/>
              </a:ext>
            </a:extLst>
          </p:cNvPr>
          <p:cNvSpPr/>
          <p:nvPr/>
        </p:nvSpPr>
        <p:spPr>
          <a:xfrm>
            <a:off x="83414" y="4288198"/>
            <a:ext cx="3795568" cy="2440558"/>
          </a:xfrm>
          <a:prstGeom prst="roundRect">
            <a:avLst>
              <a:gd name="adj" fmla="val 1152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EE4CBB-6441-D8F3-EF1E-FDC9442EAA16}"/>
              </a:ext>
            </a:extLst>
          </p:cNvPr>
          <p:cNvSpPr/>
          <p:nvPr/>
        </p:nvSpPr>
        <p:spPr>
          <a:xfrm>
            <a:off x="4003002" y="4288198"/>
            <a:ext cx="5045027" cy="2440558"/>
          </a:xfrm>
          <a:prstGeom prst="roundRect">
            <a:avLst>
              <a:gd name="adj" fmla="val 1152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AFA93F4-FB99-9E76-DE77-07BCB2086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088080"/>
              </p:ext>
            </p:extLst>
          </p:nvPr>
        </p:nvGraphicFramePr>
        <p:xfrm>
          <a:off x="4003002" y="4288199"/>
          <a:ext cx="5045027" cy="2440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F65C64C5-050D-2A39-2C25-70EC62DD7D79}"/>
              </a:ext>
            </a:extLst>
          </p:cNvPr>
          <p:cNvSpPr/>
          <p:nvPr/>
        </p:nvSpPr>
        <p:spPr>
          <a:xfrm>
            <a:off x="171450" y="4381500"/>
            <a:ext cx="3561675" cy="224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Housing Market</a:t>
            </a:r>
            <a:br>
              <a:rPr lang="en-US" altLang="ko-KR" dirty="0"/>
            </a:br>
            <a:r>
              <a:rPr lang="en-US" altLang="ko-KR" dirty="0"/>
              <a:t>over the past 10 </a:t>
            </a:r>
            <a:r>
              <a:rPr lang="en-US" altLang="ko-KR" dirty="0" err="1"/>
              <a:t>yrs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25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Oh</dc:creator>
  <cp:lastModifiedBy>Frederick Oh</cp:lastModifiedBy>
  <cp:revision>1</cp:revision>
  <dcterms:created xsi:type="dcterms:W3CDTF">2022-05-14T17:55:34Z</dcterms:created>
  <dcterms:modified xsi:type="dcterms:W3CDTF">2022-05-14T18:23:50Z</dcterms:modified>
</cp:coreProperties>
</file>