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68" r:id="rId4"/>
    <p:sldId id="270" r:id="rId5"/>
    <p:sldId id="271" r:id="rId6"/>
    <p:sldId id="269" r:id="rId7"/>
    <p:sldId id="272" r:id="rId8"/>
    <p:sldId id="273" r:id="rId9"/>
    <p:sldId id="275" r:id="rId10"/>
    <p:sldId id="274" r:id="rId11"/>
    <p:sldId id="279" r:id="rId12"/>
    <p:sldId id="276" r:id="rId13"/>
    <p:sldId id="280" r:id="rId14"/>
    <p:sldId id="278" r:id="rId15"/>
    <p:sldId id="281" r:id="rId16"/>
    <p:sldId id="282" r:id="rId17"/>
    <p:sldId id="283" r:id="rId18"/>
    <p:sldId id="258" r:id="rId19"/>
    <p:sldId id="259" r:id="rId20"/>
    <p:sldId id="260" r:id="rId21"/>
    <p:sldId id="261" r:id="rId22"/>
    <p:sldId id="262" r:id="rId23"/>
    <p:sldId id="263" r:id="rId24"/>
    <p:sldId id="264" r:id="rId25"/>
    <p:sldId id="265" r:id="rId26"/>
    <p:sldId id="266" r:id="rId27"/>
    <p:sldId id="267"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e1wWgYMlsTmwPP8JtiEZSoLZ/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9EECCA-3B2E-439E-A9FE-AE0BB2C482AD}">
  <a:tblStyle styleId="{B49EECCA-3B2E-439E-A9FE-AE0BB2C482A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sz="1800" b="0" i="0" dirty="0">
                <a:latin typeface="Arial" panose="020B0604020202020204" pitchFamily="34" charset="0"/>
                <a:ea typeface="Verdana" panose="020B0604030504040204" pitchFamily="34" charset="0"/>
              </a:rPr>
              <a:t>Titolo del grafico</a:t>
            </a:r>
          </a:p>
        </c:rich>
      </c:tx>
      <c:layout>
        <c:manualLayout>
          <c:xMode val="edge"/>
          <c:yMode val="edge"/>
          <c:x val="0.38569203115638107"/>
          <c:y val="1.896836017779477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Serie 1</c:v>
                </c:pt>
              </c:strCache>
            </c:strRef>
          </c:tx>
          <c:spPr>
            <a:solidFill>
              <a:schemeClr val="accent1"/>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BF9-D746-B265-B071D229700A}"/>
            </c:ext>
          </c:extLst>
        </c:ser>
        <c:ser>
          <c:idx val="1"/>
          <c:order val="1"/>
          <c:tx>
            <c:strRef>
              <c:f>Foglio1!$C$1</c:f>
              <c:strCache>
                <c:ptCount val="1"/>
                <c:pt idx="0">
                  <c:v>Serie 2</c:v>
                </c:pt>
              </c:strCache>
            </c:strRef>
          </c:tx>
          <c:spPr>
            <a:solidFill>
              <a:schemeClr val="accent2"/>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BF9-D746-B265-B071D229700A}"/>
            </c:ext>
          </c:extLst>
        </c:ser>
        <c:ser>
          <c:idx val="2"/>
          <c:order val="2"/>
          <c:tx>
            <c:strRef>
              <c:f>Foglio1!$D$1</c:f>
              <c:strCache>
                <c:ptCount val="1"/>
                <c:pt idx="0">
                  <c:v>Serie 3</c:v>
                </c:pt>
              </c:strCache>
            </c:strRef>
          </c:tx>
          <c:spPr>
            <a:solidFill>
              <a:schemeClr val="accent3"/>
            </a:solidFill>
            <a:ln>
              <a:noFill/>
            </a:ln>
            <a:effectLst/>
          </c:spPr>
          <c:invertIfNegative val="0"/>
          <c:cat>
            <c:strRef>
              <c:f>Foglio1!$A$2:$A$5</c:f>
              <c:strCache>
                <c:ptCount val="4"/>
                <c:pt idx="0">
                  <c:v>Categoria 1</c:v>
                </c:pt>
                <c:pt idx="1">
                  <c:v>Categoria 2</c:v>
                </c:pt>
                <c:pt idx="2">
                  <c:v>Categoria 3</c:v>
                </c:pt>
                <c:pt idx="3">
                  <c:v>Categoria 4</c:v>
                </c:pt>
              </c:strCache>
            </c:strRef>
          </c:cat>
          <c:val>
            <c:numRef>
              <c:f>Foglio1!$D$2:$D$5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BF9-D746-B265-B071D229700A}"/>
            </c:ext>
          </c:extLst>
        </c:ser>
        <c:dLbls>
          <c:showLegendKey val="0"/>
          <c:showVal val="0"/>
          <c:showCatName val="0"/>
          <c:showSerName val="0"/>
          <c:showPercent val="0"/>
          <c:showBubbleSize val="0"/>
        </c:dLbls>
        <c:gapWidth val="219"/>
        <c:overlap val="-27"/>
        <c:axId val="537569560"/>
        <c:axId val="537565624"/>
      </c:barChart>
      <c:catAx>
        <c:axId val="537569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537565624"/>
        <c:crosses val="autoZero"/>
        <c:auto val="1"/>
        <c:lblAlgn val="ctr"/>
        <c:lblOffset val="100"/>
        <c:noMultiLvlLbl val="0"/>
      </c:catAx>
      <c:valAx>
        <c:axId val="537565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537569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t-IT"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4F8A79DB-8EC6-1831-CC90-73E52EB5ADD1}"/>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07491C4E-A89C-10D3-3057-B8C61E20BF0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a:extLst>
              <a:ext uri="{FF2B5EF4-FFF2-40B4-BE49-F238E27FC236}">
                <a16:creationId xmlns:a16="http://schemas.microsoft.com/office/drawing/2014/main" id="{EB4A7F91-DB75-24FC-B424-F20FC91848D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Preferire un carattere sans serif come Arial, Helvetica o Verdana. Font consigliabile da 30 a 40 pt.</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Allineare i testi a sinistra, non giustificarli. </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Utilizzare non più di tre blocchi di informazione di massimo 2/3 righe ciascuno.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Per evidenziare titoli o parole chiave, prediligere l’uso del grassetto a corsivo o colori. </a:t>
            </a: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Prediligere testo nero su sfondo bianco.</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Evitare ombre, sfumature e gradazioni di grigio.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Secondo le linee guida sull’accessibilità, prestare attenzione ai contrasti tra i colori di sfondo e il testo.</a:t>
            </a:r>
            <a:endParaRPr/>
          </a:p>
        </p:txBody>
      </p:sp>
      <p:sp>
        <p:nvSpPr>
          <p:cNvPr id="102" name="Google Shape;102;p2:notes">
            <a:extLst>
              <a:ext uri="{FF2B5EF4-FFF2-40B4-BE49-F238E27FC236}">
                <a16:creationId xmlns:a16="http://schemas.microsoft.com/office/drawing/2014/main" id="{1022A763-740C-410E-0FBA-0882C782978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10</a:t>
            </a:fld>
            <a:endParaRPr/>
          </a:p>
        </p:txBody>
      </p:sp>
    </p:spTree>
    <p:extLst>
      <p:ext uri="{BB962C8B-B14F-4D97-AF65-F5344CB8AC3E}">
        <p14:creationId xmlns:p14="http://schemas.microsoft.com/office/powerpoint/2010/main" val="839951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CD684419-A275-AB03-9013-31B35F157297}"/>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47306C05-304F-85B6-D292-033B2542AA7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a:extLst>
              <a:ext uri="{FF2B5EF4-FFF2-40B4-BE49-F238E27FC236}">
                <a16:creationId xmlns:a16="http://schemas.microsoft.com/office/drawing/2014/main" id="{ED04DE1B-A2FA-020C-30CF-038D87D88D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Preferire un carattere sans serif come Arial, Helvetica o Verdana. Font consigliabile da 30 a 40 pt.</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Allineare i testi a sinistra, non giustificarli. </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Utilizzare non più di tre blocchi di informazione di massimo 2/3 righe ciascuno.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Per evidenziare titoli o parole chiave, prediligere l’uso del grassetto a corsivo o colori. </a:t>
            </a: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Prediligere testo nero su sfondo bianco.</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Evitare ombre, sfumature e gradazioni di grigio.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Secondo le linee guida sull’accessibilità, prestare attenzione ai contrasti tra i colori di sfondo e il testo.</a:t>
            </a:r>
            <a:endParaRPr/>
          </a:p>
        </p:txBody>
      </p:sp>
      <p:sp>
        <p:nvSpPr>
          <p:cNvPr id="102" name="Google Shape;102;p2:notes">
            <a:extLst>
              <a:ext uri="{FF2B5EF4-FFF2-40B4-BE49-F238E27FC236}">
                <a16:creationId xmlns:a16="http://schemas.microsoft.com/office/drawing/2014/main" id="{5A109418-1B24-0937-C0EF-D6836AB99F3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11</a:t>
            </a:fld>
            <a:endParaRPr/>
          </a:p>
        </p:txBody>
      </p:sp>
    </p:spTree>
    <p:extLst>
      <p:ext uri="{BB962C8B-B14F-4D97-AF65-F5344CB8AC3E}">
        <p14:creationId xmlns:p14="http://schemas.microsoft.com/office/powerpoint/2010/main" val="2799027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D20F702A-AF3C-EF0A-D634-0D5F15418691}"/>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425781F3-352B-658A-6FCD-722E8639501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a:extLst>
              <a:ext uri="{FF2B5EF4-FFF2-40B4-BE49-F238E27FC236}">
                <a16:creationId xmlns:a16="http://schemas.microsoft.com/office/drawing/2014/main" id="{6BB92688-817E-B33F-E248-A007E19C2CD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Preferire un carattere sans serif come Arial, Helvetica o Verdana. Font consigliabile da 30 a 40 pt.</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Allineare i testi a sinistra, non giustificarli. </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Utilizzare non più di tre blocchi di informazione di massimo 2/3 righe ciascuno.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Per evidenziare titoli o parole chiave, prediligere l’uso del grassetto a corsivo o colori. </a:t>
            </a: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Prediligere testo nero su sfondo bianco.</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Evitare ombre, sfumature e gradazioni di grigio.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Secondo le linee guida sull’accessibilità, prestare attenzione ai contrasti tra i colori di sfondo e il testo.</a:t>
            </a:r>
            <a:endParaRPr/>
          </a:p>
        </p:txBody>
      </p:sp>
      <p:sp>
        <p:nvSpPr>
          <p:cNvPr id="102" name="Google Shape;102;p2:notes">
            <a:extLst>
              <a:ext uri="{FF2B5EF4-FFF2-40B4-BE49-F238E27FC236}">
                <a16:creationId xmlns:a16="http://schemas.microsoft.com/office/drawing/2014/main" id="{7C02DF39-CACF-211F-06AC-55C3DF1D84A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12</a:t>
            </a:fld>
            <a:endParaRPr/>
          </a:p>
        </p:txBody>
      </p:sp>
    </p:spTree>
    <p:extLst>
      <p:ext uri="{BB962C8B-B14F-4D97-AF65-F5344CB8AC3E}">
        <p14:creationId xmlns:p14="http://schemas.microsoft.com/office/powerpoint/2010/main" val="599351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F68BF673-3F34-7BF2-DF41-A6DD95ACA948}"/>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FFC5B855-C676-67C2-BEE2-3AAE30CC0DC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a:extLst>
              <a:ext uri="{FF2B5EF4-FFF2-40B4-BE49-F238E27FC236}">
                <a16:creationId xmlns:a16="http://schemas.microsoft.com/office/drawing/2014/main" id="{B11E6CD0-10DB-3166-11FA-7BAA874D986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Preferire un carattere sans serif come Arial, Helvetica o Verdana. Font consigliabile da 30 a 40 pt.</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Allineare i testi a sinistra, non giustificarli. </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Utilizzare non più di tre blocchi di informazione di massimo 2/3 righe ciascuno.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Per evidenziare titoli o parole chiave, prediligere l’uso del grassetto a corsivo o colori. </a:t>
            </a: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Prediligere testo nero su sfondo bianco.</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Evitare ombre, sfumature e gradazioni di grigio.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Secondo le linee guida sull’accessibilità, prestare attenzione ai contrasti tra i colori di sfondo e il testo.</a:t>
            </a:r>
            <a:endParaRPr/>
          </a:p>
        </p:txBody>
      </p:sp>
      <p:sp>
        <p:nvSpPr>
          <p:cNvPr id="102" name="Google Shape;102;p2:notes">
            <a:extLst>
              <a:ext uri="{FF2B5EF4-FFF2-40B4-BE49-F238E27FC236}">
                <a16:creationId xmlns:a16="http://schemas.microsoft.com/office/drawing/2014/main" id="{275D18DE-925C-D06F-8D6A-8C21A62DFBD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14</a:t>
            </a:fld>
            <a:endParaRPr/>
          </a:p>
        </p:txBody>
      </p:sp>
    </p:spTree>
    <p:extLst>
      <p:ext uri="{BB962C8B-B14F-4D97-AF65-F5344CB8AC3E}">
        <p14:creationId xmlns:p14="http://schemas.microsoft.com/office/powerpoint/2010/main" val="1095483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904492FF-0900-7916-3319-02B2DDA76C55}"/>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3FCB78F3-532D-811E-3CF2-A756EC146AF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a:extLst>
              <a:ext uri="{FF2B5EF4-FFF2-40B4-BE49-F238E27FC236}">
                <a16:creationId xmlns:a16="http://schemas.microsoft.com/office/drawing/2014/main" id="{C29FE57B-A2A5-4C70-AD32-3188621397D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Preferire un carattere sans serif come Arial, Helvetica o Verdana. Font consigliabile da 30 a 40 pt.</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Allineare i testi a sinistra, non giustificarli. </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Utilizzare non più di tre blocchi di informazione di massimo 2/3 righe ciascuno.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Per evidenziare titoli o parole chiave, prediligere l’uso del grassetto a corsivo o colori. </a:t>
            </a: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Prediligere testo nero su sfondo bianco.</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Evitare ombre, sfumature e gradazioni di grigio.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Secondo le linee guida sull’accessibilità, prestare attenzione ai contrasti tra i colori di sfondo e il testo.</a:t>
            </a:r>
            <a:endParaRPr/>
          </a:p>
        </p:txBody>
      </p:sp>
      <p:sp>
        <p:nvSpPr>
          <p:cNvPr id="102" name="Google Shape;102;p2:notes">
            <a:extLst>
              <a:ext uri="{FF2B5EF4-FFF2-40B4-BE49-F238E27FC236}">
                <a16:creationId xmlns:a16="http://schemas.microsoft.com/office/drawing/2014/main" id="{6FAD7375-0E86-70A5-695B-4B86A091E21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15</a:t>
            </a:fld>
            <a:endParaRPr/>
          </a:p>
        </p:txBody>
      </p:sp>
    </p:spTree>
    <p:extLst>
      <p:ext uri="{BB962C8B-B14F-4D97-AF65-F5344CB8AC3E}">
        <p14:creationId xmlns:p14="http://schemas.microsoft.com/office/powerpoint/2010/main" val="2594496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83C39D07-CFEF-B765-3423-0092F0D17491}"/>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34A4D830-5F86-6C8F-F169-0A0121EC71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a:extLst>
              <a:ext uri="{FF2B5EF4-FFF2-40B4-BE49-F238E27FC236}">
                <a16:creationId xmlns:a16="http://schemas.microsoft.com/office/drawing/2014/main" id="{AA7CC200-17C1-2732-2A23-DF521445F33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Preferire un carattere sans serif come Arial, Helvetica o Verdana. Font consigliabile da 30 a 40 pt.</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Allineare i testi a sinistra, non giustificarli. </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Utilizzare non più di tre blocchi di informazione di massimo 2/3 righe ciascuno.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Per evidenziare titoli o parole chiave, prediligere l’uso del grassetto a corsivo o colori. </a:t>
            </a: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Prediligere testo nero su sfondo bianco.</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Evitare ombre, sfumature e gradazioni di grigio.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Secondo le linee guida sull’accessibilità, prestare attenzione ai contrasti tra i colori di sfondo e il testo.</a:t>
            </a:r>
            <a:endParaRPr/>
          </a:p>
        </p:txBody>
      </p:sp>
      <p:sp>
        <p:nvSpPr>
          <p:cNvPr id="102" name="Google Shape;102;p2:notes">
            <a:extLst>
              <a:ext uri="{FF2B5EF4-FFF2-40B4-BE49-F238E27FC236}">
                <a16:creationId xmlns:a16="http://schemas.microsoft.com/office/drawing/2014/main" id="{FBF78046-50E4-6F1C-EED9-01E3447568F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16</a:t>
            </a:fld>
            <a:endParaRPr/>
          </a:p>
        </p:txBody>
      </p:sp>
    </p:spTree>
    <p:extLst>
      <p:ext uri="{BB962C8B-B14F-4D97-AF65-F5344CB8AC3E}">
        <p14:creationId xmlns:p14="http://schemas.microsoft.com/office/powerpoint/2010/main" val="2866019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90A2A4CE-318D-1AF3-1FF7-94790EE9A18B}"/>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9AAA0009-82CD-1562-446E-7A87EC39133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a:extLst>
              <a:ext uri="{FF2B5EF4-FFF2-40B4-BE49-F238E27FC236}">
                <a16:creationId xmlns:a16="http://schemas.microsoft.com/office/drawing/2014/main" id="{33FCC2E3-39A4-58A6-7739-E3396BBC7EB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Preferire un carattere sans serif come Arial, Helvetica o Verdana. Font consigliabile da 30 a 40 pt.</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Allineare i testi a sinistra, non giustificarli. </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Utilizzare non più di tre blocchi di informazione di massimo 2/3 righe ciascuno.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Per evidenziare titoli o parole chiave, prediligere l’uso del grassetto a corsivo o colori. </a:t>
            </a: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Prediligere testo nero su sfondo bianco.</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Evitare ombre, sfumature e gradazioni di grigio.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Secondo le linee guida sull’accessibilità, prestare attenzione ai contrasti tra i colori di sfondo e il testo.</a:t>
            </a:r>
            <a:endParaRPr/>
          </a:p>
        </p:txBody>
      </p:sp>
      <p:sp>
        <p:nvSpPr>
          <p:cNvPr id="102" name="Google Shape;102;p2:notes">
            <a:extLst>
              <a:ext uri="{FF2B5EF4-FFF2-40B4-BE49-F238E27FC236}">
                <a16:creationId xmlns:a16="http://schemas.microsoft.com/office/drawing/2014/main" id="{1022C603-56A9-5CBE-5DC6-A79C9606E5B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17</a:t>
            </a:fld>
            <a:endParaRPr/>
          </a:p>
        </p:txBody>
      </p:sp>
    </p:spTree>
    <p:extLst>
      <p:ext uri="{BB962C8B-B14F-4D97-AF65-F5344CB8AC3E}">
        <p14:creationId xmlns:p14="http://schemas.microsoft.com/office/powerpoint/2010/main" val="589806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a:t>Utilizzare sempre i modelli di elenco forniti dal programma, quindi non realizzare elenchi solamente inserendo trattini, numeri o punti, affinché una sintesi vocale possa leggerli in ordine e proprio come elenchi.</a:t>
            </a:r>
            <a:endParaRPr/>
          </a:p>
        </p:txBody>
      </p:sp>
      <p:sp>
        <p:nvSpPr>
          <p:cNvPr id="109" name="Google Shape;10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it-IT"/>
              <a:t>Quando viene inserita una tabella, in modo che una sintesi vocale la possa leggere  correttamente, selezionare l’intera tabella. Sarà visualizzato sulla barra in alto il menù «Strumenti tabella», selezionare «Righe di intestazione» dal menù «Progettazione».</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r>
              <a:rPr lang="it-IT"/>
              <a:t>Per Mac: selezionando la tabella comparirà nella barra in alto «Struttura Tabella», cliccare su «Struttura Tabella» e sulla barra a sinistra selezionare «Con riga di intestazione».</a:t>
            </a:r>
            <a:endParaRPr/>
          </a:p>
          <a:p>
            <a:pPr marL="0" lvl="0" indent="0" algn="l" rtl="0">
              <a:spcBef>
                <a:spcPts val="0"/>
              </a:spcBef>
              <a:spcAft>
                <a:spcPts val="0"/>
              </a:spcAft>
              <a:buNone/>
            </a:pPr>
            <a:endParaRPr/>
          </a:p>
          <a:p>
            <a:pPr marL="0" lvl="0" indent="0" algn="l" rtl="0">
              <a:spcBef>
                <a:spcPts val="0"/>
              </a:spcBef>
              <a:spcAft>
                <a:spcPts val="0"/>
              </a:spcAft>
              <a:buNone/>
            </a:pPr>
            <a:r>
              <a:rPr lang="it-IT"/>
              <a:t>Alcune sintesi vocali leggono correttamente la tabella nel formato .ppt, altre funzionano correttamente convertendo il file in PDF.</a:t>
            </a:r>
            <a:endParaRPr/>
          </a:p>
          <a:p>
            <a:pPr marL="0" lvl="0" indent="0" algn="l" rtl="0">
              <a:spcBef>
                <a:spcPts val="0"/>
              </a:spcBef>
              <a:spcAft>
                <a:spcPts val="0"/>
              </a:spcAft>
              <a:buNone/>
            </a:pPr>
            <a:r>
              <a:rPr lang="it-IT"/>
              <a:t>Utilizzare una slide aggiuntiva, </a:t>
            </a:r>
            <a:r>
              <a:rPr lang="it-IT" sz="1200" b="0" i="0">
                <a:solidFill>
                  <a:schemeClr val="dk1"/>
                </a:solidFill>
                <a:latin typeface="Calibri"/>
                <a:ea typeface="Calibri"/>
                <a:cs typeface="Calibri"/>
                <a:sym typeface="Calibri"/>
              </a:rPr>
              <a:t>successiva alla Tabella, in cui presentare le informazioni principali della tabella in un breve testo (paragrafo o punti elenco).</a:t>
            </a: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a:t>Quando viene inserita una formula, manualmente o mediante un’immagine, dev’essere inserito un testo alternativo che consenta ad una sintesi vocale di leggerla, procedendo in questo modo: cliccare con tasto destro sul campo in cui è inserita la formula, dal menù selezionare «Formato immagine». Si apre il menù a destra e si clicca sull’icona «Dimensioni e Proprietà», si clicca su «Testo Alternativo» e si inserisce la descrizione della formula per intero come da esempio.</a:t>
            </a:r>
            <a:endParaRPr/>
          </a:p>
          <a:p>
            <a:pPr marL="0" lvl="0" indent="0" algn="l" rtl="0">
              <a:spcBef>
                <a:spcPts val="0"/>
              </a:spcBef>
              <a:spcAft>
                <a:spcPts val="0"/>
              </a:spcAft>
              <a:buNone/>
            </a:pPr>
            <a:r>
              <a:rPr lang="it-IT"/>
              <a:t>Per Mac: per inserire testo alternativo cliccare con tasto destro sull’immagine, dal menu selezionare «Testo Alternativo». Si apre una finestra dove è possibile inserire il testo alternativo.</a:t>
            </a:r>
            <a:endParaRPr/>
          </a:p>
        </p:txBody>
      </p:sp>
      <p:sp>
        <p:nvSpPr>
          <p:cNvPr id="123" name="Google Shape;12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Preferire un carattere sans serif come Arial, Helvetica o Verdana. Font consigliabile da 30 a 40 pt.</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Allineare i testi a sinistra, non giustificarli. </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Utilizzare non più di tre blocchi di informazione di massimo 2/3 righe ciascuno.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Per evidenziare titoli o parole chiave, prediligere l’uso del grassetto a corsivo o colori. </a:t>
            </a: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Prediligere testo nero su sfondo bianco.</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Evitare ombre, sfumature e gradazioni di grigio.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Secondo le linee guida sull’accessibilità, prestare attenzione ai contrasti tra i colori di sfondo e il testo.</a:t>
            </a:r>
            <a:endParaRPr/>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it-IT"/>
              <a:t>Quando viene rappresentata una formula chimica mediante un’immagine, dev’essere inserito un testo alternativo che consenta ad una sintesi vocale di leggerla, procedendo in questo modo: cliccare con tasto destro sul campo in cui è inserita la formula, dal menù selezionare «Formato immagine», si apre il menù a destra e si clicca sull’icona «Dimensioni e Proprietà», si clicca su «Testo Alternativo» e si inserisce la descrizione della formula per intero.</a:t>
            </a:r>
            <a:endParaRPr/>
          </a:p>
          <a:p>
            <a:pPr marL="0" marR="0" lvl="0" indent="0" algn="l" rtl="0">
              <a:lnSpc>
                <a:spcPct val="100000"/>
              </a:lnSpc>
              <a:spcBef>
                <a:spcPts val="0"/>
              </a:spcBef>
              <a:spcAft>
                <a:spcPts val="0"/>
              </a:spcAft>
              <a:buClr>
                <a:schemeClr val="dk1"/>
              </a:buClr>
              <a:buSzPts val="1200"/>
              <a:buFont typeface="Calibri"/>
              <a:buNone/>
            </a:pPr>
            <a:r>
              <a:rPr lang="it-IT"/>
              <a:t>Per Mac: per inserire testo alternativo cliccare con tasto destro sull’immagine, dal menu selezionare «Testo Alternativo», si apre una finestra dove è possibile inserire la descrizione della formula .</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p:txBody>
      </p:sp>
      <p:sp>
        <p:nvSpPr>
          <p:cNvPr id="131" name="Google Shape;13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a:t>Quando viene inserito un grafico, va sempre spiegato inserendo la tabella di dati, meglio se in una diapositiva successiva, in modo che una sintesi vocale possa leggere i dati che lo costituiscono.</a:t>
            </a:r>
            <a:endParaRPr/>
          </a:p>
          <a:p>
            <a:pPr marL="0" marR="0" lvl="0" indent="0" algn="l" rtl="0">
              <a:lnSpc>
                <a:spcPct val="100000"/>
              </a:lnSpc>
              <a:spcBef>
                <a:spcPts val="0"/>
              </a:spcBef>
              <a:spcAft>
                <a:spcPts val="0"/>
              </a:spcAft>
              <a:buClr>
                <a:schemeClr val="dk1"/>
              </a:buClr>
              <a:buSzPts val="1200"/>
              <a:buFont typeface="Calibri"/>
              <a:buNone/>
            </a:pPr>
            <a:r>
              <a:rPr lang="it-IT"/>
              <a:t>Può essere </a:t>
            </a:r>
            <a:r>
              <a:rPr lang="it-IT" sz="1200" b="0" i="0">
                <a:solidFill>
                  <a:schemeClr val="dk1"/>
                </a:solidFill>
                <a:latin typeface="Calibri"/>
                <a:ea typeface="Calibri"/>
                <a:cs typeface="Calibri"/>
                <a:sym typeface="Calibri"/>
              </a:rPr>
              <a:t>impiegata la funzione «Testo alternativo» per inserire una descrizione sintetica del grafico.</a:t>
            </a:r>
            <a:endParaRPr/>
          </a:p>
          <a:p>
            <a:pPr marL="0" marR="0" lvl="0" indent="0" algn="l" rtl="0">
              <a:lnSpc>
                <a:spcPct val="100000"/>
              </a:lnSpc>
              <a:spcBef>
                <a:spcPts val="0"/>
              </a:spcBef>
              <a:spcAft>
                <a:spcPts val="0"/>
              </a:spcAft>
              <a:buClr>
                <a:schemeClr val="dk1"/>
              </a:buClr>
              <a:buSzPts val="1200"/>
              <a:buFont typeface="Calibri"/>
              <a:buNone/>
            </a:pPr>
            <a:r>
              <a:rPr lang="it-IT"/>
              <a:t>Utilizzare una slide aggiuntiva,</a:t>
            </a:r>
            <a:r>
              <a:rPr lang="it-IT" sz="1200" b="0" i="0">
                <a:solidFill>
                  <a:schemeClr val="dk1"/>
                </a:solidFill>
                <a:latin typeface="Calibri"/>
                <a:ea typeface="Calibri"/>
                <a:cs typeface="Calibri"/>
                <a:sym typeface="Calibri"/>
              </a:rPr>
              <a:t> in cui le informazioni principali del grafico vengano presentate in un breve testo (paragrafo o punti elenco).</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p:txBody>
      </p:sp>
      <p:sp>
        <p:nvSpPr>
          <p:cNvPr id="139" name="Google Shape;1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a:t>Quando viene inserito un grafico, va sempre spiegato inserendo la tabella di dati, in modo che una sintesi vocale possa leggere i dati che lo costituiscono</a:t>
            </a:r>
            <a:endParaRPr/>
          </a:p>
          <a:p>
            <a:pPr marL="0" marR="0" lvl="0" indent="0" algn="l" rtl="0">
              <a:lnSpc>
                <a:spcPct val="100000"/>
              </a:lnSpc>
              <a:spcBef>
                <a:spcPts val="0"/>
              </a:spcBef>
              <a:spcAft>
                <a:spcPts val="0"/>
              </a:spcAft>
              <a:buClr>
                <a:schemeClr val="dk1"/>
              </a:buClr>
              <a:buSzPts val="1200"/>
              <a:buFont typeface="Calibri"/>
              <a:buNone/>
            </a:pPr>
            <a:r>
              <a:rPr lang="it-IT"/>
              <a:t>Alcune sintesi vocali leggono correttamente la tabella nel formato .ppt, altre funzionano correttamente convertendo il file in pdf.</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it-IT"/>
              <a:t>Per far sì che una sintesi vocale possa leggere correttamente la tabella: selezionare l’intera tabella, sarà visualizzato sulla barra in alto il menù «Strumenti tabella», da quel menù usare le «Righe di intestazione» dal menù «Progettazione».</a:t>
            </a:r>
            <a:endParaRPr/>
          </a:p>
          <a:p>
            <a:pPr marL="0" lvl="0" indent="0" algn="l" rtl="0">
              <a:spcBef>
                <a:spcPts val="0"/>
              </a:spcBef>
              <a:spcAft>
                <a:spcPts val="0"/>
              </a:spcAft>
              <a:buNone/>
            </a:pPr>
            <a:r>
              <a:rPr lang="it-IT"/>
              <a:t>Per Mac: selezionando la tabella comparirà nella barra in alto «Struttura Tabella», cliccare su «Struttura Tabella» e sulla barra a sinistra selezionare «Con riga di intestazione».</a:t>
            </a:r>
            <a:endParaRPr/>
          </a:p>
          <a:p>
            <a:pPr marL="0" marR="0" lvl="0" indent="0" algn="l" rtl="0">
              <a:lnSpc>
                <a:spcPct val="100000"/>
              </a:lnSpc>
              <a:spcBef>
                <a:spcPts val="0"/>
              </a:spcBef>
              <a:spcAft>
                <a:spcPts val="0"/>
              </a:spcAft>
              <a:buClr>
                <a:schemeClr val="dk1"/>
              </a:buClr>
              <a:buSzPts val="1200"/>
              <a:buFont typeface="Calibri"/>
              <a:buNone/>
            </a:pPr>
            <a:endParaRPr/>
          </a:p>
        </p:txBody>
      </p:sp>
      <p:sp>
        <p:nvSpPr>
          <p:cNvPr id="146" name="Google Shape;14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23</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it-IT"/>
              <a:t>Quando viene inserita un’immagine, può essere inserito un testo alternativo che consenta ad una sintesi vocale di leggerla, procedendo in questo modo: cliccare con tasto destro sul campo in cui è inserita l’immagine, dal menu selezionare «Formato immagine», si apre il menu a destra e si clicca sull’icona «Dimensioni e Proprietà», si seleziona «Testo Alternativo» e si inserisce la descrizione dell’immagine, come da esempio.</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it-IT"/>
              <a:t>Per immagini puramente decorative è possibile utilizzare la funzione «Testo Alternativo» specificando nella casella di testo: «Immagine decorativa». Non inserire mai testo all’interno delle immagini.</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it-IT"/>
              <a:t>Per Mac: per inserire testo alternativo cliccare con tasto destro sull’immagine, nel menu selezionare «Testo Alternativo», si apre una finestra dove è possibile inserire il testo alternativo.</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p:txBody>
      </p:sp>
      <p:sp>
        <p:nvSpPr>
          <p:cNvPr id="153" name="Google Shape;15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a:t>Video: in questo caso è stato inserito un brano musicale, solo a titolo di esempio.</a:t>
            </a:r>
            <a:endParaRPr/>
          </a:p>
          <a:p>
            <a:pPr marL="0" lvl="0" indent="0" algn="l" rtl="0">
              <a:spcBef>
                <a:spcPts val="0"/>
              </a:spcBef>
              <a:spcAft>
                <a:spcPts val="0"/>
              </a:spcAft>
              <a:buNone/>
            </a:pPr>
            <a:r>
              <a:rPr lang="it-IT"/>
              <a:t>Nel caso di un video con un oratore, è necessaria l’attivazione di sottotitoli. Per attivare i sottotitoli su un video di Youtube, all’interno della finestra del video, cliccare sull’apposita icona in basso a destra. </a:t>
            </a:r>
            <a:endParaRPr/>
          </a:p>
        </p:txBody>
      </p:sp>
      <p:sp>
        <p:nvSpPr>
          <p:cNvPr id="162" name="Google Shape;16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25</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27</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1A62586C-1843-935F-AD57-99B637D84FA5}"/>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35009D9B-FE4D-CD13-35DE-E2D251062B1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a:extLst>
              <a:ext uri="{FF2B5EF4-FFF2-40B4-BE49-F238E27FC236}">
                <a16:creationId xmlns:a16="http://schemas.microsoft.com/office/drawing/2014/main" id="{5940D835-9154-849C-635C-5B5B8C2B2D3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Preferire un carattere sans serif come Arial, Helvetica o Verdana. Font consigliabile da 30 a 40 pt.</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Allineare i testi a sinistra, non giustificarli. </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Utilizzare non più di tre blocchi di informazione di massimo 2/3 righe ciascuno.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Per evidenziare titoli o parole chiave, prediligere l’uso del grassetto a corsivo o colori. </a:t>
            </a: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Prediligere testo nero su sfondo bianco.</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Evitare ombre, sfumature e gradazioni di grigio.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Secondo le linee guida sull’accessibilità, prestare attenzione ai contrasti tra i colori di sfondo e il testo.</a:t>
            </a:r>
            <a:endParaRPr/>
          </a:p>
        </p:txBody>
      </p:sp>
      <p:sp>
        <p:nvSpPr>
          <p:cNvPr id="102" name="Google Shape;102;p2:notes">
            <a:extLst>
              <a:ext uri="{FF2B5EF4-FFF2-40B4-BE49-F238E27FC236}">
                <a16:creationId xmlns:a16="http://schemas.microsoft.com/office/drawing/2014/main" id="{F2FA9BEA-6D71-DF35-D2EC-1775048B07E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3</a:t>
            </a:fld>
            <a:endParaRPr/>
          </a:p>
        </p:txBody>
      </p:sp>
    </p:spTree>
    <p:extLst>
      <p:ext uri="{BB962C8B-B14F-4D97-AF65-F5344CB8AC3E}">
        <p14:creationId xmlns:p14="http://schemas.microsoft.com/office/powerpoint/2010/main" val="4143913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217C1D78-64FA-F9E5-8BF6-1AE7DB7552F7}"/>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C1B772BF-4B63-736C-DEA2-AC22D1EB054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a:extLst>
              <a:ext uri="{FF2B5EF4-FFF2-40B4-BE49-F238E27FC236}">
                <a16:creationId xmlns:a16="http://schemas.microsoft.com/office/drawing/2014/main" id="{78CC145D-C877-8C79-BE44-441B0C8096B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Preferire un carattere sans serif come Arial, Helvetica o Verdana. Font consigliabile da 30 a 40 pt.</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Allineare i testi a sinistra, non giustificarli. </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Utilizzare non più di tre blocchi di informazione di massimo 2/3 righe ciascuno.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Per evidenziare titoli o parole chiave, prediligere l’uso del grassetto a corsivo o colori. </a:t>
            </a: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Prediligere testo nero su sfondo bianco.</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Evitare ombre, sfumature e gradazioni di grigio.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Secondo le linee guida sull’accessibilità, prestare attenzione ai contrasti tra i colori di sfondo e il testo.</a:t>
            </a:r>
            <a:endParaRPr/>
          </a:p>
        </p:txBody>
      </p:sp>
      <p:sp>
        <p:nvSpPr>
          <p:cNvPr id="102" name="Google Shape;102;p2:notes">
            <a:extLst>
              <a:ext uri="{FF2B5EF4-FFF2-40B4-BE49-F238E27FC236}">
                <a16:creationId xmlns:a16="http://schemas.microsoft.com/office/drawing/2014/main" id="{D2BE9839-35C1-67F2-6AD2-D04C7C84724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4</a:t>
            </a:fld>
            <a:endParaRPr/>
          </a:p>
        </p:txBody>
      </p:sp>
    </p:spTree>
    <p:extLst>
      <p:ext uri="{BB962C8B-B14F-4D97-AF65-F5344CB8AC3E}">
        <p14:creationId xmlns:p14="http://schemas.microsoft.com/office/powerpoint/2010/main" val="213470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35E8F283-7A63-5BFD-5320-16AE528ACFF3}"/>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2783D3ED-5C00-8B4A-0D32-3F84FA91D55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a:extLst>
              <a:ext uri="{FF2B5EF4-FFF2-40B4-BE49-F238E27FC236}">
                <a16:creationId xmlns:a16="http://schemas.microsoft.com/office/drawing/2014/main" id="{982D7ED3-95F5-301A-3181-80341775AD4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Preferire un carattere sans serif come Arial, Helvetica o Verdana. Font consigliabile da 30 a 40 pt.</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Allineare i testi a sinistra, non giustificarli. </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Utilizzare non più di tre blocchi di informazione di massimo 2/3 righe ciascuno.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Per evidenziare titoli o parole chiave, prediligere l’uso del grassetto a corsivo o colori. </a:t>
            </a: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Prediligere testo nero su sfondo bianco.</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Evitare ombre, sfumature e gradazioni di grigio.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Secondo le linee guida sull’accessibilità, prestare attenzione ai contrasti tra i colori di sfondo e il testo.</a:t>
            </a:r>
            <a:endParaRPr/>
          </a:p>
        </p:txBody>
      </p:sp>
      <p:sp>
        <p:nvSpPr>
          <p:cNvPr id="102" name="Google Shape;102;p2:notes">
            <a:extLst>
              <a:ext uri="{FF2B5EF4-FFF2-40B4-BE49-F238E27FC236}">
                <a16:creationId xmlns:a16="http://schemas.microsoft.com/office/drawing/2014/main" id="{46EB969F-FCF6-CFAE-F1BC-72B2467B145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5</a:t>
            </a:fld>
            <a:endParaRPr/>
          </a:p>
        </p:txBody>
      </p:sp>
    </p:spTree>
    <p:extLst>
      <p:ext uri="{BB962C8B-B14F-4D97-AF65-F5344CB8AC3E}">
        <p14:creationId xmlns:p14="http://schemas.microsoft.com/office/powerpoint/2010/main" val="849699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671F4748-EA7D-115E-258F-5DB1EC92D5DF}"/>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2C0C721E-49A3-A403-F434-D2D58FAB0D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a:extLst>
              <a:ext uri="{FF2B5EF4-FFF2-40B4-BE49-F238E27FC236}">
                <a16:creationId xmlns:a16="http://schemas.microsoft.com/office/drawing/2014/main" id="{80F9F2FA-12DB-FFC7-F3E4-81551E87AFA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Preferire un carattere sans serif come Arial, Helvetica o Verdana. Font consigliabile da 30 a 40 pt.</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Allineare i testi a sinistra, non giustificarli. </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Utilizzare non più di tre blocchi di informazione di massimo 2/3 righe ciascuno.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Per evidenziare titoli o parole chiave, prediligere l’uso del grassetto a corsivo o colori. </a:t>
            </a: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Prediligere testo nero su sfondo bianco.</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Evitare ombre, sfumature e gradazioni di grigio.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Secondo le linee guida sull’accessibilità, prestare attenzione ai contrasti tra i colori di sfondo e il testo.</a:t>
            </a:r>
            <a:endParaRPr/>
          </a:p>
        </p:txBody>
      </p:sp>
      <p:sp>
        <p:nvSpPr>
          <p:cNvPr id="102" name="Google Shape;102;p2:notes">
            <a:extLst>
              <a:ext uri="{FF2B5EF4-FFF2-40B4-BE49-F238E27FC236}">
                <a16:creationId xmlns:a16="http://schemas.microsoft.com/office/drawing/2014/main" id="{BFDAF6B7-CEA6-2AA7-87B3-ECD60715990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6</a:t>
            </a:fld>
            <a:endParaRPr/>
          </a:p>
        </p:txBody>
      </p:sp>
    </p:spTree>
    <p:extLst>
      <p:ext uri="{BB962C8B-B14F-4D97-AF65-F5344CB8AC3E}">
        <p14:creationId xmlns:p14="http://schemas.microsoft.com/office/powerpoint/2010/main" val="2704597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A1273611-FA60-C2CE-35F0-0EE0683FCFB0}"/>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BBBA455B-A6F3-B76B-8465-C368B81241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a:extLst>
              <a:ext uri="{FF2B5EF4-FFF2-40B4-BE49-F238E27FC236}">
                <a16:creationId xmlns:a16="http://schemas.microsoft.com/office/drawing/2014/main" id="{8598CE74-5D46-5D0A-FD67-534209DEA9C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Preferire un carattere sans serif come Arial, Helvetica o Verdana. Font consigliabile da 30 a 40 pt.</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Allineare i testi a sinistra, non giustificarli. </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Utilizzare non più di tre blocchi di informazione di massimo 2/3 righe ciascuno.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Per evidenziare titoli o parole chiave, prediligere l’uso del grassetto a corsivo o colori. </a:t>
            </a: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Prediligere testo nero su sfondo bianco.</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Evitare ombre, sfumature e gradazioni di grigio.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Secondo le linee guida sull’accessibilità, prestare attenzione ai contrasti tra i colori di sfondo e il testo.</a:t>
            </a:r>
            <a:endParaRPr/>
          </a:p>
        </p:txBody>
      </p:sp>
      <p:sp>
        <p:nvSpPr>
          <p:cNvPr id="102" name="Google Shape;102;p2:notes">
            <a:extLst>
              <a:ext uri="{FF2B5EF4-FFF2-40B4-BE49-F238E27FC236}">
                <a16:creationId xmlns:a16="http://schemas.microsoft.com/office/drawing/2014/main" id="{EB906C1F-4C24-3AB7-362F-00E6A68C03C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7</a:t>
            </a:fld>
            <a:endParaRPr/>
          </a:p>
        </p:txBody>
      </p:sp>
    </p:spTree>
    <p:extLst>
      <p:ext uri="{BB962C8B-B14F-4D97-AF65-F5344CB8AC3E}">
        <p14:creationId xmlns:p14="http://schemas.microsoft.com/office/powerpoint/2010/main" val="3701990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FDCFB6FB-F959-0D35-FBB3-26170CAC1811}"/>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93FF06F1-0A50-5AF6-C9F5-532FCFFDBB7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a:extLst>
              <a:ext uri="{FF2B5EF4-FFF2-40B4-BE49-F238E27FC236}">
                <a16:creationId xmlns:a16="http://schemas.microsoft.com/office/drawing/2014/main" id="{8E4BACE4-D533-FE66-78D2-10611542345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Preferire un carattere sans serif come Arial, Helvetica o Verdana. Font consigliabile da 30 a 40 pt.</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Allineare i testi a sinistra, non giustificarli. </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Utilizzare non più di tre blocchi di informazione di massimo 2/3 righe ciascuno.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Per evidenziare titoli o parole chiave, prediligere l’uso del grassetto a corsivo o colori. </a:t>
            </a: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Prediligere testo nero su sfondo bianco.</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Evitare ombre, sfumature e gradazioni di grigio.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Secondo le linee guida sull’accessibilità, prestare attenzione ai contrasti tra i colori di sfondo e il testo.</a:t>
            </a:r>
            <a:endParaRPr/>
          </a:p>
        </p:txBody>
      </p:sp>
      <p:sp>
        <p:nvSpPr>
          <p:cNvPr id="102" name="Google Shape;102;p2:notes">
            <a:extLst>
              <a:ext uri="{FF2B5EF4-FFF2-40B4-BE49-F238E27FC236}">
                <a16:creationId xmlns:a16="http://schemas.microsoft.com/office/drawing/2014/main" id="{8D1BF08A-FB42-91B0-3EA9-F55579E9B59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8</a:t>
            </a:fld>
            <a:endParaRPr/>
          </a:p>
        </p:txBody>
      </p:sp>
    </p:spTree>
    <p:extLst>
      <p:ext uri="{BB962C8B-B14F-4D97-AF65-F5344CB8AC3E}">
        <p14:creationId xmlns:p14="http://schemas.microsoft.com/office/powerpoint/2010/main" val="1873065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38DAC09D-F908-BC83-8B3C-AB49F72C71D7}"/>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5CDEF2CE-97E5-5FBB-916A-F7485137538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a:extLst>
              <a:ext uri="{FF2B5EF4-FFF2-40B4-BE49-F238E27FC236}">
                <a16:creationId xmlns:a16="http://schemas.microsoft.com/office/drawing/2014/main" id="{B1E24A31-1059-78EB-C619-AA2E3EAE779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Preferire un carattere sans serif come Arial, Helvetica o Verdana. Font consigliabile da 30 a 40 pt.</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Allineare i testi a sinistra, non giustificarli. </a:t>
            </a:r>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Utilizzare non più di tre blocchi di informazione di massimo 2/3 righe ciascuno.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Per evidenziare titoli o parole chiave, prediligere l’uso del grassetto a corsivo o colori. </a:t>
            </a:r>
            <a:endParaRPr sz="1200" b="0" i="0" u="none" strike="noStrik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it-IT" sz="1200" b="0" i="0" u="none" strike="noStrike">
                <a:solidFill>
                  <a:schemeClr val="dk1"/>
                </a:solidFill>
                <a:latin typeface="Calibri"/>
                <a:ea typeface="Calibri"/>
                <a:cs typeface="Calibri"/>
                <a:sym typeface="Calibri"/>
              </a:rPr>
              <a:t>Prediligere testo nero su sfondo bianco.</a:t>
            </a:r>
            <a:endParaRPr sz="1200" b="0" i="0" u="none" strike="noStrike">
              <a:solidFill>
                <a:schemeClr val="dk1"/>
              </a:solidFill>
              <a:latin typeface="Calibri"/>
              <a:ea typeface="Calibri"/>
              <a:cs typeface="Calibri"/>
              <a:sym typeface="Calibri"/>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Evitare ombre, sfumature e gradazioni di grigio.</a:t>
            </a:r>
            <a:endParaRPr/>
          </a:p>
          <a:p>
            <a:pPr marL="0" lvl="0" indent="0" algn="l" rtl="0">
              <a:spcBef>
                <a:spcPts val="0"/>
              </a:spcBef>
              <a:spcAft>
                <a:spcPts val="0"/>
              </a:spcAft>
              <a:buNone/>
            </a:pPr>
            <a:r>
              <a:rPr lang="it-IT" sz="1200" b="0" i="0" u="none" strike="noStrike">
                <a:solidFill>
                  <a:schemeClr val="dk1"/>
                </a:solidFill>
                <a:latin typeface="Calibri"/>
                <a:ea typeface="Calibri"/>
                <a:cs typeface="Calibri"/>
                <a:sym typeface="Calibri"/>
              </a:rPr>
              <a:t>Secondo le linee guida sull’accessibilità, prestare attenzione ai contrasti tra i colori di sfondo e il testo.</a:t>
            </a:r>
            <a:endParaRPr/>
          </a:p>
        </p:txBody>
      </p:sp>
      <p:sp>
        <p:nvSpPr>
          <p:cNvPr id="102" name="Google Shape;102;p2:notes">
            <a:extLst>
              <a:ext uri="{FF2B5EF4-FFF2-40B4-BE49-F238E27FC236}">
                <a16:creationId xmlns:a16="http://schemas.microsoft.com/office/drawing/2014/main" id="{12AE7FC0-95C8-9215-7809-193624F5BB5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9</a:t>
            </a:fld>
            <a:endParaRPr/>
          </a:p>
        </p:txBody>
      </p:sp>
    </p:spTree>
    <p:extLst>
      <p:ext uri="{BB962C8B-B14F-4D97-AF65-F5344CB8AC3E}">
        <p14:creationId xmlns:p14="http://schemas.microsoft.com/office/powerpoint/2010/main" val="1775069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Titolo e testo verticale">
  <p:cSld name="2_Titolo e testo verticale">
    <p:spTree>
      <p:nvGrpSpPr>
        <p:cNvPr id="1" name="Shape 15"/>
        <p:cNvGrpSpPr/>
        <p:nvPr/>
      </p:nvGrpSpPr>
      <p:grpSpPr>
        <a:xfrm>
          <a:off x="0" y="0"/>
          <a:ext cx="0" cy="0"/>
          <a:chOff x="0" y="0"/>
          <a:chExt cx="0" cy="0"/>
        </a:xfrm>
      </p:grpSpPr>
      <p:sp>
        <p:nvSpPr>
          <p:cNvPr id="16" name="Google Shape;16;p16"/>
          <p:cNvSpPr/>
          <p:nvPr/>
        </p:nvSpPr>
        <p:spPr>
          <a:xfrm>
            <a:off x="0" y="0"/>
            <a:ext cx="12192000" cy="6858000"/>
          </a:xfrm>
          <a:prstGeom prst="rect">
            <a:avLst/>
          </a:prstGeom>
          <a:solidFill>
            <a:srgbClr val="AA0004"/>
          </a:solidFill>
          <a:ln>
            <a:noFill/>
          </a:ln>
        </p:spPr>
        <p:txBody>
          <a:bodyPr spcFirstLastPara="1" wrap="square" lIns="91425" tIns="45700" rIns="360000" bIns="45700" anchor="ctr" anchorCtr="0">
            <a:noAutofit/>
          </a:bodyPr>
          <a:lstStyle/>
          <a:p>
            <a:pPr marL="0" marR="0" lvl="0" indent="0" algn="r" rtl="0">
              <a:spcBef>
                <a:spcPts val="0"/>
              </a:spcBef>
              <a:spcAft>
                <a:spcPts val="0"/>
              </a:spcAft>
              <a:buNone/>
            </a:pPr>
            <a:r>
              <a:rPr lang="it-IT" sz="2400" b="1" i="0" u="none" strike="noStrike" cap="none">
                <a:solidFill>
                  <a:schemeClr val="lt1"/>
                </a:solidFill>
                <a:latin typeface="Arial"/>
                <a:ea typeface="Arial"/>
                <a:cs typeface="Arial"/>
                <a:sym typeface="Arial"/>
              </a:rPr>
              <a:t>  </a:t>
            </a:r>
            <a:endParaRPr/>
          </a:p>
        </p:txBody>
      </p:sp>
      <p:pic>
        <p:nvPicPr>
          <p:cNvPr id="17" name="Google Shape;17;p16"/>
          <p:cNvPicPr preferRelativeResize="0"/>
          <p:nvPr/>
        </p:nvPicPr>
        <p:blipFill rotWithShape="1">
          <a:blip r:embed="rId2">
            <a:alphaModFix/>
          </a:blip>
          <a:srcRect/>
          <a:stretch/>
        </p:blipFill>
        <p:spPr>
          <a:xfrm>
            <a:off x="3741397" y="1159933"/>
            <a:ext cx="4709206" cy="2105037"/>
          </a:xfrm>
          <a:prstGeom prst="rect">
            <a:avLst/>
          </a:prstGeom>
          <a:noFill/>
          <a:ln>
            <a:noFill/>
          </a:ln>
        </p:spPr>
      </p:pic>
      <p:sp>
        <p:nvSpPr>
          <p:cNvPr id="18" name="Google Shape;18;p16"/>
          <p:cNvSpPr txBox="1">
            <a:spLocks noGrp="1"/>
          </p:cNvSpPr>
          <p:nvPr>
            <p:ph type="ctrTitle"/>
          </p:nvPr>
        </p:nvSpPr>
        <p:spPr>
          <a:xfrm>
            <a:off x="1547593" y="3285951"/>
            <a:ext cx="9096815" cy="12903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2935526" y="4741032"/>
            <a:ext cx="6320949" cy="758068"/>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2800"/>
              <a:buNone/>
              <a:defRPr>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uota" type="blank">
  <p:cSld name="BLANK">
    <p:spTree>
      <p:nvGrpSpPr>
        <p:cNvPr id="1" name="Shape 69"/>
        <p:cNvGrpSpPr/>
        <p:nvPr/>
      </p:nvGrpSpPr>
      <p:grpSpPr>
        <a:xfrm>
          <a:off x="0" y="0"/>
          <a:ext cx="0" cy="0"/>
          <a:chOff x="0" y="0"/>
          <a:chExt cx="0" cy="0"/>
        </a:xfrm>
      </p:grpSpPr>
      <p:sp>
        <p:nvSpPr>
          <p:cNvPr id="70" name="Google Shape;7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uto con didascalia" type="objTx">
  <p:cSld name="OBJECT_WITH_CAPTION_TEXT">
    <p:spTree>
      <p:nvGrpSpPr>
        <p:cNvPr id="1" name="Shape 73"/>
        <p:cNvGrpSpPr/>
        <p:nvPr/>
      </p:nvGrpSpPr>
      <p:grpSpPr>
        <a:xfrm>
          <a:off x="0" y="0"/>
          <a:ext cx="0" cy="0"/>
          <a:chOff x="0" y="0"/>
          <a:chExt cx="0" cy="0"/>
        </a:xfrm>
      </p:grpSpPr>
      <p:sp>
        <p:nvSpPr>
          <p:cNvPr id="74" name="Google Shape;74;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6" name="Google Shape;76;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magine con didascalia" type="picTx">
  <p:cSld name="PICTURE_WITH_CAPTION_TEXT">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7"/>
          <p:cNvSpPr>
            <a:spLocks noGrp="1"/>
          </p:cNvSpPr>
          <p:nvPr>
            <p:ph type="pic" idx="2"/>
          </p:nvPr>
        </p:nvSpPr>
        <p:spPr>
          <a:xfrm>
            <a:off x="5183188" y="987425"/>
            <a:ext cx="6172200" cy="4873625"/>
          </a:xfrm>
          <a:prstGeom prst="rect">
            <a:avLst/>
          </a:prstGeom>
          <a:noFill/>
          <a:ln>
            <a:noFill/>
          </a:ln>
        </p:spPr>
      </p:sp>
      <p:sp>
        <p:nvSpPr>
          <p:cNvPr id="83" name="Google Shape;83;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4" name="Google Shape;8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ayout personalizzato">
  <p:cSld name="Layout personalizzato">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Titolo e testo verticale">
  <p:cSld name="3_Titolo e testo verticale">
    <p:spTree>
      <p:nvGrpSpPr>
        <p:cNvPr id="1" name="Shape 20"/>
        <p:cNvGrpSpPr/>
        <p:nvPr/>
      </p:nvGrpSpPr>
      <p:grpSpPr>
        <a:xfrm>
          <a:off x="0" y="0"/>
          <a:ext cx="0" cy="0"/>
          <a:chOff x="0" y="0"/>
          <a:chExt cx="0" cy="0"/>
        </a:xfrm>
      </p:grpSpPr>
      <p:sp>
        <p:nvSpPr>
          <p:cNvPr id="21" name="Google Shape;21;p17"/>
          <p:cNvSpPr/>
          <p:nvPr/>
        </p:nvSpPr>
        <p:spPr>
          <a:xfrm>
            <a:off x="-1" y="0"/>
            <a:ext cx="12192001" cy="1138767"/>
          </a:xfrm>
          <a:prstGeom prst="rect">
            <a:avLst/>
          </a:prstGeom>
          <a:solidFill>
            <a:srgbClr val="AA0004"/>
          </a:solidFill>
          <a:ln>
            <a:noFill/>
          </a:ln>
        </p:spPr>
        <p:txBody>
          <a:bodyPr spcFirstLastPara="1" wrap="square" lIns="72000" tIns="45700" rIns="360000" bIns="45700" anchor="ctr" anchorCtr="0">
            <a:noAutofit/>
          </a:bodyPr>
          <a:lstStyle/>
          <a:p>
            <a:pPr marL="0" marR="0" lvl="0" indent="0" algn="r" rtl="0">
              <a:spcBef>
                <a:spcPts val="0"/>
              </a:spcBef>
              <a:spcAft>
                <a:spcPts val="0"/>
              </a:spcAft>
              <a:buNone/>
            </a:pPr>
            <a:endParaRPr sz="2400" b="1" i="0" u="none" strike="noStrike" cap="none">
              <a:solidFill>
                <a:schemeClr val="lt1"/>
              </a:solidFill>
              <a:latin typeface="Arial"/>
              <a:ea typeface="Arial"/>
              <a:cs typeface="Arial"/>
              <a:sym typeface="Arial"/>
            </a:endParaRPr>
          </a:p>
        </p:txBody>
      </p:sp>
      <p:sp>
        <p:nvSpPr>
          <p:cNvPr id="22" name="Google Shape;22;p17"/>
          <p:cNvSpPr txBox="1">
            <a:spLocks noGrp="1"/>
          </p:cNvSpPr>
          <p:nvPr>
            <p:ph type="title"/>
          </p:nvPr>
        </p:nvSpPr>
        <p:spPr>
          <a:xfrm>
            <a:off x="456000" y="1153221"/>
            <a:ext cx="11736000" cy="1188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6179127" y="2592996"/>
            <a:ext cx="5663346" cy="385955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7"/>
          <p:cNvSpPr txBox="1">
            <a:spLocks noGrp="1"/>
          </p:cNvSpPr>
          <p:nvPr>
            <p:ph type="body" idx="2"/>
          </p:nvPr>
        </p:nvSpPr>
        <p:spPr>
          <a:xfrm>
            <a:off x="1215640" y="2592996"/>
            <a:ext cx="3781233" cy="179427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7"/>
          <p:cNvSpPr txBox="1">
            <a:spLocks noGrp="1"/>
          </p:cNvSpPr>
          <p:nvPr>
            <p:ph type="body" idx="3"/>
          </p:nvPr>
        </p:nvSpPr>
        <p:spPr>
          <a:xfrm>
            <a:off x="1215640" y="4777396"/>
            <a:ext cx="3781234" cy="179427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6" name="Google Shape;26;p17"/>
          <p:cNvPicPr preferRelativeResize="0"/>
          <p:nvPr/>
        </p:nvPicPr>
        <p:blipFill rotWithShape="1">
          <a:blip r:embed="rId2">
            <a:alphaModFix/>
          </a:blip>
          <a:srcRect/>
          <a:stretch/>
        </p:blipFill>
        <p:spPr>
          <a:xfrm>
            <a:off x="456000" y="147563"/>
            <a:ext cx="1885998" cy="84304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olo e testo verticale">
  <p:cSld name="Titolo e testo verticale">
    <p:spTree>
      <p:nvGrpSpPr>
        <p:cNvPr id="1" name="Shape 27"/>
        <p:cNvGrpSpPr/>
        <p:nvPr/>
      </p:nvGrpSpPr>
      <p:grpSpPr>
        <a:xfrm>
          <a:off x="0" y="0"/>
          <a:ext cx="0" cy="0"/>
          <a:chOff x="0" y="0"/>
          <a:chExt cx="0" cy="0"/>
        </a:xfrm>
      </p:grpSpPr>
      <p:sp>
        <p:nvSpPr>
          <p:cNvPr id="28" name="Google Shape;28;p18"/>
          <p:cNvSpPr/>
          <p:nvPr/>
        </p:nvSpPr>
        <p:spPr>
          <a:xfrm>
            <a:off x="0" y="0"/>
            <a:ext cx="12192000" cy="6858000"/>
          </a:xfrm>
          <a:prstGeom prst="rect">
            <a:avLst/>
          </a:prstGeom>
          <a:solidFill>
            <a:srgbClr val="AA0004"/>
          </a:solidFill>
          <a:ln>
            <a:noFill/>
          </a:ln>
        </p:spPr>
        <p:txBody>
          <a:bodyPr spcFirstLastPara="1" wrap="square" lIns="91425" tIns="45700" rIns="360000" bIns="45700" anchor="ctr" anchorCtr="0">
            <a:noAutofit/>
          </a:bodyPr>
          <a:lstStyle/>
          <a:p>
            <a:pPr marL="0" marR="0" lvl="0" indent="0" algn="r" rtl="0">
              <a:spcBef>
                <a:spcPts val="0"/>
              </a:spcBef>
              <a:spcAft>
                <a:spcPts val="0"/>
              </a:spcAft>
              <a:buNone/>
            </a:pPr>
            <a:endParaRPr sz="2400" b="1">
              <a:solidFill>
                <a:schemeClr val="lt1"/>
              </a:solidFill>
              <a:latin typeface="Arial"/>
              <a:ea typeface="Arial"/>
              <a:cs typeface="Arial"/>
              <a:sym typeface="Arial"/>
            </a:endParaRPr>
          </a:p>
        </p:txBody>
      </p:sp>
      <p:pic>
        <p:nvPicPr>
          <p:cNvPr id="29" name="Google Shape;29;p18"/>
          <p:cNvPicPr preferRelativeResize="0"/>
          <p:nvPr/>
        </p:nvPicPr>
        <p:blipFill rotWithShape="1">
          <a:blip r:embed="rId2">
            <a:alphaModFix/>
          </a:blip>
          <a:srcRect/>
          <a:stretch/>
        </p:blipFill>
        <p:spPr>
          <a:xfrm>
            <a:off x="3501098" y="2269067"/>
            <a:ext cx="5189805" cy="231986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apositiva titolo" type="title">
  <p:cSld name="TITLE">
    <p:spTree>
      <p:nvGrpSpPr>
        <p:cNvPr id="1" name="Shape 30"/>
        <p:cNvGrpSpPr/>
        <p:nvPr/>
      </p:nvGrpSpPr>
      <p:grpSpPr>
        <a:xfrm>
          <a:off x="0" y="0"/>
          <a:ext cx="0" cy="0"/>
          <a:chOff x="0" y="0"/>
          <a:chExt cx="0" cy="0"/>
        </a:xfrm>
      </p:grpSpPr>
      <p:sp>
        <p:nvSpPr>
          <p:cNvPr id="31" name="Google Shape;31;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ntestazione sezione" type="secHead">
  <p:cSld name="SECTION_HEADER">
    <p:spTree>
      <p:nvGrpSpPr>
        <p:cNvPr id="1" name="Shape 42"/>
        <p:cNvGrpSpPr/>
        <p:nvPr/>
      </p:nvGrpSpPr>
      <p:grpSpPr>
        <a:xfrm>
          <a:off x="0" y="0"/>
          <a:ext cx="0" cy="0"/>
          <a:chOff x="0" y="0"/>
          <a:chExt cx="0" cy="0"/>
        </a:xfrm>
      </p:grpSpPr>
      <p:sp>
        <p:nvSpPr>
          <p:cNvPr id="43" name="Google Shape;43;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5" name="Google Shape;4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ue contenuti" type="twoObj">
  <p:cSld name="TWO_OBJECTS">
    <p:spTree>
      <p:nvGrpSpPr>
        <p:cNvPr id="1" name="Shape 48"/>
        <p:cNvGrpSpPr/>
        <p:nvPr/>
      </p:nvGrpSpPr>
      <p:grpSpPr>
        <a:xfrm>
          <a:off x="0" y="0"/>
          <a:ext cx="0" cy="0"/>
          <a:chOff x="0" y="0"/>
          <a:chExt cx="0" cy="0"/>
        </a:xfrm>
      </p:grpSpPr>
      <p:sp>
        <p:nvSpPr>
          <p:cNvPr id="49" name="Google Shape;4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fronto" type="twoTxTwoObj">
  <p:cSld name="TWO_OBJECTS_WITH_TEXT">
    <p:spTree>
      <p:nvGrpSpPr>
        <p:cNvPr id="1" name="Shape 55"/>
        <p:cNvGrpSpPr/>
        <p:nvPr/>
      </p:nvGrpSpPr>
      <p:grpSpPr>
        <a:xfrm>
          <a:off x="0" y="0"/>
          <a:ext cx="0" cy="0"/>
          <a:chOff x="0" y="0"/>
          <a:chExt cx="0" cy="0"/>
        </a:xfrm>
      </p:grpSpPr>
      <p:sp>
        <p:nvSpPr>
          <p:cNvPr id="56" name="Google Shape;56;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olo titolo" type="titleOnly">
  <p:cSld name="TITLE_ONLY">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t-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IT"/>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microsoft.com/office/2007/relationships/hdphoto" Target="../media/hdphoto7.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youtube.com/watch?v=5-MT5zeY6CU"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upport.microsoft.com/it-it/office/rendere-le-presentazioni-di-powerpoint-accessibili-per-gli-utenti-con-disabilit%C3%A0-6f7772b2-2f33-4bd2-8ca7-dae3b2b3ef25"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drive.google.com/file/d/1oDOWkmMAOYDkxW7c0lCSqlIIVi1VKvX6/view?usp=sharing" TargetMode="External"/><Relationship Id="rId5" Type="http://schemas.openxmlformats.org/officeDocument/2006/relationships/hyperlink" Target="https://ccconlineed.instructure.com/courses/6911/pages/stem-in-microsoft-powerpoint" TargetMode="External"/><Relationship Id="rId4" Type="http://schemas.openxmlformats.org/officeDocument/2006/relationships/hyperlink" Target="https://docs.wiris.com/mathtype/en/mathtype-office-tools/support/mathtype-tips---tricks/tips-to-use-with-microsoft-powerpoint.ht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8.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1547593" y="3285951"/>
            <a:ext cx="9096815" cy="129038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it-IT"/>
              <a:t>Progetto di Simulazione Multi-body</a:t>
            </a:r>
            <a:endParaRPr lang="it-IT" dirty="0"/>
          </a:p>
        </p:txBody>
      </p:sp>
      <p:sp>
        <p:nvSpPr>
          <p:cNvPr id="98" name="Google Shape;98;p1"/>
          <p:cNvSpPr txBox="1">
            <a:spLocks noGrp="1"/>
          </p:cNvSpPr>
          <p:nvPr>
            <p:ph type="body" idx="1"/>
          </p:nvPr>
        </p:nvSpPr>
        <p:spPr>
          <a:xfrm>
            <a:off x="2935526" y="4741032"/>
            <a:ext cx="6320949" cy="758068"/>
          </a:xfrm>
          <a:prstGeom prst="rect">
            <a:avLst/>
          </a:prstGeom>
          <a:noFill/>
          <a:ln>
            <a:noFill/>
          </a:ln>
        </p:spPr>
        <p:txBody>
          <a:bodyPr spcFirstLastPara="1" wrap="square" lIns="91425" tIns="45700" rIns="91425" bIns="45700" anchor="t" anchorCtr="0">
            <a:normAutofit fontScale="85000" lnSpcReduction="10000"/>
          </a:bodyPr>
          <a:lstStyle/>
          <a:p>
            <a:pPr marL="0" lvl="0" indent="0" algn="ctr" rtl="0">
              <a:lnSpc>
                <a:spcPct val="90000"/>
              </a:lnSpc>
              <a:spcBef>
                <a:spcPts val="0"/>
              </a:spcBef>
              <a:spcAft>
                <a:spcPts val="0"/>
              </a:spcAft>
              <a:buClr>
                <a:schemeClr val="lt1"/>
              </a:buClr>
              <a:buSzPts val="3200"/>
              <a:buNone/>
            </a:pPr>
            <a:r>
              <a:rPr lang="it-IT" sz="3200"/>
              <a:t>Dimensionamento di un meccanismo articolato per lo spostamento di oggetti</a:t>
            </a:r>
            <a:endParaRPr lang="it-IT" sz="3200" dirty="0"/>
          </a:p>
        </p:txBody>
      </p:sp>
      <p:grpSp>
        <p:nvGrpSpPr>
          <p:cNvPr id="4" name="Gruppo 3">
            <a:extLst>
              <a:ext uri="{FF2B5EF4-FFF2-40B4-BE49-F238E27FC236}">
                <a16:creationId xmlns:a16="http://schemas.microsoft.com/office/drawing/2014/main" id="{C8400B53-9A39-060D-F684-362AE70DC7C3}"/>
              </a:ext>
            </a:extLst>
          </p:cNvPr>
          <p:cNvGrpSpPr/>
          <p:nvPr/>
        </p:nvGrpSpPr>
        <p:grpSpPr>
          <a:xfrm>
            <a:off x="0" y="6550222"/>
            <a:ext cx="12192000" cy="307778"/>
            <a:chOff x="0" y="6550222"/>
            <a:chExt cx="12192000" cy="307778"/>
          </a:xfrm>
        </p:grpSpPr>
        <p:sp>
          <p:nvSpPr>
            <p:cNvPr id="2" name="CasellaDiTesto 1">
              <a:extLst>
                <a:ext uri="{FF2B5EF4-FFF2-40B4-BE49-F238E27FC236}">
                  <a16:creationId xmlns:a16="http://schemas.microsoft.com/office/drawing/2014/main" id="{3127BE94-8877-00B6-1FA6-538236908BED}"/>
                </a:ext>
              </a:extLst>
            </p:cNvPr>
            <p:cNvSpPr txBox="1"/>
            <p:nvPr/>
          </p:nvSpPr>
          <p:spPr>
            <a:xfrm>
              <a:off x="0" y="6550222"/>
              <a:ext cx="2202426" cy="307777"/>
            </a:xfrm>
            <a:prstGeom prst="rect">
              <a:avLst/>
            </a:prstGeom>
            <a:noFill/>
          </p:spPr>
          <p:txBody>
            <a:bodyPr wrap="square" rtlCol="0">
              <a:spAutoFit/>
            </a:bodyPr>
            <a:lstStyle/>
            <a:p>
              <a:r>
                <a:rPr lang="it-IT" dirty="0">
                  <a:solidFill>
                    <a:schemeClr val="bg1"/>
                  </a:solidFill>
                </a:rPr>
                <a:t>Luca Cannone, 2072787</a:t>
              </a:r>
            </a:p>
          </p:txBody>
        </p:sp>
        <p:sp>
          <p:nvSpPr>
            <p:cNvPr id="3" name="CasellaDiTesto 2">
              <a:extLst>
                <a:ext uri="{FF2B5EF4-FFF2-40B4-BE49-F238E27FC236}">
                  <a16:creationId xmlns:a16="http://schemas.microsoft.com/office/drawing/2014/main" id="{F1E0FA53-A11A-BDED-6B29-C89FDB7E6373}"/>
                </a:ext>
              </a:extLst>
            </p:cNvPr>
            <p:cNvSpPr txBox="1">
              <a:spLocks/>
            </p:cNvSpPr>
            <p:nvPr/>
          </p:nvSpPr>
          <p:spPr>
            <a:xfrm>
              <a:off x="7497096" y="6550223"/>
              <a:ext cx="4694904" cy="307777"/>
            </a:xfrm>
            <a:prstGeom prst="rect">
              <a:avLst/>
            </a:prstGeom>
            <a:noFill/>
          </p:spPr>
          <p:txBody>
            <a:bodyPr wrap="square" rtlCol="0">
              <a:spAutoFit/>
            </a:bodyPr>
            <a:lstStyle/>
            <a:p>
              <a:r>
                <a:rPr lang="it-IT" dirty="0">
                  <a:solidFill>
                    <a:schemeClr val="bg1"/>
                  </a:solidFill>
                </a:rPr>
                <a:t>Corso di Simulazione di Sistemi Multi-body, AA. 2024-25</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C4C2180-798B-395F-EFF1-5BE51AB5A220}"/>
            </a:ext>
          </a:extLst>
        </p:cNvPr>
        <p:cNvGrpSpPr/>
        <p:nvPr/>
      </p:nvGrpSpPr>
      <p:grpSpPr>
        <a:xfrm>
          <a:off x="0" y="0"/>
          <a:ext cx="0" cy="0"/>
          <a:chOff x="0" y="0"/>
          <a:chExt cx="0" cy="0"/>
        </a:xfrm>
      </p:grpSpPr>
      <p:sp>
        <p:nvSpPr>
          <p:cNvPr id="104" name="Google Shape;104;p2">
            <a:extLst>
              <a:ext uri="{FF2B5EF4-FFF2-40B4-BE49-F238E27FC236}">
                <a16:creationId xmlns:a16="http://schemas.microsoft.com/office/drawing/2014/main" id="{4D96C081-1ED1-0AA2-B6B7-E4D7B2E6ABE5}"/>
              </a:ext>
            </a:extLst>
          </p:cNvPr>
          <p:cNvSpPr txBox="1">
            <a:spLocks noGrp="1"/>
          </p:cNvSpPr>
          <p:nvPr>
            <p:ph type="title"/>
          </p:nvPr>
        </p:nvSpPr>
        <p:spPr>
          <a:xfrm>
            <a:off x="455999" y="1160463"/>
            <a:ext cx="9976027"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dirty="0"/>
              <a:t>Dimensionamento dei membri</a:t>
            </a:r>
            <a:endParaRPr dirty="0"/>
          </a:p>
        </p:txBody>
      </p:sp>
      <p:sp>
        <p:nvSpPr>
          <p:cNvPr id="6" name="Google Shape;105;p2">
            <a:extLst>
              <a:ext uri="{FF2B5EF4-FFF2-40B4-BE49-F238E27FC236}">
                <a16:creationId xmlns:a16="http://schemas.microsoft.com/office/drawing/2014/main" id="{A0E7B388-9609-621C-33BF-9D34A7D7A2CE}"/>
              </a:ext>
            </a:extLst>
          </p:cNvPr>
          <p:cNvSpPr txBox="1">
            <a:spLocks/>
          </p:cNvSpPr>
          <p:nvPr/>
        </p:nvSpPr>
        <p:spPr>
          <a:xfrm>
            <a:off x="455999" y="2066945"/>
            <a:ext cx="8540517" cy="136205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3200"/>
              <a:buFont typeface="Arial"/>
              <a:buNone/>
            </a:pPr>
            <a:r>
              <a:rPr lang="it-IT" dirty="0"/>
              <a:t>Per il materiale si è optato per un acciaio al carbonio C45, comunemente impiegato in applicazioni in cui è richiesta tenacità e resistenza.</a:t>
            </a:r>
          </a:p>
          <a:p>
            <a:pPr marL="0" indent="0">
              <a:spcBef>
                <a:spcPts val="0"/>
              </a:spcBef>
              <a:buSzPts val="3200"/>
              <a:buFont typeface="Arial"/>
              <a:buNone/>
            </a:pPr>
            <a:endParaRPr lang="it-IT" dirty="0"/>
          </a:p>
        </p:txBody>
      </p:sp>
      <p:grpSp>
        <p:nvGrpSpPr>
          <p:cNvPr id="2" name="Gruppo 1">
            <a:extLst>
              <a:ext uri="{FF2B5EF4-FFF2-40B4-BE49-F238E27FC236}">
                <a16:creationId xmlns:a16="http://schemas.microsoft.com/office/drawing/2014/main" id="{04ECFA1B-44F6-0CDC-B489-B3A6C311E92A}"/>
              </a:ext>
            </a:extLst>
          </p:cNvPr>
          <p:cNvGrpSpPr/>
          <p:nvPr/>
        </p:nvGrpSpPr>
        <p:grpSpPr>
          <a:xfrm>
            <a:off x="0" y="6550222"/>
            <a:ext cx="12192000" cy="307778"/>
            <a:chOff x="0" y="6550222"/>
            <a:chExt cx="12192000" cy="307778"/>
          </a:xfrm>
        </p:grpSpPr>
        <p:sp>
          <p:nvSpPr>
            <p:cNvPr id="3" name="CasellaDiTesto 2">
              <a:extLst>
                <a:ext uri="{FF2B5EF4-FFF2-40B4-BE49-F238E27FC236}">
                  <a16:creationId xmlns:a16="http://schemas.microsoft.com/office/drawing/2014/main" id="{9436D73A-C72A-8D12-8152-C8766FAA605E}"/>
                </a:ext>
              </a:extLst>
            </p:cNvPr>
            <p:cNvSpPr txBox="1"/>
            <p:nvPr/>
          </p:nvSpPr>
          <p:spPr>
            <a:xfrm>
              <a:off x="0" y="6550222"/>
              <a:ext cx="2202426" cy="307777"/>
            </a:xfrm>
            <a:prstGeom prst="rect">
              <a:avLst/>
            </a:prstGeom>
            <a:noFill/>
          </p:spPr>
          <p:txBody>
            <a:bodyPr wrap="square" rtlCol="0">
              <a:spAutoFit/>
            </a:bodyPr>
            <a:lstStyle/>
            <a:p>
              <a:r>
                <a:rPr lang="it-IT" dirty="0">
                  <a:solidFill>
                    <a:schemeClr val="tx1"/>
                  </a:solidFill>
                </a:rPr>
                <a:t>Luca Cannone, 2072787</a:t>
              </a:r>
            </a:p>
          </p:txBody>
        </p:sp>
        <p:sp>
          <p:nvSpPr>
            <p:cNvPr id="4" name="CasellaDiTesto 3">
              <a:extLst>
                <a:ext uri="{FF2B5EF4-FFF2-40B4-BE49-F238E27FC236}">
                  <a16:creationId xmlns:a16="http://schemas.microsoft.com/office/drawing/2014/main" id="{1A6A0A5F-D1E6-447D-F058-69B1980CB1D6}"/>
                </a:ext>
              </a:extLst>
            </p:cNvPr>
            <p:cNvSpPr txBox="1">
              <a:spLocks/>
            </p:cNvSpPr>
            <p:nvPr/>
          </p:nvSpPr>
          <p:spPr>
            <a:xfrm>
              <a:off x="7497096" y="6550223"/>
              <a:ext cx="4694904" cy="307777"/>
            </a:xfrm>
            <a:prstGeom prst="rect">
              <a:avLst/>
            </a:prstGeom>
            <a:noFill/>
          </p:spPr>
          <p:txBody>
            <a:bodyPr wrap="square" rtlCol="0">
              <a:spAutoFit/>
            </a:bodyPr>
            <a:lstStyle/>
            <a:p>
              <a:r>
                <a:rPr lang="it-IT" dirty="0">
                  <a:solidFill>
                    <a:schemeClr val="tx1"/>
                  </a:solidFill>
                </a:rPr>
                <a:t>Corso di Simulazione di Sistemi Multi-body, AA. 2024-25</a:t>
              </a:r>
            </a:p>
          </p:txBody>
        </p:sp>
      </p:grpSp>
      <p:pic>
        <p:nvPicPr>
          <p:cNvPr id="2050" name="Picture 2" descr="barra tubolare quadra scatolato in ferro ZINCATO lunga 3 METRI lega S235JR  (50x50x1,5 mm) : Amazon.it: Commercio, Industria e Scienza">
            <a:extLst>
              <a:ext uri="{FF2B5EF4-FFF2-40B4-BE49-F238E27FC236}">
                <a16:creationId xmlns:a16="http://schemas.microsoft.com/office/drawing/2014/main" id="{94B6C9CA-B61A-0EE0-7725-4E36FE9D5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404" y="1264787"/>
            <a:ext cx="2353597" cy="158632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ella 4">
            <a:extLst>
              <a:ext uri="{FF2B5EF4-FFF2-40B4-BE49-F238E27FC236}">
                <a16:creationId xmlns:a16="http://schemas.microsoft.com/office/drawing/2014/main" id="{AA010B43-08FF-18E8-69E9-A10B34128B20}"/>
              </a:ext>
            </a:extLst>
          </p:cNvPr>
          <p:cNvGraphicFramePr>
            <a:graphicFrameLocks noGrp="1"/>
          </p:cNvGraphicFramePr>
          <p:nvPr>
            <p:extLst>
              <p:ext uri="{D42A27DB-BD31-4B8C-83A1-F6EECF244321}">
                <p14:modId xmlns:p14="http://schemas.microsoft.com/office/powerpoint/2010/main" val="2362017104"/>
              </p:ext>
            </p:extLst>
          </p:nvPr>
        </p:nvGraphicFramePr>
        <p:xfrm>
          <a:off x="7022095" y="3485659"/>
          <a:ext cx="4713906" cy="1832134"/>
        </p:xfrm>
        <a:graphic>
          <a:graphicData uri="http://schemas.openxmlformats.org/drawingml/2006/table">
            <a:tbl>
              <a:tblPr firstRow="1" bandRow="1">
                <a:tableStyleId>{B49EECCA-3B2E-439E-A9FE-AE0BB2C482AD}</a:tableStyleId>
              </a:tblPr>
              <a:tblGrid>
                <a:gridCol w="2325429">
                  <a:extLst>
                    <a:ext uri="{9D8B030D-6E8A-4147-A177-3AD203B41FA5}">
                      <a16:colId xmlns:a16="http://schemas.microsoft.com/office/drawing/2014/main" val="3505684004"/>
                    </a:ext>
                  </a:extLst>
                </a:gridCol>
                <a:gridCol w="2388477">
                  <a:extLst>
                    <a:ext uri="{9D8B030D-6E8A-4147-A177-3AD203B41FA5}">
                      <a16:colId xmlns:a16="http://schemas.microsoft.com/office/drawing/2014/main" val="2422322160"/>
                    </a:ext>
                  </a:extLst>
                </a:gridCol>
              </a:tblGrid>
              <a:tr h="348774">
                <a:tc>
                  <a:txBody>
                    <a:bodyPr/>
                    <a:lstStyle/>
                    <a:p>
                      <a:r>
                        <a:rPr lang="it-IT" dirty="0"/>
                        <a:t>Caratteristica</a:t>
                      </a:r>
                    </a:p>
                  </a:txBody>
                  <a:tcPr/>
                </a:tc>
                <a:tc>
                  <a:txBody>
                    <a:bodyPr/>
                    <a:lstStyle/>
                    <a:p>
                      <a:r>
                        <a:rPr lang="it-IT" dirty="0"/>
                        <a:t>Valore</a:t>
                      </a:r>
                    </a:p>
                  </a:txBody>
                  <a:tcPr/>
                </a:tc>
                <a:extLst>
                  <a:ext uri="{0D108BD9-81ED-4DB2-BD59-A6C34878D82A}">
                    <a16:rowId xmlns:a16="http://schemas.microsoft.com/office/drawing/2014/main" val="866119402"/>
                  </a:ext>
                </a:extLst>
              </a:tr>
              <a:tr h="370840">
                <a:tc>
                  <a:txBody>
                    <a:bodyPr/>
                    <a:lstStyle/>
                    <a:p>
                      <a:r>
                        <a:rPr lang="it-IT" dirty="0"/>
                        <a:t>Nome</a:t>
                      </a:r>
                    </a:p>
                  </a:txBody>
                  <a:tcPr/>
                </a:tc>
                <a:tc>
                  <a:txBody>
                    <a:bodyPr/>
                    <a:lstStyle/>
                    <a:p>
                      <a:r>
                        <a:rPr lang="it-IT" dirty="0"/>
                        <a:t>Acciaio al carbonio C45</a:t>
                      </a:r>
                    </a:p>
                  </a:txBody>
                  <a:tcPr/>
                </a:tc>
                <a:extLst>
                  <a:ext uri="{0D108BD9-81ED-4DB2-BD59-A6C34878D82A}">
                    <a16:rowId xmlns:a16="http://schemas.microsoft.com/office/drawing/2014/main" val="2543714435"/>
                  </a:ext>
                </a:extLst>
              </a:tr>
              <a:tr h="370840">
                <a:tc>
                  <a:txBody>
                    <a:bodyPr/>
                    <a:lstStyle/>
                    <a:p>
                      <a:r>
                        <a:rPr lang="it-IT" dirty="0"/>
                        <a:t>Densità</a:t>
                      </a:r>
                    </a:p>
                  </a:txBody>
                  <a:tcPr/>
                </a:tc>
                <a:tc>
                  <a:txBody>
                    <a:bodyPr/>
                    <a:lstStyle/>
                    <a:p>
                      <a:r>
                        <a:rPr lang="it-IT" dirty="0"/>
                        <a:t>7870 Kg/m^3</a:t>
                      </a:r>
                    </a:p>
                  </a:txBody>
                  <a:tcPr/>
                </a:tc>
                <a:extLst>
                  <a:ext uri="{0D108BD9-81ED-4DB2-BD59-A6C34878D82A}">
                    <a16:rowId xmlns:a16="http://schemas.microsoft.com/office/drawing/2014/main" val="1785713934"/>
                  </a:ext>
                </a:extLst>
              </a:tr>
              <a:tr h="370840">
                <a:tc>
                  <a:txBody>
                    <a:bodyPr/>
                    <a:lstStyle/>
                    <a:p>
                      <a:r>
                        <a:rPr lang="it-IT" dirty="0"/>
                        <a:t>Modulo elastico</a:t>
                      </a:r>
                    </a:p>
                  </a:txBody>
                  <a:tcPr/>
                </a:tc>
                <a:tc>
                  <a:txBody>
                    <a:bodyPr/>
                    <a:lstStyle/>
                    <a:p>
                      <a:r>
                        <a:rPr lang="it-IT" dirty="0"/>
                        <a:t>220 GPa</a:t>
                      </a:r>
                    </a:p>
                  </a:txBody>
                  <a:tcPr/>
                </a:tc>
                <a:extLst>
                  <a:ext uri="{0D108BD9-81ED-4DB2-BD59-A6C34878D82A}">
                    <a16:rowId xmlns:a16="http://schemas.microsoft.com/office/drawing/2014/main" val="2855032228"/>
                  </a:ext>
                </a:extLst>
              </a:tr>
              <a:tr h="370840">
                <a:tc>
                  <a:txBody>
                    <a:bodyPr/>
                    <a:lstStyle/>
                    <a:p>
                      <a:r>
                        <a:rPr lang="it-IT" dirty="0"/>
                        <a:t>Tensione di snervamento</a:t>
                      </a:r>
                    </a:p>
                  </a:txBody>
                  <a:tcPr/>
                </a:tc>
                <a:tc>
                  <a:txBody>
                    <a:bodyPr/>
                    <a:lstStyle/>
                    <a:p>
                      <a:r>
                        <a:rPr lang="it-IT" dirty="0"/>
                        <a:t>660 MPa</a:t>
                      </a:r>
                    </a:p>
                  </a:txBody>
                  <a:tcPr/>
                </a:tc>
                <a:extLst>
                  <a:ext uri="{0D108BD9-81ED-4DB2-BD59-A6C34878D82A}">
                    <a16:rowId xmlns:a16="http://schemas.microsoft.com/office/drawing/2014/main" val="1045266455"/>
                  </a:ext>
                </a:extLst>
              </a:tr>
            </a:tbl>
          </a:graphicData>
        </a:graphic>
      </p:graphicFrame>
      <p:sp>
        <p:nvSpPr>
          <p:cNvPr id="8" name="CasellaDiTesto 7">
            <a:extLst>
              <a:ext uri="{FF2B5EF4-FFF2-40B4-BE49-F238E27FC236}">
                <a16:creationId xmlns:a16="http://schemas.microsoft.com/office/drawing/2014/main" id="{83F6F140-7BC1-37A1-0963-6E70B2DD8FC3}"/>
              </a:ext>
            </a:extLst>
          </p:cNvPr>
          <p:cNvSpPr txBox="1"/>
          <p:nvPr/>
        </p:nvSpPr>
        <p:spPr>
          <a:xfrm>
            <a:off x="455999" y="3485658"/>
            <a:ext cx="6377420" cy="1815882"/>
          </a:xfrm>
          <a:prstGeom prst="rect">
            <a:avLst/>
          </a:prstGeom>
          <a:noFill/>
        </p:spPr>
        <p:txBody>
          <a:bodyPr wrap="square">
            <a:spAutoFit/>
          </a:bodyPr>
          <a:lstStyle/>
          <a:p>
            <a:pPr marL="0" indent="0">
              <a:spcBef>
                <a:spcPts val="0"/>
              </a:spcBef>
              <a:buSzPts val="3200"/>
              <a:buFont typeface="Arial"/>
              <a:buNone/>
            </a:pPr>
            <a:r>
              <a:rPr lang="it-IT" sz="2800" dirty="0"/>
              <a:t>Per la sezione invece si è scelto il catalogo degli scatolati a sezione rettangolare, dato che le forze applicate giacciono sul piano </a:t>
            </a:r>
            <a:r>
              <a:rPr lang="it-IT" sz="2800" dirty="0" err="1"/>
              <a:t>xz</a:t>
            </a:r>
            <a:r>
              <a:rPr lang="it-IT" sz="2800" dirty="0"/>
              <a:t>.</a:t>
            </a:r>
          </a:p>
        </p:txBody>
      </p:sp>
    </p:spTree>
    <p:extLst>
      <p:ext uri="{BB962C8B-B14F-4D97-AF65-F5344CB8AC3E}">
        <p14:creationId xmlns:p14="http://schemas.microsoft.com/office/powerpoint/2010/main" val="2177889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BEF83F5C-A40A-2A8A-1324-2C55A05A450E}"/>
            </a:ext>
          </a:extLst>
        </p:cNvPr>
        <p:cNvGrpSpPr/>
        <p:nvPr/>
      </p:nvGrpSpPr>
      <p:grpSpPr>
        <a:xfrm>
          <a:off x="0" y="0"/>
          <a:ext cx="0" cy="0"/>
          <a:chOff x="0" y="0"/>
          <a:chExt cx="0" cy="0"/>
        </a:xfrm>
      </p:grpSpPr>
      <p:sp>
        <p:nvSpPr>
          <p:cNvPr id="104" name="Google Shape;104;p2">
            <a:extLst>
              <a:ext uri="{FF2B5EF4-FFF2-40B4-BE49-F238E27FC236}">
                <a16:creationId xmlns:a16="http://schemas.microsoft.com/office/drawing/2014/main" id="{7245F582-875A-CC39-D01B-5792A7449F97}"/>
              </a:ext>
            </a:extLst>
          </p:cNvPr>
          <p:cNvSpPr txBox="1">
            <a:spLocks noGrp="1"/>
          </p:cNvSpPr>
          <p:nvPr>
            <p:ph type="title"/>
          </p:nvPr>
        </p:nvSpPr>
        <p:spPr>
          <a:xfrm>
            <a:off x="455999" y="1160463"/>
            <a:ext cx="9976027"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dirty="0"/>
              <a:t>Dimensionamento dei membri</a:t>
            </a:r>
            <a:endParaRPr dirty="0"/>
          </a:p>
        </p:txBody>
      </p:sp>
      <p:grpSp>
        <p:nvGrpSpPr>
          <p:cNvPr id="2" name="Gruppo 1">
            <a:extLst>
              <a:ext uri="{FF2B5EF4-FFF2-40B4-BE49-F238E27FC236}">
                <a16:creationId xmlns:a16="http://schemas.microsoft.com/office/drawing/2014/main" id="{338D2F08-BB9B-AF27-1DE5-95C9836BA64D}"/>
              </a:ext>
            </a:extLst>
          </p:cNvPr>
          <p:cNvGrpSpPr/>
          <p:nvPr/>
        </p:nvGrpSpPr>
        <p:grpSpPr>
          <a:xfrm>
            <a:off x="0" y="6550222"/>
            <a:ext cx="12192000" cy="307778"/>
            <a:chOff x="0" y="6550222"/>
            <a:chExt cx="12192000" cy="307778"/>
          </a:xfrm>
        </p:grpSpPr>
        <p:sp>
          <p:nvSpPr>
            <p:cNvPr id="3" name="CasellaDiTesto 2">
              <a:extLst>
                <a:ext uri="{FF2B5EF4-FFF2-40B4-BE49-F238E27FC236}">
                  <a16:creationId xmlns:a16="http://schemas.microsoft.com/office/drawing/2014/main" id="{AA723264-63B7-B1DC-2E34-2ADA57039A92}"/>
                </a:ext>
              </a:extLst>
            </p:cNvPr>
            <p:cNvSpPr txBox="1"/>
            <p:nvPr/>
          </p:nvSpPr>
          <p:spPr>
            <a:xfrm>
              <a:off x="0" y="6550222"/>
              <a:ext cx="2202426" cy="307777"/>
            </a:xfrm>
            <a:prstGeom prst="rect">
              <a:avLst/>
            </a:prstGeom>
            <a:noFill/>
          </p:spPr>
          <p:txBody>
            <a:bodyPr wrap="square" rtlCol="0">
              <a:spAutoFit/>
            </a:bodyPr>
            <a:lstStyle/>
            <a:p>
              <a:r>
                <a:rPr lang="it-IT" dirty="0">
                  <a:solidFill>
                    <a:schemeClr val="tx1"/>
                  </a:solidFill>
                </a:rPr>
                <a:t>Luca Cannone, 2072787</a:t>
              </a:r>
            </a:p>
          </p:txBody>
        </p:sp>
        <p:sp>
          <p:nvSpPr>
            <p:cNvPr id="4" name="CasellaDiTesto 3">
              <a:extLst>
                <a:ext uri="{FF2B5EF4-FFF2-40B4-BE49-F238E27FC236}">
                  <a16:creationId xmlns:a16="http://schemas.microsoft.com/office/drawing/2014/main" id="{B929DB81-CED9-0E09-233B-3C7A7F334337}"/>
                </a:ext>
              </a:extLst>
            </p:cNvPr>
            <p:cNvSpPr txBox="1">
              <a:spLocks/>
            </p:cNvSpPr>
            <p:nvPr/>
          </p:nvSpPr>
          <p:spPr>
            <a:xfrm>
              <a:off x="7497096" y="6550223"/>
              <a:ext cx="4694904" cy="307777"/>
            </a:xfrm>
            <a:prstGeom prst="rect">
              <a:avLst/>
            </a:prstGeom>
            <a:noFill/>
          </p:spPr>
          <p:txBody>
            <a:bodyPr wrap="square" rtlCol="0">
              <a:spAutoFit/>
            </a:bodyPr>
            <a:lstStyle/>
            <a:p>
              <a:r>
                <a:rPr lang="it-IT" dirty="0">
                  <a:solidFill>
                    <a:schemeClr val="tx1"/>
                  </a:solidFill>
                </a:rPr>
                <a:t>Corso di Simulazione di Sistemi Multi-body, AA. 2024-25</a:t>
              </a:r>
            </a:p>
          </p:txBody>
        </p:sp>
      </p:grpSp>
      <p:pic>
        <p:nvPicPr>
          <p:cNvPr id="7" name="Immagine 6">
            <a:extLst>
              <a:ext uri="{FF2B5EF4-FFF2-40B4-BE49-F238E27FC236}">
                <a16:creationId xmlns:a16="http://schemas.microsoft.com/office/drawing/2014/main" id="{566767F3-A23F-3164-9628-E382D8BB52FD}"/>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305050" y="2375502"/>
            <a:ext cx="5325118" cy="2190405"/>
          </a:xfrm>
          <a:prstGeom prst="rect">
            <a:avLst/>
          </a:prstGeom>
        </p:spPr>
      </p:pic>
      <p:sp>
        <p:nvSpPr>
          <p:cNvPr id="9" name="CasellaDiTesto 8">
            <a:extLst>
              <a:ext uri="{FF2B5EF4-FFF2-40B4-BE49-F238E27FC236}">
                <a16:creationId xmlns:a16="http://schemas.microsoft.com/office/drawing/2014/main" id="{987268C2-7170-0C03-75C3-5D000597810B}"/>
              </a:ext>
            </a:extLst>
          </p:cNvPr>
          <p:cNvSpPr txBox="1"/>
          <p:nvPr/>
        </p:nvSpPr>
        <p:spPr>
          <a:xfrm>
            <a:off x="5781118" y="2241755"/>
            <a:ext cx="6105832" cy="1569660"/>
          </a:xfrm>
          <a:prstGeom prst="rect">
            <a:avLst/>
          </a:prstGeom>
          <a:noFill/>
        </p:spPr>
        <p:txBody>
          <a:bodyPr wrap="square" rtlCol="0">
            <a:spAutoFit/>
          </a:bodyPr>
          <a:lstStyle/>
          <a:p>
            <a:r>
              <a:rPr lang="it-IT" sz="2400" dirty="0"/>
              <a:t>L’andamento del momento flettente lungo il membro CB permette di dimensionarlo valutando esclusivamente la coppia massima esercita alla manovella</a:t>
            </a:r>
          </a:p>
        </p:txBody>
      </p:sp>
      <p:sp>
        <p:nvSpPr>
          <p:cNvPr id="11" name="CasellaDiTesto 10">
            <a:extLst>
              <a:ext uri="{FF2B5EF4-FFF2-40B4-BE49-F238E27FC236}">
                <a16:creationId xmlns:a16="http://schemas.microsoft.com/office/drawing/2014/main" id="{454795CB-D89A-4D73-048B-D8C1DB41A2D2}"/>
              </a:ext>
            </a:extLst>
          </p:cNvPr>
          <p:cNvSpPr txBox="1"/>
          <p:nvPr/>
        </p:nvSpPr>
        <p:spPr>
          <a:xfrm>
            <a:off x="5781118" y="3923211"/>
            <a:ext cx="6105832" cy="1938992"/>
          </a:xfrm>
          <a:prstGeom prst="rect">
            <a:avLst/>
          </a:prstGeom>
          <a:noFill/>
        </p:spPr>
        <p:txBody>
          <a:bodyPr wrap="square">
            <a:spAutoFit/>
          </a:bodyPr>
          <a:lstStyle/>
          <a:p>
            <a:pPr marL="0" indent="0">
              <a:spcBef>
                <a:spcPts val="0"/>
              </a:spcBef>
              <a:buSzPts val="3200"/>
              <a:buFont typeface="Arial"/>
              <a:buNone/>
            </a:pPr>
            <a:r>
              <a:rPr lang="it-IT" sz="2400" dirty="0"/>
              <a:t>Per quanto riguarda i membri BA e DE, questi sono collegati a delle coppie rotoidali e supposti privi di massa. Per tale ragione sono sollecitati esclusivamente a trazione e compressione.</a:t>
            </a:r>
          </a:p>
        </p:txBody>
      </p:sp>
    </p:spTree>
    <p:extLst>
      <p:ext uri="{BB962C8B-B14F-4D97-AF65-F5344CB8AC3E}">
        <p14:creationId xmlns:p14="http://schemas.microsoft.com/office/powerpoint/2010/main" val="720127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76A0D109-8081-41A3-8FD2-3F1308E28304}"/>
            </a:ext>
          </a:extLst>
        </p:cNvPr>
        <p:cNvGrpSpPr/>
        <p:nvPr/>
      </p:nvGrpSpPr>
      <p:grpSpPr>
        <a:xfrm>
          <a:off x="0" y="0"/>
          <a:ext cx="0" cy="0"/>
          <a:chOff x="0" y="0"/>
          <a:chExt cx="0" cy="0"/>
        </a:xfrm>
      </p:grpSpPr>
      <p:sp>
        <p:nvSpPr>
          <p:cNvPr id="104" name="Google Shape;104;p2">
            <a:extLst>
              <a:ext uri="{FF2B5EF4-FFF2-40B4-BE49-F238E27FC236}">
                <a16:creationId xmlns:a16="http://schemas.microsoft.com/office/drawing/2014/main" id="{1FFF4A4D-934C-2DC4-B4FC-6B3E1E20C1F2}"/>
              </a:ext>
            </a:extLst>
          </p:cNvPr>
          <p:cNvSpPr txBox="1">
            <a:spLocks noGrp="1"/>
          </p:cNvSpPr>
          <p:nvPr>
            <p:ph type="title"/>
          </p:nvPr>
        </p:nvSpPr>
        <p:spPr>
          <a:xfrm>
            <a:off x="455999" y="1160463"/>
            <a:ext cx="9976027"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dirty="0"/>
              <a:t>Dimensionamento dei membri</a:t>
            </a:r>
            <a:endParaRPr dirty="0"/>
          </a:p>
        </p:txBody>
      </p:sp>
      <p:sp>
        <p:nvSpPr>
          <p:cNvPr id="6" name="Google Shape;105;p2">
            <a:extLst>
              <a:ext uri="{FF2B5EF4-FFF2-40B4-BE49-F238E27FC236}">
                <a16:creationId xmlns:a16="http://schemas.microsoft.com/office/drawing/2014/main" id="{8812A646-9C1F-8945-68C1-5CC471F97852}"/>
              </a:ext>
            </a:extLst>
          </p:cNvPr>
          <p:cNvSpPr txBox="1">
            <a:spLocks/>
          </p:cNvSpPr>
          <p:nvPr/>
        </p:nvSpPr>
        <p:spPr>
          <a:xfrm>
            <a:off x="455998" y="2348462"/>
            <a:ext cx="6869034" cy="390485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3200"/>
              <a:buFont typeface="Arial"/>
              <a:buNone/>
            </a:pPr>
            <a:r>
              <a:rPr lang="it-IT" dirty="0"/>
              <a:t>Si riportano i risultati del dimensionamento dei membri. Le sezioni coincidono e corrispondono alla sezione minima prevista nel catalogo. Questo è dovuto agli stress ridotti e al materiale particolarmente performante. SI potrebbero reiterare i calcoli scegliendo un materiale meno pregiato.</a:t>
            </a:r>
          </a:p>
        </p:txBody>
      </p:sp>
      <p:grpSp>
        <p:nvGrpSpPr>
          <p:cNvPr id="2" name="Gruppo 1">
            <a:extLst>
              <a:ext uri="{FF2B5EF4-FFF2-40B4-BE49-F238E27FC236}">
                <a16:creationId xmlns:a16="http://schemas.microsoft.com/office/drawing/2014/main" id="{FEA25F1D-0D75-EACA-B076-30556BC60DB5}"/>
              </a:ext>
            </a:extLst>
          </p:cNvPr>
          <p:cNvGrpSpPr/>
          <p:nvPr/>
        </p:nvGrpSpPr>
        <p:grpSpPr>
          <a:xfrm>
            <a:off x="0" y="6550222"/>
            <a:ext cx="12192000" cy="307778"/>
            <a:chOff x="0" y="6550222"/>
            <a:chExt cx="12192000" cy="307778"/>
          </a:xfrm>
        </p:grpSpPr>
        <p:sp>
          <p:nvSpPr>
            <p:cNvPr id="3" name="CasellaDiTesto 2">
              <a:extLst>
                <a:ext uri="{FF2B5EF4-FFF2-40B4-BE49-F238E27FC236}">
                  <a16:creationId xmlns:a16="http://schemas.microsoft.com/office/drawing/2014/main" id="{A7DDAD60-9D99-B0C6-B759-6310EE1D7AD2}"/>
                </a:ext>
              </a:extLst>
            </p:cNvPr>
            <p:cNvSpPr txBox="1"/>
            <p:nvPr/>
          </p:nvSpPr>
          <p:spPr>
            <a:xfrm>
              <a:off x="0" y="6550222"/>
              <a:ext cx="2202426" cy="307777"/>
            </a:xfrm>
            <a:prstGeom prst="rect">
              <a:avLst/>
            </a:prstGeom>
            <a:noFill/>
          </p:spPr>
          <p:txBody>
            <a:bodyPr wrap="square" rtlCol="0">
              <a:spAutoFit/>
            </a:bodyPr>
            <a:lstStyle/>
            <a:p>
              <a:r>
                <a:rPr lang="it-IT" dirty="0">
                  <a:solidFill>
                    <a:schemeClr val="tx1"/>
                  </a:solidFill>
                </a:rPr>
                <a:t>Luca Cannone, 2072787</a:t>
              </a:r>
            </a:p>
          </p:txBody>
        </p:sp>
        <p:sp>
          <p:nvSpPr>
            <p:cNvPr id="4" name="CasellaDiTesto 3">
              <a:extLst>
                <a:ext uri="{FF2B5EF4-FFF2-40B4-BE49-F238E27FC236}">
                  <a16:creationId xmlns:a16="http://schemas.microsoft.com/office/drawing/2014/main" id="{CDB1E225-5FD0-EE9E-9D66-8AE24689AC28}"/>
                </a:ext>
              </a:extLst>
            </p:cNvPr>
            <p:cNvSpPr txBox="1">
              <a:spLocks/>
            </p:cNvSpPr>
            <p:nvPr/>
          </p:nvSpPr>
          <p:spPr>
            <a:xfrm>
              <a:off x="7497096" y="6550223"/>
              <a:ext cx="4694904" cy="307777"/>
            </a:xfrm>
            <a:prstGeom prst="rect">
              <a:avLst/>
            </a:prstGeom>
            <a:noFill/>
          </p:spPr>
          <p:txBody>
            <a:bodyPr wrap="square" rtlCol="0">
              <a:spAutoFit/>
            </a:bodyPr>
            <a:lstStyle/>
            <a:p>
              <a:r>
                <a:rPr lang="it-IT" dirty="0">
                  <a:solidFill>
                    <a:schemeClr val="tx1"/>
                  </a:solidFill>
                </a:rPr>
                <a:t>Corso di Simulazione di Sistemi Multi-body, AA. 2024-25</a:t>
              </a:r>
            </a:p>
          </p:txBody>
        </p:sp>
      </p:grpSp>
      <p:graphicFrame>
        <p:nvGraphicFramePr>
          <p:cNvPr id="5" name="Tabella 4">
            <a:extLst>
              <a:ext uri="{FF2B5EF4-FFF2-40B4-BE49-F238E27FC236}">
                <a16:creationId xmlns:a16="http://schemas.microsoft.com/office/drawing/2014/main" id="{866B753F-A3FE-7E3B-5302-CF5E1C5477E7}"/>
              </a:ext>
            </a:extLst>
          </p:cNvPr>
          <p:cNvGraphicFramePr>
            <a:graphicFrameLocks noGrp="1"/>
          </p:cNvGraphicFramePr>
          <p:nvPr>
            <p:extLst>
              <p:ext uri="{D42A27DB-BD31-4B8C-83A1-F6EECF244321}">
                <p14:modId xmlns:p14="http://schemas.microsoft.com/office/powerpoint/2010/main" val="1590594686"/>
              </p:ext>
            </p:extLst>
          </p:nvPr>
        </p:nvGraphicFramePr>
        <p:xfrm>
          <a:off x="7325031" y="2421199"/>
          <a:ext cx="4530995" cy="2202974"/>
        </p:xfrm>
        <a:graphic>
          <a:graphicData uri="http://schemas.openxmlformats.org/drawingml/2006/table">
            <a:tbl>
              <a:tblPr firstRow="1" bandRow="1">
                <a:tableStyleId>{B49EECCA-3B2E-439E-A9FE-AE0BB2C482AD}</a:tableStyleId>
              </a:tblPr>
              <a:tblGrid>
                <a:gridCol w="956524">
                  <a:extLst>
                    <a:ext uri="{9D8B030D-6E8A-4147-A177-3AD203B41FA5}">
                      <a16:colId xmlns:a16="http://schemas.microsoft.com/office/drawing/2014/main" val="3505684004"/>
                    </a:ext>
                  </a:extLst>
                </a:gridCol>
                <a:gridCol w="1955265">
                  <a:extLst>
                    <a:ext uri="{9D8B030D-6E8A-4147-A177-3AD203B41FA5}">
                      <a16:colId xmlns:a16="http://schemas.microsoft.com/office/drawing/2014/main" val="2422322160"/>
                    </a:ext>
                  </a:extLst>
                </a:gridCol>
                <a:gridCol w="1619206">
                  <a:extLst>
                    <a:ext uri="{9D8B030D-6E8A-4147-A177-3AD203B41FA5}">
                      <a16:colId xmlns:a16="http://schemas.microsoft.com/office/drawing/2014/main" val="178221926"/>
                    </a:ext>
                  </a:extLst>
                </a:gridCol>
              </a:tblGrid>
              <a:tr h="348774">
                <a:tc>
                  <a:txBody>
                    <a:bodyPr/>
                    <a:lstStyle/>
                    <a:p>
                      <a:r>
                        <a:rPr lang="it-IT" dirty="0"/>
                        <a:t>Membro</a:t>
                      </a:r>
                    </a:p>
                  </a:txBody>
                  <a:tcPr/>
                </a:tc>
                <a:tc>
                  <a:txBody>
                    <a:bodyPr/>
                    <a:lstStyle/>
                    <a:p>
                      <a:r>
                        <a:rPr lang="it-IT" dirty="0"/>
                        <a:t>Sezione [mm]</a:t>
                      </a:r>
                    </a:p>
                  </a:txBody>
                  <a:tcPr/>
                </a:tc>
                <a:tc>
                  <a:txBody>
                    <a:bodyPr/>
                    <a:lstStyle/>
                    <a:p>
                      <a:r>
                        <a:rPr lang="it-IT" dirty="0"/>
                        <a:t>Massa [Kg]</a:t>
                      </a:r>
                    </a:p>
                  </a:txBody>
                  <a:tcPr/>
                </a:tc>
                <a:extLst>
                  <a:ext uri="{0D108BD9-81ED-4DB2-BD59-A6C34878D82A}">
                    <a16:rowId xmlns:a16="http://schemas.microsoft.com/office/drawing/2014/main" val="866119402"/>
                  </a:ext>
                </a:extLst>
              </a:tr>
              <a:tr h="370840">
                <a:tc>
                  <a:txBody>
                    <a:bodyPr/>
                    <a:lstStyle/>
                    <a:p>
                      <a:r>
                        <a:rPr lang="it-IT" dirty="0"/>
                        <a:t>AO</a:t>
                      </a:r>
                    </a:p>
                  </a:txBody>
                  <a:tcPr/>
                </a:tc>
                <a:tc>
                  <a:txBody>
                    <a:bodyPr/>
                    <a:lstStyle/>
                    <a:p>
                      <a:r>
                        <a:rPr lang="it-IT" dirty="0"/>
                        <a:t>40x20 Spessore: 2</a:t>
                      </a:r>
                    </a:p>
                  </a:txBody>
                  <a:tcPr/>
                </a:tc>
                <a:tc>
                  <a:txBody>
                    <a:bodyPr/>
                    <a:lstStyle/>
                    <a:p>
                      <a:r>
                        <a:rPr lang="it-IT" dirty="0"/>
                        <a:t>0,222</a:t>
                      </a:r>
                    </a:p>
                  </a:txBody>
                  <a:tcPr/>
                </a:tc>
                <a:extLst>
                  <a:ext uri="{0D108BD9-81ED-4DB2-BD59-A6C34878D82A}">
                    <a16:rowId xmlns:a16="http://schemas.microsoft.com/office/drawing/2014/main" val="2543714435"/>
                  </a:ext>
                </a:extLst>
              </a:tr>
              <a:tr h="370840">
                <a:tc>
                  <a:txBody>
                    <a:bodyPr/>
                    <a:lstStyle/>
                    <a:p>
                      <a:r>
                        <a:rPr lang="it-IT" dirty="0"/>
                        <a:t>CB</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dirty="0"/>
                        <a:t>30x15 Spessore: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dirty="0"/>
                        <a:t>0,061</a:t>
                      </a:r>
                    </a:p>
                  </a:txBody>
                  <a:tcPr/>
                </a:tc>
                <a:extLst>
                  <a:ext uri="{0D108BD9-81ED-4DB2-BD59-A6C34878D82A}">
                    <a16:rowId xmlns:a16="http://schemas.microsoft.com/office/drawing/2014/main" val="1785713934"/>
                  </a:ext>
                </a:extLst>
              </a:tr>
              <a:tr h="370840">
                <a:tc>
                  <a:txBody>
                    <a:bodyPr/>
                    <a:lstStyle/>
                    <a:p>
                      <a:r>
                        <a:rPr lang="it-IT" dirty="0"/>
                        <a:t>BA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dirty="0"/>
                        <a:t>20x10 Spessore: 1,5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dirty="0"/>
                        <a:t>0,194</a:t>
                      </a:r>
                    </a:p>
                  </a:txBody>
                  <a:tcPr/>
                </a:tc>
                <a:extLst>
                  <a:ext uri="{0D108BD9-81ED-4DB2-BD59-A6C34878D82A}">
                    <a16:rowId xmlns:a16="http://schemas.microsoft.com/office/drawing/2014/main" val="2855032228"/>
                  </a:ext>
                </a:extLst>
              </a:tr>
              <a:tr h="370840">
                <a:tc>
                  <a:txBody>
                    <a:bodyPr/>
                    <a:lstStyle/>
                    <a:p>
                      <a:r>
                        <a:rPr lang="it-IT" dirty="0"/>
                        <a:t>AD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dirty="0"/>
                        <a:t>40x20 Spessore: 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dirty="0"/>
                        <a:t>0,726</a:t>
                      </a:r>
                    </a:p>
                  </a:txBody>
                  <a:tcPr/>
                </a:tc>
                <a:extLst>
                  <a:ext uri="{0D108BD9-81ED-4DB2-BD59-A6C34878D82A}">
                    <a16:rowId xmlns:a16="http://schemas.microsoft.com/office/drawing/2014/main" val="1045266455"/>
                  </a:ext>
                </a:extLst>
              </a:tr>
              <a:tr h="370840">
                <a:tc>
                  <a:txBody>
                    <a:bodyPr/>
                    <a:lstStyle/>
                    <a:p>
                      <a:r>
                        <a:rPr lang="it-IT" dirty="0"/>
                        <a:t>DE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dirty="0"/>
                        <a:t>20x10 Spessore: 1,5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dirty="0"/>
                        <a:t>0,255</a:t>
                      </a:r>
                    </a:p>
                  </a:txBody>
                  <a:tcPr/>
                </a:tc>
                <a:extLst>
                  <a:ext uri="{0D108BD9-81ED-4DB2-BD59-A6C34878D82A}">
                    <a16:rowId xmlns:a16="http://schemas.microsoft.com/office/drawing/2014/main" val="2477938325"/>
                  </a:ext>
                </a:extLst>
              </a:tr>
            </a:tbl>
          </a:graphicData>
        </a:graphic>
      </p:graphicFrame>
    </p:spTree>
    <p:extLst>
      <p:ext uri="{BB962C8B-B14F-4D97-AF65-F5344CB8AC3E}">
        <p14:creationId xmlns:p14="http://schemas.microsoft.com/office/powerpoint/2010/main" val="143652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Google Shape;104;p2">
            <a:extLst>
              <a:ext uri="{FF2B5EF4-FFF2-40B4-BE49-F238E27FC236}">
                <a16:creationId xmlns:a16="http://schemas.microsoft.com/office/drawing/2014/main" id="{D1F231CD-8CC8-F69D-77F8-FF52455E4047}"/>
              </a:ext>
            </a:extLst>
          </p:cNvPr>
          <p:cNvSpPr txBox="1">
            <a:spLocks noGrp="1"/>
          </p:cNvSpPr>
          <p:nvPr>
            <p:ph type="title"/>
          </p:nvPr>
        </p:nvSpPr>
        <p:spPr>
          <a:xfrm>
            <a:off x="455999" y="1160463"/>
            <a:ext cx="6898529"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b="1" dirty="0"/>
              <a:t>Analisi dinamica</a:t>
            </a:r>
            <a:endParaRPr dirty="0"/>
          </a:p>
        </p:txBody>
      </p:sp>
      <p:sp>
        <p:nvSpPr>
          <p:cNvPr id="49" name="Google Shape;105;p2">
            <a:extLst>
              <a:ext uri="{FF2B5EF4-FFF2-40B4-BE49-F238E27FC236}">
                <a16:creationId xmlns:a16="http://schemas.microsoft.com/office/drawing/2014/main" id="{962FCCCF-CF5A-BE63-67B0-5463C0E41D18}"/>
              </a:ext>
            </a:extLst>
          </p:cNvPr>
          <p:cNvSpPr txBox="1">
            <a:spLocks/>
          </p:cNvSpPr>
          <p:nvPr/>
        </p:nvSpPr>
        <p:spPr>
          <a:xfrm>
            <a:off x="455999" y="2302688"/>
            <a:ext cx="2759149" cy="414662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3200"/>
              <a:buFont typeface="Arial"/>
              <a:buNone/>
            </a:pPr>
            <a:r>
              <a:rPr lang="it-IT" dirty="0"/>
              <a:t>Riapplicando il principio dei lavori virtuali calcoliamo la coppia richiesta alla manovella, questa volta considerando l’inerzia dei membri.</a:t>
            </a:r>
          </a:p>
          <a:p>
            <a:pPr marL="0" indent="0">
              <a:spcBef>
                <a:spcPts val="0"/>
              </a:spcBef>
              <a:buSzPts val="3200"/>
              <a:buFont typeface="Arial"/>
              <a:buNone/>
            </a:pPr>
            <a:endParaRPr lang="it-IT" dirty="0"/>
          </a:p>
        </p:txBody>
      </p:sp>
      <p:grpSp>
        <p:nvGrpSpPr>
          <p:cNvPr id="50" name="Gruppo 49">
            <a:extLst>
              <a:ext uri="{FF2B5EF4-FFF2-40B4-BE49-F238E27FC236}">
                <a16:creationId xmlns:a16="http://schemas.microsoft.com/office/drawing/2014/main" id="{87FA3DB1-D3EB-FD85-F5CE-098E422A6E25}"/>
              </a:ext>
            </a:extLst>
          </p:cNvPr>
          <p:cNvGrpSpPr/>
          <p:nvPr/>
        </p:nvGrpSpPr>
        <p:grpSpPr>
          <a:xfrm>
            <a:off x="0" y="6550222"/>
            <a:ext cx="12192000" cy="307778"/>
            <a:chOff x="0" y="6550222"/>
            <a:chExt cx="12192000" cy="307778"/>
          </a:xfrm>
        </p:grpSpPr>
        <p:sp>
          <p:nvSpPr>
            <p:cNvPr id="51" name="CasellaDiTesto 50">
              <a:extLst>
                <a:ext uri="{FF2B5EF4-FFF2-40B4-BE49-F238E27FC236}">
                  <a16:creationId xmlns:a16="http://schemas.microsoft.com/office/drawing/2014/main" id="{C6534FF7-A3E8-1309-6513-61969A266D9C}"/>
                </a:ext>
              </a:extLst>
            </p:cNvPr>
            <p:cNvSpPr txBox="1"/>
            <p:nvPr/>
          </p:nvSpPr>
          <p:spPr>
            <a:xfrm>
              <a:off x="0" y="6550222"/>
              <a:ext cx="2202426" cy="307777"/>
            </a:xfrm>
            <a:prstGeom prst="rect">
              <a:avLst/>
            </a:prstGeom>
            <a:noFill/>
          </p:spPr>
          <p:txBody>
            <a:bodyPr wrap="square" rtlCol="0">
              <a:spAutoFit/>
            </a:bodyPr>
            <a:lstStyle/>
            <a:p>
              <a:r>
                <a:rPr lang="it-IT" dirty="0">
                  <a:solidFill>
                    <a:schemeClr val="tx1"/>
                  </a:solidFill>
                </a:rPr>
                <a:t>Luca Cannone, 2072787</a:t>
              </a:r>
            </a:p>
          </p:txBody>
        </p:sp>
        <p:sp>
          <p:nvSpPr>
            <p:cNvPr id="52" name="CasellaDiTesto 51">
              <a:extLst>
                <a:ext uri="{FF2B5EF4-FFF2-40B4-BE49-F238E27FC236}">
                  <a16:creationId xmlns:a16="http://schemas.microsoft.com/office/drawing/2014/main" id="{74835F73-04C5-0AB6-F5A0-A65148D0156F}"/>
                </a:ext>
              </a:extLst>
            </p:cNvPr>
            <p:cNvSpPr txBox="1">
              <a:spLocks/>
            </p:cNvSpPr>
            <p:nvPr/>
          </p:nvSpPr>
          <p:spPr>
            <a:xfrm>
              <a:off x="7497096" y="6550223"/>
              <a:ext cx="4694904" cy="307777"/>
            </a:xfrm>
            <a:prstGeom prst="rect">
              <a:avLst/>
            </a:prstGeom>
            <a:noFill/>
          </p:spPr>
          <p:txBody>
            <a:bodyPr wrap="square" rtlCol="0">
              <a:spAutoFit/>
            </a:bodyPr>
            <a:lstStyle/>
            <a:p>
              <a:r>
                <a:rPr lang="it-IT" dirty="0">
                  <a:solidFill>
                    <a:schemeClr val="tx1"/>
                  </a:solidFill>
                </a:rPr>
                <a:t>Corso di Simulazione di Sistemi Multi-body, AA. 2024-25</a:t>
              </a:r>
            </a:p>
          </p:txBody>
        </p:sp>
      </p:grpSp>
      <p:pic>
        <p:nvPicPr>
          <p:cNvPr id="57" name="Immagine 56">
            <a:extLst>
              <a:ext uri="{FF2B5EF4-FFF2-40B4-BE49-F238E27FC236}">
                <a16:creationId xmlns:a16="http://schemas.microsoft.com/office/drawing/2014/main" id="{75D79DED-1BB0-7983-C752-969CEB528269}"/>
              </a:ext>
            </a:extLst>
          </p:cNvPr>
          <p:cNvPicPr>
            <a:picLocks noChangeAspect="1"/>
          </p:cNvPicPr>
          <p:nvPr/>
        </p:nvPicPr>
        <p:blipFill>
          <a:blip r:embed="rId2"/>
          <a:srcRect/>
          <a:stretch/>
        </p:blipFill>
        <p:spPr>
          <a:xfrm>
            <a:off x="3146124" y="2797849"/>
            <a:ext cx="4208404" cy="3156302"/>
          </a:xfrm>
          <a:prstGeom prst="rect">
            <a:avLst/>
          </a:prstGeom>
        </p:spPr>
      </p:pic>
      <p:pic>
        <p:nvPicPr>
          <p:cNvPr id="59" name="Immagine 58">
            <a:extLst>
              <a:ext uri="{FF2B5EF4-FFF2-40B4-BE49-F238E27FC236}">
                <a16:creationId xmlns:a16="http://schemas.microsoft.com/office/drawing/2014/main" id="{C04539FE-2AE1-0DD5-A199-6B1048B82975}"/>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7263362" y="1754463"/>
            <a:ext cx="4321713" cy="4419600"/>
          </a:xfrm>
          <a:prstGeom prst="rect">
            <a:avLst/>
          </a:prstGeom>
        </p:spPr>
      </p:pic>
    </p:spTree>
    <p:extLst>
      <p:ext uri="{BB962C8B-B14F-4D97-AF65-F5344CB8AC3E}">
        <p14:creationId xmlns:p14="http://schemas.microsoft.com/office/powerpoint/2010/main" val="289798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538CF4A-C0BD-62E2-BBE9-EA799A425476}"/>
            </a:ext>
          </a:extLst>
        </p:cNvPr>
        <p:cNvGrpSpPr/>
        <p:nvPr/>
      </p:nvGrpSpPr>
      <p:grpSpPr>
        <a:xfrm>
          <a:off x="0" y="0"/>
          <a:ext cx="0" cy="0"/>
          <a:chOff x="0" y="0"/>
          <a:chExt cx="0" cy="0"/>
        </a:xfrm>
      </p:grpSpPr>
      <p:sp>
        <p:nvSpPr>
          <p:cNvPr id="104" name="Google Shape;104;p2">
            <a:extLst>
              <a:ext uri="{FF2B5EF4-FFF2-40B4-BE49-F238E27FC236}">
                <a16:creationId xmlns:a16="http://schemas.microsoft.com/office/drawing/2014/main" id="{7EC4A5A3-4A21-F949-AFE2-7796DBFF0592}"/>
              </a:ext>
            </a:extLst>
          </p:cNvPr>
          <p:cNvSpPr txBox="1">
            <a:spLocks noGrp="1"/>
          </p:cNvSpPr>
          <p:nvPr>
            <p:ph type="title"/>
          </p:nvPr>
        </p:nvSpPr>
        <p:spPr>
          <a:xfrm>
            <a:off x="455999" y="1160463"/>
            <a:ext cx="9976027"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dirty="0"/>
              <a:t>Dimensionamento del riduttore</a:t>
            </a:r>
            <a:endParaRPr dirty="0"/>
          </a:p>
        </p:txBody>
      </p:sp>
      <p:sp>
        <p:nvSpPr>
          <p:cNvPr id="6" name="Google Shape;105;p2">
            <a:extLst>
              <a:ext uri="{FF2B5EF4-FFF2-40B4-BE49-F238E27FC236}">
                <a16:creationId xmlns:a16="http://schemas.microsoft.com/office/drawing/2014/main" id="{F829BBDF-C115-8B6D-15DF-E414355FF287}"/>
              </a:ext>
            </a:extLst>
          </p:cNvPr>
          <p:cNvSpPr txBox="1">
            <a:spLocks/>
          </p:cNvSpPr>
          <p:nvPr/>
        </p:nvSpPr>
        <p:spPr>
          <a:xfrm>
            <a:off x="455999" y="2348463"/>
            <a:ext cx="8230801" cy="3727872"/>
          </a:xfrm>
          <a:prstGeom prst="rect">
            <a:avLst/>
          </a:prstGeom>
          <a:noFill/>
          <a:ln>
            <a:noFill/>
          </a:ln>
        </p:spPr>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3200"/>
              <a:buFont typeface="Arial"/>
              <a:buNone/>
            </a:pPr>
            <a:r>
              <a:rPr lang="it-IT" dirty="0"/>
              <a:t>Nota la coppia da applicare alla manovella è possibile entrare nel catalogo dei riduttori con i dati relativi all’albero di uscita ed eseguire una prima analisi per il rapporto di trasmissione ideale.</a:t>
            </a:r>
          </a:p>
          <a:p>
            <a:pPr marL="0" indent="0">
              <a:spcBef>
                <a:spcPts val="0"/>
              </a:spcBef>
              <a:buSzPts val="3200"/>
              <a:buFont typeface="Arial"/>
              <a:buNone/>
            </a:pPr>
            <a:endParaRPr lang="it-IT" dirty="0"/>
          </a:p>
          <a:p>
            <a:pPr marL="0" indent="0">
              <a:spcBef>
                <a:spcPts val="0"/>
              </a:spcBef>
              <a:buSzPts val="3200"/>
              <a:buFont typeface="Arial"/>
              <a:buNone/>
            </a:pPr>
            <a:r>
              <a:rPr lang="it-IT" dirty="0"/>
              <a:t>Dato che la velocità dell’albero lento è pari a 70 rpm e le velocità nominali dei motori del catalogo considerato si attestano tra i 1500 e gli 8000 rpm, scegliamo tra i riduttori con rapporti di riduzione nel range compreso tra 20 e 100, quindi i riduttori a doppio stadio.</a:t>
            </a:r>
          </a:p>
        </p:txBody>
      </p:sp>
      <p:grpSp>
        <p:nvGrpSpPr>
          <p:cNvPr id="2" name="Gruppo 1">
            <a:extLst>
              <a:ext uri="{FF2B5EF4-FFF2-40B4-BE49-F238E27FC236}">
                <a16:creationId xmlns:a16="http://schemas.microsoft.com/office/drawing/2014/main" id="{145943EA-8964-430E-683D-088792559B75}"/>
              </a:ext>
            </a:extLst>
          </p:cNvPr>
          <p:cNvGrpSpPr/>
          <p:nvPr/>
        </p:nvGrpSpPr>
        <p:grpSpPr>
          <a:xfrm>
            <a:off x="0" y="6550222"/>
            <a:ext cx="12192000" cy="307778"/>
            <a:chOff x="0" y="6550222"/>
            <a:chExt cx="12192000" cy="307778"/>
          </a:xfrm>
        </p:grpSpPr>
        <p:sp>
          <p:nvSpPr>
            <p:cNvPr id="3" name="CasellaDiTesto 2">
              <a:extLst>
                <a:ext uri="{FF2B5EF4-FFF2-40B4-BE49-F238E27FC236}">
                  <a16:creationId xmlns:a16="http://schemas.microsoft.com/office/drawing/2014/main" id="{317FD612-5221-480E-D42A-5156A4770A51}"/>
                </a:ext>
              </a:extLst>
            </p:cNvPr>
            <p:cNvSpPr txBox="1"/>
            <p:nvPr/>
          </p:nvSpPr>
          <p:spPr>
            <a:xfrm>
              <a:off x="0" y="6550222"/>
              <a:ext cx="2202426" cy="307777"/>
            </a:xfrm>
            <a:prstGeom prst="rect">
              <a:avLst/>
            </a:prstGeom>
            <a:noFill/>
          </p:spPr>
          <p:txBody>
            <a:bodyPr wrap="square" rtlCol="0">
              <a:spAutoFit/>
            </a:bodyPr>
            <a:lstStyle/>
            <a:p>
              <a:r>
                <a:rPr lang="it-IT" dirty="0">
                  <a:solidFill>
                    <a:schemeClr val="tx1"/>
                  </a:solidFill>
                </a:rPr>
                <a:t>Luca Cannone, 2072787</a:t>
              </a:r>
            </a:p>
          </p:txBody>
        </p:sp>
        <p:sp>
          <p:nvSpPr>
            <p:cNvPr id="4" name="CasellaDiTesto 3">
              <a:extLst>
                <a:ext uri="{FF2B5EF4-FFF2-40B4-BE49-F238E27FC236}">
                  <a16:creationId xmlns:a16="http://schemas.microsoft.com/office/drawing/2014/main" id="{22A85420-DF90-FDE9-5056-FB1E37DF1D85}"/>
                </a:ext>
              </a:extLst>
            </p:cNvPr>
            <p:cNvSpPr txBox="1">
              <a:spLocks/>
            </p:cNvSpPr>
            <p:nvPr/>
          </p:nvSpPr>
          <p:spPr>
            <a:xfrm>
              <a:off x="7497096" y="6550223"/>
              <a:ext cx="4694904" cy="307777"/>
            </a:xfrm>
            <a:prstGeom prst="rect">
              <a:avLst/>
            </a:prstGeom>
            <a:noFill/>
          </p:spPr>
          <p:txBody>
            <a:bodyPr wrap="square" rtlCol="0">
              <a:spAutoFit/>
            </a:bodyPr>
            <a:lstStyle/>
            <a:p>
              <a:r>
                <a:rPr lang="it-IT" dirty="0">
                  <a:solidFill>
                    <a:schemeClr val="tx1"/>
                  </a:solidFill>
                </a:rPr>
                <a:t>Corso di Simulazione di Sistemi Multi-body, AA. 2024-25</a:t>
              </a:r>
            </a:p>
          </p:txBody>
        </p:sp>
      </p:grpSp>
    </p:spTree>
    <p:extLst>
      <p:ext uri="{BB962C8B-B14F-4D97-AF65-F5344CB8AC3E}">
        <p14:creationId xmlns:p14="http://schemas.microsoft.com/office/powerpoint/2010/main" val="623618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147B0D2-193F-DF98-4A73-5A52DB6019C8}"/>
            </a:ext>
          </a:extLst>
        </p:cNvPr>
        <p:cNvGrpSpPr/>
        <p:nvPr/>
      </p:nvGrpSpPr>
      <p:grpSpPr>
        <a:xfrm>
          <a:off x="0" y="0"/>
          <a:ext cx="0" cy="0"/>
          <a:chOff x="0" y="0"/>
          <a:chExt cx="0" cy="0"/>
        </a:xfrm>
      </p:grpSpPr>
      <p:sp>
        <p:nvSpPr>
          <p:cNvPr id="104" name="Google Shape;104;p2">
            <a:extLst>
              <a:ext uri="{FF2B5EF4-FFF2-40B4-BE49-F238E27FC236}">
                <a16:creationId xmlns:a16="http://schemas.microsoft.com/office/drawing/2014/main" id="{3B873363-D3CD-AE2E-56D8-9A5596D14ECA}"/>
              </a:ext>
            </a:extLst>
          </p:cNvPr>
          <p:cNvSpPr txBox="1">
            <a:spLocks noGrp="1"/>
          </p:cNvSpPr>
          <p:nvPr>
            <p:ph type="title"/>
          </p:nvPr>
        </p:nvSpPr>
        <p:spPr>
          <a:xfrm>
            <a:off x="455999" y="1160463"/>
            <a:ext cx="9976027"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dirty="0"/>
              <a:t>Dimensionamento del riduttore</a:t>
            </a:r>
            <a:endParaRPr dirty="0"/>
          </a:p>
        </p:txBody>
      </p:sp>
      <p:sp>
        <p:nvSpPr>
          <p:cNvPr id="6" name="Google Shape;105;p2">
            <a:extLst>
              <a:ext uri="{FF2B5EF4-FFF2-40B4-BE49-F238E27FC236}">
                <a16:creationId xmlns:a16="http://schemas.microsoft.com/office/drawing/2014/main" id="{CDD5D51B-DC9F-E41E-808B-AD8DF44DFD60}"/>
              </a:ext>
            </a:extLst>
          </p:cNvPr>
          <p:cNvSpPr txBox="1">
            <a:spLocks/>
          </p:cNvSpPr>
          <p:nvPr/>
        </p:nvSpPr>
        <p:spPr>
          <a:xfrm>
            <a:off x="455999" y="2348463"/>
            <a:ext cx="11280002" cy="146500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3200"/>
              <a:buFont typeface="Arial"/>
              <a:buNone/>
            </a:pPr>
            <a:r>
              <a:rPr lang="it-IT" dirty="0"/>
              <a:t>Eliminati i riduttori che non soddisfano i requisiti minimi di coppia e velocità, sia massimi che nominali, la scelta ricade sul riduttore che richiede una coppia minore al motore in ingresso:</a:t>
            </a:r>
          </a:p>
          <a:p>
            <a:pPr marL="0" indent="0">
              <a:spcBef>
                <a:spcPts val="0"/>
              </a:spcBef>
              <a:buSzPts val="3200"/>
              <a:buFont typeface="Arial"/>
              <a:buNone/>
            </a:pPr>
            <a:endParaRPr lang="it-IT" dirty="0"/>
          </a:p>
        </p:txBody>
      </p:sp>
      <p:grpSp>
        <p:nvGrpSpPr>
          <p:cNvPr id="2" name="Gruppo 1">
            <a:extLst>
              <a:ext uri="{FF2B5EF4-FFF2-40B4-BE49-F238E27FC236}">
                <a16:creationId xmlns:a16="http://schemas.microsoft.com/office/drawing/2014/main" id="{7FEED05A-CAB5-13B1-D3B8-80F598F4FF76}"/>
              </a:ext>
            </a:extLst>
          </p:cNvPr>
          <p:cNvGrpSpPr/>
          <p:nvPr/>
        </p:nvGrpSpPr>
        <p:grpSpPr>
          <a:xfrm>
            <a:off x="0" y="6550222"/>
            <a:ext cx="12192000" cy="307778"/>
            <a:chOff x="0" y="6550222"/>
            <a:chExt cx="12192000" cy="307778"/>
          </a:xfrm>
        </p:grpSpPr>
        <p:sp>
          <p:nvSpPr>
            <p:cNvPr id="3" name="CasellaDiTesto 2">
              <a:extLst>
                <a:ext uri="{FF2B5EF4-FFF2-40B4-BE49-F238E27FC236}">
                  <a16:creationId xmlns:a16="http://schemas.microsoft.com/office/drawing/2014/main" id="{9C1D7572-F24A-3E98-85EE-5C60DA4F2FC5}"/>
                </a:ext>
              </a:extLst>
            </p:cNvPr>
            <p:cNvSpPr txBox="1"/>
            <p:nvPr/>
          </p:nvSpPr>
          <p:spPr>
            <a:xfrm>
              <a:off x="0" y="6550222"/>
              <a:ext cx="2202426" cy="307777"/>
            </a:xfrm>
            <a:prstGeom prst="rect">
              <a:avLst/>
            </a:prstGeom>
            <a:noFill/>
          </p:spPr>
          <p:txBody>
            <a:bodyPr wrap="square" rtlCol="0">
              <a:spAutoFit/>
            </a:bodyPr>
            <a:lstStyle/>
            <a:p>
              <a:r>
                <a:rPr lang="it-IT" dirty="0">
                  <a:solidFill>
                    <a:schemeClr val="tx1"/>
                  </a:solidFill>
                </a:rPr>
                <a:t>Luca Cannone, 2072787</a:t>
              </a:r>
            </a:p>
          </p:txBody>
        </p:sp>
        <p:sp>
          <p:nvSpPr>
            <p:cNvPr id="4" name="CasellaDiTesto 3">
              <a:extLst>
                <a:ext uri="{FF2B5EF4-FFF2-40B4-BE49-F238E27FC236}">
                  <a16:creationId xmlns:a16="http://schemas.microsoft.com/office/drawing/2014/main" id="{FCCFA917-C567-BEB8-13FD-B273745EC3A0}"/>
                </a:ext>
              </a:extLst>
            </p:cNvPr>
            <p:cNvSpPr txBox="1">
              <a:spLocks/>
            </p:cNvSpPr>
            <p:nvPr/>
          </p:nvSpPr>
          <p:spPr>
            <a:xfrm>
              <a:off x="7497096" y="6550223"/>
              <a:ext cx="4694904" cy="307777"/>
            </a:xfrm>
            <a:prstGeom prst="rect">
              <a:avLst/>
            </a:prstGeom>
            <a:noFill/>
          </p:spPr>
          <p:txBody>
            <a:bodyPr wrap="square" rtlCol="0">
              <a:spAutoFit/>
            </a:bodyPr>
            <a:lstStyle/>
            <a:p>
              <a:r>
                <a:rPr lang="it-IT" dirty="0">
                  <a:solidFill>
                    <a:schemeClr val="tx1"/>
                  </a:solidFill>
                </a:rPr>
                <a:t>Corso di Simulazione di Sistemi Multi-body, AA. 2024-25</a:t>
              </a:r>
            </a:p>
          </p:txBody>
        </p:sp>
      </p:grpSp>
      <p:graphicFrame>
        <p:nvGraphicFramePr>
          <p:cNvPr id="5" name="Tabella 4">
            <a:extLst>
              <a:ext uri="{FF2B5EF4-FFF2-40B4-BE49-F238E27FC236}">
                <a16:creationId xmlns:a16="http://schemas.microsoft.com/office/drawing/2014/main" id="{6E09A888-4094-AD33-9C0A-2D424731D489}"/>
              </a:ext>
            </a:extLst>
          </p:cNvPr>
          <p:cNvGraphicFramePr>
            <a:graphicFrameLocks noGrp="1"/>
          </p:cNvGraphicFramePr>
          <p:nvPr>
            <p:extLst>
              <p:ext uri="{D42A27DB-BD31-4B8C-83A1-F6EECF244321}">
                <p14:modId xmlns:p14="http://schemas.microsoft.com/office/powerpoint/2010/main" val="3626040087"/>
              </p:ext>
            </p:extLst>
          </p:nvPr>
        </p:nvGraphicFramePr>
        <p:xfrm>
          <a:off x="455999" y="3813464"/>
          <a:ext cx="4947274" cy="2207055"/>
        </p:xfrm>
        <a:graphic>
          <a:graphicData uri="http://schemas.openxmlformats.org/drawingml/2006/table">
            <a:tbl>
              <a:tblPr firstRow="1" bandRow="1">
                <a:tableStyleId>{B49EECCA-3B2E-439E-A9FE-AE0BB2C482AD}</a:tableStyleId>
              </a:tblPr>
              <a:tblGrid>
                <a:gridCol w="2877136">
                  <a:extLst>
                    <a:ext uri="{9D8B030D-6E8A-4147-A177-3AD203B41FA5}">
                      <a16:colId xmlns:a16="http://schemas.microsoft.com/office/drawing/2014/main" val="3505684004"/>
                    </a:ext>
                  </a:extLst>
                </a:gridCol>
                <a:gridCol w="2070138">
                  <a:extLst>
                    <a:ext uri="{9D8B030D-6E8A-4147-A177-3AD203B41FA5}">
                      <a16:colId xmlns:a16="http://schemas.microsoft.com/office/drawing/2014/main" val="2422322160"/>
                    </a:ext>
                  </a:extLst>
                </a:gridCol>
              </a:tblGrid>
              <a:tr h="352855">
                <a:tc>
                  <a:txBody>
                    <a:bodyPr/>
                    <a:lstStyle/>
                    <a:p>
                      <a:r>
                        <a:rPr lang="it-IT" dirty="0"/>
                        <a:t>Serie</a:t>
                      </a:r>
                    </a:p>
                  </a:txBody>
                  <a:tcPr/>
                </a:tc>
                <a:tc>
                  <a:txBody>
                    <a:bodyPr/>
                    <a:lstStyle/>
                    <a:p>
                      <a:r>
                        <a:rPr lang="it-IT" dirty="0"/>
                        <a:t>HPD 140</a:t>
                      </a:r>
                    </a:p>
                  </a:txBody>
                  <a:tcPr/>
                </a:tc>
                <a:extLst>
                  <a:ext uri="{0D108BD9-81ED-4DB2-BD59-A6C34878D82A}">
                    <a16:rowId xmlns:a16="http://schemas.microsoft.com/office/drawing/2014/main" val="866119402"/>
                  </a:ext>
                </a:extLst>
              </a:tr>
              <a:tr h="370840">
                <a:tc>
                  <a:txBody>
                    <a:bodyPr/>
                    <a:lstStyle/>
                    <a:p>
                      <a:r>
                        <a:rPr lang="it-IT" dirty="0"/>
                        <a:t>Rapporto di riduzione</a:t>
                      </a:r>
                    </a:p>
                  </a:txBody>
                  <a:tcPr/>
                </a:tc>
                <a:tc>
                  <a:txBody>
                    <a:bodyPr/>
                    <a:lstStyle/>
                    <a:p>
                      <a:r>
                        <a:rPr lang="it-IT" dirty="0"/>
                        <a:t>1/28</a:t>
                      </a:r>
                    </a:p>
                  </a:txBody>
                  <a:tcPr/>
                </a:tc>
                <a:extLst>
                  <a:ext uri="{0D108BD9-81ED-4DB2-BD59-A6C34878D82A}">
                    <a16:rowId xmlns:a16="http://schemas.microsoft.com/office/drawing/2014/main" val="2543714435"/>
                  </a:ext>
                </a:extLst>
              </a:tr>
              <a:tr h="370840">
                <a:tc>
                  <a:txBody>
                    <a:bodyPr/>
                    <a:lstStyle/>
                    <a:p>
                      <a:r>
                        <a:rPr lang="it-IT" dirty="0"/>
                        <a:t>Coppia massima albero lento</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dirty="0"/>
                        <a:t>460 Nm</a:t>
                      </a:r>
                    </a:p>
                  </a:txBody>
                  <a:tcPr/>
                </a:tc>
                <a:extLst>
                  <a:ext uri="{0D108BD9-81ED-4DB2-BD59-A6C34878D82A}">
                    <a16:rowId xmlns:a16="http://schemas.microsoft.com/office/drawing/2014/main" val="1785713934"/>
                  </a:ext>
                </a:extLst>
              </a:tr>
              <a:tr h="370840">
                <a:tc>
                  <a:txBody>
                    <a:bodyPr/>
                    <a:lstStyle/>
                    <a:p>
                      <a:r>
                        <a:rPr lang="it-IT" dirty="0"/>
                        <a:t>Coppia nominale albero lento</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dirty="0"/>
                        <a:t>375 Nm</a:t>
                      </a:r>
                    </a:p>
                  </a:txBody>
                  <a:tcPr/>
                </a:tc>
                <a:extLst>
                  <a:ext uri="{0D108BD9-81ED-4DB2-BD59-A6C34878D82A}">
                    <a16:rowId xmlns:a16="http://schemas.microsoft.com/office/drawing/2014/main" val="2855032228"/>
                  </a:ext>
                </a:extLst>
              </a:tr>
              <a:tr h="370840">
                <a:tc>
                  <a:txBody>
                    <a:bodyPr/>
                    <a:lstStyle/>
                    <a:p>
                      <a:r>
                        <a:rPr lang="it-IT" dirty="0"/>
                        <a:t>Rendimento</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dirty="0"/>
                        <a:t>95%</a:t>
                      </a:r>
                    </a:p>
                  </a:txBody>
                  <a:tcPr/>
                </a:tc>
                <a:extLst>
                  <a:ext uri="{0D108BD9-81ED-4DB2-BD59-A6C34878D82A}">
                    <a16:rowId xmlns:a16="http://schemas.microsoft.com/office/drawing/2014/main" val="1045266455"/>
                  </a:ext>
                </a:extLst>
              </a:tr>
              <a:tr h="370840">
                <a:tc>
                  <a:txBody>
                    <a:bodyPr/>
                    <a:lstStyle/>
                    <a:p>
                      <a:r>
                        <a:rPr lang="it-IT" dirty="0"/>
                        <a:t>Inerzia all’albero di ingresso</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dirty="0"/>
                        <a:t>7,11e-4 Kg*m^2</a:t>
                      </a:r>
                    </a:p>
                  </a:txBody>
                  <a:tcPr/>
                </a:tc>
                <a:extLst>
                  <a:ext uri="{0D108BD9-81ED-4DB2-BD59-A6C34878D82A}">
                    <a16:rowId xmlns:a16="http://schemas.microsoft.com/office/drawing/2014/main" val="2477938325"/>
                  </a:ext>
                </a:extLst>
              </a:tr>
            </a:tbl>
          </a:graphicData>
        </a:graphic>
      </p:graphicFrame>
    </p:spTree>
    <p:extLst>
      <p:ext uri="{BB962C8B-B14F-4D97-AF65-F5344CB8AC3E}">
        <p14:creationId xmlns:p14="http://schemas.microsoft.com/office/powerpoint/2010/main" val="3597831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7AAE87F-CF15-71FD-5BF2-708551157621}"/>
            </a:ext>
          </a:extLst>
        </p:cNvPr>
        <p:cNvGrpSpPr/>
        <p:nvPr/>
      </p:nvGrpSpPr>
      <p:grpSpPr>
        <a:xfrm>
          <a:off x="0" y="0"/>
          <a:ext cx="0" cy="0"/>
          <a:chOff x="0" y="0"/>
          <a:chExt cx="0" cy="0"/>
        </a:xfrm>
      </p:grpSpPr>
      <p:sp>
        <p:nvSpPr>
          <p:cNvPr id="104" name="Google Shape;104;p2">
            <a:extLst>
              <a:ext uri="{FF2B5EF4-FFF2-40B4-BE49-F238E27FC236}">
                <a16:creationId xmlns:a16="http://schemas.microsoft.com/office/drawing/2014/main" id="{341F8EAA-A77D-DA0D-0086-A6C0C02A0E65}"/>
              </a:ext>
            </a:extLst>
          </p:cNvPr>
          <p:cNvSpPr txBox="1">
            <a:spLocks noGrp="1"/>
          </p:cNvSpPr>
          <p:nvPr>
            <p:ph type="title"/>
          </p:nvPr>
        </p:nvSpPr>
        <p:spPr>
          <a:xfrm>
            <a:off x="455999" y="1160463"/>
            <a:ext cx="9976027"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dirty="0"/>
              <a:t>Dimensionamento del motore</a:t>
            </a:r>
            <a:endParaRPr dirty="0"/>
          </a:p>
        </p:txBody>
      </p:sp>
      <p:sp>
        <p:nvSpPr>
          <p:cNvPr id="6" name="Google Shape;105;p2">
            <a:extLst>
              <a:ext uri="{FF2B5EF4-FFF2-40B4-BE49-F238E27FC236}">
                <a16:creationId xmlns:a16="http://schemas.microsoft.com/office/drawing/2014/main" id="{68C224A6-A67D-7EC1-4874-6FCD3C283793}"/>
              </a:ext>
            </a:extLst>
          </p:cNvPr>
          <p:cNvSpPr txBox="1">
            <a:spLocks/>
          </p:cNvSpPr>
          <p:nvPr/>
        </p:nvSpPr>
        <p:spPr>
          <a:xfrm>
            <a:off x="455999" y="2348463"/>
            <a:ext cx="4932078" cy="369837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3200"/>
              <a:buFont typeface="Arial"/>
              <a:buNone/>
            </a:pPr>
            <a:r>
              <a:rPr lang="it-IT" dirty="0"/>
              <a:t>Considerando il contributo di forze di attrito e di inerzia, oltre alla coppia alla manovella, si ottiene la coppia richiesta al motore,</a:t>
            </a:r>
          </a:p>
        </p:txBody>
      </p:sp>
      <p:grpSp>
        <p:nvGrpSpPr>
          <p:cNvPr id="2" name="Gruppo 1">
            <a:extLst>
              <a:ext uri="{FF2B5EF4-FFF2-40B4-BE49-F238E27FC236}">
                <a16:creationId xmlns:a16="http://schemas.microsoft.com/office/drawing/2014/main" id="{46D29C80-6B76-7A4D-15A5-6091E4FE37A8}"/>
              </a:ext>
            </a:extLst>
          </p:cNvPr>
          <p:cNvGrpSpPr/>
          <p:nvPr/>
        </p:nvGrpSpPr>
        <p:grpSpPr>
          <a:xfrm>
            <a:off x="0" y="6550222"/>
            <a:ext cx="12192000" cy="307778"/>
            <a:chOff x="0" y="6550222"/>
            <a:chExt cx="12192000" cy="307778"/>
          </a:xfrm>
        </p:grpSpPr>
        <p:sp>
          <p:nvSpPr>
            <p:cNvPr id="3" name="CasellaDiTesto 2">
              <a:extLst>
                <a:ext uri="{FF2B5EF4-FFF2-40B4-BE49-F238E27FC236}">
                  <a16:creationId xmlns:a16="http://schemas.microsoft.com/office/drawing/2014/main" id="{191288DF-FDAE-23A0-C346-F8AE7AC3D87E}"/>
                </a:ext>
              </a:extLst>
            </p:cNvPr>
            <p:cNvSpPr txBox="1"/>
            <p:nvPr/>
          </p:nvSpPr>
          <p:spPr>
            <a:xfrm>
              <a:off x="0" y="6550222"/>
              <a:ext cx="2202426" cy="307777"/>
            </a:xfrm>
            <a:prstGeom prst="rect">
              <a:avLst/>
            </a:prstGeom>
            <a:noFill/>
          </p:spPr>
          <p:txBody>
            <a:bodyPr wrap="square" rtlCol="0">
              <a:spAutoFit/>
            </a:bodyPr>
            <a:lstStyle/>
            <a:p>
              <a:r>
                <a:rPr lang="it-IT" dirty="0">
                  <a:solidFill>
                    <a:schemeClr val="tx1"/>
                  </a:solidFill>
                </a:rPr>
                <a:t>Luca Cannone, 2072787</a:t>
              </a:r>
            </a:p>
          </p:txBody>
        </p:sp>
        <p:sp>
          <p:nvSpPr>
            <p:cNvPr id="4" name="CasellaDiTesto 3">
              <a:extLst>
                <a:ext uri="{FF2B5EF4-FFF2-40B4-BE49-F238E27FC236}">
                  <a16:creationId xmlns:a16="http://schemas.microsoft.com/office/drawing/2014/main" id="{35D70798-96AE-8F10-9B8F-768B8D049F54}"/>
                </a:ext>
              </a:extLst>
            </p:cNvPr>
            <p:cNvSpPr txBox="1">
              <a:spLocks/>
            </p:cNvSpPr>
            <p:nvPr/>
          </p:nvSpPr>
          <p:spPr>
            <a:xfrm>
              <a:off x="7497096" y="6550223"/>
              <a:ext cx="4694904" cy="307777"/>
            </a:xfrm>
            <a:prstGeom prst="rect">
              <a:avLst/>
            </a:prstGeom>
            <a:noFill/>
          </p:spPr>
          <p:txBody>
            <a:bodyPr wrap="square" rtlCol="0">
              <a:spAutoFit/>
            </a:bodyPr>
            <a:lstStyle/>
            <a:p>
              <a:r>
                <a:rPr lang="it-IT" dirty="0">
                  <a:solidFill>
                    <a:schemeClr val="tx1"/>
                  </a:solidFill>
                </a:rPr>
                <a:t>Corso di Simulazione di Sistemi Multi-body, AA. 2024-25</a:t>
              </a:r>
            </a:p>
          </p:txBody>
        </p:sp>
      </p:grpSp>
    </p:spTree>
    <p:extLst>
      <p:ext uri="{BB962C8B-B14F-4D97-AF65-F5344CB8AC3E}">
        <p14:creationId xmlns:p14="http://schemas.microsoft.com/office/powerpoint/2010/main" val="171406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B0606CD-3F2D-900F-E63F-0AC9EF0EF547}"/>
            </a:ext>
          </a:extLst>
        </p:cNvPr>
        <p:cNvGrpSpPr/>
        <p:nvPr/>
      </p:nvGrpSpPr>
      <p:grpSpPr>
        <a:xfrm>
          <a:off x="0" y="0"/>
          <a:ext cx="0" cy="0"/>
          <a:chOff x="0" y="0"/>
          <a:chExt cx="0" cy="0"/>
        </a:xfrm>
      </p:grpSpPr>
      <p:sp>
        <p:nvSpPr>
          <p:cNvPr id="104" name="Google Shape;104;p2">
            <a:extLst>
              <a:ext uri="{FF2B5EF4-FFF2-40B4-BE49-F238E27FC236}">
                <a16:creationId xmlns:a16="http://schemas.microsoft.com/office/drawing/2014/main" id="{962CF868-9EE4-74EB-D118-2FBBBC00DB83}"/>
              </a:ext>
            </a:extLst>
          </p:cNvPr>
          <p:cNvSpPr txBox="1">
            <a:spLocks noGrp="1"/>
          </p:cNvSpPr>
          <p:nvPr>
            <p:ph type="title"/>
          </p:nvPr>
        </p:nvSpPr>
        <p:spPr>
          <a:xfrm>
            <a:off x="455999" y="1160463"/>
            <a:ext cx="9976027"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dirty="0"/>
              <a:t>Dimensionamento della camma</a:t>
            </a:r>
            <a:endParaRPr dirty="0"/>
          </a:p>
        </p:txBody>
      </p:sp>
      <p:sp>
        <p:nvSpPr>
          <p:cNvPr id="6" name="Google Shape;105;p2">
            <a:extLst>
              <a:ext uri="{FF2B5EF4-FFF2-40B4-BE49-F238E27FC236}">
                <a16:creationId xmlns:a16="http://schemas.microsoft.com/office/drawing/2014/main" id="{AB247F7E-4CD3-FD5E-BF14-EFDDF4BB0807}"/>
              </a:ext>
            </a:extLst>
          </p:cNvPr>
          <p:cNvSpPr txBox="1">
            <a:spLocks/>
          </p:cNvSpPr>
          <p:nvPr/>
        </p:nvSpPr>
        <p:spPr>
          <a:xfrm>
            <a:off x="455999" y="2348463"/>
            <a:ext cx="11280002" cy="369837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3200"/>
              <a:buFont typeface="Arial"/>
              <a:buNone/>
            </a:pPr>
            <a:r>
              <a:rPr lang="it-IT" dirty="0"/>
              <a:t>Attraverso il metodo di sintesi cinematica è possibile ottenere una camma che garantisca un moto del pattino pari a quello analizzato finora. </a:t>
            </a:r>
          </a:p>
        </p:txBody>
      </p:sp>
      <p:grpSp>
        <p:nvGrpSpPr>
          <p:cNvPr id="2" name="Gruppo 1">
            <a:extLst>
              <a:ext uri="{FF2B5EF4-FFF2-40B4-BE49-F238E27FC236}">
                <a16:creationId xmlns:a16="http://schemas.microsoft.com/office/drawing/2014/main" id="{5CC81F5D-5802-F63C-CFA4-813868AACA6B}"/>
              </a:ext>
            </a:extLst>
          </p:cNvPr>
          <p:cNvGrpSpPr/>
          <p:nvPr/>
        </p:nvGrpSpPr>
        <p:grpSpPr>
          <a:xfrm>
            <a:off x="0" y="6550222"/>
            <a:ext cx="12192000" cy="307778"/>
            <a:chOff x="0" y="6550222"/>
            <a:chExt cx="12192000" cy="307778"/>
          </a:xfrm>
        </p:grpSpPr>
        <p:sp>
          <p:nvSpPr>
            <p:cNvPr id="3" name="CasellaDiTesto 2">
              <a:extLst>
                <a:ext uri="{FF2B5EF4-FFF2-40B4-BE49-F238E27FC236}">
                  <a16:creationId xmlns:a16="http://schemas.microsoft.com/office/drawing/2014/main" id="{8523D357-0FC4-2536-E107-0EA574D05632}"/>
                </a:ext>
              </a:extLst>
            </p:cNvPr>
            <p:cNvSpPr txBox="1"/>
            <p:nvPr/>
          </p:nvSpPr>
          <p:spPr>
            <a:xfrm>
              <a:off x="0" y="6550222"/>
              <a:ext cx="2202426" cy="307777"/>
            </a:xfrm>
            <a:prstGeom prst="rect">
              <a:avLst/>
            </a:prstGeom>
            <a:noFill/>
          </p:spPr>
          <p:txBody>
            <a:bodyPr wrap="square" rtlCol="0">
              <a:spAutoFit/>
            </a:bodyPr>
            <a:lstStyle/>
            <a:p>
              <a:r>
                <a:rPr lang="it-IT" dirty="0">
                  <a:solidFill>
                    <a:schemeClr val="tx1"/>
                  </a:solidFill>
                </a:rPr>
                <a:t>Luca Cannone, 2072787</a:t>
              </a:r>
            </a:p>
          </p:txBody>
        </p:sp>
        <p:sp>
          <p:nvSpPr>
            <p:cNvPr id="4" name="CasellaDiTesto 3">
              <a:extLst>
                <a:ext uri="{FF2B5EF4-FFF2-40B4-BE49-F238E27FC236}">
                  <a16:creationId xmlns:a16="http://schemas.microsoft.com/office/drawing/2014/main" id="{ED3874D4-265D-3BE2-2F57-81E25DA4FC75}"/>
                </a:ext>
              </a:extLst>
            </p:cNvPr>
            <p:cNvSpPr txBox="1">
              <a:spLocks/>
            </p:cNvSpPr>
            <p:nvPr/>
          </p:nvSpPr>
          <p:spPr>
            <a:xfrm>
              <a:off x="7497096" y="6550223"/>
              <a:ext cx="4694904" cy="307777"/>
            </a:xfrm>
            <a:prstGeom prst="rect">
              <a:avLst/>
            </a:prstGeom>
            <a:noFill/>
          </p:spPr>
          <p:txBody>
            <a:bodyPr wrap="square" rtlCol="0">
              <a:spAutoFit/>
            </a:bodyPr>
            <a:lstStyle/>
            <a:p>
              <a:r>
                <a:rPr lang="it-IT" dirty="0">
                  <a:solidFill>
                    <a:schemeClr val="tx1"/>
                  </a:solidFill>
                </a:rPr>
                <a:t>Corso di Simulazione di Sistemi Multi-body, AA. 2024-25</a:t>
              </a:r>
            </a:p>
          </p:txBody>
        </p:sp>
      </p:grpSp>
    </p:spTree>
    <p:extLst>
      <p:ext uri="{BB962C8B-B14F-4D97-AF65-F5344CB8AC3E}">
        <p14:creationId xmlns:p14="http://schemas.microsoft.com/office/powerpoint/2010/main" val="2392901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456000" y="1160463"/>
            <a:ext cx="11736000"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b="1"/>
              <a:t>Titolo di esempio slide 2</a:t>
            </a:r>
            <a:endParaRPr/>
          </a:p>
        </p:txBody>
      </p:sp>
      <p:sp>
        <p:nvSpPr>
          <p:cNvPr id="112" name="Google Shape;112;p3"/>
          <p:cNvSpPr txBox="1">
            <a:spLocks noGrp="1"/>
          </p:cNvSpPr>
          <p:nvPr>
            <p:ph type="body" idx="4294967295"/>
          </p:nvPr>
        </p:nvSpPr>
        <p:spPr>
          <a:xfrm>
            <a:off x="460512" y="2665379"/>
            <a:ext cx="11381961" cy="38795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Font typeface="Noto Sans Symbols"/>
              <a:buChar char="▪"/>
            </a:pPr>
            <a:r>
              <a:rPr lang="it-IT" sz="3200" dirty="0">
                <a:latin typeface="Arial"/>
                <a:ea typeface="Arial"/>
                <a:cs typeface="Arial"/>
                <a:sym typeface="Arial"/>
              </a:rPr>
              <a:t>Inserire testo 1</a:t>
            </a:r>
            <a:endParaRPr dirty="0"/>
          </a:p>
          <a:p>
            <a:pPr marL="228600" lvl="0" indent="-228600" algn="l" rtl="0">
              <a:lnSpc>
                <a:spcPct val="90000"/>
              </a:lnSpc>
              <a:spcBef>
                <a:spcPts val="1000"/>
              </a:spcBef>
              <a:spcAft>
                <a:spcPts val="0"/>
              </a:spcAft>
              <a:buClr>
                <a:schemeClr val="dk1"/>
              </a:buClr>
              <a:buSzPts val="3200"/>
              <a:buFont typeface="Noto Sans Symbols"/>
              <a:buChar char="▪"/>
            </a:pPr>
            <a:r>
              <a:rPr lang="it-IT" sz="3200" dirty="0">
                <a:latin typeface="Arial"/>
                <a:ea typeface="Arial"/>
                <a:cs typeface="Arial"/>
                <a:sym typeface="Arial"/>
              </a:rPr>
              <a:t>Inserire testo 2</a:t>
            </a:r>
            <a:endParaRPr dirty="0"/>
          </a:p>
          <a:p>
            <a:pPr marL="228600" lvl="0" indent="-228600" algn="l" rtl="0">
              <a:lnSpc>
                <a:spcPct val="90000"/>
              </a:lnSpc>
              <a:spcBef>
                <a:spcPts val="1000"/>
              </a:spcBef>
              <a:spcAft>
                <a:spcPts val="0"/>
              </a:spcAft>
              <a:buClr>
                <a:schemeClr val="dk1"/>
              </a:buClr>
              <a:buSzPts val="3200"/>
              <a:buFont typeface="Noto Sans Symbols"/>
              <a:buChar char="▪"/>
            </a:pPr>
            <a:r>
              <a:rPr lang="it-IT" sz="3200" dirty="0">
                <a:latin typeface="Arial"/>
                <a:ea typeface="Arial"/>
                <a:cs typeface="Arial"/>
                <a:sym typeface="Arial"/>
              </a:rPr>
              <a:t>Inserire testo 3</a:t>
            </a:r>
            <a:endParaRPr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456000" y="1160463"/>
            <a:ext cx="11736000"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b="1"/>
              <a:t>Titolo di esempio slide 3</a:t>
            </a:r>
            <a:endParaRPr/>
          </a:p>
        </p:txBody>
      </p:sp>
      <p:graphicFrame>
        <p:nvGraphicFramePr>
          <p:cNvPr id="119" name="Google Shape;119;p4" descr="Tabella di sei righe e sette colonne" title="Tabella"/>
          <p:cNvGraphicFramePr/>
          <p:nvPr/>
        </p:nvGraphicFramePr>
        <p:xfrm>
          <a:off x="678000" y="2556219"/>
          <a:ext cx="10836000" cy="3906700"/>
        </p:xfrm>
        <a:graphic>
          <a:graphicData uri="http://schemas.openxmlformats.org/drawingml/2006/table">
            <a:tbl>
              <a:tblPr firstRow="1">
                <a:noFill/>
                <a:tableStyleId>{B49EECCA-3B2E-439E-A9FE-AE0BB2C482AD}</a:tableStyleId>
              </a:tblPr>
              <a:tblGrid>
                <a:gridCol w="1548000">
                  <a:extLst>
                    <a:ext uri="{9D8B030D-6E8A-4147-A177-3AD203B41FA5}">
                      <a16:colId xmlns:a16="http://schemas.microsoft.com/office/drawing/2014/main" val="20000"/>
                    </a:ext>
                  </a:extLst>
                </a:gridCol>
                <a:gridCol w="1548000">
                  <a:extLst>
                    <a:ext uri="{9D8B030D-6E8A-4147-A177-3AD203B41FA5}">
                      <a16:colId xmlns:a16="http://schemas.microsoft.com/office/drawing/2014/main" val="20001"/>
                    </a:ext>
                  </a:extLst>
                </a:gridCol>
                <a:gridCol w="1548000">
                  <a:extLst>
                    <a:ext uri="{9D8B030D-6E8A-4147-A177-3AD203B41FA5}">
                      <a16:colId xmlns:a16="http://schemas.microsoft.com/office/drawing/2014/main" val="20002"/>
                    </a:ext>
                  </a:extLst>
                </a:gridCol>
                <a:gridCol w="1548000">
                  <a:extLst>
                    <a:ext uri="{9D8B030D-6E8A-4147-A177-3AD203B41FA5}">
                      <a16:colId xmlns:a16="http://schemas.microsoft.com/office/drawing/2014/main" val="20003"/>
                    </a:ext>
                  </a:extLst>
                </a:gridCol>
                <a:gridCol w="1548000">
                  <a:extLst>
                    <a:ext uri="{9D8B030D-6E8A-4147-A177-3AD203B41FA5}">
                      <a16:colId xmlns:a16="http://schemas.microsoft.com/office/drawing/2014/main" val="20004"/>
                    </a:ext>
                  </a:extLst>
                </a:gridCol>
                <a:gridCol w="1548000">
                  <a:extLst>
                    <a:ext uri="{9D8B030D-6E8A-4147-A177-3AD203B41FA5}">
                      <a16:colId xmlns:a16="http://schemas.microsoft.com/office/drawing/2014/main" val="20005"/>
                    </a:ext>
                  </a:extLst>
                </a:gridCol>
                <a:gridCol w="1548000">
                  <a:extLst>
                    <a:ext uri="{9D8B030D-6E8A-4147-A177-3AD203B41FA5}">
                      <a16:colId xmlns:a16="http://schemas.microsoft.com/office/drawing/2014/main" val="20006"/>
                    </a:ext>
                  </a:extLst>
                </a:gridCol>
              </a:tblGrid>
              <a:tr h="558100">
                <a:tc>
                  <a:txBody>
                    <a:bodyPr/>
                    <a:lstStyle/>
                    <a:p>
                      <a:pPr marL="0" marR="0" lvl="0" indent="0" algn="ctr" rtl="0">
                        <a:spcBef>
                          <a:spcPts val="0"/>
                        </a:spcBef>
                        <a:spcAft>
                          <a:spcPts val="0"/>
                        </a:spcAft>
                        <a:buNone/>
                      </a:pPr>
                      <a:r>
                        <a:rPr lang="it-IT" sz="1800" b="1" u="none" strike="noStrike" cap="none"/>
                        <a:t>Colonna 1</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it-IT" sz="1800" b="1" u="none" strike="noStrike" cap="none"/>
                        <a:t>Colonna 2</a:t>
                      </a:r>
                      <a:endParaRPr sz="1800" b="1" u="none" strike="noStrike" cap="none"/>
                    </a:p>
                  </a:txBody>
                  <a:tcPr marL="91450" marR="91450" marT="45725" marB="45725" anchor="ctr"/>
                </a:tc>
                <a:tc>
                  <a:txBody>
                    <a:bodyPr/>
                    <a:lstStyle/>
                    <a:p>
                      <a:pPr marL="0" marR="0" lvl="0" indent="0" algn="ctr" rtl="0">
                        <a:spcBef>
                          <a:spcPts val="0"/>
                        </a:spcBef>
                        <a:spcAft>
                          <a:spcPts val="0"/>
                        </a:spcAft>
                        <a:buNone/>
                      </a:pPr>
                      <a:r>
                        <a:rPr lang="it-IT" sz="1800" b="1" u="none" strike="noStrike" cap="none"/>
                        <a:t>Colonna 3</a:t>
                      </a:r>
                      <a:endParaRPr/>
                    </a:p>
                  </a:txBody>
                  <a:tcPr marL="91450" marR="91450" marT="45725" marB="45725" anchor="ctr"/>
                </a:tc>
                <a:tc>
                  <a:txBody>
                    <a:bodyPr/>
                    <a:lstStyle/>
                    <a:p>
                      <a:pPr marL="0" marR="0" lvl="0" indent="0" algn="ctr" rtl="0">
                        <a:spcBef>
                          <a:spcPts val="0"/>
                        </a:spcBef>
                        <a:spcAft>
                          <a:spcPts val="0"/>
                        </a:spcAft>
                        <a:buNone/>
                      </a:pPr>
                      <a:r>
                        <a:rPr lang="it-IT" sz="1800" b="1" u="none" strike="noStrike" cap="none"/>
                        <a:t>Colonna 4</a:t>
                      </a:r>
                      <a:endParaRPr/>
                    </a:p>
                  </a:txBody>
                  <a:tcPr marL="91450" marR="91450" marT="45725" marB="45725" anchor="ctr"/>
                </a:tc>
                <a:tc>
                  <a:txBody>
                    <a:bodyPr/>
                    <a:lstStyle/>
                    <a:p>
                      <a:pPr marL="0" marR="0" lvl="0" indent="0" algn="ctr" rtl="0">
                        <a:spcBef>
                          <a:spcPts val="0"/>
                        </a:spcBef>
                        <a:spcAft>
                          <a:spcPts val="0"/>
                        </a:spcAft>
                        <a:buNone/>
                      </a:pPr>
                      <a:r>
                        <a:rPr lang="it-IT" sz="1800" b="1" u="none" strike="noStrike" cap="none"/>
                        <a:t>Colonna 5</a:t>
                      </a:r>
                      <a:endParaRPr/>
                    </a:p>
                  </a:txBody>
                  <a:tcPr marL="91450" marR="91450" marT="45725" marB="45725" anchor="ctr"/>
                </a:tc>
                <a:tc>
                  <a:txBody>
                    <a:bodyPr/>
                    <a:lstStyle/>
                    <a:p>
                      <a:pPr marL="0" marR="0" lvl="0" indent="0" algn="ctr" rtl="0">
                        <a:spcBef>
                          <a:spcPts val="0"/>
                        </a:spcBef>
                        <a:spcAft>
                          <a:spcPts val="0"/>
                        </a:spcAft>
                        <a:buNone/>
                      </a:pPr>
                      <a:r>
                        <a:rPr lang="it-IT" sz="1800" b="1" u="none" strike="noStrike" cap="none"/>
                        <a:t>Colonna 6</a:t>
                      </a:r>
                      <a:endParaRPr/>
                    </a:p>
                  </a:txBody>
                  <a:tcPr marL="91450" marR="91450" marT="45725" marB="45725" anchor="ctr"/>
                </a:tc>
                <a:tc>
                  <a:txBody>
                    <a:bodyPr/>
                    <a:lstStyle/>
                    <a:p>
                      <a:pPr marL="0" marR="0" lvl="0" indent="0" algn="ctr" rtl="0">
                        <a:spcBef>
                          <a:spcPts val="0"/>
                        </a:spcBef>
                        <a:spcAft>
                          <a:spcPts val="0"/>
                        </a:spcAft>
                        <a:buNone/>
                      </a:pPr>
                      <a:r>
                        <a:rPr lang="it-IT" sz="1800" b="1" u="none" strike="noStrike" cap="none"/>
                        <a:t>Colonna 7</a:t>
                      </a:r>
                      <a:endParaRPr/>
                    </a:p>
                  </a:txBody>
                  <a:tcPr marL="91450" marR="91450" marT="45725" marB="45725" anchor="ctr"/>
                </a:tc>
                <a:extLst>
                  <a:ext uri="{0D108BD9-81ED-4DB2-BD59-A6C34878D82A}">
                    <a16:rowId xmlns:a16="http://schemas.microsoft.com/office/drawing/2014/main" val="10000"/>
                  </a:ext>
                </a:extLst>
              </a:tr>
              <a:tr h="558100">
                <a:tc>
                  <a:txBody>
                    <a:bodyPr/>
                    <a:lstStyle/>
                    <a:p>
                      <a:pPr marL="0" marR="0" lvl="0" indent="0" algn="ctr" rtl="0">
                        <a:spcBef>
                          <a:spcPts val="0"/>
                        </a:spcBef>
                        <a:spcAft>
                          <a:spcPts val="0"/>
                        </a:spcAft>
                        <a:buNone/>
                      </a:pPr>
                      <a:r>
                        <a:rPr lang="it-IT" sz="18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1</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1</a:t>
                      </a:r>
                      <a:endParaRPr/>
                    </a:p>
                  </a:txBody>
                  <a:tcPr marL="91450" marR="91450" marT="45725" marB="45725" anchor="ctr"/>
                </a:tc>
                <a:extLst>
                  <a:ext uri="{0D108BD9-81ED-4DB2-BD59-A6C34878D82A}">
                    <a16:rowId xmlns:a16="http://schemas.microsoft.com/office/drawing/2014/main" val="10001"/>
                  </a:ext>
                </a:extLst>
              </a:tr>
              <a:tr h="558100">
                <a:tc>
                  <a:txBody>
                    <a:bodyPr/>
                    <a:lstStyle/>
                    <a:p>
                      <a:pPr marL="0" marR="0" lvl="0" indent="0" algn="ctr" rtl="0">
                        <a:spcBef>
                          <a:spcPts val="0"/>
                        </a:spcBef>
                        <a:spcAft>
                          <a:spcPts val="0"/>
                        </a:spcAft>
                        <a:buNone/>
                      </a:pPr>
                      <a:r>
                        <a:rPr lang="it-IT" sz="18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2</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2</a:t>
                      </a:r>
                      <a:endParaRPr/>
                    </a:p>
                  </a:txBody>
                  <a:tcPr marL="91450" marR="91450" marT="45725" marB="45725" anchor="ctr"/>
                </a:tc>
                <a:extLst>
                  <a:ext uri="{0D108BD9-81ED-4DB2-BD59-A6C34878D82A}">
                    <a16:rowId xmlns:a16="http://schemas.microsoft.com/office/drawing/2014/main" val="10002"/>
                  </a:ext>
                </a:extLst>
              </a:tr>
              <a:tr h="558100">
                <a:tc>
                  <a:txBody>
                    <a:bodyPr/>
                    <a:lstStyle/>
                    <a:p>
                      <a:pPr marL="0" marR="0" lvl="0" indent="0" algn="ctr" rtl="0">
                        <a:spcBef>
                          <a:spcPts val="0"/>
                        </a:spcBef>
                        <a:spcAft>
                          <a:spcPts val="0"/>
                        </a:spcAft>
                        <a:buNone/>
                      </a:pPr>
                      <a:r>
                        <a:rPr lang="it-IT" sz="1800" u="none" strike="noStrike" cap="none"/>
                        <a:t>3</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3</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3</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3</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3</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3</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3</a:t>
                      </a:r>
                      <a:endParaRPr/>
                    </a:p>
                  </a:txBody>
                  <a:tcPr marL="91450" marR="91450" marT="45725" marB="45725" anchor="ctr"/>
                </a:tc>
                <a:extLst>
                  <a:ext uri="{0D108BD9-81ED-4DB2-BD59-A6C34878D82A}">
                    <a16:rowId xmlns:a16="http://schemas.microsoft.com/office/drawing/2014/main" val="10003"/>
                  </a:ext>
                </a:extLst>
              </a:tr>
              <a:tr h="558100">
                <a:tc>
                  <a:txBody>
                    <a:bodyPr/>
                    <a:lstStyle/>
                    <a:p>
                      <a:pPr marL="0" marR="0" lvl="0" indent="0" algn="ctr" rtl="0">
                        <a:spcBef>
                          <a:spcPts val="0"/>
                        </a:spcBef>
                        <a:spcAft>
                          <a:spcPts val="0"/>
                        </a:spcAft>
                        <a:buNone/>
                      </a:pPr>
                      <a:r>
                        <a:rPr lang="it-IT" sz="1800" u="none" strike="noStrike" cap="none"/>
                        <a:t>4</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4</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4</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4</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4</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4</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4</a:t>
                      </a:r>
                      <a:endParaRPr/>
                    </a:p>
                  </a:txBody>
                  <a:tcPr marL="91450" marR="91450" marT="45725" marB="45725" anchor="ctr"/>
                </a:tc>
                <a:extLst>
                  <a:ext uri="{0D108BD9-81ED-4DB2-BD59-A6C34878D82A}">
                    <a16:rowId xmlns:a16="http://schemas.microsoft.com/office/drawing/2014/main" val="10004"/>
                  </a:ext>
                </a:extLst>
              </a:tr>
              <a:tr h="558100">
                <a:tc>
                  <a:txBody>
                    <a:bodyPr/>
                    <a:lstStyle/>
                    <a:p>
                      <a:pPr marL="0" marR="0" lvl="0" indent="0" algn="ctr" rtl="0">
                        <a:spcBef>
                          <a:spcPts val="0"/>
                        </a:spcBef>
                        <a:spcAft>
                          <a:spcPts val="0"/>
                        </a:spcAft>
                        <a:buNone/>
                      </a:pPr>
                      <a:r>
                        <a:rPr lang="it-IT" sz="1800" u="none" strike="noStrike" cap="none"/>
                        <a:t>5</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5</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5</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5</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5</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5</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5</a:t>
                      </a:r>
                      <a:endParaRPr/>
                    </a:p>
                  </a:txBody>
                  <a:tcPr marL="91450" marR="91450" marT="45725" marB="45725" anchor="ctr"/>
                </a:tc>
                <a:extLst>
                  <a:ext uri="{0D108BD9-81ED-4DB2-BD59-A6C34878D82A}">
                    <a16:rowId xmlns:a16="http://schemas.microsoft.com/office/drawing/2014/main" val="10005"/>
                  </a:ext>
                </a:extLst>
              </a:tr>
              <a:tr h="558100">
                <a:tc>
                  <a:txBody>
                    <a:bodyPr/>
                    <a:lstStyle/>
                    <a:p>
                      <a:pPr marL="0" marR="0" lvl="0" indent="0" algn="ctr" rtl="0">
                        <a:spcBef>
                          <a:spcPts val="0"/>
                        </a:spcBef>
                        <a:spcAft>
                          <a:spcPts val="0"/>
                        </a:spcAft>
                        <a:buNone/>
                      </a:pPr>
                      <a:r>
                        <a:rPr lang="it-IT" sz="1800" u="none" strike="noStrike" cap="none"/>
                        <a:t>6</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6</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6</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6</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6</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6</a:t>
                      </a:r>
                      <a:endParaRPr/>
                    </a:p>
                  </a:txBody>
                  <a:tcPr marL="91450" marR="91450" marT="45725" marB="45725" anchor="ctr"/>
                </a:tc>
                <a:tc>
                  <a:txBody>
                    <a:bodyPr/>
                    <a:lstStyle/>
                    <a:p>
                      <a:pPr marL="0" marR="0" lvl="0" indent="0" algn="ctr" rtl="0">
                        <a:spcBef>
                          <a:spcPts val="0"/>
                        </a:spcBef>
                        <a:spcAft>
                          <a:spcPts val="0"/>
                        </a:spcAft>
                        <a:buNone/>
                      </a:pPr>
                      <a:r>
                        <a:rPr lang="it-IT" sz="1800" u="none" strike="noStrike" cap="none"/>
                        <a:t>6</a:t>
                      </a:r>
                      <a:endParaRPr/>
                    </a:p>
                  </a:txBody>
                  <a:tcPr marL="91450" marR="91450" marT="45725" marB="457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2"/>
          <p:cNvSpPr txBox="1">
            <a:spLocks noGrp="1"/>
          </p:cNvSpPr>
          <p:nvPr>
            <p:ph type="body" idx="4294967295"/>
          </p:nvPr>
        </p:nvSpPr>
        <p:spPr>
          <a:xfrm>
            <a:off x="5609902" y="1644322"/>
            <a:ext cx="6123100" cy="418129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it-IT" dirty="0"/>
              <a:t>Sono fissati i parametri:</a:t>
            </a:r>
          </a:p>
          <a:p>
            <a:pPr lvl="0" indent="-457200" algn="l" rtl="0">
              <a:lnSpc>
                <a:spcPct val="90000"/>
              </a:lnSpc>
              <a:spcBef>
                <a:spcPts val="0"/>
              </a:spcBef>
              <a:spcAft>
                <a:spcPts val="0"/>
              </a:spcAft>
              <a:buClr>
                <a:schemeClr val="dk1"/>
              </a:buClr>
              <a:buSzPts val="3200"/>
              <a:buFontTx/>
              <a:buChar char="-"/>
            </a:pPr>
            <a:r>
              <a:rPr lang="it-IT" dirty="0"/>
              <a:t>massa del pacco M</a:t>
            </a:r>
          </a:p>
          <a:p>
            <a:pPr lvl="0" indent="-457200" algn="l" rtl="0">
              <a:lnSpc>
                <a:spcPct val="90000"/>
              </a:lnSpc>
              <a:spcBef>
                <a:spcPts val="0"/>
              </a:spcBef>
              <a:spcAft>
                <a:spcPts val="0"/>
              </a:spcAft>
              <a:buClr>
                <a:schemeClr val="dk1"/>
              </a:buClr>
              <a:buSzPts val="3200"/>
              <a:buFontTx/>
              <a:buChar char="-"/>
            </a:pPr>
            <a:r>
              <a:rPr lang="it-IT" dirty="0"/>
              <a:t>coefficiente di attrito tra pacco e piano di scorrimento f</a:t>
            </a:r>
            <a:r>
              <a:rPr lang="it-IT" baseline="-10000" dirty="0"/>
              <a:t>cou</a:t>
            </a:r>
          </a:p>
          <a:p>
            <a:pPr lvl="0" indent="-457200" algn="l" rtl="0">
              <a:lnSpc>
                <a:spcPct val="90000"/>
              </a:lnSpc>
              <a:spcBef>
                <a:spcPts val="0"/>
              </a:spcBef>
              <a:spcAft>
                <a:spcPts val="0"/>
              </a:spcAft>
              <a:buClr>
                <a:schemeClr val="dk1"/>
              </a:buClr>
              <a:buSzPts val="3200"/>
              <a:buFontTx/>
              <a:buChar char="-"/>
            </a:pPr>
            <a:r>
              <a:rPr lang="it-IT" dirty="0"/>
              <a:t>la velocità di rotazione della manovella CB ꞷ</a:t>
            </a:r>
          </a:p>
          <a:p>
            <a:pPr lvl="0" indent="-457200" algn="l" rtl="0">
              <a:lnSpc>
                <a:spcPct val="90000"/>
              </a:lnSpc>
              <a:spcBef>
                <a:spcPts val="0"/>
              </a:spcBef>
              <a:spcAft>
                <a:spcPts val="0"/>
              </a:spcAft>
              <a:buClr>
                <a:schemeClr val="dk1"/>
              </a:buClr>
              <a:buSzPts val="3200"/>
              <a:buFontTx/>
              <a:buChar char="-"/>
            </a:pPr>
            <a:r>
              <a:rPr lang="it-IT" dirty="0"/>
              <a:t>La corsa del pattino E: H</a:t>
            </a:r>
          </a:p>
          <a:p>
            <a:pPr lvl="0" indent="-457200" algn="l" rtl="0">
              <a:lnSpc>
                <a:spcPct val="90000"/>
              </a:lnSpc>
              <a:spcBef>
                <a:spcPts val="0"/>
              </a:spcBef>
              <a:spcAft>
                <a:spcPts val="0"/>
              </a:spcAft>
              <a:buClr>
                <a:schemeClr val="dk1"/>
              </a:buClr>
              <a:buSzPts val="3200"/>
              <a:buFontTx/>
              <a:buChar char="-"/>
            </a:pPr>
            <a:r>
              <a:rPr lang="it-IT" dirty="0"/>
              <a:t>La posizione del pacco rispetto al punto morto inferiore del pattino in relazione alla corsa totale</a:t>
            </a:r>
          </a:p>
          <a:p>
            <a:pPr lvl="0" indent="-457200" algn="l" rtl="0">
              <a:lnSpc>
                <a:spcPct val="90000"/>
              </a:lnSpc>
              <a:spcBef>
                <a:spcPts val="0"/>
              </a:spcBef>
              <a:spcAft>
                <a:spcPts val="0"/>
              </a:spcAft>
              <a:buClr>
                <a:schemeClr val="dk1"/>
              </a:buClr>
              <a:buSzPts val="3200"/>
              <a:buFontTx/>
              <a:buChar char="-"/>
            </a:pPr>
            <a:endParaRPr lang="it-IT" dirty="0"/>
          </a:p>
        </p:txBody>
      </p:sp>
      <p:grpSp>
        <p:nvGrpSpPr>
          <p:cNvPr id="5" name="Gruppo 4">
            <a:extLst>
              <a:ext uri="{FF2B5EF4-FFF2-40B4-BE49-F238E27FC236}">
                <a16:creationId xmlns:a16="http://schemas.microsoft.com/office/drawing/2014/main" id="{87759EB1-430B-D350-5782-AB8DF31F4D6D}"/>
              </a:ext>
            </a:extLst>
          </p:cNvPr>
          <p:cNvGrpSpPr/>
          <p:nvPr/>
        </p:nvGrpSpPr>
        <p:grpSpPr>
          <a:xfrm>
            <a:off x="0" y="6550222"/>
            <a:ext cx="12192000" cy="307778"/>
            <a:chOff x="0" y="6550222"/>
            <a:chExt cx="12192000" cy="307778"/>
          </a:xfrm>
        </p:grpSpPr>
        <p:sp>
          <p:nvSpPr>
            <p:cNvPr id="6" name="CasellaDiTesto 5">
              <a:extLst>
                <a:ext uri="{FF2B5EF4-FFF2-40B4-BE49-F238E27FC236}">
                  <a16:creationId xmlns:a16="http://schemas.microsoft.com/office/drawing/2014/main" id="{5E11A9EF-4693-2366-1128-DE7A28EAE172}"/>
                </a:ext>
              </a:extLst>
            </p:cNvPr>
            <p:cNvSpPr txBox="1"/>
            <p:nvPr/>
          </p:nvSpPr>
          <p:spPr>
            <a:xfrm>
              <a:off x="0" y="6550222"/>
              <a:ext cx="2202426" cy="307777"/>
            </a:xfrm>
            <a:prstGeom prst="rect">
              <a:avLst/>
            </a:prstGeom>
            <a:noFill/>
          </p:spPr>
          <p:txBody>
            <a:bodyPr wrap="square" rtlCol="0">
              <a:spAutoFit/>
            </a:bodyPr>
            <a:lstStyle/>
            <a:p>
              <a:r>
                <a:rPr lang="it-IT" dirty="0">
                  <a:solidFill>
                    <a:schemeClr val="tx1"/>
                  </a:solidFill>
                </a:rPr>
                <a:t>Luca Cannone, 2072787</a:t>
              </a:r>
            </a:p>
          </p:txBody>
        </p:sp>
        <p:sp>
          <p:nvSpPr>
            <p:cNvPr id="7" name="CasellaDiTesto 6">
              <a:extLst>
                <a:ext uri="{FF2B5EF4-FFF2-40B4-BE49-F238E27FC236}">
                  <a16:creationId xmlns:a16="http://schemas.microsoft.com/office/drawing/2014/main" id="{DEC2AD47-75F4-23D3-A42F-097662F1DBED}"/>
                </a:ext>
              </a:extLst>
            </p:cNvPr>
            <p:cNvSpPr txBox="1">
              <a:spLocks/>
            </p:cNvSpPr>
            <p:nvPr/>
          </p:nvSpPr>
          <p:spPr>
            <a:xfrm>
              <a:off x="7497096" y="6550223"/>
              <a:ext cx="4694904" cy="307777"/>
            </a:xfrm>
            <a:prstGeom prst="rect">
              <a:avLst/>
            </a:prstGeom>
            <a:noFill/>
          </p:spPr>
          <p:txBody>
            <a:bodyPr wrap="square" rtlCol="0">
              <a:spAutoFit/>
            </a:bodyPr>
            <a:lstStyle/>
            <a:p>
              <a:r>
                <a:rPr lang="it-IT" dirty="0">
                  <a:solidFill>
                    <a:schemeClr val="tx1"/>
                  </a:solidFill>
                </a:rPr>
                <a:t>Corso di Simulazione di Sistemi Multi-body, AA. 2024-25</a:t>
              </a:r>
            </a:p>
          </p:txBody>
        </p:sp>
      </p:grpSp>
      <p:sp>
        <p:nvSpPr>
          <p:cNvPr id="9" name="Titolo 8">
            <a:extLst>
              <a:ext uri="{FF2B5EF4-FFF2-40B4-BE49-F238E27FC236}">
                <a16:creationId xmlns:a16="http://schemas.microsoft.com/office/drawing/2014/main" id="{AFCD5B43-758E-625D-3209-B63C01F1B66C}"/>
              </a:ext>
            </a:extLst>
          </p:cNvPr>
          <p:cNvSpPr>
            <a:spLocks noGrp="1"/>
          </p:cNvSpPr>
          <p:nvPr>
            <p:ph type="title"/>
          </p:nvPr>
        </p:nvSpPr>
        <p:spPr/>
        <p:txBody>
          <a:bodyPr/>
          <a:lstStyle/>
          <a:p>
            <a:r>
              <a:rPr lang="it-IT" dirty="0"/>
              <a:t>Prompt del progetto</a:t>
            </a:r>
          </a:p>
        </p:txBody>
      </p:sp>
      <p:pic>
        <p:nvPicPr>
          <p:cNvPr id="11" name="Immagine 10" descr="Immagine che contiene testo, diagramma, linea, Piano&#10;&#10;Il contenuto generato dall'IA potrebbe non essere corretto.">
            <a:extLst>
              <a:ext uri="{FF2B5EF4-FFF2-40B4-BE49-F238E27FC236}">
                <a16:creationId xmlns:a16="http://schemas.microsoft.com/office/drawing/2014/main" id="{AA929E48-AE2B-C829-A765-440F8C3A6807}"/>
              </a:ext>
            </a:extLst>
          </p:cNvPr>
          <p:cNvPicPr>
            <a:picLocks noChangeAspect="1"/>
          </p:cNvPicPr>
          <p:nvPr/>
        </p:nvPicPr>
        <p:blipFill>
          <a:blip r:embed="rId3"/>
          <a:stretch>
            <a:fillRect/>
          </a:stretch>
        </p:blipFill>
        <p:spPr>
          <a:xfrm>
            <a:off x="456000" y="2341221"/>
            <a:ext cx="4694905" cy="3615723"/>
          </a:xfrm>
          <a:prstGeom prst="rect">
            <a:avLst/>
          </a:prstGeom>
        </p:spPr>
      </p:pic>
      <p:pic>
        <p:nvPicPr>
          <p:cNvPr id="3" name="Immagine 2">
            <a:extLst>
              <a:ext uri="{FF2B5EF4-FFF2-40B4-BE49-F238E27FC236}">
                <a16:creationId xmlns:a16="http://schemas.microsoft.com/office/drawing/2014/main" id="{90717AA1-1DD7-502F-9DAF-6008CFC10015}"/>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Lst>
          </a:blip>
          <a:stretch>
            <a:fillRect/>
          </a:stretch>
        </p:blipFill>
        <p:spPr>
          <a:xfrm>
            <a:off x="3487169" y="4935794"/>
            <a:ext cx="1801687" cy="150320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456000" y="1160463"/>
            <a:ext cx="11736000"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b="1"/>
              <a:t>Titolo di esempio slide 4</a:t>
            </a:r>
            <a:endParaRPr/>
          </a:p>
        </p:txBody>
      </p:sp>
      <p:pic>
        <p:nvPicPr>
          <p:cNvPr id="126" name="Google Shape;126;p5" descr="Ics al quadrato uguale meno bi meno radice quadrata di delta fratto due a" title="formula matematica"/>
          <p:cNvPicPr preferRelativeResize="0">
            <a:picLocks noGrp="1"/>
          </p:cNvPicPr>
          <p:nvPr>
            <p:ph type="body" idx="4294967295"/>
          </p:nvPr>
        </p:nvPicPr>
        <p:blipFill rotWithShape="1">
          <a:blip r:embed="rId3">
            <a:alphaModFix/>
          </a:blip>
          <a:srcRect/>
          <a:stretch/>
        </p:blipFill>
        <p:spPr>
          <a:xfrm>
            <a:off x="765680" y="2809917"/>
            <a:ext cx="3927107" cy="2762450"/>
          </a:xfrm>
          <a:prstGeom prst="rect">
            <a:avLst/>
          </a:prstGeom>
          <a:noFill/>
          <a:ln>
            <a:noFill/>
          </a:ln>
        </p:spPr>
      </p:pic>
      <p:sp>
        <p:nvSpPr>
          <p:cNvPr id="127" name="Google Shape;127;p5"/>
          <p:cNvSpPr txBox="1"/>
          <p:nvPr/>
        </p:nvSpPr>
        <p:spPr>
          <a:xfrm>
            <a:off x="6096000" y="3587750"/>
            <a:ext cx="5005136"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3200" b="0" i="0" u="none" strike="noStrike" cap="none">
                <a:solidFill>
                  <a:schemeClr val="dk1"/>
                </a:solidFill>
                <a:latin typeface="Arial"/>
                <a:ea typeface="Arial"/>
                <a:cs typeface="Arial"/>
                <a:sym typeface="Arial"/>
              </a:rPr>
              <a:t>Inserendo testo </a:t>
            </a:r>
            <a:br>
              <a:rPr lang="it-IT" sz="3200" b="0" i="0" u="none" strike="noStrike" cap="none">
                <a:solidFill>
                  <a:schemeClr val="dk1"/>
                </a:solidFill>
                <a:latin typeface="Arial"/>
                <a:ea typeface="Arial"/>
                <a:cs typeface="Arial"/>
                <a:sym typeface="Arial"/>
              </a:rPr>
            </a:br>
            <a:r>
              <a:rPr lang="it-IT" sz="3200" b="0" i="0" u="none" strike="noStrike" cap="none">
                <a:solidFill>
                  <a:schemeClr val="dk1"/>
                </a:solidFill>
                <a:latin typeface="Arial"/>
                <a:ea typeface="Arial"/>
                <a:cs typeface="Arial"/>
                <a:sym typeface="Arial"/>
              </a:rPr>
              <a:t>la casella si espande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456000" y="1160463"/>
            <a:ext cx="11736000"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b="1"/>
              <a:t>Titolo di esempio slide 5 </a:t>
            </a:r>
            <a:endParaRPr/>
          </a:p>
        </p:txBody>
      </p:sp>
      <p:sp>
        <p:nvSpPr>
          <p:cNvPr id="134" name="Google Shape;134;p6"/>
          <p:cNvSpPr txBox="1">
            <a:spLocks noGrp="1"/>
          </p:cNvSpPr>
          <p:nvPr>
            <p:ph type="body" idx="4294967295"/>
          </p:nvPr>
        </p:nvSpPr>
        <p:spPr>
          <a:xfrm>
            <a:off x="460512" y="2681970"/>
            <a:ext cx="4505187" cy="429260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it-IT" sz="3200">
                <a:latin typeface="Arial"/>
                <a:ea typeface="Arial"/>
                <a:cs typeface="Arial"/>
                <a:sym typeface="Arial"/>
              </a:rPr>
              <a:t>Sottotitolo di esempio</a:t>
            </a:r>
            <a:endParaRPr/>
          </a:p>
          <a:p>
            <a:pPr marL="228600" lvl="0" indent="-228600" algn="l" rtl="0">
              <a:lnSpc>
                <a:spcPct val="90000"/>
              </a:lnSpc>
              <a:spcBef>
                <a:spcPts val="1000"/>
              </a:spcBef>
              <a:spcAft>
                <a:spcPts val="0"/>
              </a:spcAft>
              <a:buClr>
                <a:schemeClr val="dk1"/>
              </a:buClr>
              <a:buSzPts val="3200"/>
              <a:buChar char="•"/>
            </a:pPr>
            <a:r>
              <a:rPr lang="it-IT" sz="3200">
                <a:latin typeface="Arial"/>
                <a:ea typeface="Arial"/>
                <a:cs typeface="Arial"/>
                <a:sym typeface="Arial"/>
              </a:rPr>
              <a:t>Inserire testo</a:t>
            </a:r>
            <a:endParaRPr/>
          </a:p>
          <a:p>
            <a:pPr marL="228600" lvl="0" indent="-228600" algn="l" rtl="0">
              <a:lnSpc>
                <a:spcPct val="90000"/>
              </a:lnSpc>
              <a:spcBef>
                <a:spcPts val="1000"/>
              </a:spcBef>
              <a:spcAft>
                <a:spcPts val="0"/>
              </a:spcAft>
              <a:buClr>
                <a:schemeClr val="dk1"/>
              </a:buClr>
              <a:buSzPts val="3200"/>
              <a:buChar char="•"/>
            </a:pPr>
            <a:r>
              <a:rPr lang="it-IT" sz="3200">
                <a:latin typeface="Arial"/>
                <a:ea typeface="Arial"/>
                <a:cs typeface="Arial"/>
                <a:sym typeface="Arial"/>
              </a:rPr>
              <a:t>Inserire testo</a:t>
            </a:r>
            <a:endParaRPr/>
          </a:p>
          <a:p>
            <a:pPr marL="228600" lvl="0" indent="-228600" algn="l" rtl="0">
              <a:lnSpc>
                <a:spcPct val="90000"/>
              </a:lnSpc>
              <a:spcBef>
                <a:spcPts val="1000"/>
              </a:spcBef>
              <a:spcAft>
                <a:spcPts val="0"/>
              </a:spcAft>
              <a:buClr>
                <a:schemeClr val="dk1"/>
              </a:buClr>
              <a:buSzPts val="3200"/>
              <a:buChar char="•"/>
            </a:pPr>
            <a:r>
              <a:rPr lang="it-IT" sz="3200">
                <a:latin typeface="Arial"/>
                <a:ea typeface="Arial"/>
                <a:cs typeface="Arial"/>
                <a:sym typeface="Arial"/>
              </a:rPr>
              <a:t>Inserire testo</a:t>
            </a:r>
            <a:endParaRPr/>
          </a:p>
        </p:txBody>
      </p:sp>
      <p:pic>
        <p:nvPicPr>
          <p:cNvPr id="135" name="Google Shape;135;p6" descr="descrizione della struttura chimica" title="Struttura chimica"/>
          <p:cNvPicPr preferRelativeResize="0">
            <a:picLocks noGrp="1"/>
          </p:cNvPicPr>
          <p:nvPr>
            <p:ph type="body" idx="1"/>
          </p:nvPr>
        </p:nvPicPr>
        <p:blipFill rotWithShape="1">
          <a:blip r:embed="rId3">
            <a:alphaModFix/>
          </a:blip>
          <a:srcRect/>
          <a:stretch/>
        </p:blipFill>
        <p:spPr>
          <a:xfrm>
            <a:off x="5932938" y="2241930"/>
            <a:ext cx="4947385" cy="350359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456000" y="1160463"/>
            <a:ext cx="11736000"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b="1"/>
              <a:t>Titolo di esempio slide 6</a:t>
            </a:r>
            <a:endParaRPr/>
          </a:p>
        </p:txBody>
      </p:sp>
      <p:graphicFrame>
        <p:nvGraphicFramePr>
          <p:cNvPr id="142" name="Google Shape;142;p7" descr="Il grafico rappresenta...&#10;&#10;"/>
          <p:cNvGraphicFramePr/>
          <p:nvPr/>
        </p:nvGraphicFramePr>
        <p:xfrm>
          <a:off x="1500851" y="2347265"/>
          <a:ext cx="9190298" cy="4196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147"/>
        <p:cNvGrpSpPr/>
        <p:nvPr/>
      </p:nvGrpSpPr>
      <p:grpSpPr>
        <a:xfrm>
          <a:off x="0" y="0"/>
          <a:ext cx="0" cy="0"/>
          <a:chOff x="0" y="0"/>
          <a:chExt cx="0" cy="0"/>
        </a:xfrm>
      </p:grpSpPr>
      <p:sp>
        <p:nvSpPr>
          <p:cNvPr id="148" name="Google Shape;148;p8"/>
          <p:cNvSpPr txBox="1">
            <a:spLocks noGrp="1"/>
          </p:cNvSpPr>
          <p:nvPr>
            <p:ph type="title"/>
          </p:nvPr>
        </p:nvSpPr>
        <p:spPr>
          <a:xfrm>
            <a:off x="456000" y="1153221"/>
            <a:ext cx="11736000"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b="1"/>
              <a:t>Titolo di esempio slide 7</a:t>
            </a:r>
            <a:endParaRPr/>
          </a:p>
        </p:txBody>
      </p:sp>
      <p:graphicFrame>
        <p:nvGraphicFramePr>
          <p:cNvPr id="149" name="Google Shape;149;p8"/>
          <p:cNvGraphicFramePr/>
          <p:nvPr/>
        </p:nvGraphicFramePr>
        <p:xfrm>
          <a:off x="1263570" y="2640188"/>
          <a:ext cx="9664825" cy="3584625"/>
        </p:xfrm>
        <a:graphic>
          <a:graphicData uri="http://schemas.openxmlformats.org/drawingml/2006/table">
            <a:tbl>
              <a:tblPr firstRow="1" firstCol="1">
                <a:noFill/>
                <a:tableStyleId>{B49EECCA-3B2E-439E-A9FE-AE0BB2C482AD}</a:tableStyleId>
              </a:tblPr>
              <a:tblGrid>
                <a:gridCol w="2977075">
                  <a:extLst>
                    <a:ext uri="{9D8B030D-6E8A-4147-A177-3AD203B41FA5}">
                      <a16:colId xmlns:a16="http://schemas.microsoft.com/office/drawing/2014/main" val="20000"/>
                    </a:ext>
                  </a:extLst>
                </a:gridCol>
                <a:gridCol w="2229250">
                  <a:extLst>
                    <a:ext uri="{9D8B030D-6E8A-4147-A177-3AD203B41FA5}">
                      <a16:colId xmlns:a16="http://schemas.microsoft.com/office/drawing/2014/main" val="20001"/>
                    </a:ext>
                  </a:extLst>
                </a:gridCol>
                <a:gridCol w="2229250">
                  <a:extLst>
                    <a:ext uri="{9D8B030D-6E8A-4147-A177-3AD203B41FA5}">
                      <a16:colId xmlns:a16="http://schemas.microsoft.com/office/drawing/2014/main" val="20002"/>
                    </a:ext>
                  </a:extLst>
                </a:gridCol>
                <a:gridCol w="2229250">
                  <a:extLst>
                    <a:ext uri="{9D8B030D-6E8A-4147-A177-3AD203B41FA5}">
                      <a16:colId xmlns:a16="http://schemas.microsoft.com/office/drawing/2014/main" val="20003"/>
                    </a:ext>
                  </a:extLst>
                </a:gridCol>
              </a:tblGrid>
              <a:tr h="716925">
                <a:tc>
                  <a:txBody>
                    <a:bodyPr/>
                    <a:lstStyle/>
                    <a:p>
                      <a:pPr marL="0" marR="0" lvl="0" indent="0" algn="ctr" rtl="0">
                        <a:spcBef>
                          <a:spcPts val="0"/>
                        </a:spcBef>
                        <a:spcAft>
                          <a:spcPts val="0"/>
                        </a:spcAft>
                        <a:buNone/>
                      </a:pPr>
                      <a:r>
                        <a:rPr lang="it-IT" sz="1800" u="none" strike="noStrike" cap="none"/>
                        <a:t> </a:t>
                      </a:r>
                      <a:endParaRPr sz="1800" b="0"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it-IT" sz="1800" b="1" u="none" strike="noStrike" cap="none"/>
                        <a:t>Serie 1</a:t>
                      </a:r>
                      <a:endParaRPr sz="1800" b="1" i="0" u="none" strike="noStrike" cap="none">
                        <a:solidFill>
                          <a:srgbClr val="000000"/>
                        </a:solidFill>
                        <a:latin typeface="Arial"/>
                        <a:ea typeface="Arial"/>
                        <a:cs typeface="Arial"/>
                        <a:sym typeface="Arial"/>
                      </a:endParaRPr>
                    </a:p>
                  </a:txBody>
                  <a:tcPr marL="0" marR="0" marT="9525" marB="0" anchor="ctr"/>
                </a:tc>
                <a:tc>
                  <a:txBody>
                    <a:bodyPr/>
                    <a:lstStyle/>
                    <a:p>
                      <a:pPr marL="0" marR="0" lvl="0" indent="0" algn="ctr" rtl="0">
                        <a:spcBef>
                          <a:spcPts val="0"/>
                        </a:spcBef>
                        <a:spcAft>
                          <a:spcPts val="0"/>
                        </a:spcAft>
                        <a:buNone/>
                      </a:pPr>
                      <a:r>
                        <a:rPr lang="it-IT" sz="1800" b="1" u="none" strike="noStrike" cap="none"/>
                        <a:t>Serie 2</a:t>
                      </a:r>
                      <a:endParaRPr sz="1800" b="1" i="0" u="none" strike="noStrike" cap="none">
                        <a:solidFill>
                          <a:srgbClr val="000000"/>
                        </a:solidFill>
                        <a:latin typeface="Arial"/>
                        <a:ea typeface="Arial"/>
                        <a:cs typeface="Arial"/>
                        <a:sym typeface="Arial"/>
                      </a:endParaRPr>
                    </a:p>
                  </a:txBody>
                  <a:tcPr marL="0" marR="0" marT="9525" marB="0" anchor="ctr"/>
                </a:tc>
                <a:tc>
                  <a:txBody>
                    <a:bodyPr/>
                    <a:lstStyle/>
                    <a:p>
                      <a:pPr marL="0" marR="0" lvl="0" indent="0" algn="ctr" rtl="0">
                        <a:spcBef>
                          <a:spcPts val="0"/>
                        </a:spcBef>
                        <a:spcAft>
                          <a:spcPts val="0"/>
                        </a:spcAft>
                        <a:buNone/>
                      </a:pPr>
                      <a:r>
                        <a:rPr lang="it-IT" sz="1800" b="1" u="none" strike="noStrike" cap="none"/>
                        <a:t>Serie 3</a:t>
                      </a:r>
                      <a:endParaRPr sz="1800" b="1" i="0" u="none" strike="noStrike" cap="none">
                        <a:solidFill>
                          <a:srgbClr val="000000"/>
                        </a:solidFill>
                        <a:latin typeface="Arial"/>
                        <a:ea typeface="Arial"/>
                        <a:cs typeface="Arial"/>
                        <a:sym typeface="Arial"/>
                      </a:endParaRPr>
                    </a:p>
                  </a:txBody>
                  <a:tcPr marL="0" marR="0" marT="9525" marB="0" anchor="ctr"/>
                </a:tc>
                <a:extLst>
                  <a:ext uri="{0D108BD9-81ED-4DB2-BD59-A6C34878D82A}">
                    <a16:rowId xmlns:a16="http://schemas.microsoft.com/office/drawing/2014/main" val="10000"/>
                  </a:ext>
                </a:extLst>
              </a:tr>
              <a:tr h="716925">
                <a:tc>
                  <a:txBody>
                    <a:bodyPr/>
                    <a:lstStyle/>
                    <a:p>
                      <a:pPr marL="0" marR="0" lvl="0" indent="0" algn="ctr" rtl="0">
                        <a:spcBef>
                          <a:spcPts val="0"/>
                        </a:spcBef>
                        <a:spcAft>
                          <a:spcPts val="0"/>
                        </a:spcAft>
                        <a:buNone/>
                      </a:pPr>
                      <a:r>
                        <a:rPr lang="it-IT" sz="1800" b="1" u="none" strike="noStrike" cap="none"/>
                        <a:t>Categoria 1</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it-IT" sz="1800" u="none" strike="noStrike" cap="none"/>
                        <a:t>4,3</a:t>
                      </a:r>
                      <a:endParaRPr sz="1800" b="0" i="0" u="none" strike="noStrike" cap="none">
                        <a:solidFill>
                          <a:srgbClr val="000000"/>
                        </a:solidFill>
                        <a:latin typeface="Arial"/>
                        <a:ea typeface="Arial"/>
                        <a:cs typeface="Arial"/>
                        <a:sym typeface="Arial"/>
                      </a:endParaRPr>
                    </a:p>
                  </a:txBody>
                  <a:tcPr marL="0" marR="0" marT="9525" marB="0" anchor="ctr"/>
                </a:tc>
                <a:tc>
                  <a:txBody>
                    <a:bodyPr/>
                    <a:lstStyle/>
                    <a:p>
                      <a:pPr marL="0" marR="0" lvl="0" indent="0" algn="ctr" rtl="0">
                        <a:spcBef>
                          <a:spcPts val="0"/>
                        </a:spcBef>
                        <a:spcAft>
                          <a:spcPts val="0"/>
                        </a:spcAft>
                        <a:buNone/>
                      </a:pPr>
                      <a:r>
                        <a:rPr lang="it-IT" sz="1800" u="none" strike="noStrike" cap="none"/>
                        <a:t>2,4</a:t>
                      </a:r>
                      <a:endParaRPr sz="1800" b="0" i="0" u="none" strike="noStrike" cap="none">
                        <a:solidFill>
                          <a:srgbClr val="000000"/>
                        </a:solidFill>
                        <a:latin typeface="Arial"/>
                        <a:ea typeface="Arial"/>
                        <a:cs typeface="Arial"/>
                        <a:sym typeface="Arial"/>
                      </a:endParaRPr>
                    </a:p>
                  </a:txBody>
                  <a:tcPr marL="0" marR="0" marT="9525" marB="0" anchor="ctr"/>
                </a:tc>
                <a:tc>
                  <a:txBody>
                    <a:bodyPr/>
                    <a:lstStyle/>
                    <a:p>
                      <a:pPr marL="0" marR="0" lvl="0" indent="0" algn="ctr" rtl="0">
                        <a:spcBef>
                          <a:spcPts val="0"/>
                        </a:spcBef>
                        <a:spcAft>
                          <a:spcPts val="0"/>
                        </a:spcAft>
                        <a:buNone/>
                      </a:pPr>
                      <a:r>
                        <a:rPr lang="it-IT" sz="1800" u="none" strike="noStrike" cap="none"/>
                        <a:t>2</a:t>
                      </a:r>
                      <a:endParaRPr sz="1800" b="0" i="0" u="none" strike="noStrike" cap="none">
                        <a:solidFill>
                          <a:srgbClr val="000000"/>
                        </a:solidFill>
                        <a:latin typeface="Arial"/>
                        <a:ea typeface="Arial"/>
                        <a:cs typeface="Arial"/>
                        <a:sym typeface="Arial"/>
                      </a:endParaRPr>
                    </a:p>
                  </a:txBody>
                  <a:tcPr marL="0" marR="0" marT="9525" marB="0" anchor="ctr"/>
                </a:tc>
                <a:extLst>
                  <a:ext uri="{0D108BD9-81ED-4DB2-BD59-A6C34878D82A}">
                    <a16:rowId xmlns:a16="http://schemas.microsoft.com/office/drawing/2014/main" val="10001"/>
                  </a:ext>
                </a:extLst>
              </a:tr>
              <a:tr h="716925">
                <a:tc>
                  <a:txBody>
                    <a:bodyPr/>
                    <a:lstStyle/>
                    <a:p>
                      <a:pPr marL="0" marR="0" lvl="0" indent="0" algn="ctr" rtl="0">
                        <a:spcBef>
                          <a:spcPts val="0"/>
                        </a:spcBef>
                        <a:spcAft>
                          <a:spcPts val="0"/>
                        </a:spcAft>
                        <a:buNone/>
                      </a:pPr>
                      <a:r>
                        <a:rPr lang="it-IT" sz="1800" b="1" u="none" strike="noStrike" cap="none"/>
                        <a:t>Categoria 2</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it-IT" sz="1800" u="none" strike="noStrike" cap="none"/>
                        <a:t>2,5</a:t>
                      </a:r>
                      <a:endParaRPr sz="1800" b="0" i="0" u="none" strike="noStrike" cap="none">
                        <a:solidFill>
                          <a:srgbClr val="000000"/>
                        </a:solidFill>
                        <a:latin typeface="Arial"/>
                        <a:ea typeface="Arial"/>
                        <a:cs typeface="Arial"/>
                        <a:sym typeface="Arial"/>
                      </a:endParaRPr>
                    </a:p>
                  </a:txBody>
                  <a:tcPr marL="0" marR="0" marT="9525" marB="0" anchor="ctr"/>
                </a:tc>
                <a:tc>
                  <a:txBody>
                    <a:bodyPr/>
                    <a:lstStyle/>
                    <a:p>
                      <a:pPr marL="0" marR="0" lvl="0" indent="0" algn="ctr" rtl="0">
                        <a:spcBef>
                          <a:spcPts val="0"/>
                        </a:spcBef>
                        <a:spcAft>
                          <a:spcPts val="0"/>
                        </a:spcAft>
                        <a:buNone/>
                      </a:pPr>
                      <a:r>
                        <a:rPr lang="it-IT" sz="1800" u="none" strike="noStrike" cap="none"/>
                        <a:t>4,4</a:t>
                      </a:r>
                      <a:endParaRPr sz="1800" b="0" i="0" u="none" strike="noStrike" cap="none">
                        <a:solidFill>
                          <a:srgbClr val="000000"/>
                        </a:solidFill>
                        <a:latin typeface="Arial"/>
                        <a:ea typeface="Arial"/>
                        <a:cs typeface="Arial"/>
                        <a:sym typeface="Arial"/>
                      </a:endParaRPr>
                    </a:p>
                  </a:txBody>
                  <a:tcPr marL="0" marR="0" marT="9525" marB="0" anchor="ctr"/>
                </a:tc>
                <a:tc>
                  <a:txBody>
                    <a:bodyPr/>
                    <a:lstStyle/>
                    <a:p>
                      <a:pPr marL="0" marR="0" lvl="0" indent="0" algn="ctr" rtl="0">
                        <a:spcBef>
                          <a:spcPts val="0"/>
                        </a:spcBef>
                        <a:spcAft>
                          <a:spcPts val="0"/>
                        </a:spcAft>
                        <a:buNone/>
                      </a:pPr>
                      <a:r>
                        <a:rPr lang="it-IT" sz="1800" u="none" strike="noStrike" cap="none"/>
                        <a:t>2</a:t>
                      </a:r>
                      <a:endParaRPr sz="1800" b="0" i="0" u="none" strike="noStrike" cap="none">
                        <a:solidFill>
                          <a:srgbClr val="000000"/>
                        </a:solidFill>
                        <a:latin typeface="Arial"/>
                        <a:ea typeface="Arial"/>
                        <a:cs typeface="Arial"/>
                        <a:sym typeface="Arial"/>
                      </a:endParaRPr>
                    </a:p>
                  </a:txBody>
                  <a:tcPr marL="0" marR="0" marT="9525" marB="0" anchor="ctr"/>
                </a:tc>
                <a:extLst>
                  <a:ext uri="{0D108BD9-81ED-4DB2-BD59-A6C34878D82A}">
                    <a16:rowId xmlns:a16="http://schemas.microsoft.com/office/drawing/2014/main" val="10002"/>
                  </a:ext>
                </a:extLst>
              </a:tr>
              <a:tr h="716925">
                <a:tc>
                  <a:txBody>
                    <a:bodyPr/>
                    <a:lstStyle/>
                    <a:p>
                      <a:pPr marL="0" marR="0" lvl="0" indent="0" algn="ctr" rtl="0">
                        <a:spcBef>
                          <a:spcPts val="0"/>
                        </a:spcBef>
                        <a:spcAft>
                          <a:spcPts val="0"/>
                        </a:spcAft>
                        <a:buNone/>
                      </a:pPr>
                      <a:r>
                        <a:rPr lang="it-IT" sz="1800" b="1" u="none" strike="noStrike" cap="none"/>
                        <a:t>Categoria 3</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it-IT" sz="1800" u="none" strike="noStrike" cap="none"/>
                        <a:t>3,5</a:t>
                      </a:r>
                      <a:endParaRPr sz="1800" b="0" i="0" u="none" strike="noStrike" cap="none">
                        <a:solidFill>
                          <a:srgbClr val="000000"/>
                        </a:solidFill>
                        <a:latin typeface="Arial"/>
                        <a:ea typeface="Arial"/>
                        <a:cs typeface="Arial"/>
                        <a:sym typeface="Arial"/>
                      </a:endParaRPr>
                    </a:p>
                  </a:txBody>
                  <a:tcPr marL="0" marR="0" marT="9525" marB="0" anchor="ctr"/>
                </a:tc>
                <a:tc>
                  <a:txBody>
                    <a:bodyPr/>
                    <a:lstStyle/>
                    <a:p>
                      <a:pPr marL="0" marR="0" lvl="0" indent="0" algn="ctr" rtl="0">
                        <a:spcBef>
                          <a:spcPts val="0"/>
                        </a:spcBef>
                        <a:spcAft>
                          <a:spcPts val="0"/>
                        </a:spcAft>
                        <a:buNone/>
                      </a:pPr>
                      <a:r>
                        <a:rPr lang="it-IT" sz="1800" u="none" strike="noStrike" cap="none"/>
                        <a:t>1,8</a:t>
                      </a:r>
                      <a:endParaRPr sz="1800" b="0" i="0" u="none" strike="noStrike" cap="none">
                        <a:solidFill>
                          <a:srgbClr val="000000"/>
                        </a:solidFill>
                        <a:latin typeface="Arial"/>
                        <a:ea typeface="Arial"/>
                        <a:cs typeface="Arial"/>
                        <a:sym typeface="Arial"/>
                      </a:endParaRPr>
                    </a:p>
                  </a:txBody>
                  <a:tcPr marL="0" marR="0" marT="9525" marB="0" anchor="ctr"/>
                </a:tc>
                <a:tc>
                  <a:txBody>
                    <a:bodyPr/>
                    <a:lstStyle/>
                    <a:p>
                      <a:pPr marL="0" marR="0" lvl="0" indent="0" algn="ctr" rtl="0">
                        <a:spcBef>
                          <a:spcPts val="0"/>
                        </a:spcBef>
                        <a:spcAft>
                          <a:spcPts val="0"/>
                        </a:spcAft>
                        <a:buNone/>
                      </a:pPr>
                      <a:r>
                        <a:rPr lang="it-IT" sz="1800" u="none" strike="noStrike" cap="none"/>
                        <a:t>3</a:t>
                      </a:r>
                      <a:endParaRPr sz="1800" b="0" i="0" u="none" strike="noStrike" cap="none">
                        <a:solidFill>
                          <a:srgbClr val="000000"/>
                        </a:solidFill>
                        <a:latin typeface="Arial"/>
                        <a:ea typeface="Arial"/>
                        <a:cs typeface="Arial"/>
                        <a:sym typeface="Arial"/>
                      </a:endParaRPr>
                    </a:p>
                  </a:txBody>
                  <a:tcPr marL="0" marR="0" marT="9525" marB="0" anchor="ctr"/>
                </a:tc>
                <a:extLst>
                  <a:ext uri="{0D108BD9-81ED-4DB2-BD59-A6C34878D82A}">
                    <a16:rowId xmlns:a16="http://schemas.microsoft.com/office/drawing/2014/main" val="10003"/>
                  </a:ext>
                </a:extLst>
              </a:tr>
              <a:tr h="716925">
                <a:tc>
                  <a:txBody>
                    <a:bodyPr/>
                    <a:lstStyle/>
                    <a:p>
                      <a:pPr marL="0" marR="0" lvl="0" indent="0" algn="ctr" rtl="0">
                        <a:spcBef>
                          <a:spcPts val="0"/>
                        </a:spcBef>
                        <a:spcAft>
                          <a:spcPts val="0"/>
                        </a:spcAft>
                        <a:buNone/>
                      </a:pPr>
                      <a:r>
                        <a:rPr lang="it-IT" sz="1800" b="1" u="none" strike="noStrike" cap="none"/>
                        <a:t>Categoria 4</a:t>
                      </a:r>
                      <a:endParaRPr sz="1800" b="1" i="0" u="none" strike="noStrike" cap="non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it-IT" sz="1800" u="none" strike="noStrike" cap="none"/>
                        <a:t>4,5</a:t>
                      </a:r>
                      <a:endParaRPr sz="1800" b="0" i="0" u="none" strike="noStrike" cap="none">
                        <a:solidFill>
                          <a:srgbClr val="000000"/>
                        </a:solidFill>
                        <a:latin typeface="Arial"/>
                        <a:ea typeface="Arial"/>
                        <a:cs typeface="Arial"/>
                        <a:sym typeface="Arial"/>
                      </a:endParaRPr>
                    </a:p>
                  </a:txBody>
                  <a:tcPr marL="0" marR="0" marT="9525" marB="0" anchor="ctr"/>
                </a:tc>
                <a:tc>
                  <a:txBody>
                    <a:bodyPr/>
                    <a:lstStyle/>
                    <a:p>
                      <a:pPr marL="0" marR="0" lvl="0" indent="0" algn="ctr" rtl="0">
                        <a:spcBef>
                          <a:spcPts val="0"/>
                        </a:spcBef>
                        <a:spcAft>
                          <a:spcPts val="0"/>
                        </a:spcAft>
                        <a:buNone/>
                      </a:pPr>
                      <a:r>
                        <a:rPr lang="it-IT" sz="1800" u="none" strike="noStrike" cap="none"/>
                        <a:t>2,8</a:t>
                      </a:r>
                      <a:endParaRPr sz="1800" b="0" i="0" u="none" strike="noStrike" cap="none">
                        <a:solidFill>
                          <a:srgbClr val="000000"/>
                        </a:solidFill>
                        <a:latin typeface="Arial"/>
                        <a:ea typeface="Arial"/>
                        <a:cs typeface="Arial"/>
                        <a:sym typeface="Arial"/>
                      </a:endParaRPr>
                    </a:p>
                  </a:txBody>
                  <a:tcPr marL="0" marR="0" marT="9525" marB="0" anchor="ctr"/>
                </a:tc>
                <a:tc>
                  <a:txBody>
                    <a:bodyPr/>
                    <a:lstStyle/>
                    <a:p>
                      <a:pPr marL="0" marR="0" lvl="0" indent="0" algn="ctr" rtl="0">
                        <a:spcBef>
                          <a:spcPts val="0"/>
                        </a:spcBef>
                        <a:spcAft>
                          <a:spcPts val="0"/>
                        </a:spcAft>
                        <a:buNone/>
                      </a:pPr>
                      <a:r>
                        <a:rPr lang="it-IT" sz="1800" u="none" strike="noStrike" cap="none"/>
                        <a:t>5</a:t>
                      </a:r>
                      <a:endParaRPr sz="1800" b="0" i="0" u="none" strike="noStrike" cap="none">
                        <a:solidFill>
                          <a:srgbClr val="000000"/>
                        </a:solidFill>
                        <a:latin typeface="Arial"/>
                        <a:ea typeface="Arial"/>
                        <a:cs typeface="Arial"/>
                        <a:sym typeface="Arial"/>
                      </a:endParaRPr>
                    </a:p>
                  </a:txBody>
                  <a:tcPr marL="0" marR="0" marT="9525"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xfrm>
            <a:off x="456000" y="1160463"/>
            <a:ext cx="11736000"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b="1"/>
              <a:t>Titolo di esempio slide 8</a:t>
            </a:r>
            <a:endParaRPr/>
          </a:p>
        </p:txBody>
      </p:sp>
      <p:pic>
        <p:nvPicPr>
          <p:cNvPr id="156" name="Google Shape;156;p9" descr="Immagine decorativa&#10;&#10;Lampadina. Rappresenta un'intuizione, un'idea."/>
          <p:cNvPicPr preferRelativeResize="0"/>
          <p:nvPr/>
        </p:nvPicPr>
        <p:blipFill rotWithShape="1">
          <a:blip r:embed="rId3">
            <a:alphaModFix/>
          </a:blip>
          <a:srcRect/>
          <a:stretch/>
        </p:blipFill>
        <p:spPr>
          <a:xfrm>
            <a:off x="558606" y="3240824"/>
            <a:ext cx="2369940" cy="2537427"/>
          </a:xfrm>
          <a:prstGeom prst="rect">
            <a:avLst/>
          </a:prstGeom>
          <a:noFill/>
          <a:ln>
            <a:noFill/>
          </a:ln>
        </p:spPr>
      </p:pic>
      <p:pic>
        <p:nvPicPr>
          <p:cNvPr id="157" name="Google Shape;157;p9" descr="&#10;&#10;Ritratto di Leonardo Da Vinci"/>
          <p:cNvPicPr preferRelativeResize="0"/>
          <p:nvPr/>
        </p:nvPicPr>
        <p:blipFill rotWithShape="1">
          <a:blip r:embed="rId4">
            <a:alphaModFix/>
          </a:blip>
          <a:srcRect/>
          <a:stretch/>
        </p:blipFill>
        <p:spPr>
          <a:xfrm>
            <a:off x="3133545" y="2893457"/>
            <a:ext cx="2369940" cy="3559097"/>
          </a:xfrm>
          <a:prstGeom prst="rect">
            <a:avLst/>
          </a:prstGeom>
          <a:noFill/>
          <a:ln>
            <a:noFill/>
          </a:ln>
        </p:spPr>
      </p:pic>
      <p:sp>
        <p:nvSpPr>
          <p:cNvPr id="158" name="Google Shape;158;p9"/>
          <p:cNvSpPr txBox="1">
            <a:spLocks noGrp="1"/>
          </p:cNvSpPr>
          <p:nvPr>
            <p:ph type="body" idx="1"/>
          </p:nvPr>
        </p:nvSpPr>
        <p:spPr>
          <a:xfrm>
            <a:off x="6096000" y="2905491"/>
            <a:ext cx="5240240" cy="355909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it-IT" sz="3200">
                <a:latin typeface="Arial"/>
                <a:ea typeface="Arial"/>
                <a:cs typeface="Arial"/>
                <a:sym typeface="Arial"/>
              </a:rPr>
              <a:t>Inserire testo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163"/>
        <p:cNvGrpSpPr/>
        <p:nvPr/>
      </p:nvGrpSpPr>
      <p:grpSpPr>
        <a:xfrm>
          <a:off x="0" y="0"/>
          <a:ext cx="0" cy="0"/>
          <a:chOff x="0" y="0"/>
          <a:chExt cx="0" cy="0"/>
        </a:xfrm>
      </p:grpSpPr>
      <p:sp>
        <p:nvSpPr>
          <p:cNvPr id="164" name="Google Shape;164;p10"/>
          <p:cNvSpPr txBox="1">
            <a:spLocks noGrp="1"/>
          </p:cNvSpPr>
          <p:nvPr>
            <p:ph type="title"/>
          </p:nvPr>
        </p:nvSpPr>
        <p:spPr>
          <a:xfrm>
            <a:off x="456000" y="1160463"/>
            <a:ext cx="11736000"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b="1"/>
              <a:t>Titolo di esempio slide 9</a:t>
            </a:r>
            <a:endParaRPr/>
          </a:p>
        </p:txBody>
      </p:sp>
      <p:pic>
        <p:nvPicPr>
          <p:cNvPr id="165" name="Google Shape;165;p10" descr="Il Chiaro di Luna di Ludwig Van Beethoven" title="Video musicale"/>
          <p:cNvPicPr preferRelativeResize="0">
            <a:picLocks noGrp="1"/>
          </p:cNvPicPr>
          <p:nvPr>
            <p:ph type="body" idx="1"/>
          </p:nvPr>
        </p:nvPicPr>
        <p:blipFill rotWithShape="1">
          <a:blip r:embed="rId3">
            <a:alphaModFix/>
          </a:blip>
          <a:srcRect/>
          <a:stretch/>
        </p:blipFill>
        <p:spPr>
          <a:xfrm>
            <a:off x="942924" y="3587749"/>
            <a:ext cx="4572000" cy="2571750"/>
          </a:xfrm>
          <a:prstGeom prst="rect">
            <a:avLst/>
          </a:prstGeom>
          <a:noFill/>
          <a:ln>
            <a:noFill/>
          </a:ln>
        </p:spPr>
      </p:pic>
      <p:sp>
        <p:nvSpPr>
          <p:cNvPr id="166" name="Google Shape;166;p10"/>
          <p:cNvSpPr txBox="1">
            <a:spLocks noGrp="1"/>
          </p:cNvSpPr>
          <p:nvPr>
            <p:ph type="body" idx="4294967295"/>
          </p:nvPr>
        </p:nvSpPr>
        <p:spPr>
          <a:xfrm>
            <a:off x="460512" y="2677086"/>
            <a:ext cx="5955528" cy="1821327"/>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Clr>
                <a:schemeClr val="dk1"/>
              </a:buClr>
              <a:buSzPts val="1800"/>
              <a:buFont typeface="Arial"/>
              <a:buChar char="•"/>
            </a:pPr>
            <a:r>
              <a:rPr lang="it-IT" sz="1800" u="sng">
                <a:solidFill>
                  <a:schemeClr val="hlink"/>
                </a:solidFill>
                <a:latin typeface="Arial"/>
                <a:ea typeface="Arial"/>
                <a:cs typeface="Arial"/>
                <a:sym typeface="Arial"/>
                <a:hlinkClick r:id="rId4"/>
              </a:rPr>
              <a:t>https://www.youtube.com/watch?v=5-MT5zeY6CU</a:t>
            </a:r>
            <a:endParaRPr sz="18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456000" y="1160463"/>
            <a:ext cx="11736000"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b="1"/>
              <a:t>Bibliografia</a:t>
            </a:r>
            <a:endParaRPr/>
          </a:p>
        </p:txBody>
      </p:sp>
      <p:sp>
        <p:nvSpPr>
          <p:cNvPr id="173" name="Google Shape;173;p13"/>
          <p:cNvSpPr txBox="1">
            <a:spLocks noGrp="1"/>
          </p:cNvSpPr>
          <p:nvPr>
            <p:ph type="body" idx="4294967295"/>
          </p:nvPr>
        </p:nvSpPr>
        <p:spPr>
          <a:xfrm>
            <a:off x="460800" y="2685359"/>
            <a:ext cx="11382000" cy="3859500"/>
          </a:xfrm>
          <a:prstGeom prst="rect">
            <a:avLst/>
          </a:prstGeom>
          <a:noFill/>
          <a:ln>
            <a:noFill/>
          </a:ln>
        </p:spPr>
        <p:txBody>
          <a:bodyPr spcFirstLastPara="1" wrap="square" lIns="91425" tIns="45700" rIns="91425" bIns="45700" anchor="t" anchorCtr="0">
            <a:normAutofit fontScale="55000" lnSpcReduction="20000"/>
          </a:bodyPr>
          <a:lstStyle/>
          <a:p>
            <a:pPr marL="457200" lvl="0" indent="-325921" algn="l" rtl="0">
              <a:lnSpc>
                <a:spcPct val="115000"/>
              </a:lnSpc>
              <a:spcBef>
                <a:spcPts val="0"/>
              </a:spcBef>
              <a:spcAft>
                <a:spcPts val="0"/>
              </a:spcAft>
              <a:buSzPct val="100000"/>
              <a:buFont typeface="Arial"/>
              <a:buAutoNum type="arabicPeriod"/>
            </a:pPr>
            <a:r>
              <a:rPr lang="it-IT" sz="3226">
                <a:latin typeface="Arial"/>
                <a:ea typeface="Arial"/>
                <a:cs typeface="Arial"/>
                <a:sym typeface="Arial"/>
              </a:rPr>
              <a:t>Rendere le presentazioni di PowerPoint accessibili per gli utenti con disabilità (Microsoft support) </a:t>
            </a:r>
            <a:r>
              <a:rPr lang="it-IT" sz="3226" u="sng">
                <a:solidFill>
                  <a:schemeClr val="hlink"/>
                </a:solidFill>
                <a:latin typeface="Arial"/>
                <a:ea typeface="Arial"/>
                <a:cs typeface="Arial"/>
                <a:sym typeface="Arial"/>
                <a:hlinkClick r:id="rId3"/>
              </a:rPr>
              <a:t>https://support.microsoft.com/it-it/office/rendere-le-presentazioni-di-powerpoint-accessibili-per-gli-utenti-con-disabilit%C3%A0-6f7772b2-2f33-4bd2-8ca7-dae3b2b3ef25</a:t>
            </a:r>
            <a:endParaRPr sz="3226"/>
          </a:p>
          <a:p>
            <a:pPr marL="457200" lvl="0" indent="0" algn="l" rtl="0">
              <a:lnSpc>
                <a:spcPct val="115000"/>
              </a:lnSpc>
              <a:spcBef>
                <a:spcPts val="0"/>
              </a:spcBef>
              <a:spcAft>
                <a:spcPts val="0"/>
              </a:spcAft>
              <a:buNone/>
            </a:pPr>
            <a:endParaRPr sz="3226"/>
          </a:p>
          <a:p>
            <a:pPr marL="457200" lvl="0" indent="-325921" algn="l" rtl="0">
              <a:lnSpc>
                <a:spcPct val="115000"/>
              </a:lnSpc>
              <a:spcBef>
                <a:spcPts val="1000"/>
              </a:spcBef>
              <a:spcAft>
                <a:spcPts val="0"/>
              </a:spcAft>
              <a:buSzPct val="100000"/>
              <a:buFont typeface="Arial"/>
              <a:buAutoNum type="arabicPeriod"/>
            </a:pPr>
            <a:r>
              <a:rPr lang="it-IT" sz="3226">
                <a:latin typeface="Arial"/>
                <a:ea typeface="Arial"/>
                <a:cs typeface="Arial"/>
                <a:sym typeface="Arial"/>
              </a:rPr>
              <a:t>Tips to use with Microsoft PowerPoint </a:t>
            </a:r>
            <a:r>
              <a:rPr lang="it-IT" sz="3226" u="sng">
                <a:solidFill>
                  <a:schemeClr val="hlink"/>
                </a:solidFill>
                <a:latin typeface="Arial"/>
                <a:ea typeface="Arial"/>
                <a:cs typeface="Arial"/>
                <a:sym typeface="Arial"/>
                <a:hlinkClick r:id="rId4"/>
              </a:rPr>
              <a:t>https://docs.wiris.com/mathtype/en/mathtype-office-tools/support/mathtype-tips---tricks/tips-to-use-with-microsoft-powerpoint.html</a:t>
            </a:r>
            <a:endParaRPr sz="3226"/>
          </a:p>
          <a:p>
            <a:pPr marL="457200" lvl="0" indent="0" algn="l" rtl="0">
              <a:lnSpc>
                <a:spcPct val="115000"/>
              </a:lnSpc>
              <a:spcBef>
                <a:spcPts val="1000"/>
              </a:spcBef>
              <a:spcAft>
                <a:spcPts val="0"/>
              </a:spcAft>
              <a:buNone/>
            </a:pPr>
            <a:endParaRPr sz="3226"/>
          </a:p>
          <a:p>
            <a:pPr marL="457200" lvl="0" indent="-325921" algn="l" rtl="0">
              <a:lnSpc>
                <a:spcPct val="115000"/>
              </a:lnSpc>
              <a:spcBef>
                <a:spcPts val="1000"/>
              </a:spcBef>
              <a:spcAft>
                <a:spcPts val="0"/>
              </a:spcAft>
              <a:buSzPct val="100000"/>
              <a:buFont typeface="Arial"/>
              <a:buAutoNum type="arabicPeriod"/>
            </a:pPr>
            <a:r>
              <a:rPr lang="it-IT" sz="3226">
                <a:latin typeface="Arial"/>
                <a:ea typeface="Arial"/>
                <a:cs typeface="Arial"/>
                <a:sym typeface="Arial"/>
              </a:rPr>
              <a:t>STEM in Microsoft PowerPoint: Public STEM Accessibility </a:t>
            </a:r>
            <a:r>
              <a:rPr lang="it-IT" sz="3226" u="sng">
                <a:solidFill>
                  <a:schemeClr val="hlink"/>
                </a:solidFill>
                <a:latin typeface="Arial"/>
                <a:ea typeface="Arial"/>
                <a:cs typeface="Arial"/>
                <a:sym typeface="Arial"/>
                <a:hlinkClick r:id="rId5"/>
              </a:rPr>
              <a:t>https://ccconlineed.instructure.com/courses/6911/pages/stem-in-microsoft-powerpoint</a:t>
            </a:r>
            <a:endParaRPr sz="3226"/>
          </a:p>
          <a:p>
            <a:pPr marL="457200" lvl="0" indent="0" algn="l" rtl="0">
              <a:lnSpc>
                <a:spcPct val="115000"/>
              </a:lnSpc>
              <a:spcBef>
                <a:spcPts val="1000"/>
              </a:spcBef>
              <a:spcAft>
                <a:spcPts val="0"/>
              </a:spcAft>
              <a:buNone/>
            </a:pPr>
            <a:endParaRPr sz="3226"/>
          </a:p>
          <a:p>
            <a:pPr marL="457200" lvl="0" indent="-325921" algn="l" rtl="0">
              <a:lnSpc>
                <a:spcPct val="115000"/>
              </a:lnSpc>
              <a:spcBef>
                <a:spcPts val="0"/>
              </a:spcBef>
              <a:spcAft>
                <a:spcPts val="0"/>
              </a:spcAft>
              <a:buSzPct val="100000"/>
              <a:buAutoNum type="arabicPeriod"/>
            </a:pPr>
            <a:r>
              <a:rPr lang="it-IT" sz="3226"/>
              <a:t>Guida generale per rendere l’apprendimento accessibile</a:t>
            </a:r>
            <a:endParaRPr sz="3226"/>
          </a:p>
          <a:p>
            <a:pPr marL="457200" lvl="0" indent="0" algn="l" rtl="0">
              <a:lnSpc>
                <a:spcPct val="115000"/>
              </a:lnSpc>
              <a:spcBef>
                <a:spcPts val="0"/>
              </a:spcBef>
              <a:spcAft>
                <a:spcPts val="0"/>
              </a:spcAft>
              <a:buNone/>
            </a:pPr>
            <a:r>
              <a:rPr lang="it-IT" sz="3226" u="sng">
                <a:solidFill>
                  <a:schemeClr val="hlink"/>
                </a:solidFill>
                <a:hlinkClick r:id="rId6"/>
              </a:rPr>
              <a:t>https://drive.google.com/file/d/1oDOWkmMAOYDkxW7c0lCSqlIIVi1VKvX6/view?usp=sharing</a:t>
            </a:r>
            <a:endParaRPr sz="3226"/>
          </a:p>
          <a:p>
            <a:pPr marL="144000" lvl="0" indent="0" algn="l" rtl="0">
              <a:lnSpc>
                <a:spcPct val="90000"/>
              </a:lnSpc>
              <a:spcBef>
                <a:spcPts val="1000"/>
              </a:spcBef>
              <a:spcAft>
                <a:spcPts val="0"/>
              </a:spcAft>
              <a:buNone/>
            </a:pP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idx="4294967295"/>
          </p:nvPr>
        </p:nvSpPr>
        <p:spPr>
          <a:xfrm>
            <a:off x="838200" y="-1325563"/>
            <a:ext cx="10515600" cy="132556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400"/>
              <a:buFont typeface="Arial"/>
              <a:buNone/>
            </a:pPr>
            <a:r>
              <a:rPr lang="it-IT"/>
              <a:t>Università degli Studi di Padova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7C2C442-6472-A6FD-85C8-C7E6CB8E8699}"/>
            </a:ext>
          </a:extLst>
        </p:cNvPr>
        <p:cNvGrpSpPr/>
        <p:nvPr/>
      </p:nvGrpSpPr>
      <p:grpSpPr>
        <a:xfrm>
          <a:off x="0" y="0"/>
          <a:ext cx="0" cy="0"/>
          <a:chOff x="0" y="0"/>
          <a:chExt cx="0" cy="0"/>
        </a:xfrm>
      </p:grpSpPr>
      <p:sp>
        <p:nvSpPr>
          <p:cNvPr id="104" name="Google Shape;104;p2">
            <a:extLst>
              <a:ext uri="{FF2B5EF4-FFF2-40B4-BE49-F238E27FC236}">
                <a16:creationId xmlns:a16="http://schemas.microsoft.com/office/drawing/2014/main" id="{C8E27A28-359F-BB29-09AE-F48E3B3F1728}"/>
              </a:ext>
            </a:extLst>
          </p:cNvPr>
          <p:cNvSpPr txBox="1">
            <a:spLocks noGrp="1"/>
          </p:cNvSpPr>
          <p:nvPr>
            <p:ph type="title"/>
          </p:nvPr>
        </p:nvSpPr>
        <p:spPr>
          <a:xfrm>
            <a:off x="456000" y="1160463"/>
            <a:ext cx="4445184"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b="1" dirty="0"/>
              <a:t>Analisi cinematica</a:t>
            </a:r>
            <a:endParaRPr dirty="0"/>
          </a:p>
        </p:txBody>
      </p:sp>
      <p:pic>
        <p:nvPicPr>
          <p:cNvPr id="5" name="Immagine 4">
            <a:extLst>
              <a:ext uri="{FF2B5EF4-FFF2-40B4-BE49-F238E27FC236}">
                <a16:creationId xmlns:a16="http://schemas.microsoft.com/office/drawing/2014/main" id="{90A6F3B7-BFBD-1168-FD43-4149FF06E46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456000" y="2348463"/>
            <a:ext cx="4395526" cy="4034589"/>
          </a:xfrm>
          <a:prstGeom prst="rect">
            <a:avLst/>
          </a:prstGeom>
        </p:spPr>
      </p:pic>
      <p:sp>
        <p:nvSpPr>
          <p:cNvPr id="6" name="Google Shape;105;p2">
            <a:extLst>
              <a:ext uri="{FF2B5EF4-FFF2-40B4-BE49-F238E27FC236}">
                <a16:creationId xmlns:a16="http://schemas.microsoft.com/office/drawing/2014/main" id="{2DAE01C3-F62F-E40C-40E6-12B803D62A61}"/>
              </a:ext>
            </a:extLst>
          </p:cNvPr>
          <p:cNvSpPr txBox="1">
            <a:spLocks/>
          </p:cNvSpPr>
          <p:nvPr/>
        </p:nvSpPr>
        <p:spPr>
          <a:xfrm>
            <a:off x="5612900" y="2201761"/>
            <a:ext cx="6123100" cy="418129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3200"/>
              <a:buFont typeface="Arial"/>
              <a:buNone/>
            </a:pPr>
            <a:r>
              <a:rPr lang="it-IT" dirty="0"/>
              <a:t>Sono indicate a fianco le maglie utilizzate per l’analisi cinematica.</a:t>
            </a:r>
          </a:p>
          <a:p>
            <a:pPr marL="0" indent="0">
              <a:spcBef>
                <a:spcPts val="0"/>
              </a:spcBef>
              <a:buSzPts val="3200"/>
              <a:buFont typeface="Arial"/>
              <a:buNone/>
            </a:pPr>
            <a:endParaRPr lang="it-IT" dirty="0"/>
          </a:p>
          <a:p>
            <a:pPr marL="0" indent="0">
              <a:spcBef>
                <a:spcPts val="0"/>
              </a:spcBef>
              <a:buSzPts val="3200"/>
              <a:buFont typeface="Arial"/>
              <a:buNone/>
            </a:pPr>
            <a:r>
              <a:rPr lang="it-IT" dirty="0"/>
              <a:t>Per praticità sono stati determinati i punti F e G.</a:t>
            </a:r>
          </a:p>
          <a:p>
            <a:pPr marL="0" indent="0">
              <a:spcBef>
                <a:spcPts val="0"/>
              </a:spcBef>
              <a:buSzPts val="3200"/>
              <a:buFont typeface="Arial"/>
              <a:buNone/>
            </a:pPr>
            <a:endParaRPr lang="it-IT" dirty="0"/>
          </a:p>
          <a:p>
            <a:pPr marL="0" indent="0">
              <a:spcBef>
                <a:spcPts val="0"/>
              </a:spcBef>
              <a:buSzPts val="3200"/>
              <a:buFont typeface="Arial"/>
              <a:buNone/>
            </a:pPr>
            <a:r>
              <a:rPr lang="it-IT" dirty="0"/>
              <a:t>Dato l’andamento della posizione angolare della manovella, si ricavano le posizioni degli altri membri.</a:t>
            </a:r>
          </a:p>
          <a:p>
            <a:pPr indent="-457200">
              <a:spcBef>
                <a:spcPts val="0"/>
              </a:spcBef>
              <a:buSzPts val="3200"/>
              <a:buFontTx/>
              <a:buChar char="-"/>
            </a:pPr>
            <a:endParaRPr lang="it-IT" dirty="0"/>
          </a:p>
        </p:txBody>
      </p:sp>
      <p:grpSp>
        <p:nvGrpSpPr>
          <p:cNvPr id="9" name="Gruppo 8">
            <a:extLst>
              <a:ext uri="{FF2B5EF4-FFF2-40B4-BE49-F238E27FC236}">
                <a16:creationId xmlns:a16="http://schemas.microsoft.com/office/drawing/2014/main" id="{2F56AC29-2936-8EB7-71E5-3FA117ED5A4A}"/>
              </a:ext>
            </a:extLst>
          </p:cNvPr>
          <p:cNvGrpSpPr/>
          <p:nvPr/>
        </p:nvGrpSpPr>
        <p:grpSpPr>
          <a:xfrm>
            <a:off x="0" y="6550222"/>
            <a:ext cx="12192000" cy="307778"/>
            <a:chOff x="0" y="6550222"/>
            <a:chExt cx="12192000" cy="307778"/>
          </a:xfrm>
        </p:grpSpPr>
        <p:sp>
          <p:nvSpPr>
            <p:cNvPr id="10" name="CasellaDiTesto 9">
              <a:extLst>
                <a:ext uri="{FF2B5EF4-FFF2-40B4-BE49-F238E27FC236}">
                  <a16:creationId xmlns:a16="http://schemas.microsoft.com/office/drawing/2014/main" id="{E96C3058-411F-209A-6AF8-6905B4FD5AA5}"/>
                </a:ext>
              </a:extLst>
            </p:cNvPr>
            <p:cNvSpPr txBox="1"/>
            <p:nvPr/>
          </p:nvSpPr>
          <p:spPr>
            <a:xfrm>
              <a:off x="0" y="6550222"/>
              <a:ext cx="2202426" cy="307777"/>
            </a:xfrm>
            <a:prstGeom prst="rect">
              <a:avLst/>
            </a:prstGeom>
            <a:noFill/>
          </p:spPr>
          <p:txBody>
            <a:bodyPr wrap="square" rtlCol="0">
              <a:spAutoFit/>
            </a:bodyPr>
            <a:lstStyle/>
            <a:p>
              <a:r>
                <a:rPr lang="it-IT" dirty="0">
                  <a:solidFill>
                    <a:schemeClr val="tx1"/>
                  </a:solidFill>
                </a:rPr>
                <a:t>Luca Cannone, 2072787</a:t>
              </a:r>
            </a:p>
          </p:txBody>
        </p:sp>
        <p:sp>
          <p:nvSpPr>
            <p:cNvPr id="11" name="CasellaDiTesto 10">
              <a:extLst>
                <a:ext uri="{FF2B5EF4-FFF2-40B4-BE49-F238E27FC236}">
                  <a16:creationId xmlns:a16="http://schemas.microsoft.com/office/drawing/2014/main" id="{3997F4B9-C52D-BC07-52A8-162CCD6E3161}"/>
                </a:ext>
              </a:extLst>
            </p:cNvPr>
            <p:cNvSpPr txBox="1">
              <a:spLocks/>
            </p:cNvSpPr>
            <p:nvPr/>
          </p:nvSpPr>
          <p:spPr>
            <a:xfrm>
              <a:off x="7497096" y="6550223"/>
              <a:ext cx="4694904" cy="307777"/>
            </a:xfrm>
            <a:prstGeom prst="rect">
              <a:avLst/>
            </a:prstGeom>
            <a:noFill/>
          </p:spPr>
          <p:txBody>
            <a:bodyPr wrap="square" rtlCol="0">
              <a:spAutoFit/>
            </a:bodyPr>
            <a:lstStyle/>
            <a:p>
              <a:r>
                <a:rPr lang="it-IT" dirty="0">
                  <a:solidFill>
                    <a:schemeClr val="tx1"/>
                  </a:solidFill>
                </a:rPr>
                <a:t>Corso di Simulazione di Sistemi Multi-body, AA. 2024-25</a:t>
              </a:r>
            </a:p>
          </p:txBody>
        </p:sp>
      </p:grpSp>
    </p:spTree>
    <p:extLst>
      <p:ext uri="{BB962C8B-B14F-4D97-AF65-F5344CB8AC3E}">
        <p14:creationId xmlns:p14="http://schemas.microsoft.com/office/powerpoint/2010/main" val="184378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5E1C40E-D6CC-9AA0-2ECD-7EAE97BD7BD1}"/>
            </a:ext>
          </a:extLst>
        </p:cNvPr>
        <p:cNvGrpSpPr/>
        <p:nvPr/>
      </p:nvGrpSpPr>
      <p:grpSpPr>
        <a:xfrm>
          <a:off x="0" y="0"/>
          <a:ext cx="0" cy="0"/>
          <a:chOff x="0" y="0"/>
          <a:chExt cx="0" cy="0"/>
        </a:xfrm>
      </p:grpSpPr>
      <p:sp>
        <p:nvSpPr>
          <p:cNvPr id="104" name="Google Shape;104;p2">
            <a:extLst>
              <a:ext uri="{FF2B5EF4-FFF2-40B4-BE49-F238E27FC236}">
                <a16:creationId xmlns:a16="http://schemas.microsoft.com/office/drawing/2014/main" id="{BEAFAC39-FE76-7F4A-7EDE-B574BF53097D}"/>
              </a:ext>
            </a:extLst>
          </p:cNvPr>
          <p:cNvSpPr txBox="1">
            <a:spLocks noGrp="1"/>
          </p:cNvSpPr>
          <p:nvPr>
            <p:ph type="title"/>
          </p:nvPr>
        </p:nvSpPr>
        <p:spPr>
          <a:xfrm>
            <a:off x="456000" y="1160463"/>
            <a:ext cx="4445184"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b="1" dirty="0"/>
              <a:t>Analisi cinematica</a:t>
            </a:r>
            <a:endParaRPr dirty="0"/>
          </a:p>
        </p:txBody>
      </p:sp>
      <p:sp>
        <p:nvSpPr>
          <p:cNvPr id="6" name="Google Shape;105;p2">
            <a:extLst>
              <a:ext uri="{FF2B5EF4-FFF2-40B4-BE49-F238E27FC236}">
                <a16:creationId xmlns:a16="http://schemas.microsoft.com/office/drawing/2014/main" id="{E13C6732-B422-BC86-23ED-D241918957C7}"/>
              </a:ext>
            </a:extLst>
          </p:cNvPr>
          <p:cNvSpPr txBox="1">
            <a:spLocks/>
          </p:cNvSpPr>
          <p:nvPr/>
        </p:nvSpPr>
        <p:spPr>
          <a:xfrm>
            <a:off x="5612900" y="2201761"/>
            <a:ext cx="6123100" cy="418129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3200"/>
              <a:buFont typeface="Arial"/>
              <a:buNone/>
            </a:pPr>
            <a:r>
              <a:rPr lang="it-IT" dirty="0"/>
              <a:t>Si ottengono così i parametri descrittivi della cinematica del pattino E.</a:t>
            </a:r>
          </a:p>
          <a:p>
            <a:pPr marL="0" indent="0">
              <a:spcBef>
                <a:spcPts val="0"/>
              </a:spcBef>
              <a:buSzPts val="3200"/>
              <a:buFont typeface="Arial"/>
              <a:buNone/>
            </a:pPr>
            <a:endParaRPr lang="it-IT" dirty="0"/>
          </a:p>
          <a:p>
            <a:pPr marL="0" indent="0">
              <a:spcBef>
                <a:spcPts val="0"/>
              </a:spcBef>
              <a:buSzPts val="3200"/>
              <a:buFont typeface="Arial"/>
              <a:buNone/>
            </a:pPr>
            <a:r>
              <a:rPr lang="it-IT" dirty="0"/>
              <a:t>La corsa non risulta sufficiente per i vincoli di progetto, si decide quindi di modificare la lunghezza della manovella CB affinché la corsa del pacco soddisfi i requisiti</a:t>
            </a:r>
          </a:p>
          <a:p>
            <a:pPr indent="-457200">
              <a:spcBef>
                <a:spcPts val="0"/>
              </a:spcBef>
              <a:buSzPts val="3200"/>
              <a:buFontTx/>
              <a:buChar char="-"/>
            </a:pPr>
            <a:endParaRPr lang="it-IT" dirty="0"/>
          </a:p>
        </p:txBody>
      </p:sp>
      <p:grpSp>
        <p:nvGrpSpPr>
          <p:cNvPr id="2" name="Gruppo 1">
            <a:extLst>
              <a:ext uri="{FF2B5EF4-FFF2-40B4-BE49-F238E27FC236}">
                <a16:creationId xmlns:a16="http://schemas.microsoft.com/office/drawing/2014/main" id="{C54EB543-E437-0439-627F-4CD71C7DF67F}"/>
              </a:ext>
            </a:extLst>
          </p:cNvPr>
          <p:cNvGrpSpPr/>
          <p:nvPr/>
        </p:nvGrpSpPr>
        <p:grpSpPr>
          <a:xfrm>
            <a:off x="0" y="6550222"/>
            <a:ext cx="12192000" cy="307778"/>
            <a:chOff x="0" y="6550222"/>
            <a:chExt cx="12192000" cy="307778"/>
          </a:xfrm>
        </p:grpSpPr>
        <p:sp>
          <p:nvSpPr>
            <p:cNvPr id="3" name="CasellaDiTesto 2">
              <a:extLst>
                <a:ext uri="{FF2B5EF4-FFF2-40B4-BE49-F238E27FC236}">
                  <a16:creationId xmlns:a16="http://schemas.microsoft.com/office/drawing/2014/main" id="{9BD181E7-DFC2-2B9C-04F9-0BE10808AA36}"/>
                </a:ext>
              </a:extLst>
            </p:cNvPr>
            <p:cNvSpPr txBox="1"/>
            <p:nvPr/>
          </p:nvSpPr>
          <p:spPr>
            <a:xfrm>
              <a:off x="0" y="6550222"/>
              <a:ext cx="2202426" cy="307777"/>
            </a:xfrm>
            <a:prstGeom prst="rect">
              <a:avLst/>
            </a:prstGeom>
            <a:noFill/>
          </p:spPr>
          <p:txBody>
            <a:bodyPr wrap="square" rtlCol="0">
              <a:spAutoFit/>
            </a:bodyPr>
            <a:lstStyle/>
            <a:p>
              <a:r>
                <a:rPr lang="it-IT" dirty="0">
                  <a:solidFill>
                    <a:schemeClr val="tx1"/>
                  </a:solidFill>
                </a:rPr>
                <a:t>Luca Cannone, 2072787</a:t>
              </a:r>
            </a:p>
          </p:txBody>
        </p:sp>
        <p:sp>
          <p:nvSpPr>
            <p:cNvPr id="4" name="CasellaDiTesto 3">
              <a:extLst>
                <a:ext uri="{FF2B5EF4-FFF2-40B4-BE49-F238E27FC236}">
                  <a16:creationId xmlns:a16="http://schemas.microsoft.com/office/drawing/2014/main" id="{37FE8B4F-E82F-B967-C0F1-FA438A8C0590}"/>
                </a:ext>
              </a:extLst>
            </p:cNvPr>
            <p:cNvSpPr txBox="1">
              <a:spLocks/>
            </p:cNvSpPr>
            <p:nvPr/>
          </p:nvSpPr>
          <p:spPr>
            <a:xfrm>
              <a:off x="7497096" y="6550223"/>
              <a:ext cx="4694904" cy="307777"/>
            </a:xfrm>
            <a:prstGeom prst="rect">
              <a:avLst/>
            </a:prstGeom>
            <a:noFill/>
          </p:spPr>
          <p:txBody>
            <a:bodyPr wrap="square" rtlCol="0">
              <a:spAutoFit/>
            </a:bodyPr>
            <a:lstStyle/>
            <a:p>
              <a:r>
                <a:rPr lang="it-IT" dirty="0">
                  <a:solidFill>
                    <a:schemeClr val="tx1"/>
                  </a:solidFill>
                </a:rPr>
                <a:t>Corso di Simulazione di Sistemi Multi-body, AA. 2024-25</a:t>
              </a:r>
            </a:p>
          </p:txBody>
        </p:sp>
      </p:grpSp>
      <p:pic>
        <p:nvPicPr>
          <p:cNvPr id="7" name="Immagine 6">
            <a:extLst>
              <a:ext uri="{FF2B5EF4-FFF2-40B4-BE49-F238E27FC236}">
                <a16:creationId xmlns:a16="http://schemas.microsoft.com/office/drawing/2014/main" id="{C697D9F9-E56B-656D-71AF-2FDD790B70F1}"/>
              </a:ext>
            </a:extLst>
          </p:cNvPr>
          <p:cNvPicPr>
            <a:picLocks noChangeAspect="1"/>
          </p:cNvPicPr>
          <p:nvPr/>
        </p:nvPicPr>
        <p:blipFill>
          <a:blip r:embed="rId3"/>
          <a:srcRect/>
          <a:stretch/>
        </p:blipFill>
        <p:spPr>
          <a:xfrm>
            <a:off x="291567" y="2348463"/>
            <a:ext cx="4774049" cy="3580537"/>
          </a:xfrm>
          <a:prstGeom prst="rect">
            <a:avLst/>
          </a:prstGeom>
        </p:spPr>
      </p:pic>
    </p:spTree>
    <p:extLst>
      <p:ext uri="{BB962C8B-B14F-4D97-AF65-F5344CB8AC3E}">
        <p14:creationId xmlns:p14="http://schemas.microsoft.com/office/powerpoint/2010/main" val="4232850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C4FE89C-F939-3342-53ED-9826CC1B1511}"/>
            </a:ext>
          </a:extLst>
        </p:cNvPr>
        <p:cNvGrpSpPr/>
        <p:nvPr/>
      </p:nvGrpSpPr>
      <p:grpSpPr>
        <a:xfrm>
          <a:off x="0" y="0"/>
          <a:ext cx="0" cy="0"/>
          <a:chOff x="0" y="0"/>
          <a:chExt cx="0" cy="0"/>
        </a:xfrm>
      </p:grpSpPr>
      <p:sp>
        <p:nvSpPr>
          <p:cNvPr id="104" name="Google Shape;104;p2">
            <a:extLst>
              <a:ext uri="{FF2B5EF4-FFF2-40B4-BE49-F238E27FC236}">
                <a16:creationId xmlns:a16="http://schemas.microsoft.com/office/drawing/2014/main" id="{A6231049-518F-95C5-F8C7-7EB3881AEDBB}"/>
              </a:ext>
            </a:extLst>
          </p:cNvPr>
          <p:cNvSpPr txBox="1">
            <a:spLocks noGrp="1"/>
          </p:cNvSpPr>
          <p:nvPr>
            <p:ph type="title"/>
          </p:nvPr>
        </p:nvSpPr>
        <p:spPr>
          <a:xfrm>
            <a:off x="455999" y="1160463"/>
            <a:ext cx="6898529"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b="1" dirty="0"/>
              <a:t>Ottimizzazione cinematismo </a:t>
            </a:r>
            <a:endParaRPr dirty="0"/>
          </a:p>
        </p:txBody>
      </p:sp>
      <p:sp>
        <p:nvSpPr>
          <p:cNvPr id="6" name="Google Shape;105;p2">
            <a:extLst>
              <a:ext uri="{FF2B5EF4-FFF2-40B4-BE49-F238E27FC236}">
                <a16:creationId xmlns:a16="http://schemas.microsoft.com/office/drawing/2014/main" id="{C61DC5CC-5615-D83E-B077-62CDBB01266D}"/>
              </a:ext>
            </a:extLst>
          </p:cNvPr>
          <p:cNvSpPr txBox="1">
            <a:spLocks/>
          </p:cNvSpPr>
          <p:nvPr/>
        </p:nvSpPr>
        <p:spPr>
          <a:xfrm>
            <a:off x="5612901" y="2348463"/>
            <a:ext cx="6123100" cy="418129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3200"/>
              <a:buFont typeface="Arial"/>
              <a:buNone/>
            </a:pPr>
            <a:r>
              <a:rPr lang="it-IT" dirty="0"/>
              <a:t>Per ottenere il risultato desiderato si è modificata la lunghezza del membro CB moltiplicandola per il rapporto tra la corsa desiderata e quella attuale.</a:t>
            </a:r>
          </a:p>
          <a:p>
            <a:pPr marL="0" indent="0">
              <a:spcBef>
                <a:spcPts val="0"/>
              </a:spcBef>
              <a:buSzPts val="3200"/>
              <a:buFont typeface="Arial"/>
              <a:buNone/>
            </a:pPr>
            <a:endParaRPr lang="it-IT" dirty="0"/>
          </a:p>
          <a:p>
            <a:pPr marL="0" indent="0">
              <a:spcBef>
                <a:spcPts val="0"/>
              </a:spcBef>
              <a:buSzPts val="3200"/>
              <a:buFont typeface="Arial"/>
              <a:buNone/>
            </a:pPr>
            <a:r>
              <a:rPr lang="it-IT" dirty="0"/>
              <a:t>Si ottiene così la corsa richiesta da progetto (-1,2%). Sarà sufficiente reiterare il calcolo per migliorare la precisione.</a:t>
            </a:r>
          </a:p>
          <a:p>
            <a:pPr indent="-457200">
              <a:spcBef>
                <a:spcPts val="0"/>
              </a:spcBef>
              <a:buSzPts val="3200"/>
              <a:buFontTx/>
              <a:buChar char="-"/>
            </a:pPr>
            <a:endParaRPr lang="it-IT" dirty="0"/>
          </a:p>
        </p:txBody>
      </p:sp>
      <p:grpSp>
        <p:nvGrpSpPr>
          <p:cNvPr id="2" name="Gruppo 1">
            <a:extLst>
              <a:ext uri="{FF2B5EF4-FFF2-40B4-BE49-F238E27FC236}">
                <a16:creationId xmlns:a16="http://schemas.microsoft.com/office/drawing/2014/main" id="{FE33D50B-82BE-EA85-4998-533029453196}"/>
              </a:ext>
            </a:extLst>
          </p:cNvPr>
          <p:cNvGrpSpPr/>
          <p:nvPr/>
        </p:nvGrpSpPr>
        <p:grpSpPr>
          <a:xfrm>
            <a:off x="0" y="6550222"/>
            <a:ext cx="12192000" cy="307778"/>
            <a:chOff x="0" y="6550222"/>
            <a:chExt cx="12192000" cy="307778"/>
          </a:xfrm>
        </p:grpSpPr>
        <p:sp>
          <p:nvSpPr>
            <p:cNvPr id="3" name="CasellaDiTesto 2">
              <a:extLst>
                <a:ext uri="{FF2B5EF4-FFF2-40B4-BE49-F238E27FC236}">
                  <a16:creationId xmlns:a16="http://schemas.microsoft.com/office/drawing/2014/main" id="{89C10EEF-E945-DF3D-1BCA-DA7DE2B0A4F2}"/>
                </a:ext>
              </a:extLst>
            </p:cNvPr>
            <p:cNvSpPr txBox="1"/>
            <p:nvPr/>
          </p:nvSpPr>
          <p:spPr>
            <a:xfrm>
              <a:off x="0" y="6550222"/>
              <a:ext cx="2202426" cy="307777"/>
            </a:xfrm>
            <a:prstGeom prst="rect">
              <a:avLst/>
            </a:prstGeom>
            <a:noFill/>
          </p:spPr>
          <p:txBody>
            <a:bodyPr wrap="square" rtlCol="0">
              <a:spAutoFit/>
            </a:bodyPr>
            <a:lstStyle/>
            <a:p>
              <a:r>
                <a:rPr lang="it-IT" dirty="0">
                  <a:solidFill>
                    <a:schemeClr val="tx1"/>
                  </a:solidFill>
                </a:rPr>
                <a:t>Luca Cannone, 2072787</a:t>
              </a:r>
            </a:p>
          </p:txBody>
        </p:sp>
        <p:sp>
          <p:nvSpPr>
            <p:cNvPr id="4" name="CasellaDiTesto 3">
              <a:extLst>
                <a:ext uri="{FF2B5EF4-FFF2-40B4-BE49-F238E27FC236}">
                  <a16:creationId xmlns:a16="http://schemas.microsoft.com/office/drawing/2014/main" id="{A2E72DF8-CBCC-ECFC-2761-8DE209A775F5}"/>
                </a:ext>
              </a:extLst>
            </p:cNvPr>
            <p:cNvSpPr txBox="1">
              <a:spLocks/>
            </p:cNvSpPr>
            <p:nvPr/>
          </p:nvSpPr>
          <p:spPr>
            <a:xfrm>
              <a:off x="7497096" y="6550223"/>
              <a:ext cx="4694904" cy="307777"/>
            </a:xfrm>
            <a:prstGeom prst="rect">
              <a:avLst/>
            </a:prstGeom>
            <a:noFill/>
          </p:spPr>
          <p:txBody>
            <a:bodyPr wrap="square" rtlCol="0">
              <a:spAutoFit/>
            </a:bodyPr>
            <a:lstStyle/>
            <a:p>
              <a:r>
                <a:rPr lang="it-IT" dirty="0">
                  <a:solidFill>
                    <a:schemeClr val="tx1"/>
                  </a:solidFill>
                </a:rPr>
                <a:t>Corso di Simulazione di Sistemi Multi-body, AA. 2024-25</a:t>
              </a:r>
            </a:p>
          </p:txBody>
        </p:sp>
      </p:grpSp>
      <p:pic>
        <p:nvPicPr>
          <p:cNvPr id="7" name="Immagine 6" descr="Immagine che contiene testo, linea, diagramma, Diagramma&#10;&#10;Il contenuto generato dall'IA potrebbe non essere corretto.">
            <a:extLst>
              <a:ext uri="{FF2B5EF4-FFF2-40B4-BE49-F238E27FC236}">
                <a16:creationId xmlns:a16="http://schemas.microsoft.com/office/drawing/2014/main" id="{9245F12A-00FC-771E-D9DE-AC9A84A34EAD}"/>
              </a:ext>
            </a:extLst>
          </p:cNvPr>
          <p:cNvPicPr>
            <a:picLocks noChangeAspect="1"/>
          </p:cNvPicPr>
          <p:nvPr/>
        </p:nvPicPr>
        <p:blipFill>
          <a:blip r:embed="rId3"/>
          <a:stretch>
            <a:fillRect/>
          </a:stretch>
        </p:blipFill>
        <p:spPr>
          <a:xfrm>
            <a:off x="666734" y="2663321"/>
            <a:ext cx="4735433" cy="3551574"/>
          </a:xfrm>
          <a:prstGeom prst="rect">
            <a:avLst/>
          </a:prstGeom>
        </p:spPr>
      </p:pic>
    </p:spTree>
    <p:extLst>
      <p:ext uri="{BB962C8B-B14F-4D97-AF65-F5344CB8AC3E}">
        <p14:creationId xmlns:p14="http://schemas.microsoft.com/office/powerpoint/2010/main" val="110221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1068B02-6C4D-689A-F479-CFDAAF181FAA}"/>
            </a:ext>
          </a:extLst>
        </p:cNvPr>
        <p:cNvGrpSpPr/>
        <p:nvPr/>
      </p:nvGrpSpPr>
      <p:grpSpPr>
        <a:xfrm>
          <a:off x="0" y="0"/>
          <a:ext cx="0" cy="0"/>
          <a:chOff x="0" y="0"/>
          <a:chExt cx="0" cy="0"/>
        </a:xfrm>
      </p:grpSpPr>
      <p:sp>
        <p:nvSpPr>
          <p:cNvPr id="104" name="Google Shape;104;p2">
            <a:extLst>
              <a:ext uri="{FF2B5EF4-FFF2-40B4-BE49-F238E27FC236}">
                <a16:creationId xmlns:a16="http://schemas.microsoft.com/office/drawing/2014/main" id="{ACEE63FE-04FE-932F-A355-0E41EC2CD17A}"/>
              </a:ext>
            </a:extLst>
          </p:cNvPr>
          <p:cNvSpPr txBox="1">
            <a:spLocks noGrp="1"/>
          </p:cNvSpPr>
          <p:nvPr>
            <p:ph type="title"/>
          </p:nvPr>
        </p:nvSpPr>
        <p:spPr>
          <a:xfrm>
            <a:off x="456000" y="1160463"/>
            <a:ext cx="11736000"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dirty="0"/>
              <a:t>Animazione del cinematismo</a:t>
            </a:r>
            <a:endParaRPr dirty="0"/>
          </a:p>
        </p:txBody>
      </p:sp>
      <p:pic>
        <p:nvPicPr>
          <p:cNvPr id="2" name="animazione">
            <a:hlinkClick r:id="" action="ppaction://media"/>
            <a:extLst>
              <a:ext uri="{FF2B5EF4-FFF2-40B4-BE49-F238E27FC236}">
                <a16:creationId xmlns:a16="http://schemas.microsoft.com/office/drawing/2014/main" id="{11ADB58A-4A12-5486-0C1A-7487699CC08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30596" y="2348463"/>
            <a:ext cx="5465404" cy="3897580"/>
          </a:xfrm>
          <a:prstGeom prst="rect">
            <a:avLst/>
          </a:prstGeom>
        </p:spPr>
      </p:pic>
    </p:spTree>
    <p:extLst>
      <p:ext uri="{BB962C8B-B14F-4D97-AF65-F5344CB8AC3E}">
        <p14:creationId xmlns:p14="http://schemas.microsoft.com/office/powerpoint/2010/main" val="377472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66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4468E6AE-40EC-6D3E-B8D7-B02ACDB0D253}"/>
            </a:ext>
          </a:extLst>
        </p:cNvPr>
        <p:cNvGrpSpPr/>
        <p:nvPr/>
      </p:nvGrpSpPr>
      <p:grpSpPr>
        <a:xfrm>
          <a:off x="0" y="0"/>
          <a:ext cx="0" cy="0"/>
          <a:chOff x="0" y="0"/>
          <a:chExt cx="0" cy="0"/>
        </a:xfrm>
      </p:grpSpPr>
      <p:sp>
        <p:nvSpPr>
          <p:cNvPr id="104" name="Google Shape;104;p2">
            <a:extLst>
              <a:ext uri="{FF2B5EF4-FFF2-40B4-BE49-F238E27FC236}">
                <a16:creationId xmlns:a16="http://schemas.microsoft.com/office/drawing/2014/main" id="{8DE5FE8E-D428-D64A-4557-47F247D8F2DE}"/>
              </a:ext>
            </a:extLst>
          </p:cNvPr>
          <p:cNvSpPr txBox="1">
            <a:spLocks noGrp="1"/>
          </p:cNvSpPr>
          <p:nvPr>
            <p:ph type="title"/>
          </p:nvPr>
        </p:nvSpPr>
        <p:spPr>
          <a:xfrm>
            <a:off x="455999" y="1160463"/>
            <a:ext cx="6898529"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b="1" dirty="0"/>
              <a:t>Analisi dinamica</a:t>
            </a:r>
            <a:endParaRPr dirty="0"/>
          </a:p>
        </p:txBody>
      </p:sp>
      <p:sp>
        <p:nvSpPr>
          <p:cNvPr id="6" name="Google Shape;105;p2">
            <a:extLst>
              <a:ext uri="{FF2B5EF4-FFF2-40B4-BE49-F238E27FC236}">
                <a16:creationId xmlns:a16="http://schemas.microsoft.com/office/drawing/2014/main" id="{5AA17E26-8B4B-D485-096D-EFEE1344EF70}"/>
              </a:ext>
            </a:extLst>
          </p:cNvPr>
          <p:cNvSpPr txBox="1">
            <a:spLocks/>
          </p:cNvSpPr>
          <p:nvPr/>
        </p:nvSpPr>
        <p:spPr>
          <a:xfrm>
            <a:off x="522909" y="2010698"/>
            <a:ext cx="11482278" cy="129519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3200"/>
              <a:buFont typeface="Arial"/>
              <a:buNone/>
            </a:pPr>
            <a:r>
              <a:rPr lang="it-IT"/>
              <a:t>Applicando il principio dei lavori virtuali si determina la coppia da applicare alla manovella CB per equilibrare la forza resistente applicata sul pattino E. </a:t>
            </a:r>
          </a:p>
          <a:p>
            <a:pPr marL="0" indent="0">
              <a:spcBef>
                <a:spcPts val="0"/>
              </a:spcBef>
              <a:buSzPts val="3200"/>
              <a:buFont typeface="Arial"/>
              <a:buNone/>
            </a:pPr>
            <a:endParaRPr lang="it-IT" dirty="0"/>
          </a:p>
        </p:txBody>
      </p:sp>
      <p:grpSp>
        <p:nvGrpSpPr>
          <p:cNvPr id="2" name="Gruppo 1">
            <a:extLst>
              <a:ext uri="{FF2B5EF4-FFF2-40B4-BE49-F238E27FC236}">
                <a16:creationId xmlns:a16="http://schemas.microsoft.com/office/drawing/2014/main" id="{D1DAB2D2-8A82-3A78-65C4-703FA76EAF5A}"/>
              </a:ext>
            </a:extLst>
          </p:cNvPr>
          <p:cNvGrpSpPr/>
          <p:nvPr/>
        </p:nvGrpSpPr>
        <p:grpSpPr>
          <a:xfrm>
            <a:off x="0" y="6550222"/>
            <a:ext cx="12192000" cy="307778"/>
            <a:chOff x="0" y="6550222"/>
            <a:chExt cx="12192000" cy="307778"/>
          </a:xfrm>
        </p:grpSpPr>
        <p:sp>
          <p:nvSpPr>
            <p:cNvPr id="3" name="CasellaDiTesto 2">
              <a:extLst>
                <a:ext uri="{FF2B5EF4-FFF2-40B4-BE49-F238E27FC236}">
                  <a16:creationId xmlns:a16="http://schemas.microsoft.com/office/drawing/2014/main" id="{6CFDE078-2CC8-45BE-2D84-1F6E18035F0E}"/>
                </a:ext>
              </a:extLst>
            </p:cNvPr>
            <p:cNvSpPr txBox="1"/>
            <p:nvPr/>
          </p:nvSpPr>
          <p:spPr>
            <a:xfrm>
              <a:off x="0" y="6550222"/>
              <a:ext cx="2202426" cy="307777"/>
            </a:xfrm>
            <a:prstGeom prst="rect">
              <a:avLst/>
            </a:prstGeom>
            <a:noFill/>
          </p:spPr>
          <p:txBody>
            <a:bodyPr wrap="square" rtlCol="0">
              <a:spAutoFit/>
            </a:bodyPr>
            <a:lstStyle/>
            <a:p>
              <a:r>
                <a:rPr lang="it-IT" dirty="0">
                  <a:solidFill>
                    <a:schemeClr val="tx1"/>
                  </a:solidFill>
                </a:rPr>
                <a:t>Luca Cannone, 2072787</a:t>
              </a:r>
            </a:p>
          </p:txBody>
        </p:sp>
        <p:sp>
          <p:nvSpPr>
            <p:cNvPr id="4" name="CasellaDiTesto 3">
              <a:extLst>
                <a:ext uri="{FF2B5EF4-FFF2-40B4-BE49-F238E27FC236}">
                  <a16:creationId xmlns:a16="http://schemas.microsoft.com/office/drawing/2014/main" id="{B84AC743-6693-8C04-2170-3A09BC3524D0}"/>
                </a:ext>
              </a:extLst>
            </p:cNvPr>
            <p:cNvSpPr txBox="1">
              <a:spLocks/>
            </p:cNvSpPr>
            <p:nvPr/>
          </p:nvSpPr>
          <p:spPr>
            <a:xfrm>
              <a:off x="7497096" y="6550223"/>
              <a:ext cx="4694904" cy="307777"/>
            </a:xfrm>
            <a:prstGeom prst="rect">
              <a:avLst/>
            </a:prstGeom>
            <a:noFill/>
          </p:spPr>
          <p:txBody>
            <a:bodyPr wrap="square" rtlCol="0">
              <a:spAutoFit/>
            </a:bodyPr>
            <a:lstStyle/>
            <a:p>
              <a:r>
                <a:rPr lang="it-IT" dirty="0">
                  <a:solidFill>
                    <a:schemeClr val="tx1"/>
                  </a:solidFill>
                </a:rPr>
                <a:t>Corso di Simulazione di Sistemi Multi-body, AA. 2024-25</a:t>
              </a:r>
            </a:p>
          </p:txBody>
        </p:sp>
      </p:grpSp>
      <p:pic>
        <p:nvPicPr>
          <p:cNvPr id="11" name="Immagine 10">
            <a:extLst>
              <a:ext uri="{FF2B5EF4-FFF2-40B4-BE49-F238E27FC236}">
                <a16:creationId xmlns:a16="http://schemas.microsoft.com/office/drawing/2014/main" id="{9540B133-63A0-D3D6-0BD6-8D12665F6AA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455999" y="3552107"/>
            <a:ext cx="2965627" cy="2787892"/>
          </a:xfrm>
          <a:prstGeom prst="rect">
            <a:avLst/>
          </a:prstGeom>
        </p:spPr>
      </p:pic>
      <p:sp>
        <p:nvSpPr>
          <p:cNvPr id="23" name="CasellaDiTesto 22">
            <a:extLst>
              <a:ext uri="{FF2B5EF4-FFF2-40B4-BE49-F238E27FC236}">
                <a16:creationId xmlns:a16="http://schemas.microsoft.com/office/drawing/2014/main" id="{9EABFA3B-2E7F-F906-7D39-A5E3E68ED455}"/>
              </a:ext>
            </a:extLst>
          </p:cNvPr>
          <p:cNvSpPr txBox="1"/>
          <p:nvPr/>
        </p:nvSpPr>
        <p:spPr>
          <a:xfrm>
            <a:off x="8401664" y="3293011"/>
            <a:ext cx="2885767" cy="3046988"/>
          </a:xfrm>
          <a:prstGeom prst="rect">
            <a:avLst/>
          </a:prstGeom>
          <a:noFill/>
        </p:spPr>
        <p:txBody>
          <a:bodyPr wrap="square">
            <a:spAutoFit/>
          </a:bodyPr>
          <a:lstStyle/>
          <a:p>
            <a:pPr marL="0" indent="0">
              <a:spcBef>
                <a:spcPts val="0"/>
              </a:spcBef>
              <a:buSzPts val="3200"/>
              <a:buFont typeface="Arial"/>
              <a:buNone/>
            </a:pPr>
            <a:r>
              <a:rPr lang="it-IT" sz="2400" dirty="0"/>
              <a:t>Questa viene opportunamente filtrata per trascurare la componente impulsiva dettata dall’inerzia del pacco</a:t>
            </a:r>
          </a:p>
        </p:txBody>
      </p:sp>
      <p:pic>
        <p:nvPicPr>
          <p:cNvPr id="7" name="Immagine 6" descr="Immagine che contiene testo, linea, diagramma, schermata&#10;&#10;Il contenuto generato dall'IA potrebbe non essere corretto.">
            <a:extLst>
              <a:ext uri="{FF2B5EF4-FFF2-40B4-BE49-F238E27FC236}">
                <a16:creationId xmlns:a16="http://schemas.microsoft.com/office/drawing/2014/main" id="{63D39CB1-5F05-D392-1130-1140C73E6E89}"/>
              </a:ext>
            </a:extLst>
          </p:cNvPr>
          <p:cNvPicPr>
            <a:picLocks noChangeAspect="1"/>
          </p:cNvPicPr>
          <p:nvPr/>
        </p:nvPicPr>
        <p:blipFill>
          <a:blip r:embed="rId5"/>
          <a:stretch>
            <a:fillRect/>
          </a:stretch>
        </p:blipFill>
        <p:spPr>
          <a:xfrm>
            <a:off x="3421626" y="3029044"/>
            <a:ext cx="4694904" cy="3521178"/>
          </a:xfrm>
          <a:prstGeom prst="rect">
            <a:avLst/>
          </a:prstGeom>
        </p:spPr>
      </p:pic>
    </p:spTree>
    <p:extLst>
      <p:ext uri="{BB962C8B-B14F-4D97-AF65-F5344CB8AC3E}">
        <p14:creationId xmlns:p14="http://schemas.microsoft.com/office/powerpoint/2010/main" val="109373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BCF2A3C1-3A47-E21F-F43F-BE085E7DFDDB}"/>
            </a:ext>
          </a:extLst>
        </p:cNvPr>
        <p:cNvGrpSpPr/>
        <p:nvPr/>
      </p:nvGrpSpPr>
      <p:grpSpPr>
        <a:xfrm>
          <a:off x="0" y="0"/>
          <a:ext cx="0" cy="0"/>
          <a:chOff x="0" y="0"/>
          <a:chExt cx="0" cy="0"/>
        </a:xfrm>
      </p:grpSpPr>
      <p:sp>
        <p:nvSpPr>
          <p:cNvPr id="104" name="Google Shape;104;p2">
            <a:extLst>
              <a:ext uri="{FF2B5EF4-FFF2-40B4-BE49-F238E27FC236}">
                <a16:creationId xmlns:a16="http://schemas.microsoft.com/office/drawing/2014/main" id="{5570BF43-33D2-9D0E-A8CA-FD23A7CEE688}"/>
              </a:ext>
            </a:extLst>
          </p:cNvPr>
          <p:cNvSpPr txBox="1">
            <a:spLocks noGrp="1"/>
          </p:cNvSpPr>
          <p:nvPr>
            <p:ph type="title"/>
          </p:nvPr>
        </p:nvSpPr>
        <p:spPr>
          <a:xfrm>
            <a:off x="455999" y="1160463"/>
            <a:ext cx="9976027"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dirty="0"/>
              <a:t>Applicazione delle equazioni di Newton</a:t>
            </a:r>
            <a:endParaRPr dirty="0"/>
          </a:p>
        </p:txBody>
      </p:sp>
      <p:sp>
        <p:nvSpPr>
          <p:cNvPr id="6" name="Google Shape;105;p2">
            <a:extLst>
              <a:ext uri="{FF2B5EF4-FFF2-40B4-BE49-F238E27FC236}">
                <a16:creationId xmlns:a16="http://schemas.microsoft.com/office/drawing/2014/main" id="{7F0CF3D5-BBA8-BF65-A2D2-F9C6B6C9DF0C}"/>
              </a:ext>
            </a:extLst>
          </p:cNvPr>
          <p:cNvSpPr txBox="1">
            <a:spLocks/>
          </p:cNvSpPr>
          <p:nvPr/>
        </p:nvSpPr>
        <p:spPr>
          <a:xfrm>
            <a:off x="5494283" y="2348463"/>
            <a:ext cx="5770179" cy="293266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3200"/>
              <a:buFont typeface="Arial"/>
              <a:buNone/>
            </a:pPr>
            <a:r>
              <a:rPr lang="it-IT" dirty="0"/>
              <a:t>Applicando le 3 equazioni di Newton per i moti piani è possibile ricavare un sistema di equazioni lineari per la determinazione delle reazioni vincolari scambiate sulle coppie rotoidali</a:t>
            </a:r>
          </a:p>
          <a:p>
            <a:pPr indent="-457200">
              <a:spcBef>
                <a:spcPts val="0"/>
              </a:spcBef>
              <a:buSzPts val="3200"/>
              <a:buFontTx/>
              <a:buChar char="-"/>
            </a:pPr>
            <a:endParaRPr lang="it-IT" dirty="0"/>
          </a:p>
        </p:txBody>
      </p:sp>
      <p:grpSp>
        <p:nvGrpSpPr>
          <p:cNvPr id="2" name="Gruppo 1">
            <a:extLst>
              <a:ext uri="{FF2B5EF4-FFF2-40B4-BE49-F238E27FC236}">
                <a16:creationId xmlns:a16="http://schemas.microsoft.com/office/drawing/2014/main" id="{77643055-ED8C-473F-54B9-0712BA0AE105}"/>
              </a:ext>
            </a:extLst>
          </p:cNvPr>
          <p:cNvGrpSpPr/>
          <p:nvPr/>
        </p:nvGrpSpPr>
        <p:grpSpPr>
          <a:xfrm>
            <a:off x="0" y="6550222"/>
            <a:ext cx="12192000" cy="307778"/>
            <a:chOff x="0" y="6550222"/>
            <a:chExt cx="12192000" cy="307778"/>
          </a:xfrm>
        </p:grpSpPr>
        <p:sp>
          <p:nvSpPr>
            <p:cNvPr id="3" name="CasellaDiTesto 2">
              <a:extLst>
                <a:ext uri="{FF2B5EF4-FFF2-40B4-BE49-F238E27FC236}">
                  <a16:creationId xmlns:a16="http://schemas.microsoft.com/office/drawing/2014/main" id="{AB9E882A-03D4-97F8-2305-0F59FB528B1B}"/>
                </a:ext>
              </a:extLst>
            </p:cNvPr>
            <p:cNvSpPr txBox="1"/>
            <p:nvPr/>
          </p:nvSpPr>
          <p:spPr>
            <a:xfrm>
              <a:off x="0" y="6550222"/>
              <a:ext cx="2202426" cy="307777"/>
            </a:xfrm>
            <a:prstGeom prst="rect">
              <a:avLst/>
            </a:prstGeom>
            <a:noFill/>
          </p:spPr>
          <p:txBody>
            <a:bodyPr wrap="square" rtlCol="0">
              <a:spAutoFit/>
            </a:bodyPr>
            <a:lstStyle/>
            <a:p>
              <a:r>
                <a:rPr lang="it-IT" dirty="0">
                  <a:solidFill>
                    <a:schemeClr val="tx1"/>
                  </a:solidFill>
                </a:rPr>
                <a:t>Luca Cannone, 2072787</a:t>
              </a:r>
            </a:p>
          </p:txBody>
        </p:sp>
        <p:sp>
          <p:nvSpPr>
            <p:cNvPr id="4" name="CasellaDiTesto 3">
              <a:extLst>
                <a:ext uri="{FF2B5EF4-FFF2-40B4-BE49-F238E27FC236}">
                  <a16:creationId xmlns:a16="http://schemas.microsoft.com/office/drawing/2014/main" id="{38358A44-B778-7354-156F-B03FA6404A0B}"/>
                </a:ext>
              </a:extLst>
            </p:cNvPr>
            <p:cNvSpPr txBox="1">
              <a:spLocks/>
            </p:cNvSpPr>
            <p:nvPr/>
          </p:nvSpPr>
          <p:spPr>
            <a:xfrm>
              <a:off x="7497096" y="6550223"/>
              <a:ext cx="4694904" cy="307777"/>
            </a:xfrm>
            <a:prstGeom prst="rect">
              <a:avLst/>
            </a:prstGeom>
            <a:noFill/>
          </p:spPr>
          <p:txBody>
            <a:bodyPr wrap="square" rtlCol="0">
              <a:spAutoFit/>
            </a:bodyPr>
            <a:lstStyle/>
            <a:p>
              <a:r>
                <a:rPr lang="it-IT" dirty="0">
                  <a:solidFill>
                    <a:schemeClr val="tx1"/>
                  </a:solidFill>
                </a:rPr>
                <a:t>Corso di Simulazione di Sistemi Multi-body, AA. 2024-25</a:t>
              </a:r>
            </a:p>
          </p:txBody>
        </p:sp>
      </p:grpSp>
      <p:pic>
        <p:nvPicPr>
          <p:cNvPr id="11" name="Immagine 10">
            <a:extLst>
              <a:ext uri="{FF2B5EF4-FFF2-40B4-BE49-F238E27FC236}">
                <a16:creationId xmlns:a16="http://schemas.microsoft.com/office/drawing/2014/main" id="{7AAD958D-36D1-A0C7-5392-8E928500C63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927538" y="2348463"/>
            <a:ext cx="3558548" cy="3803768"/>
          </a:xfrm>
          <a:prstGeom prst="rect">
            <a:avLst/>
          </a:prstGeom>
        </p:spPr>
      </p:pic>
    </p:spTree>
    <p:extLst>
      <p:ext uri="{BB962C8B-B14F-4D97-AF65-F5344CB8AC3E}">
        <p14:creationId xmlns:p14="http://schemas.microsoft.com/office/powerpoint/2010/main" val="12432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5C4A5417-E409-6BFC-BBA5-2576289DB835}"/>
            </a:ext>
          </a:extLst>
        </p:cNvPr>
        <p:cNvGrpSpPr/>
        <p:nvPr/>
      </p:nvGrpSpPr>
      <p:grpSpPr>
        <a:xfrm>
          <a:off x="0" y="0"/>
          <a:ext cx="0" cy="0"/>
          <a:chOff x="0" y="0"/>
          <a:chExt cx="0" cy="0"/>
        </a:xfrm>
      </p:grpSpPr>
      <p:sp>
        <p:nvSpPr>
          <p:cNvPr id="104" name="Google Shape;104;p2">
            <a:extLst>
              <a:ext uri="{FF2B5EF4-FFF2-40B4-BE49-F238E27FC236}">
                <a16:creationId xmlns:a16="http://schemas.microsoft.com/office/drawing/2014/main" id="{DDA6DDDD-80E4-664C-B082-3ACC69EE71D6}"/>
              </a:ext>
            </a:extLst>
          </p:cNvPr>
          <p:cNvSpPr txBox="1">
            <a:spLocks noGrp="1"/>
          </p:cNvSpPr>
          <p:nvPr>
            <p:ph type="title"/>
          </p:nvPr>
        </p:nvSpPr>
        <p:spPr>
          <a:xfrm>
            <a:off x="455999" y="1160463"/>
            <a:ext cx="9976027" cy="1188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Arial"/>
              <a:buNone/>
            </a:pPr>
            <a:r>
              <a:rPr lang="it-IT" dirty="0"/>
              <a:t>Dimensionamento dei membri</a:t>
            </a:r>
            <a:endParaRPr dirty="0"/>
          </a:p>
        </p:txBody>
      </p:sp>
      <p:sp>
        <p:nvSpPr>
          <p:cNvPr id="6" name="Google Shape;105;p2">
            <a:extLst>
              <a:ext uri="{FF2B5EF4-FFF2-40B4-BE49-F238E27FC236}">
                <a16:creationId xmlns:a16="http://schemas.microsoft.com/office/drawing/2014/main" id="{E2C7518A-844D-C6CB-E22A-06F578E0DBF8}"/>
              </a:ext>
            </a:extLst>
          </p:cNvPr>
          <p:cNvSpPr txBox="1">
            <a:spLocks/>
          </p:cNvSpPr>
          <p:nvPr/>
        </p:nvSpPr>
        <p:spPr>
          <a:xfrm>
            <a:off x="456000" y="2348463"/>
            <a:ext cx="4502255" cy="3949861"/>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3200"/>
              <a:buFont typeface="Arial"/>
              <a:buNone/>
            </a:pPr>
            <a:r>
              <a:rPr lang="it-IT" dirty="0"/>
              <a:t>Per il dimensionamento si è scelto un coefficiente di sicurezza di 1.2, per compensare eventuali difetti e ottenere masse ridotte.</a:t>
            </a:r>
          </a:p>
          <a:p>
            <a:pPr marL="0" indent="0">
              <a:spcBef>
                <a:spcPts val="0"/>
              </a:spcBef>
              <a:buSzPts val="3200"/>
              <a:buFont typeface="Arial"/>
              <a:buNone/>
            </a:pPr>
            <a:r>
              <a:rPr lang="it-IT" dirty="0"/>
              <a:t>Si assume che il dispositivo è sito in un contesto in cui eventuali rotture non possano arrecare danno a cose o persone nelle vicinanze.</a:t>
            </a:r>
          </a:p>
          <a:p>
            <a:pPr indent="-457200">
              <a:spcBef>
                <a:spcPts val="0"/>
              </a:spcBef>
              <a:buSzPts val="3200"/>
              <a:buFontTx/>
              <a:buChar char="-"/>
            </a:pPr>
            <a:endParaRPr lang="it-IT" dirty="0"/>
          </a:p>
        </p:txBody>
      </p:sp>
      <p:grpSp>
        <p:nvGrpSpPr>
          <p:cNvPr id="2" name="Gruppo 1">
            <a:extLst>
              <a:ext uri="{FF2B5EF4-FFF2-40B4-BE49-F238E27FC236}">
                <a16:creationId xmlns:a16="http://schemas.microsoft.com/office/drawing/2014/main" id="{DF49C94E-21D6-A814-6D13-716B0CDBED9A}"/>
              </a:ext>
            </a:extLst>
          </p:cNvPr>
          <p:cNvGrpSpPr/>
          <p:nvPr/>
        </p:nvGrpSpPr>
        <p:grpSpPr>
          <a:xfrm>
            <a:off x="0" y="6550222"/>
            <a:ext cx="12192000" cy="307778"/>
            <a:chOff x="0" y="6550222"/>
            <a:chExt cx="12192000" cy="307778"/>
          </a:xfrm>
        </p:grpSpPr>
        <p:sp>
          <p:nvSpPr>
            <p:cNvPr id="3" name="CasellaDiTesto 2">
              <a:extLst>
                <a:ext uri="{FF2B5EF4-FFF2-40B4-BE49-F238E27FC236}">
                  <a16:creationId xmlns:a16="http://schemas.microsoft.com/office/drawing/2014/main" id="{68BA950E-3022-EFEA-0A08-591EE2190432}"/>
                </a:ext>
              </a:extLst>
            </p:cNvPr>
            <p:cNvSpPr txBox="1"/>
            <p:nvPr/>
          </p:nvSpPr>
          <p:spPr>
            <a:xfrm>
              <a:off x="0" y="6550222"/>
              <a:ext cx="2202426" cy="307777"/>
            </a:xfrm>
            <a:prstGeom prst="rect">
              <a:avLst/>
            </a:prstGeom>
            <a:noFill/>
          </p:spPr>
          <p:txBody>
            <a:bodyPr wrap="square" rtlCol="0">
              <a:spAutoFit/>
            </a:bodyPr>
            <a:lstStyle/>
            <a:p>
              <a:r>
                <a:rPr lang="it-IT" dirty="0">
                  <a:solidFill>
                    <a:schemeClr val="tx1"/>
                  </a:solidFill>
                </a:rPr>
                <a:t>Luca Cannone, 2072787</a:t>
              </a:r>
            </a:p>
          </p:txBody>
        </p:sp>
        <p:sp>
          <p:nvSpPr>
            <p:cNvPr id="4" name="CasellaDiTesto 3">
              <a:extLst>
                <a:ext uri="{FF2B5EF4-FFF2-40B4-BE49-F238E27FC236}">
                  <a16:creationId xmlns:a16="http://schemas.microsoft.com/office/drawing/2014/main" id="{3801D1C1-27F0-4EAE-2098-630394A603A9}"/>
                </a:ext>
              </a:extLst>
            </p:cNvPr>
            <p:cNvSpPr txBox="1">
              <a:spLocks/>
            </p:cNvSpPr>
            <p:nvPr/>
          </p:nvSpPr>
          <p:spPr>
            <a:xfrm>
              <a:off x="7497096" y="6550223"/>
              <a:ext cx="4694904" cy="307777"/>
            </a:xfrm>
            <a:prstGeom prst="rect">
              <a:avLst/>
            </a:prstGeom>
            <a:noFill/>
          </p:spPr>
          <p:txBody>
            <a:bodyPr wrap="square" rtlCol="0">
              <a:spAutoFit/>
            </a:bodyPr>
            <a:lstStyle/>
            <a:p>
              <a:r>
                <a:rPr lang="it-IT" dirty="0">
                  <a:solidFill>
                    <a:schemeClr val="tx1"/>
                  </a:solidFill>
                </a:rPr>
                <a:t>Corso di Simulazione di Sistemi Multi-body, AA. 2024-25</a:t>
              </a:r>
            </a:p>
          </p:txBody>
        </p:sp>
      </p:grpSp>
      <p:pic>
        <p:nvPicPr>
          <p:cNvPr id="8" name="Immagine 7">
            <a:extLst>
              <a:ext uri="{FF2B5EF4-FFF2-40B4-BE49-F238E27FC236}">
                <a16:creationId xmlns:a16="http://schemas.microsoft.com/office/drawing/2014/main" id="{EE587A79-FB86-4C76-BA45-B716902EDDF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6410632" y="2775559"/>
            <a:ext cx="4060007" cy="3355720"/>
          </a:xfrm>
          <a:prstGeom prst="rect">
            <a:avLst/>
          </a:prstGeom>
        </p:spPr>
      </p:pic>
    </p:spTree>
    <p:extLst>
      <p:ext uri="{BB962C8B-B14F-4D97-AF65-F5344CB8AC3E}">
        <p14:creationId xmlns:p14="http://schemas.microsoft.com/office/powerpoint/2010/main" val="4293720912"/>
      </p:ext>
    </p:extLst>
  </p:cSld>
  <p:clrMapOvr>
    <a:masterClrMapping/>
  </p:clrMapOvr>
</p:sld>
</file>

<file path=ppt/theme/theme1.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4890</TotalTime>
  <Words>3505</Words>
  <Application>Microsoft Office PowerPoint</Application>
  <PresentationFormat>Widescreen</PresentationFormat>
  <Paragraphs>379</Paragraphs>
  <Slides>27</Slides>
  <Notes>26</Notes>
  <HiddenSlides>9</HiddenSlides>
  <MMClips>1</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27</vt:i4>
      </vt:variant>
    </vt:vector>
  </HeadingPairs>
  <TitlesOfParts>
    <vt:vector size="31" baseType="lpstr">
      <vt:lpstr>Arial</vt:lpstr>
      <vt:lpstr>Calibri</vt:lpstr>
      <vt:lpstr>Noto Sans Symbols</vt:lpstr>
      <vt:lpstr>Tema di Office</vt:lpstr>
      <vt:lpstr>Progetto di Simulazione Multi-body</vt:lpstr>
      <vt:lpstr>Prompt del progetto</vt:lpstr>
      <vt:lpstr>Analisi cinematica</vt:lpstr>
      <vt:lpstr>Analisi cinematica</vt:lpstr>
      <vt:lpstr>Ottimizzazione cinematismo </vt:lpstr>
      <vt:lpstr>Animazione del cinematismo</vt:lpstr>
      <vt:lpstr>Analisi dinamica</vt:lpstr>
      <vt:lpstr>Applicazione delle equazioni di Newton</vt:lpstr>
      <vt:lpstr>Dimensionamento dei membri</vt:lpstr>
      <vt:lpstr>Dimensionamento dei membri</vt:lpstr>
      <vt:lpstr>Dimensionamento dei membri</vt:lpstr>
      <vt:lpstr>Dimensionamento dei membri</vt:lpstr>
      <vt:lpstr>Analisi dinamica</vt:lpstr>
      <vt:lpstr>Dimensionamento del riduttore</vt:lpstr>
      <vt:lpstr>Dimensionamento del riduttore</vt:lpstr>
      <vt:lpstr>Dimensionamento del motore</vt:lpstr>
      <vt:lpstr>Dimensionamento della camma</vt:lpstr>
      <vt:lpstr>Titolo di esempio slide 2</vt:lpstr>
      <vt:lpstr>Titolo di esempio slide 3</vt:lpstr>
      <vt:lpstr>Titolo di esempio slide 4</vt:lpstr>
      <vt:lpstr>Titolo di esempio slide 5 </vt:lpstr>
      <vt:lpstr>Titolo di esempio slide 6</vt:lpstr>
      <vt:lpstr>Titolo di esempio slide 7</vt:lpstr>
      <vt:lpstr>Titolo di esempio slide 8</vt:lpstr>
      <vt:lpstr>Titolo di esempio slide 9</vt:lpstr>
      <vt:lpstr>Bibliografia</vt:lpstr>
      <vt:lpstr>Università degli Studi di Padova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Bocchi Giuliano</dc:creator>
  <cp:lastModifiedBy>Luca Cannone</cp:lastModifiedBy>
  <cp:revision>9</cp:revision>
  <dcterms:created xsi:type="dcterms:W3CDTF">2022-07-26T10:43:33Z</dcterms:created>
  <dcterms:modified xsi:type="dcterms:W3CDTF">2025-05-22T21:04:14Z</dcterms:modified>
</cp:coreProperties>
</file>