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930"/>
  </p:normalViewPr>
  <p:slideViewPr>
    <p:cSldViewPr snapToGrid="0" snapToObjects="1">
      <p:cViewPr varScale="1">
        <p:scale>
          <a:sx n="117" d="100"/>
          <a:sy n="117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27977-08CC-7B41-8BE8-551B08BCBC09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6CE7-8B8D-BE45-8D68-32ED5ED611EC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654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6CE7-8B8D-BE45-8D68-32ED5ED611EC}" type="slidenum">
              <a:rPr lang="en-PL" smtClean="0"/>
              <a:t>2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6835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4F9A-2D1F-9B0A-4ADA-8BD4716D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4BA65-33A4-E293-633B-EBFE73A2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4A9F-D604-2FAD-9AED-C58F9C70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50B-3F59-41A2-82B0-6CB789BE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4133-F18B-D7A3-A1F9-F79E50B1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2225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5EA8-1F7B-C16F-293B-45B7219E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28A3E-9A11-BEC7-E5BD-F3A8D94B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0A5F-EF4D-74BF-96F6-71ABFF36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BDF7-7ADD-AD5D-6689-C9DE65D7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FDDA-EC8D-9A2A-8DA5-B7F25C6A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327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B9CBD-6C99-2A46-B69A-0A34D417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55D8F-0BA1-2D63-2DBE-699036C5E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4F9F-9F7A-1C72-1ABD-4043E2F8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E24E-0BD4-BF4D-B2E4-01750810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09A4-D94F-251F-C8E0-3C3B3894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146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7EAA-6AA0-9208-074E-609CD439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091A-4B70-97AE-4374-52029581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53FA-399C-11E7-C80B-ECEC0236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6390-BF3E-276A-8559-604E1160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4088-339D-3A19-2CB8-E2C0AB03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10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AED9-F7F5-8104-EC31-7742AB9C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E31A-5099-941F-1C0A-1316BD93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E953-BEEE-C863-4244-469D8EA4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9D038-1AAA-55A5-C1B7-56BE62B8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A118-BD4B-AB3A-CAD3-FD84394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7669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FDF0-538D-9717-E95E-20B9EAD0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EB3F-61C4-E3F0-58DE-9518390FA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8D0A-C1C0-AD27-AA80-B4099DFAB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1C1FE-D136-3C97-5745-D7EA8381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EAFB2-D29C-5282-7A1D-7272D5D1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29B7-2C8C-6593-BAFD-F7AB18F3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2802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9D2A-BEE2-CE68-CCB0-0E926C3C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A898-D304-2071-79FC-F719D07E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085B-30B9-237F-8CA0-809533DF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AE622-A7B1-21B3-86EA-C1C368EF9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435B5-BBCD-91FD-2207-1E3D15432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BC3EC-78FB-B6A7-C4D1-226D7F67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75F19-F310-5C31-9860-DB04A768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B9FB2-19E3-1D2C-5D78-BDE5AECD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210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21A5-265F-41D5-94F3-617569BE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83CBF-97C9-201C-3F43-7699160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FFFE2-F680-E792-FE9D-7F4FA4AA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6F977-9ED9-054E-980E-B91325E3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992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BEFDB-1E72-C720-5FBF-9A966695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5323A-16B7-438D-6F0C-7928DC1C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AF4A1-463B-FC2A-F48D-6B8A929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9207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4424-B700-8475-9A16-C8968DF0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90D7-BE55-E6C8-B89B-501FEA91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3BC97-13A7-F798-4623-28DFB30C8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F0B05-8390-400C-0BBA-A25CCDD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5458-BF1C-C587-CE30-25757CAD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E9F7-37C0-7611-0A88-F1DC30D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0008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0E28-7E32-2C28-D166-5909B33F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E147C-4CDB-BA49-35F0-3C0DA002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B936-2B0E-4B94-9A23-561FC7DE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3AAE-408F-82DB-D302-D438D3D3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03D9-6428-2F3A-5840-7E32B4F4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38F2F-596C-FC04-C384-311B11CE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14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DDC41-37DF-91BA-0A49-B4C3AFFD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766E-D6FF-905C-006B-8FAA2D13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4487-43D3-7B97-28B5-904704224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4FE2-9A8A-8A4B-9538-42B0E27C5F17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A0F2-4189-4755-A067-D3A08EF75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A676-2EE4-0022-A96A-74FF618A3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2596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otpass/big-data-2024/" TargetMode="External"/><Relationship Id="rId2" Type="http://schemas.openxmlformats.org/officeDocument/2006/relationships/hyperlink" Target="https://www.mathworks.com/help/stats/classification-examp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5146-A109-6A38-2DC9-98F73B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634"/>
            <a:ext cx="10515600" cy="3934732"/>
          </a:xfrm>
        </p:spPr>
        <p:txBody>
          <a:bodyPr>
            <a:normAutofit fontScale="90000"/>
          </a:bodyPr>
          <a:lstStyle/>
          <a:p>
            <a:pPr algn="ctr"/>
            <a:r>
              <a:rPr lang="en-PL" sz="28700" dirty="0"/>
              <a:t>z1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6AC3C-6D71-9EFF-1CF5-FB70BB83E0F7}"/>
              </a:ext>
            </a:extLst>
          </p:cNvPr>
          <p:cNvSpPr txBox="1">
            <a:spLocks/>
          </p:cNvSpPr>
          <p:nvPr/>
        </p:nvSpPr>
        <p:spPr>
          <a:xfrm>
            <a:off x="838200" y="5225144"/>
            <a:ext cx="10515600" cy="122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L" sz="2000" dirty="0"/>
              <a:t>Łukasz Kozarski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64D937-C74F-EA48-D012-DF32F1245FE4}"/>
              </a:ext>
            </a:extLst>
          </p:cNvPr>
          <p:cNvSpPr txBox="1">
            <a:spLocks/>
          </p:cNvSpPr>
          <p:nvPr/>
        </p:nvSpPr>
        <p:spPr>
          <a:xfrm>
            <a:off x="838200" y="76201"/>
            <a:ext cx="10515600" cy="122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L" sz="2800" dirty="0"/>
              <a:t>Analiza Big Data, Uczenie maszynowe, Internet rzeczy</a:t>
            </a:r>
            <a:endParaRPr lang="en-PL" sz="3200" dirty="0"/>
          </a:p>
        </p:txBody>
      </p:sp>
    </p:spTree>
    <p:extLst>
      <p:ext uri="{BB962C8B-B14F-4D97-AF65-F5344CB8AC3E}">
        <p14:creationId xmlns:p14="http://schemas.microsoft.com/office/powerpoint/2010/main" val="36144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4C0B-A7CF-E202-2134-F612FD10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Forma zaliczenia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1610-C79E-C943-9641-6E0502DB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Z</a:t>
            </a:r>
            <a:r>
              <a:rPr lang="en-PL" dirty="0"/>
              <a:t>ajecia 8:45 – 11:15</a:t>
            </a:r>
          </a:p>
          <a:p>
            <a:r>
              <a:rPr lang="en-PL" dirty="0"/>
              <a:t>2-3 pytania na koniec prezentacji</a:t>
            </a:r>
          </a:p>
          <a:p>
            <a:r>
              <a:rPr lang="en-PL" dirty="0"/>
              <a:t>Obecność</a:t>
            </a:r>
          </a:p>
          <a:p>
            <a:r>
              <a:rPr lang="en-PL" dirty="0"/>
              <a:t>Kolokwium</a:t>
            </a:r>
            <a:endParaRPr lang="en-PL" strike="sngStrike" dirty="0"/>
          </a:p>
          <a:p>
            <a:r>
              <a:rPr lang="en-PL" dirty="0"/>
              <a:t>Projekt</a:t>
            </a:r>
          </a:p>
          <a:p>
            <a:pPr lvl="1"/>
            <a:r>
              <a:rPr lang="en-PL" dirty="0"/>
              <a:t>Analiza szeregu czasowego</a:t>
            </a:r>
          </a:p>
          <a:p>
            <a:pPr lvl="1"/>
            <a:r>
              <a:rPr lang="en-PL" dirty="0"/>
              <a:t>Przewidywanie przyszłych wartości</a:t>
            </a:r>
          </a:p>
          <a:p>
            <a:pPr lvl="1"/>
            <a:r>
              <a:rPr lang="en-PL" dirty="0"/>
              <a:t>Wybór najlepszej metody</a:t>
            </a:r>
          </a:p>
          <a:p>
            <a:pPr lvl="1"/>
            <a:r>
              <a:rPr lang="en-PL" dirty="0"/>
              <a:t>Prezentacja wyników – kod/Excel + PowerBI, Excel lub Power Point</a:t>
            </a:r>
          </a:p>
          <a:p>
            <a:pPr lvl="1"/>
            <a:r>
              <a:rPr lang="en-PL" dirty="0"/>
              <a:t>Rekomendacje na podstawie danych</a:t>
            </a:r>
          </a:p>
        </p:txBody>
      </p:sp>
    </p:spTree>
    <p:extLst>
      <p:ext uri="{BB962C8B-B14F-4D97-AF65-F5344CB8AC3E}">
        <p14:creationId xmlns:p14="http://schemas.microsoft.com/office/powerpoint/2010/main" val="26636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6ABF-886B-3D05-8BEA-C4C05D2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Duże zbiory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051C-6910-0BFB-6592-C909756C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Kiedy zbiór danych jest “big”?</a:t>
            </a:r>
          </a:p>
          <a:p>
            <a:r>
              <a:rPr lang="en-PL" dirty="0"/>
              <a:t>Jak dobrać metodę przechowywania danych (SQL, NoSQL, mieszane, </a:t>
            </a:r>
            <a:r>
              <a:rPr lang="en-GB" dirty="0"/>
              <a:t>s</a:t>
            </a:r>
            <a:r>
              <a:rPr lang="en-PL" dirty="0"/>
              <a:t>ystemy plików, elastic, redis…)</a:t>
            </a:r>
          </a:p>
          <a:p>
            <a:r>
              <a:rPr lang="en-PL" dirty="0"/>
              <a:t>Ocena jakości dużych zbiorów danych (zapis, odczyt)</a:t>
            </a:r>
          </a:p>
          <a:p>
            <a:r>
              <a:rPr lang="en-PL" dirty="0"/>
              <a:t>Języki programowania</a:t>
            </a:r>
          </a:p>
          <a:p>
            <a:r>
              <a:rPr lang="en-PL" dirty="0"/>
              <a:t>Systemy kolejkowania (Rabbit, Kafka, Redis)</a:t>
            </a:r>
          </a:p>
          <a:p>
            <a:r>
              <a:rPr lang="en-PL" dirty="0"/>
              <a:t>Multi-node clusters</a:t>
            </a:r>
          </a:p>
        </p:txBody>
      </p:sp>
    </p:spTree>
    <p:extLst>
      <p:ext uri="{BB962C8B-B14F-4D97-AF65-F5344CB8AC3E}">
        <p14:creationId xmlns:p14="http://schemas.microsoft.com/office/powerpoint/2010/main" val="10845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610-1CD7-BAA1-0824-F5B91231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Uczenie maszynowe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A44E-51CB-6751-0BD4-5CE1BF2E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L" dirty="0"/>
              <a:t>Co to jest ML / AI </a:t>
            </a:r>
            <a:r>
              <a:rPr lang="en-GB" dirty="0"/>
              <a:t>i</a:t>
            </a:r>
            <a:r>
              <a:rPr lang="en-PL" dirty="0"/>
              <a:t> jak działa?</a:t>
            </a:r>
          </a:p>
          <a:p>
            <a:r>
              <a:rPr lang="en-PL" dirty="0"/>
              <a:t>Wyjście z analizy danych</a:t>
            </a:r>
          </a:p>
          <a:p>
            <a:pPr lvl="1"/>
            <a:r>
              <a:rPr lang="en-PL" dirty="0"/>
              <a:t>Data mining (eksploracja danych, statystyka)</a:t>
            </a:r>
          </a:p>
          <a:p>
            <a:pPr lvl="1"/>
            <a:r>
              <a:rPr lang="en-PL" dirty="0"/>
              <a:t>Weka package</a:t>
            </a:r>
          </a:p>
          <a:p>
            <a:r>
              <a:rPr lang="en-PL" dirty="0"/>
              <a:t>Dlaczego większość ludzi nie rozumie czym jest AI?</a:t>
            </a:r>
          </a:p>
          <a:p>
            <a:r>
              <a:rPr lang="en-PL" dirty="0"/>
              <a:t>Uczenie nadzorowane i nienadzorowane</a:t>
            </a:r>
          </a:p>
          <a:p>
            <a:r>
              <a:rPr lang="en-PL" dirty="0"/>
              <a:t>Metody uczenia maszynowego:</a:t>
            </a:r>
          </a:p>
          <a:p>
            <a:pPr lvl="1"/>
            <a:r>
              <a:rPr lang="en-PL" dirty="0"/>
              <a:t>Przegląd metod do analizy szeregów czasowych</a:t>
            </a:r>
          </a:p>
          <a:p>
            <a:pPr lvl="1"/>
            <a:r>
              <a:rPr lang="en-PL" dirty="0"/>
              <a:t>Przegląd metod grupowania (clusteryzacji)</a:t>
            </a:r>
          </a:p>
          <a:p>
            <a:pPr lvl="1"/>
            <a:r>
              <a:rPr lang="en-PL" dirty="0"/>
              <a:t>Przegląd metod predykcyjnych</a:t>
            </a:r>
          </a:p>
        </p:txBody>
      </p:sp>
    </p:spTree>
    <p:extLst>
      <p:ext uri="{BB962C8B-B14F-4D97-AF65-F5344CB8AC3E}">
        <p14:creationId xmlns:p14="http://schemas.microsoft.com/office/powerpoint/2010/main" val="156283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58FF-DA23-4DB1-E3CD-3ED2C9B6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Przetwarzanie danych w chmurze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BA55-7CF2-BF2A-B1F7-000C3922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Czym jest chmura (cloud)?</a:t>
            </a:r>
          </a:p>
          <a:p>
            <a:r>
              <a:rPr lang="en-PL" dirty="0"/>
              <a:t>Dostępne rozwiązania</a:t>
            </a:r>
          </a:p>
          <a:p>
            <a:r>
              <a:rPr lang="en-PL" dirty="0"/>
              <a:t>Hadoop / Spark / SQL / Bazy Danych</a:t>
            </a:r>
          </a:p>
          <a:p>
            <a:r>
              <a:rPr lang="en-PL" dirty="0"/>
              <a:t>Koszt</a:t>
            </a:r>
          </a:p>
        </p:txBody>
      </p:sp>
    </p:spTree>
    <p:extLst>
      <p:ext uri="{BB962C8B-B14F-4D97-AF65-F5344CB8AC3E}">
        <p14:creationId xmlns:p14="http://schemas.microsoft.com/office/powerpoint/2010/main" val="209703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536C-FA16-7B75-1491-BB7D25FA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Wizualizacje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PL" dirty="0"/>
              <a:t>raportowanie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D012-3C18-6D14-63D6-9F13DBE0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Jak można prezentować dane?</a:t>
            </a:r>
          </a:p>
          <a:p>
            <a:pPr lvl="1"/>
            <a:r>
              <a:rPr lang="en-PL" dirty="0"/>
              <a:t>programy do wizualizacji danych (Tableau, PowerBI)</a:t>
            </a:r>
          </a:p>
          <a:p>
            <a:pPr lvl="1"/>
            <a:r>
              <a:rPr lang="en-PL" dirty="0"/>
              <a:t>Excel</a:t>
            </a:r>
          </a:p>
          <a:p>
            <a:pPr lvl="1"/>
            <a:r>
              <a:rPr lang="en-PL" dirty="0"/>
              <a:t>własne rozwiązania (JavaScript, Python)</a:t>
            </a:r>
          </a:p>
        </p:txBody>
      </p:sp>
    </p:spTree>
    <p:extLst>
      <p:ext uri="{BB962C8B-B14F-4D97-AF65-F5344CB8AC3E}">
        <p14:creationId xmlns:p14="http://schemas.microsoft.com/office/powerpoint/2010/main" val="4543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F83D-C7E1-85A6-1764-FE7D69F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Internet rzeczy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AE5F-94FC-3D0D-9A5C-96001F21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Co to jest IoT? / Industry 4.0</a:t>
            </a:r>
          </a:p>
          <a:p>
            <a:r>
              <a:rPr lang="en-PL" dirty="0"/>
              <a:t>Przykłady</a:t>
            </a:r>
          </a:p>
          <a:p>
            <a:r>
              <a:rPr lang="en-PL" dirty="0"/>
              <a:t>Utraty danych</a:t>
            </a:r>
          </a:p>
          <a:p>
            <a:r>
              <a:rPr lang="en-PL" dirty="0"/>
              <a:t>Bezpieczeństwo przechowywania danych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połączenia</a:t>
            </a:r>
            <a:r>
              <a:rPr lang="en-GB" dirty="0"/>
              <a:t> </a:t>
            </a:r>
            <a:r>
              <a:rPr lang="en-GB" dirty="0" err="1"/>
              <a:t>źródło</a:t>
            </a:r>
            <a:r>
              <a:rPr lang="en-GB" dirty="0"/>
              <a:t> –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stabilność</a:t>
            </a:r>
            <a:r>
              <a:rPr lang="en-GB" dirty="0"/>
              <a:t>, </a:t>
            </a:r>
            <a:r>
              <a:rPr lang="en-GB" dirty="0" err="1"/>
              <a:t>podatność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przejęcie</a:t>
            </a:r>
            <a:r>
              <a:rPr lang="en-GB" dirty="0"/>
              <a:t>, </a:t>
            </a:r>
            <a:r>
              <a:rPr lang="en-GB" dirty="0" err="1"/>
              <a:t>szyfrowanie</a:t>
            </a:r>
            <a:r>
              <a:rPr lang="en-GB" dirty="0"/>
              <a:t>)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8566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752C-AA12-286E-403C-6EB92FA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456"/>
            <a:ext cx="10515600" cy="6346373"/>
          </a:xfrm>
        </p:spPr>
        <p:txBody>
          <a:bodyPr>
            <a:normAutofit lnSpcReduction="10000"/>
          </a:bodyPr>
          <a:lstStyle/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 Introduction to Big Data, Machine Learning, and IoT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2: Data Collection and Processing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3: Introduction to programming for Data Analysis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4: Introduction to Databases and Data Storage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5: Exploratory Data Analysis (EDA)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6: Introduction to Machine Learning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7: Supervised Learning: Regression</a:t>
            </a: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8: Supervised Learning: Classification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9: Unsupervised Learning: Clustering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10: Introduction to the Internet of Things (IoT)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11: IoT Architecture and Communication Protocols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12: Big Data Analytics in IoT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13: Neural Networks and Deep Learning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14: Large Language Models (LLMs) and ChatGPT</a:t>
            </a:r>
            <a:endParaRPr lang="en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15: Ethics, Privacy, and Future Trends in Big Data, ML, and IoT</a:t>
            </a:r>
            <a:endParaRPr lang="en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2DDB-EB0E-CABF-5B18-C9BCF69C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3549-7146-D0F3-6FA2-4E7AE580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https://www.mathworks.com/help/stats/classification-example.html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https://github.com/cannotpass/big-data-2024/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WEKA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400696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13779</TotalTime>
  <Words>409</Words>
  <Application>Microsoft Macintosh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z1</vt:lpstr>
      <vt:lpstr>Forma zaliczenia</vt:lpstr>
      <vt:lpstr>Duże zbiory danych</vt:lpstr>
      <vt:lpstr>Uczenie maszynowe</vt:lpstr>
      <vt:lpstr>Przetwarzanie danych w chmurze</vt:lpstr>
      <vt:lpstr>Wizualizacje i raportowanie</vt:lpstr>
      <vt:lpstr>Internet rzeczy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Łukasz Kozarski</dc:creator>
  <cp:lastModifiedBy>Łukasz Kozarski</cp:lastModifiedBy>
  <cp:revision>12</cp:revision>
  <dcterms:created xsi:type="dcterms:W3CDTF">2022-10-13T19:33:54Z</dcterms:created>
  <dcterms:modified xsi:type="dcterms:W3CDTF">2024-12-19T13:43:19Z</dcterms:modified>
</cp:coreProperties>
</file>