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9" r:id="rId11"/>
    <p:sldId id="265" r:id="rId12"/>
    <p:sldId id="266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24"/>
    <p:restoredTop sz="92817"/>
  </p:normalViewPr>
  <p:slideViewPr>
    <p:cSldViewPr snapToGrid="0">
      <p:cViewPr varScale="1">
        <p:scale>
          <a:sx n="114" d="100"/>
          <a:sy n="114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80F3E-B20A-5844-B679-E5AB2C45F123}" type="datetimeFigureOut">
              <a:rPr lang="en-PL" smtClean="0"/>
              <a:t>19/12/2024</a:t>
            </a:fld>
            <a:endParaRPr lang="en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96556-281A-1047-8F63-1F608EF2AA9B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239925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L" dirty="0"/>
              <a:t>- </a:t>
            </a:r>
            <a:r>
              <a:rPr lang="en-GB" dirty="0"/>
              <a:t>T</a:t>
            </a:r>
            <a:r>
              <a:rPr lang="en-PL" dirty="0"/>
              <a:t>esty DNA dla kotów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96556-281A-1047-8F63-1F608EF2AA9B}" type="slidenum">
              <a:rPr lang="en-PL" smtClean="0"/>
              <a:t>2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812013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96556-281A-1047-8F63-1F608EF2AA9B}" type="slidenum">
              <a:rPr lang="en-PL" smtClean="0"/>
              <a:t>3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517947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C4EEE-0B9F-9589-0EE6-0E45BDAC9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02AAA-2F23-D140-2CAE-3ACE5E5CE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DB3E3-4297-A6E5-610B-34A566EF0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2B81-91BA-E44D-9E29-8CC59CD00442}" type="datetimeFigureOut">
              <a:rPr lang="en-PL" smtClean="0"/>
              <a:t>19/12/2024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63AC6-731E-A510-6C30-7B093AE8B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57FBB-FCE1-C69C-E289-E1871E22F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CF35-98C3-CB42-9BBC-3941D56B49F8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366043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D10FC-9712-FF0F-452F-75B3DDE29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FC2E9-6B1F-D7D0-2B13-C97D5A72B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37305-9D2B-8176-FB51-8E428B272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2B81-91BA-E44D-9E29-8CC59CD00442}" type="datetimeFigureOut">
              <a:rPr lang="en-PL" smtClean="0"/>
              <a:t>19/12/2024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72506-69A1-625C-E467-AFEFB0AAD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0AFE9-51ED-DE3C-266B-77428424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CF35-98C3-CB42-9BBC-3941D56B49F8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96693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84CB6D-A2DC-C962-4E08-353832A9E4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0B659D-1176-1933-C8C5-BD23F10D6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F6F-0CA9-1575-0050-71FDA0CF1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2B81-91BA-E44D-9E29-8CC59CD00442}" type="datetimeFigureOut">
              <a:rPr lang="en-PL" smtClean="0"/>
              <a:t>19/12/2024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BA09D-0680-29D5-37BF-FFEB648B4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F60E6-B097-3870-65F1-B548F5232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CF35-98C3-CB42-9BBC-3941D56B49F8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214717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26830-81A9-6C59-C16A-E0D0D29D4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6CF20-5D57-2C6F-956E-6AF194C58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D0ADA-8478-6ED3-1F26-5476D2FD2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2B81-91BA-E44D-9E29-8CC59CD00442}" type="datetimeFigureOut">
              <a:rPr lang="en-PL" smtClean="0"/>
              <a:t>19/12/2024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203CC-9DDF-4134-7817-3EBC1BD1E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8B3B0-FA22-FD27-06D0-8E5148C75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CF35-98C3-CB42-9BBC-3941D56B49F8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347102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9EE9F-8C32-B4D2-3FC6-9E41A4BDE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6D9FF-CBAC-6577-DA39-14F8F91A2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83A53-A953-8B7A-4441-85B3A1301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2B81-91BA-E44D-9E29-8CC59CD00442}" type="datetimeFigureOut">
              <a:rPr lang="en-PL" smtClean="0"/>
              <a:t>19/12/2024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6BB4E-43AE-5B23-5727-8FE125E70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97F40-A035-CF87-0FF2-16952EF47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CF35-98C3-CB42-9BBC-3941D56B49F8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209180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F3CF2-CCB0-27A6-928A-15931BB22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5362E-B152-108F-5B77-91250AD54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46AD99-E47B-46B4-8D82-1D7C0E16B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ED1150-7215-0A9A-FD81-67FC7D985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2B81-91BA-E44D-9E29-8CC59CD00442}" type="datetimeFigureOut">
              <a:rPr lang="en-PL" smtClean="0"/>
              <a:t>19/12/2024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A0C4C-437C-4756-FBB6-A78FEF59A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C7F46-2E09-11F0-8DF2-610AD5A1B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CF35-98C3-CB42-9BBC-3941D56B49F8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243307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341BB-A432-2591-E561-7993924A1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F42C7-895B-F3A4-A4EE-54ADCC18D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E91A6E-8797-D314-E7F1-8BAB774B4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1EB5DF-3B88-CC62-803E-F5AC62D9A5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4025AE-06EC-5508-916D-03DDCC96E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09F8B8-8DAE-A4AD-A901-D7E042D7C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2B81-91BA-E44D-9E29-8CC59CD00442}" type="datetimeFigureOut">
              <a:rPr lang="en-PL" smtClean="0"/>
              <a:t>19/12/2024</a:t>
            </a:fld>
            <a:endParaRPr lang="en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F056AB-1050-5D7E-77A0-52E988EAD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B7607E-05FB-6FA4-6FD1-BCDF0A3B2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CF35-98C3-CB42-9BBC-3941D56B49F8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398176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6A3CD-61D0-791B-9092-F2360A626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9A771A-1F05-FEF7-2E5B-AFF801809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2B81-91BA-E44D-9E29-8CC59CD00442}" type="datetimeFigureOut">
              <a:rPr lang="en-PL" smtClean="0"/>
              <a:t>19/12/2024</a:t>
            </a:fld>
            <a:endParaRPr lang="en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E4005B-2DEE-52AE-502C-A3E4B9AD2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40E6FF-D57E-F50C-006C-7CEE11B78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CF35-98C3-CB42-9BBC-3941D56B49F8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721173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8937CF-DE71-2EFA-6BF5-5E38E14D8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2B81-91BA-E44D-9E29-8CC59CD00442}" type="datetimeFigureOut">
              <a:rPr lang="en-PL" smtClean="0"/>
              <a:t>19/12/2024</a:t>
            </a:fld>
            <a:endParaRPr lang="en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008B46-FD67-38D6-7364-731842978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8B98C-032D-1329-6707-7972B760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CF35-98C3-CB42-9BBC-3941D56B49F8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551405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B363F-1150-4838-2F44-3E3C7522A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13610-695F-7A2B-1984-792E55AC8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562DB9-0052-032B-8BEA-C6207C4DD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A3452E-5490-2883-888A-6B5EACA9B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2B81-91BA-E44D-9E29-8CC59CD00442}" type="datetimeFigureOut">
              <a:rPr lang="en-PL" smtClean="0"/>
              <a:t>19/12/2024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5844A-EFAD-51C9-59D6-A26EA1764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069B2-CDDE-176A-5606-E6F9B41F5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CF35-98C3-CB42-9BBC-3941D56B49F8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432845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FE9C5-96B0-AAE4-CB80-40A764192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54B625-E88C-8EAF-AAD9-52BE5B931E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FD829-0932-F24A-D75E-50C4054E9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A9646-E3A7-370E-B648-1D9736F00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2B81-91BA-E44D-9E29-8CC59CD00442}" type="datetimeFigureOut">
              <a:rPr lang="en-PL" smtClean="0"/>
              <a:t>19/12/2024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9C21C-2EAD-B69E-4F38-8A7A4B02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ADDB4-B816-17C0-4130-9656E6EDC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CCF35-98C3-CB42-9BBC-3941D56B49F8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26996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6E64A0-19D7-E985-C3E8-10F6AB6B2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05B2F-B21E-C7E0-4170-97E8F296A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2BAE5-2D08-5E44-69CE-B24935D56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CF2B81-91BA-E44D-9E29-8CC59CD00442}" type="datetimeFigureOut">
              <a:rPr lang="en-PL" smtClean="0"/>
              <a:t>19/12/2024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FB9A9-CD3A-50D6-C500-25B9ADAB9A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D2BD9-6ABD-C9A7-03E5-E67B2BAED8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ACCF35-98C3-CB42-9BBC-3941D56B49F8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938616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60D1E-C33C-B111-DB97-058076CCC0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Wprowadzenie do przechowywania danych i uczenia maszynowego</a:t>
            </a:r>
            <a:endParaRPr lang="en-P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F39E99-7489-61C8-5238-02CC8242F0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L" dirty="0"/>
              <a:t>Zejęcia 4</a:t>
            </a:r>
          </a:p>
        </p:txBody>
      </p:sp>
    </p:spTree>
    <p:extLst>
      <p:ext uri="{BB962C8B-B14F-4D97-AF65-F5344CB8AC3E}">
        <p14:creationId xmlns:p14="http://schemas.microsoft.com/office/powerpoint/2010/main" val="380436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C0E5E-0829-95AC-B5C8-D47C58511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Uczenie maszynowe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9F985-3365-F36E-C1F3-050EB706EA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943575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0BD98-DF06-EE0C-E70F-0F534727D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Czym jest uczenie maszynowe?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E93D2-FAA4-C30F-B219-FDAE1A25E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err="1"/>
              <a:t>Uczenie</a:t>
            </a:r>
            <a:r>
              <a:rPr lang="en-GB" dirty="0"/>
              <a:t> </a:t>
            </a:r>
            <a:r>
              <a:rPr lang="en-GB" dirty="0" err="1"/>
              <a:t>maszynowe</a:t>
            </a:r>
            <a:r>
              <a:rPr lang="en-GB" dirty="0"/>
              <a:t> (ang. machine learning) to </a:t>
            </a:r>
            <a:r>
              <a:rPr lang="en-GB" dirty="0" err="1"/>
              <a:t>dziedzina</a:t>
            </a:r>
            <a:r>
              <a:rPr lang="en-GB" dirty="0"/>
              <a:t> </a:t>
            </a:r>
            <a:r>
              <a:rPr lang="en-GB" dirty="0" err="1"/>
              <a:t>sztucznej</a:t>
            </a:r>
            <a:r>
              <a:rPr lang="en-GB" dirty="0"/>
              <a:t> </a:t>
            </a:r>
            <a:r>
              <a:rPr lang="en-GB" dirty="0" err="1"/>
              <a:t>inteligencji</a:t>
            </a:r>
            <a:r>
              <a:rPr lang="en-GB" dirty="0"/>
              <a:t>, </a:t>
            </a:r>
            <a:r>
              <a:rPr lang="en-GB" dirty="0" err="1"/>
              <a:t>która</a:t>
            </a:r>
            <a:r>
              <a:rPr lang="en-GB" dirty="0"/>
              <a:t> </a:t>
            </a:r>
            <a:r>
              <a:rPr lang="en-GB" dirty="0" err="1"/>
              <a:t>koncentruje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opracowywaniu</a:t>
            </a:r>
            <a:r>
              <a:rPr lang="en-GB" dirty="0"/>
              <a:t> </a:t>
            </a:r>
            <a:r>
              <a:rPr lang="en-GB" dirty="0" err="1"/>
              <a:t>algorytmów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modeli</a:t>
            </a:r>
            <a:r>
              <a:rPr lang="en-GB" dirty="0"/>
              <a:t>, </a:t>
            </a:r>
            <a:r>
              <a:rPr lang="en-GB" dirty="0" err="1"/>
              <a:t>które</a:t>
            </a:r>
            <a:r>
              <a:rPr lang="en-GB" dirty="0"/>
              <a:t> </a:t>
            </a:r>
            <a:r>
              <a:rPr lang="en-GB" dirty="0" err="1"/>
              <a:t>umożliwiają</a:t>
            </a:r>
            <a:r>
              <a:rPr lang="en-GB" dirty="0"/>
              <a:t> </a:t>
            </a:r>
            <a:r>
              <a:rPr lang="en-GB" dirty="0" err="1"/>
              <a:t>komputerom</a:t>
            </a:r>
            <a:r>
              <a:rPr lang="en-GB" dirty="0"/>
              <a:t> </a:t>
            </a:r>
            <a:r>
              <a:rPr lang="en-GB" dirty="0" err="1"/>
              <a:t>uczenie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z </a:t>
            </a:r>
            <a:r>
              <a:rPr lang="en-GB" dirty="0" err="1"/>
              <a:t>danych</a:t>
            </a:r>
            <a:r>
              <a:rPr lang="en-GB" dirty="0"/>
              <a:t>, a </a:t>
            </a:r>
            <a:r>
              <a:rPr lang="en-GB" dirty="0" err="1"/>
              <a:t>tym</a:t>
            </a:r>
            <a:r>
              <a:rPr lang="en-GB" dirty="0"/>
              <a:t> </a:t>
            </a:r>
            <a:r>
              <a:rPr lang="en-GB" dirty="0" err="1"/>
              <a:t>samym</a:t>
            </a:r>
            <a:r>
              <a:rPr lang="en-GB" dirty="0"/>
              <a:t> </a:t>
            </a:r>
            <a:r>
              <a:rPr lang="en-GB" dirty="0" err="1"/>
              <a:t>podejmowanie</a:t>
            </a:r>
            <a:r>
              <a:rPr lang="en-GB" dirty="0"/>
              <a:t> </a:t>
            </a:r>
            <a:r>
              <a:rPr lang="en-GB" dirty="0" err="1"/>
              <a:t>decyzji</a:t>
            </a:r>
            <a:r>
              <a:rPr lang="en-GB" dirty="0"/>
              <a:t> </a:t>
            </a:r>
            <a:r>
              <a:rPr lang="en-GB" dirty="0" err="1"/>
              <a:t>lub</a:t>
            </a:r>
            <a:r>
              <a:rPr lang="en-GB" dirty="0"/>
              <a:t> </a:t>
            </a:r>
            <a:r>
              <a:rPr lang="en-GB" dirty="0" err="1"/>
              <a:t>prognozowanie</a:t>
            </a:r>
            <a:r>
              <a:rPr lang="en-GB" dirty="0"/>
              <a:t> bez </a:t>
            </a:r>
            <a:r>
              <a:rPr lang="en-GB" dirty="0" err="1"/>
              <a:t>potrzeby</a:t>
            </a:r>
            <a:r>
              <a:rPr lang="en-GB" dirty="0"/>
              <a:t> </a:t>
            </a:r>
            <a:r>
              <a:rPr lang="en-GB" dirty="0" err="1"/>
              <a:t>programowania</a:t>
            </a:r>
            <a:r>
              <a:rPr lang="en-GB" dirty="0"/>
              <a:t> ich w </a:t>
            </a:r>
            <a:r>
              <a:rPr lang="en-GB" dirty="0" err="1"/>
              <a:t>tradycyjny</a:t>
            </a:r>
            <a:r>
              <a:rPr lang="en-GB" dirty="0"/>
              <a:t> </a:t>
            </a:r>
            <a:r>
              <a:rPr lang="en-GB" dirty="0" err="1"/>
              <a:t>sposób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 err="1"/>
              <a:t>Inaczej</a:t>
            </a:r>
            <a:r>
              <a:rPr lang="en-GB" dirty="0"/>
              <a:t> </a:t>
            </a:r>
            <a:r>
              <a:rPr lang="en-GB" dirty="0" err="1"/>
              <a:t>mówiąc</a:t>
            </a:r>
            <a:r>
              <a:rPr lang="en-GB" dirty="0"/>
              <a:t>, z </a:t>
            </a:r>
            <a:r>
              <a:rPr lang="en-GB" dirty="0" err="1"/>
              <a:t>założenia</a:t>
            </a:r>
            <a:r>
              <a:rPr lang="en-GB" dirty="0"/>
              <a:t> </a:t>
            </a:r>
            <a:r>
              <a:rPr lang="en-GB" dirty="0" err="1"/>
              <a:t>powinno</a:t>
            </a:r>
            <a:r>
              <a:rPr lang="en-GB" dirty="0"/>
              <a:t> </a:t>
            </a:r>
            <a:r>
              <a:rPr lang="en-GB" dirty="0" err="1"/>
              <a:t>być</a:t>
            </a:r>
            <a:r>
              <a:rPr lang="en-GB" dirty="0"/>
              <a:t> to </a:t>
            </a:r>
            <a:r>
              <a:rPr lang="en-GB" dirty="0" err="1"/>
              <a:t>programowanie</a:t>
            </a:r>
            <a:r>
              <a:rPr lang="en-GB" dirty="0"/>
              <a:t>, </a:t>
            </a:r>
            <a:r>
              <a:rPr lang="en-GB" dirty="0" err="1"/>
              <a:t>którego</a:t>
            </a:r>
            <a:r>
              <a:rPr lang="en-GB" dirty="0"/>
              <a:t>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musi</a:t>
            </a:r>
            <a:r>
              <a:rPr lang="en-GB" dirty="0"/>
              <a:t> </a:t>
            </a:r>
            <a:r>
              <a:rPr lang="en-GB" dirty="0" err="1"/>
              <a:t>robić</a:t>
            </a:r>
            <a:r>
              <a:rPr lang="en-GB" dirty="0"/>
              <a:t> </a:t>
            </a:r>
            <a:r>
              <a:rPr lang="en-GB" dirty="0" err="1"/>
              <a:t>człowiek</a:t>
            </a:r>
            <a:r>
              <a:rPr lang="en-GB" dirty="0"/>
              <a:t> (</a:t>
            </a:r>
            <a:r>
              <a:rPr lang="en-GB" dirty="0" err="1"/>
              <a:t>algorytmy</a:t>
            </a:r>
            <a:r>
              <a:rPr lang="en-GB" dirty="0"/>
              <a:t> vs. </a:t>
            </a:r>
            <a:r>
              <a:rPr lang="en-GB" dirty="0" err="1"/>
              <a:t>dane</a:t>
            </a:r>
            <a:r>
              <a:rPr lang="en-GB" dirty="0"/>
              <a:t>).</a:t>
            </a:r>
          </a:p>
          <a:p>
            <a:endParaRPr lang="en-GB" dirty="0"/>
          </a:p>
          <a:p>
            <a:r>
              <a:rPr lang="en-GB" dirty="0"/>
              <a:t>W 1997 </a:t>
            </a:r>
            <a:r>
              <a:rPr lang="en-GB" dirty="0" err="1"/>
              <a:t>roku</a:t>
            </a:r>
            <a:r>
              <a:rPr lang="en-GB" dirty="0"/>
              <a:t> </a:t>
            </a:r>
            <a:r>
              <a:rPr lang="en-GB" dirty="0" err="1"/>
              <a:t>komputer</a:t>
            </a:r>
            <a:r>
              <a:rPr lang="en-GB" dirty="0"/>
              <a:t> Deep Blue </a:t>
            </a:r>
            <a:r>
              <a:rPr lang="en-GB" dirty="0" err="1"/>
              <a:t>pokonał</a:t>
            </a:r>
            <a:r>
              <a:rPr lang="en-GB" dirty="0"/>
              <a:t> </a:t>
            </a:r>
            <a:r>
              <a:rPr lang="en-GB" dirty="0" err="1"/>
              <a:t>mistrza</a:t>
            </a:r>
            <a:r>
              <a:rPr lang="en-GB" dirty="0"/>
              <a:t> </a:t>
            </a:r>
            <a:r>
              <a:rPr lang="en-GB" dirty="0" err="1"/>
              <a:t>świata</a:t>
            </a:r>
            <a:r>
              <a:rPr lang="en-GB" dirty="0"/>
              <a:t> w </a:t>
            </a:r>
            <a:r>
              <a:rPr lang="en-GB" dirty="0" err="1"/>
              <a:t>szachach</a:t>
            </a:r>
            <a:r>
              <a:rPr lang="en-GB" dirty="0"/>
              <a:t> </a:t>
            </a:r>
            <a:r>
              <a:rPr lang="en-GB" dirty="0" err="1"/>
              <a:t>Gariego</a:t>
            </a:r>
            <a:r>
              <a:rPr lang="en-GB" dirty="0"/>
              <a:t> </a:t>
            </a:r>
            <a:r>
              <a:rPr lang="en-GB" dirty="0" err="1"/>
              <a:t>Kasparowa</a:t>
            </a:r>
            <a:r>
              <a:rPr lang="en-GB" dirty="0"/>
              <a:t>.</a:t>
            </a:r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3905818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EA445-FDF2-947C-9D8E-546A55A66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Rodzaje uczenia maszynowego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C6343-969F-64F8-0EBD-4EF37024C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Uczenie</a:t>
            </a:r>
            <a:r>
              <a:rPr lang="en-GB" b="1" dirty="0"/>
              <a:t> </a:t>
            </a:r>
            <a:r>
              <a:rPr lang="en-GB" b="1" dirty="0" err="1"/>
              <a:t>nadzorowane</a:t>
            </a:r>
            <a:endParaRPr lang="en-GB" dirty="0"/>
          </a:p>
          <a:p>
            <a:pPr lvl="1"/>
            <a:r>
              <a:rPr lang="en-GB" dirty="0" err="1"/>
              <a:t>Przykład</a:t>
            </a:r>
            <a:r>
              <a:rPr lang="en-GB" dirty="0"/>
              <a:t>: </a:t>
            </a:r>
            <a:r>
              <a:rPr lang="en-GB" dirty="0" err="1"/>
              <a:t>Rozpoznawanie</a:t>
            </a:r>
            <a:r>
              <a:rPr lang="en-GB" dirty="0"/>
              <a:t> </a:t>
            </a:r>
            <a:r>
              <a:rPr lang="en-GB" dirty="0" err="1"/>
              <a:t>obrazów</a:t>
            </a:r>
            <a:r>
              <a:rPr lang="en-GB" dirty="0"/>
              <a:t> – jak </a:t>
            </a:r>
            <a:r>
              <a:rPr lang="en-GB" dirty="0" err="1"/>
              <a:t>rozpoznać</a:t>
            </a:r>
            <a:r>
              <a:rPr lang="en-GB" dirty="0"/>
              <a:t> </a:t>
            </a:r>
            <a:r>
              <a:rPr lang="en-GB" dirty="0" err="1"/>
              <a:t>różne</a:t>
            </a:r>
            <a:r>
              <a:rPr lang="en-GB" dirty="0"/>
              <a:t> </a:t>
            </a:r>
            <a:r>
              <a:rPr lang="en-GB" dirty="0" err="1"/>
              <a:t>gatunki</a:t>
            </a:r>
            <a:r>
              <a:rPr lang="en-GB" dirty="0"/>
              <a:t> </a:t>
            </a:r>
            <a:r>
              <a:rPr lang="en-GB" dirty="0" err="1"/>
              <a:t>kwiatów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podstawie</a:t>
            </a:r>
            <a:r>
              <a:rPr lang="en-GB" dirty="0"/>
              <a:t> </a:t>
            </a:r>
            <a:r>
              <a:rPr lang="en-GB" dirty="0" err="1"/>
              <a:t>zdjęć</a:t>
            </a:r>
            <a:r>
              <a:rPr lang="en-GB" dirty="0"/>
              <a:t> – </a:t>
            </a:r>
            <a:r>
              <a:rPr lang="en-GB" dirty="0" err="1"/>
              <a:t>wymaga</a:t>
            </a:r>
            <a:r>
              <a:rPr lang="en-GB" dirty="0"/>
              <a:t> </a:t>
            </a:r>
            <a:r>
              <a:rPr lang="en-GB" dirty="0" err="1"/>
              <a:t>etykietowania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.</a:t>
            </a:r>
          </a:p>
          <a:p>
            <a:pPr lvl="1"/>
            <a:r>
              <a:rPr lang="en-GB" dirty="0" err="1"/>
              <a:t>Aplikacje</a:t>
            </a:r>
            <a:r>
              <a:rPr lang="en-GB" dirty="0"/>
              <a:t> w </a:t>
            </a:r>
            <a:r>
              <a:rPr lang="en-GB" dirty="0" err="1"/>
              <a:t>diagnostyce</a:t>
            </a:r>
            <a:r>
              <a:rPr lang="en-GB" dirty="0"/>
              <a:t> </a:t>
            </a:r>
            <a:r>
              <a:rPr lang="en-GB" dirty="0" err="1"/>
              <a:t>medycznej</a:t>
            </a:r>
            <a:r>
              <a:rPr lang="en-GB" dirty="0"/>
              <a:t> (np. </a:t>
            </a:r>
            <a:r>
              <a:rPr lang="en-GB" dirty="0" err="1"/>
              <a:t>wykrywanie</a:t>
            </a:r>
            <a:r>
              <a:rPr lang="en-GB" dirty="0"/>
              <a:t> </a:t>
            </a:r>
            <a:r>
              <a:rPr lang="en-GB" dirty="0" err="1"/>
              <a:t>chorób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podstawie</a:t>
            </a:r>
            <a:r>
              <a:rPr lang="en-GB" dirty="0"/>
              <a:t> </a:t>
            </a:r>
            <a:r>
              <a:rPr lang="en-GB" dirty="0" err="1"/>
              <a:t>zdjęć</a:t>
            </a:r>
            <a:r>
              <a:rPr lang="en-GB" dirty="0"/>
              <a:t> </a:t>
            </a:r>
            <a:r>
              <a:rPr lang="en-GB" dirty="0" err="1"/>
              <a:t>rentgenowskich</a:t>
            </a:r>
            <a:r>
              <a:rPr lang="en-GB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Uczenie</a:t>
            </a:r>
            <a:r>
              <a:rPr lang="en-GB" b="1" dirty="0"/>
              <a:t> </a:t>
            </a:r>
            <a:r>
              <a:rPr lang="en-GB" b="1" dirty="0" err="1"/>
              <a:t>nienadzorowane</a:t>
            </a:r>
            <a:endParaRPr lang="en-GB" b="1" dirty="0"/>
          </a:p>
          <a:p>
            <a:pPr lvl="1"/>
            <a:r>
              <a:rPr lang="en-GB" dirty="0" err="1"/>
              <a:t>Przykład</a:t>
            </a:r>
            <a:r>
              <a:rPr lang="en-GB" dirty="0"/>
              <a:t>: </a:t>
            </a:r>
            <a:r>
              <a:rPr lang="en-GB" dirty="0" err="1"/>
              <a:t>Klasteryzacja</a:t>
            </a:r>
            <a:r>
              <a:rPr lang="en-GB" dirty="0"/>
              <a:t> </a:t>
            </a:r>
            <a:r>
              <a:rPr lang="en-GB" dirty="0" err="1"/>
              <a:t>klientów</a:t>
            </a:r>
            <a:r>
              <a:rPr lang="en-GB" dirty="0"/>
              <a:t> w </a:t>
            </a:r>
            <a:r>
              <a:rPr lang="en-GB" dirty="0" err="1"/>
              <a:t>marketingu</a:t>
            </a:r>
            <a:r>
              <a:rPr lang="en-GB" dirty="0"/>
              <a:t>.</a:t>
            </a:r>
          </a:p>
          <a:p>
            <a:pPr lvl="1"/>
            <a:r>
              <a:rPr lang="en-GB" dirty="0" err="1"/>
              <a:t>Algorytmy</a:t>
            </a:r>
            <a:r>
              <a:rPr lang="en-GB" dirty="0"/>
              <a:t> </a:t>
            </a:r>
            <a:r>
              <a:rPr lang="en-GB" dirty="0" err="1"/>
              <a:t>uczenia</a:t>
            </a:r>
            <a:r>
              <a:rPr lang="en-GB" dirty="0"/>
              <a:t> </a:t>
            </a:r>
            <a:r>
              <a:rPr lang="en-GB" dirty="0" err="1"/>
              <a:t>nienadzorowanego</a:t>
            </a:r>
            <a:r>
              <a:rPr lang="en-GB" dirty="0"/>
              <a:t> </a:t>
            </a:r>
            <a:r>
              <a:rPr lang="en-GB" dirty="0" err="1"/>
              <a:t>mogą</a:t>
            </a:r>
            <a:r>
              <a:rPr lang="en-GB" dirty="0"/>
              <a:t> </a:t>
            </a:r>
            <a:r>
              <a:rPr lang="en-GB" dirty="0" err="1"/>
              <a:t>odkryć</a:t>
            </a:r>
            <a:r>
              <a:rPr lang="en-GB" dirty="0"/>
              <a:t>, </a:t>
            </a:r>
            <a:r>
              <a:rPr lang="en-GB" dirty="0" err="1"/>
              <a:t>że</a:t>
            </a:r>
            <a:r>
              <a:rPr lang="en-GB" dirty="0"/>
              <a:t> </a:t>
            </a:r>
            <a:r>
              <a:rPr lang="en-GB" dirty="0" err="1"/>
              <a:t>klienci</a:t>
            </a:r>
            <a:r>
              <a:rPr lang="en-GB" dirty="0"/>
              <a:t> </a:t>
            </a:r>
            <a:r>
              <a:rPr lang="en-GB" dirty="0" err="1"/>
              <a:t>dzielą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różne</a:t>
            </a:r>
            <a:r>
              <a:rPr lang="en-GB" dirty="0"/>
              <a:t> </a:t>
            </a:r>
            <a:r>
              <a:rPr lang="en-GB" dirty="0" err="1"/>
              <a:t>grupy</a:t>
            </a:r>
            <a:r>
              <a:rPr lang="en-GB" dirty="0"/>
              <a:t>, co </a:t>
            </a:r>
            <a:r>
              <a:rPr lang="en-GB" dirty="0" err="1"/>
              <a:t>prowadzi</a:t>
            </a:r>
            <a:r>
              <a:rPr lang="en-GB" dirty="0"/>
              <a:t> do </a:t>
            </a:r>
            <a:r>
              <a:rPr lang="en-GB" dirty="0" err="1"/>
              <a:t>lepszych</a:t>
            </a:r>
            <a:r>
              <a:rPr lang="en-GB" dirty="0"/>
              <a:t> </a:t>
            </a:r>
            <a:r>
              <a:rPr lang="en-GB" dirty="0" err="1"/>
              <a:t>strategii</a:t>
            </a:r>
            <a:r>
              <a:rPr lang="en-GB" dirty="0"/>
              <a:t> </a:t>
            </a:r>
            <a:r>
              <a:rPr lang="en-GB" dirty="0" err="1"/>
              <a:t>marketingowych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Uczenie</a:t>
            </a:r>
            <a:r>
              <a:rPr lang="en-GB" b="1" dirty="0"/>
              <a:t> </a:t>
            </a:r>
            <a:r>
              <a:rPr lang="en-GB" b="1" dirty="0" err="1"/>
              <a:t>przez</a:t>
            </a:r>
            <a:r>
              <a:rPr lang="en-GB" b="1" dirty="0"/>
              <a:t> </a:t>
            </a:r>
            <a:r>
              <a:rPr lang="en-GB" b="1" dirty="0" err="1"/>
              <a:t>wzmocnienie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Przykład</a:t>
            </a:r>
            <a:r>
              <a:rPr lang="en-GB" dirty="0"/>
              <a:t>: </a:t>
            </a:r>
            <a:r>
              <a:rPr lang="en-GB" dirty="0" err="1"/>
              <a:t>Szkolenie</a:t>
            </a:r>
            <a:r>
              <a:rPr lang="en-GB" dirty="0"/>
              <a:t> </a:t>
            </a:r>
            <a:r>
              <a:rPr lang="en-GB" dirty="0" err="1"/>
              <a:t>robotów</a:t>
            </a:r>
            <a:r>
              <a:rPr lang="en-GB" dirty="0"/>
              <a:t>, </a:t>
            </a:r>
            <a:r>
              <a:rPr lang="en-GB" dirty="0" err="1"/>
              <a:t>które</a:t>
            </a:r>
            <a:r>
              <a:rPr lang="en-GB" dirty="0"/>
              <a:t> </a:t>
            </a:r>
            <a:r>
              <a:rPr lang="en-GB" dirty="0" err="1"/>
              <a:t>uczą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, jak </a:t>
            </a:r>
            <a:r>
              <a:rPr lang="en-GB" dirty="0" err="1"/>
              <a:t>poruszać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w </a:t>
            </a:r>
            <a:r>
              <a:rPr lang="en-GB" dirty="0" err="1"/>
              <a:t>przestrzeni</a:t>
            </a:r>
            <a:r>
              <a:rPr lang="en-GB" dirty="0"/>
              <a:t>.</a:t>
            </a:r>
          </a:p>
          <a:p>
            <a:pPr lvl="1"/>
            <a:r>
              <a:rPr lang="en-GB" dirty="0" err="1"/>
              <a:t>Algorytmy</a:t>
            </a:r>
            <a:r>
              <a:rPr lang="en-GB" dirty="0"/>
              <a:t> </a:t>
            </a:r>
            <a:r>
              <a:rPr lang="en-GB" dirty="0" err="1"/>
              <a:t>uczenia</a:t>
            </a:r>
            <a:r>
              <a:rPr lang="en-GB" dirty="0"/>
              <a:t> </a:t>
            </a:r>
            <a:r>
              <a:rPr lang="en-GB" dirty="0" err="1"/>
              <a:t>przez</a:t>
            </a:r>
            <a:r>
              <a:rPr lang="en-GB" dirty="0"/>
              <a:t> </a:t>
            </a:r>
            <a:r>
              <a:rPr lang="en-GB" dirty="0" err="1"/>
              <a:t>wzmocnienie</a:t>
            </a:r>
            <a:r>
              <a:rPr lang="en-GB" dirty="0"/>
              <a:t> </a:t>
            </a:r>
            <a:r>
              <a:rPr lang="en-GB" dirty="0" err="1"/>
              <a:t>były</a:t>
            </a:r>
            <a:r>
              <a:rPr lang="en-GB" dirty="0"/>
              <a:t> </a:t>
            </a:r>
            <a:r>
              <a:rPr lang="en-GB" dirty="0" err="1"/>
              <a:t>używane</a:t>
            </a:r>
            <a:r>
              <a:rPr lang="en-GB" dirty="0"/>
              <a:t> do </a:t>
            </a:r>
            <a:r>
              <a:rPr lang="en-GB" dirty="0" err="1"/>
              <a:t>stworzenia</a:t>
            </a:r>
            <a:r>
              <a:rPr lang="en-GB" dirty="0"/>
              <a:t> </a:t>
            </a:r>
            <a:r>
              <a:rPr lang="en-GB" dirty="0" err="1"/>
              <a:t>robotów</a:t>
            </a:r>
            <a:r>
              <a:rPr lang="en-GB" dirty="0"/>
              <a:t>, </a:t>
            </a:r>
            <a:r>
              <a:rPr lang="en-GB" dirty="0" err="1"/>
              <a:t>które</a:t>
            </a:r>
            <a:r>
              <a:rPr lang="en-GB" dirty="0"/>
              <a:t> </a:t>
            </a:r>
            <a:r>
              <a:rPr lang="en-GB" dirty="0" err="1"/>
              <a:t>grają</a:t>
            </a:r>
            <a:r>
              <a:rPr lang="en-GB" dirty="0"/>
              <a:t> w </a:t>
            </a:r>
            <a:r>
              <a:rPr lang="en-GB" dirty="0" err="1"/>
              <a:t>gry</a:t>
            </a:r>
            <a:r>
              <a:rPr lang="en-GB" dirty="0"/>
              <a:t> </a:t>
            </a:r>
            <a:r>
              <a:rPr lang="en-GB" dirty="0" err="1"/>
              <a:t>wideo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poziomie</a:t>
            </a:r>
            <a:r>
              <a:rPr lang="en-GB" dirty="0"/>
              <a:t> </a:t>
            </a:r>
            <a:r>
              <a:rPr lang="en-GB" dirty="0" err="1"/>
              <a:t>profesjonalnym</a:t>
            </a:r>
            <a:r>
              <a:rPr lang="en-GB" dirty="0"/>
              <a:t>.</a:t>
            </a:r>
          </a:p>
          <a:p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2816567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8DB91-3261-2EF5-9C3C-CE22D24E3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Jak działa uczenie maszynowe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B330A-2FCC-52EA-25B0-EC80B721C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err="1"/>
              <a:t>Proces</a:t>
            </a:r>
            <a:r>
              <a:rPr lang="en-GB" dirty="0"/>
              <a:t> </a:t>
            </a:r>
            <a:r>
              <a:rPr lang="en-GB" dirty="0" err="1"/>
              <a:t>uczenia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zbieranie</a:t>
            </a:r>
            <a:r>
              <a:rPr lang="en-GB" dirty="0"/>
              <a:t> </a:t>
            </a:r>
            <a:r>
              <a:rPr lang="en-GB" dirty="0" err="1"/>
              <a:t>danych</a:t>
            </a:r>
            <a:endParaRPr lang="en-GB" dirty="0"/>
          </a:p>
          <a:p>
            <a:pPr lvl="1"/>
            <a:r>
              <a:rPr lang="en-GB" dirty="0" err="1"/>
              <a:t>modelowanie</a:t>
            </a:r>
            <a:endParaRPr lang="en-GB" dirty="0"/>
          </a:p>
          <a:p>
            <a:pPr lvl="1"/>
            <a:r>
              <a:rPr lang="en-GB" dirty="0" err="1"/>
              <a:t>trenowanie</a:t>
            </a:r>
            <a:r>
              <a:rPr lang="en-GB" dirty="0"/>
              <a:t> </a:t>
            </a:r>
            <a:r>
              <a:rPr lang="en-GB" dirty="0" err="1"/>
              <a:t>modelu</a:t>
            </a:r>
            <a:r>
              <a:rPr lang="en-GB" dirty="0"/>
              <a:t>.</a:t>
            </a:r>
          </a:p>
          <a:p>
            <a:r>
              <a:rPr lang="en-GB" dirty="0"/>
              <a:t>Rola </a:t>
            </a:r>
            <a:r>
              <a:rPr lang="en-GB" dirty="0" err="1"/>
              <a:t>danych</a:t>
            </a:r>
            <a:r>
              <a:rPr lang="en-GB" dirty="0"/>
              <a:t> w </a:t>
            </a:r>
            <a:r>
              <a:rPr lang="en-GB" dirty="0" err="1"/>
              <a:t>uczeniu</a:t>
            </a:r>
            <a:r>
              <a:rPr lang="en-GB" dirty="0"/>
              <a:t> </a:t>
            </a:r>
            <a:r>
              <a:rPr lang="en-GB" dirty="0" err="1"/>
              <a:t>maszynowym</a:t>
            </a:r>
            <a:r>
              <a:rPr lang="en-GB" dirty="0"/>
              <a:t>: </a:t>
            </a:r>
            <a:r>
              <a:rPr lang="en-GB" dirty="0" err="1"/>
              <a:t>jakość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ma </a:t>
            </a:r>
            <a:r>
              <a:rPr lang="en-GB" dirty="0" err="1"/>
              <a:t>kluczowe</a:t>
            </a:r>
            <a:r>
              <a:rPr lang="en-GB" dirty="0"/>
              <a:t> </a:t>
            </a:r>
            <a:r>
              <a:rPr lang="en-GB" dirty="0" err="1"/>
              <a:t>znaczenie</a:t>
            </a:r>
            <a:r>
              <a:rPr lang="en-GB" dirty="0"/>
              <a:t>.</a:t>
            </a:r>
          </a:p>
          <a:p>
            <a:r>
              <a:rPr lang="en-GB" dirty="0" err="1"/>
              <a:t>Czym</a:t>
            </a:r>
            <a:r>
              <a:rPr lang="en-GB" dirty="0"/>
              <a:t> jest deep learning?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 2020 </a:t>
            </a:r>
            <a:r>
              <a:rPr lang="en-GB" dirty="0" err="1"/>
              <a:t>roku</a:t>
            </a:r>
            <a:r>
              <a:rPr lang="en-GB" dirty="0"/>
              <a:t> Microsoft </a:t>
            </a:r>
            <a:r>
              <a:rPr lang="en-GB" dirty="0" err="1"/>
              <a:t>zauważył</a:t>
            </a:r>
            <a:r>
              <a:rPr lang="en-GB" dirty="0"/>
              <a:t>, </a:t>
            </a:r>
            <a:r>
              <a:rPr lang="en-GB" dirty="0" err="1"/>
              <a:t>że</a:t>
            </a:r>
            <a:r>
              <a:rPr lang="en-GB" dirty="0"/>
              <a:t> do </a:t>
            </a:r>
            <a:r>
              <a:rPr lang="en-GB" dirty="0" err="1"/>
              <a:t>trenowania</a:t>
            </a:r>
            <a:r>
              <a:rPr lang="en-GB" dirty="0"/>
              <a:t> </a:t>
            </a:r>
            <a:r>
              <a:rPr lang="en-GB" dirty="0" err="1"/>
              <a:t>jednego</a:t>
            </a:r>
            <a:r>
              <a:rPr lang="en-GB" dirty="0"/>
              <a:t> ze </a:t>
            </a:r>
            <a:r>
              <a:rPr lang="en-GB" dirty="0" err="1"/>
              <a:t>swoich</a:t>
            </a:r>
            <a:r>
              <a:rPr lang="en-GB" dirty="0"/>
              <a:t> </a:t>
            </a:r>
            <a:r>
              <a:rPr lang="en-GB" dirty="0" err="1"/>
              <a:t>modeli</a:t>
            </a:r>
            <a:r>
              <a:rPr lang="en-GB" dirty="0"/>
              <a:t> AI,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osiągnięcia</a:t>
            </a:r>
            <a:r>
              <a:rPr lang="en-GB" dirty="0"/>
              <a:t> </a:t>
            </a:r>
            <a:r>
              <a:rPr lang="en-GB" dirty="0" err="1"/>
              <a:t>oczekiwanych</a:t>
            </a:r>
            <a:r>
              <a:rPr lang="en-GB" dirty="0"/>
              <a:t> </a:t>
            </a:r>
            <a:r>
              <a:rPr lang="en-GB" dirty="0" err="1"/>
              <a:t>rezultatów</a:t>
            </a:r>
            <a:r>
              <a:rPr lang="en-GB" dirty="0"/>
              <a:t> </a:t>
            </a:r>
            <a:r>
              <a:rPr lang="en-GB" dirty="0" err="1"/>
              <a:t>potrzebuje</a:t>
            </a:r>
            <a:r>
              <a:rPr lang="en-GB" dirty="0"/>
              <a:t> </a:t>
            </a:r>
            <a:r>
              <a:rPr lang="en-GB" dirty="0" err="1"/>
              <a:t>aż</a:t>
            </a:r>
            <a:r>
              <a:rPr lang="en-GB" dirty="0"/>
              <a:t> 1,2 </a:t>
            </a:r>
            <a:r>
              <a:rPr lang="en-GB" dirty="0" err="1"/>
              <a:t>miliona</a:t>
            </a:r>
            <a:r>
              <a:rPr lang="en-GB" dirty="0"/>
              <a:t> </a:t>
            </a:r>
            <a:r>
              <a:rPr lang="en-GB" dirty="0" err="1"/>
              <a:t>zdjęć</a:t>
            </a:r>
            <a:r>
              <a:rPr lang="en-GB" dirty="0"/>
              <a:t>!</a:t>
            </a:r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1231949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9EC42-6308-47F8-D70B-366CFB16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Przykłady zastosowań modeli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490ED-A1BA-9CEC-7AC6-F1F2070F6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Sektor </a:t>
            </a:r>
            <a:r>
              <a:rPr lang="en-GB" b="1" dirty="0" err="1"/>
              <a:t>energetyczny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Optymalizacja</a:t>
            </a:r>
            <a:r>
              <a:rPr lang="en-GB" dirty="0"/>
              <a:t> </a:t>
            </a:r>
            <a:r>
              <a:rPr lang="en-GB" dirty="0" err="1"/>
              <a:t>zużycia</a:t>
            </a:r>
            <a:r>
              <a:rPr lang="en-GB" dirty="0"/>
              <a:t> </a:t>
            </a:r>
            <a:r>
              <a:rPr lang="en-GB" dirty="0" err="1"/>
              <a:t>energii</a:t>
            </a:r>
            <a:r>
              <a:rPr lang="en-GB" dirty="0"/>
              <a:t> w </a:t>
            </a:r>
            <a:r>
              <a:rPr lang="en-GB" dirty="0" err="1"/>
              <a:t>domach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zakładach</a:t>
            </a:r>
            <a:r>
              <a:rPr lang="en-GB" dirty="0"/>
              <a:t>.</a:t>
            </a:r>
          </a:p>
          <a:p>
            <a:pPr lvl="1"/>
            <a:r>
              <a:rPr lang="en-GB" dirty="0" err="1"/>
              <a:t>Przewidywanie</a:t>
            </a:r>
            <a:r>
              <a:rPr lang="en-GB" dirty="0"/>
              <a:t> </a:t>
            </a:r>
            <a:r>
              <a:rPr lang="en-GB" dirty="0" err="1"/>
              <a:t>awarii</a:t>
            </a:r>
            <a:r>
              <a:rPr lang="en-GB" dirty="0"/>
              <a:t> w </a:t>
            </a:r>
            <a:r>
              <a:rPr lang="en-GB" dirty="0" err="1"/>
              <a:t>infrastrukturze</a:t>
            </a:r>
            <a:r>
              <a:rPr lang="en-GB" dirty="0"/>
              <a:t> </a:t>
            </a:r>
            <a:r>
              <a:rPr lang="en-GB" dirty="0" err="1"/>
              <a:t>gazowej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podstawie</a:t>
            </a:r>
            <a:r>
              <a:rPr lang="en-GB" dirty="0"/>
              <a:t> </a:t>
            </a:r>
            <a:r>
              <a:rPr lang="en-GB" dirty="0" err="1"/>
              <a:t>analizy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Sektor </a:t>
            </a:r>
            <a:r>
              <a:rPr lang="en-GB" b="1" dirty="0" err="1"/>
              <a:t>zdrowia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Uczenie</a:t>
            </a:r>
            <a:r>
              <a:rPr lang="en-GB" dirty="0"/>
              <a:t> </a:t>
            </a:r>
            <a:r>
              <a:rPr lang="en-GB" dirty="0" err="1"/>
              <a:t>maszynowe</a:t>
            </a:r>
            <a:r>
              <a:rPr lang="en-GB" dirty="0"/>
              <a:t> w </a:t>
            </a:r>
            <a:r>
              <a:rPr lang="en-GB" dirty="0" err="1"/>
              <a:t>analizie</a:t>
            </a:r>
            <a:r>
              <a:rPr lang="en-GB" dirty="0"/>
              <a:t> </a:t>
            </a:r>
            <a:r>
              <a:rPr lang="en-GB" dirty="0" err="1"/>
              <a:t>genetycznej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rozwoju</a:t>
            </a:r>
            <a:r>
              <a:rPr lang="en-GB" dirty="0"/>
              <a:t> </a:t>
            </a:r>
            <a:r>
              <a:rPr lang="en-GB" dirty="0" err="1"/>
              <a:t>leków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Codzienne</a:t>
            </a:r>
            <a:r>
              <a:rPr lang="en-GB" b="1" dirty="0"/>
              <a:t> </a:t>
            </a:r>
            <a:r>
              <a:rPr lang="en-GB" b="1" dirty="0" err="1"/>
              <a:t>życie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Personalizowane</a:t>
            </a:r>
            <a:r>
              <a:rPr lang="en-GB" dirty="0"/>
              <a:t> </a:t>
            </a:r>
            <a:r>
              <a:rPr lang="en-GB" dirty="0" err="1"/>
              <a:t>rekomendacje</a:t>
            </a:r>
            <a:r>
              <a:rPr lang="en-GB" dirty="0"/>
              <a:t> w </a:t>
            </a:r>
            <a:r>
              <a:rPr lang="en-GB" dirty="0" err="1"/>
              <a:t>serwisach</a:t>
            </a:r>
            <a:r>
              <a:rPr lang="en-GB" dirty="0"/>
              <a:t> </a:t>
            </a:r>
            <a:r>
              <a:rPr lang="en-GB" dirty="0" err="1"/>
              <a:t>streamingowych</a:t>
            </a:r>
            <a:r>
              <a:rPr lang="en-GB" dirty="0"/>
              <a:t> (np. Netflix) </a:t>
            </a:r>
            <a:r>
              <a:rPr lang="en-GB" dirty="0" err="1"/>
              <a:t>oraz</a:t>
            </a:r>
            <a:r>
              <a:rPr lang="en-GB" dirty="0"/>
              <a:t> w </a:t>
            </a:r>
            <a:r>
              <a:rPr lang="en-GB" dirty="0" err="1"/>
              <a:t>sklepach</a:t>
            </a:r>
            <a:r>
              <a:rPr lang="en-GB" dirty="0"/>
              <a:t> </a:t>
            </a:r>
            <a:r>
              <a:rPr lang="en-GB" dirty="0" err="1"/>
              <a:t>internetowych</a:t>
            </a:r>
            <a:r>
              <a:rPr lang="en-GB" dirty="0"/>
              <a:t> (np. Amazon).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Algorytmy</a:t>
            </a:r>
            <a:r>
              <a:rPr lang="en-GB" dirty="0"/>
              <a:t> </a:t>
            </a:r>
            <a:r>
              <a:rPr lang="en-GB" dirty="0" err="1"/>
              <a:t>rekomendacji</a:t>
            </a:r>
            <a:r>
              <a:rPr lang="en-GB" dirty="0"/>
              <a:t> </a:t>
            </a:r>
            <a:r>
              <a:rPr lang="en-GB" dirty="0" err="1"/>
              <a:t>Netflixa</a:t>
            </a:r>
            <a:r>
              <a:rPr lang="en-GB" dirty="0"/>
              <a:t> </a:t>
            </a:r>
            <a:r>
              <a:rPr lang="en-GB" dirty="0" err="1"/>
              <a:t>są</a:t>
            </a:r>
            <a:r>
              <a:rPr lang="en-GB" dirty="0"/>
              <a:t> </a:t>
            </a:r>
            <a:r>
              <a:rPr lang="en-GB" dirty="0" err="1"/>
              <a:t>odpowiedzialne</a:t>
            </a:r>
            <a:r>
              <a:rPr lang="en-GB" dirty="0"/>
              <a:t> za 75% </a:t>
            </a:r>
            <a:r>
              <a:rPr lang="en-GB" dirty="0" err="1"/>
              <a:t>tego</a:t>
            </a:r>
            <a:r>
              <a:rPr lang="en-GB" dirty="0"/>
              <a:t>, co </a:t>
            </a:r>
            <a:r>
              <a:rPr lang="en-GB" dirty="0" err="1"/>
              <a:t>oglądają</a:t>
            </a:r>
            <a:r>
              <a:rPr lang="en-GB" dirty="0"/>
              <a:t> </a:t>
            </a:r>
            <a:r>
              <a:rPr lang="en-GB" dirty="0" err="1"/>
              <a:t>użytkownicy</a:t>
            </a:r>
            <a:r>
              <a:rPr lang="en-GB" dirty="0"/>
              <a:t>!</a:t>
            </a:r>
          </a:p>
          <a:p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174951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6B0F2-4066-6FCF-A267-F0771D3D1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Pytania utrwalające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CCD62-69F9-1AEF-56A9-565F3776B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L" dirty="0"/>
              <a:t>Czym różni się uczenie nadzorowane od uczenia nienadzorowanego?</a:t>
            </a:r>
          </a:p>
          <a:p>
            <a:r>
              <a:rPr lang="en-PL" dirty="0"/>
              <a:t>Którego rodzaju algorytmu powinniśmy użyć, żeby stworzyć autonomiczny rower? Podaj odpowiednie argumenty.</a:t>
            </a:r>
          </a:p>
        </p:txBody>
      </p:sp>
    </p:spTree>
    <p:extLst>
      <p:ext uri="{BB962C8B-B14F-4D97-AF65-F5344CB8AC3E}">
        <p14:creationId xmlns:p14="http://schemas.microsoft.com/office/powerpoint/2010/main" val="3006436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36E73-7A03-98FD-4018-10D3FBCD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Wprowadzenie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52972-C8AC-8B85-95B0-0010A4A1E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Dlaczego</a:t>
            </a:r>
            <a:r>
              <a:rPr lang="en-GB" dirty="0"/>
              <a:t> </a:t>
            </a:r>
            <a:r>
              <a:rPr lang="en-GB" dirty="0" err="1"/>
              <a:t>przechowywanie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jest </a:t>
            </a:r>
            <a:r>
              <a:rPr lang="en-GB" dirty="0" err="1"/>
              <a:t>istotne</a:t>
            </a:r>
            <a:r>
              <a:rPr lang="en-GB" dirty="0"/>
              <a:t> w </a:t>
            </a:r>
            <a:r>
              <a:rPr lang="en-GB" dirty="0" err="1"/>
              <a:t>różnych</a:t>
            </a:r>
            <a:r>
              <a:rPr lang="en-GB" dirty="0"/>
              <a:t> </a:t>
            </a:r>
            <a:r>
              <a:rPr lang="en-GB" dirty="0" err="1"/>
              <a:t>dziedzinach</a:t>
            </a:r>
            <a:r>
              <a:rPr lang="en-GB" dirty="0"/>
              <a:t>?</a:t>
            </a:r>
            <a:endParaRPr lang="en-PL" dirty="0"/>
          </a:p>
          <a:p>
            <a:pPr lvl="1"/>
            <a:r>
              <a:rPr lang="en-PL" dirty="0"/>
              <a:t>Zbieranie danych dotyczących użytkowników w sklepach on-line, seriwsach streamingowych, graczach, użytkownikach kart płatniczych</a:t>
            </a:r>
          </a:p>
          <a:p>
            <a:pPr lvl="1"/>
            <a:r>
              <a:rPr lang="en-PL" dirty="0"/>
              <a:t>Zbieranie danych dotyczących ruchu pojazdów (Tesla, sterowanie ruchem)</a:t>
            </a:r>
          </a:p>
          <a:p>
            <a:pPr lvl="1"/>
            <a:r>
              <a:rPr lang="en-PL" dirty="0"/>
              <a:t>Zbieranie danych dotyczących zdrowia</a:t>
            </a:r>
          </a:p>
          <a:p>
            <a:pPr lvl="1"/>
            <a:r>
              <a:rPr lang="en-PL" dirty="0"/>
              <a:t>Zbieranie danych dotyczących ocen studentów</a:t>
            </a:r>
          </a:p>
          <a:p>
            <a:pPr lvl="1"/>
            <a:r>
              <a:rPr lang="en-PL" dirty="0"/>
              <a:t>To wszystko trzeba jakoś przechowywać.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8078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B2AD9-FCB7-C13F-40DF-72E2DF5F9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Czym są dane?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37945-F4D5-F3B6-2563-B58394D98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Definicja</a:t>
            </a:r>
            <a:r>
              <a:rPr lang="en-GB" b="1" dirty="0"/>
              <a:t> </a:t>
            </a:r>
            <a:r>
              <a:rPr lang="en-GB" b="1" dirty="0" err="1"/>
              <a:t>danych</a:t>
            </a:r>
            <a:r>
              <a:rPr lang="en-GB" b="1" dirty="0"/>
              <a:t>:</a:t>
            </a:r>
          </a:p>
          <a:p>
            <a:pPr lvl="1"/>
            <a:r>
              <a:rPr lang="en-GB" dirty="0"/>
              <a:t>Dane to </a:t>
            </a:r>
            <a:r>
              <a:rPr lang="en-GB" dirty="0" err="1"/>
              <a:t>zbiory</a:t>
            </a:r>
            <a:r>
              <a:rPr lang="en-GB" dirty="0"/>
              <a:t> </a:t>
            </a:r>
            <a:r>
              <a:rPr lang="en-GB" dirty="0" err="1"/>
              <a:t>informacji</a:t>
            </a:r>
            <a:r>
              <a:rPr lang="en-GB" dirty="0"/>
              <a:t>, </a:t>
            </a:r>
            <a:r>
              <a:rPr lang="en-GB" dirty="0" err="1"/>
              <a:t>które</a:t>
            </a:r>
            <a:r>
              <a:rPr lang="en-GB" dirty="0"/>
              <a:t> </a:t>
            </a:r>
            <a:r>
              <a:rPr lang="en-GB" dirty="0" err="1"/>
              <a:t>mogą</a:t>
            </a:r>
            <a:r>
              <a:rPr lang="en-GB" dirty="0"/>
              <a:t> </a:t>
            </a:r>
            <a:r>
              <a:rPr lang="en-GB" dirty="0" err="1"/>
              <a:t>być</a:t>
            </a:r>
            <a:r>
              <a:rPr lang="en-GB" dirty="0"/>
              <a:t> </a:t>
            </a:r>
            <a:r>
              <a:rPr lang="en-GB" dirty="0" err="1"/>
              <a:t>zbierane</a:t>
            </a:r>
            <a:r>
              <a:rPr lang="en-GB" dirty="0"/>
              <a:t>, </a:t>
            </a:r>
            <a:r>
              <a:rPr lang="en-GB" dirty="0" err="1"/>
              <a:t>analizowane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wykorzystywane</a:t>
            </a:r>
            <a:r>
              <a:rPr lang="en-GB" dirty="0"/>
              <a:t> do </a:t>
            </a:r>
            <a:r>
              <a:rPr lang="en-GB" dirty="0" err="1"/>
              <a:t>podejmowania</a:t>
            </a:r>
            <a:r>
              <a:rPr lang="en-GB" dirty="0"/>
              <a:t> </a:t>
            </a:r>
            <a:r>
              <a:rPr lang="en-GB" dirty="0" err="1"/>
              <a:t>decyzji</a:t>
            </a:r>
            <a:r>
              <a:rPr lang="en-GB" dirty="0"/>
              <a:t> </a:t>
            </a:r>
            <a:r>
              <a:rPr lang="en-GB" dirty="0" err="1"/>
              <a:t>lub</a:t>
            </a:r>
            <a:r>
              <a:rPr lang="en-GB" dirty="0"/>
              <a:t> </a:t>
            </a:r>
            <a:r>
              <a:rPr lang="en-GB" dirty="0" err="1"/>
              <a:t>zrozumienia</a:t>
            </a:r>
            <a:r>
              <a:rPr lang="en-GB" dirty="0"/>
              <a:t> </a:t>
            </a:r>
            <a:r>
              <a:rPr lang="en-GB" dirty="0" err="1"/>
              <a:t>zjawisk</a:t>
            </a:r>
            <a:r>
              <a:rPr lang="en-GB" dirty="0"/>
              <a:t>. </a:t>
            </a:r>
            <a:r>
              <a:rPr lang="en-GB" dirty="0" err="1"/>
              <a:t>Mogą</a:t>
            </a:r>
            <a:r>
              <a:rPr lang="en-GB" dirty="0"/>
              <a:t> </a:t>
            </a:r>
            <a:r>
              <a:rPr lang="en-GB" dirty="0" err="1"/>
              <a:t>mieć</a:t>
            </a:r>
            <a:r>
              <a:rPr lang="en-GB" dirty="0"/>
              <a:t> </a:t>
            </a:r>
            <a:r>
              <a:rPr lang="en-GB" dirty="0" err="1"/>
              <a:t>różne</a:t>
            </a:r>
            <a:r>
              <a:rPr lang="en-GB" dirty="0"/>
              <a:t> </a:t>
            </a:r>
            <a:r>
              <a:rPr lang="en-GB" dirty="0" err="1"/>
              <a:t>formy</a:t>
            </a:r>
            <a:r>
              <a:rPr lang="en-GB" dirty="0"/>
              <a:t>, </a:t>
            </a:r>
            <a:r>
              <a:rPr lang="en-GB" dirty="0" err="1"/>
              <a:t>takie</a:t>
            </a:r>
            <a:r>
              <a:rPr lang="en-GB" dirty="0"/>
              <a:t> jak </a:t>
            </a:r>
            <a:r>
              <a:rPr lang="en-GB" dirty="0" err="1"/>
              <a:t>liczby</a:t>
            </a:r>
            <a:r>
              <a:rPr lang="en-GB" dirty="0"/>
              <a:t>, </a:t>
            </a:r>
            <a:r>
              <a:rPr lang="en-GB" dirty="0" err="1"/>
              <a:t>tekst</a:t>
            </a:r>
            <a:r>
              <a:rPr lang="en-GB" dirty="0"/>
              <a:t>, </a:t>
            </a:r>
            <a:r>
              <a:rPr lang="en-GB" dirty="0" err="1"/>
              <a:t>obrazy</a:t>
            </a:r>
            <a:r>
              <a:rPr lang="en-GB" dirty="0"/>
              <a:t> </a:t>
            </a:r>
            <a:r>
              <a:rPr lang="en-GB" dirty="0" err="1"/>
              <a:t>czy</a:t>
            </a:r>
            <a:r>
              <a:rPr lang="en-GB" dirty="0"/>
              <a:t> </a:t>
            </a:r>
            <a:r>
              <a:rPr lang="en-GB" dirty="0" err="1"/>
              <a:t>dźwięki</a:t>
            </a:r>
            <a:r>
              <a:rPr lang="en-GB" dirty="0"/>
              <a:t>,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są</a:t>
            </a:r>
            <a:r>
              <a:rPr lang="en-GB" dirty="0"/>
              <a:t> </a:t>
            </a:r>
            <a:r>
              <a:rPr lang="en-GB" dirty="0" err="1"/>
              <a:t>podstawowym</a:t>
            </a:r>
            <a:r>
              <a:rPr lang="en-GB" dirty="0"/>
              <a:t> </a:t>
            </a:r>
            <a:r>
              <a:rPr lang="en-GB" dirty="0" err="1"/>
              <a:t>surowcem</a:t>
            </a:r>
            <a:r>
              <a:rPr lang="en-GB" dirty="0"/>
              <a:t> w </a:t>
            </a:r>
            <a:r>
              <a:rPr lang="en-GB" dirty="0" err="1"/>
              <a:t>procesach</a:t>
            </a:r>
            <a:r>
              <a:rPr lang="en-GB" dirty="0"/>
              <a:t> </a:t>
            </a:r>
            <a:r>
              <a:rPr lang="en-GB" dirty="0" err="1"/>
              <a:t>przetwarzania</a:t>
            </a:r>
            <a:r>
              <a:rPr lang="en-GB" dirty="0"/>
              <a:t> </a:t>
            </a:r>
            <a:r>
              <a:rPr lang="en-GB" dirty="0" err="1"/>
              <a:t>informacji</a:t>
            </a:r>
            <a:r>
              <a:rPr lang="en-GB" dirty="0"/>
              <a:t> w </a:t>
            </a:r>
            <a:r>
              <a:rPr lang="en-GB" dirty="0" err="1"/>
              <a:t>nauce</a:t>
            </a:r>
            <a:r>
              <a:rPr lang="en-GB" dirty="0"/>
              <a:t>, </a:t>
            </a:r>
            <a:r>
              <a:rPr lang="en-GB" dirty="0" err="1"/>
              <a:t>biznesie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technologii</a:t>
            </a:r>
            <a:r>
              <a:rPr lang="en-GB" dirty="0"/>
              <a:t>.</a:t>
            </a:r>
          </a:p>
          <a:p>
            <a:r>
              <a:rPr lang="en-GB" b="1" dirty="0" err="1"/>
              <a:t>Różne</a:t>
            </a:r>
            <a:r>
              <a:rPr lang="en-GB" b="1" dirty="0"/>
              <a:t> </a:t>
            </a:r>
            <a:r>
              <a:rPr lang="en-GB" b="1" dirty="0" err="1"/>
              <a:t>rodzaje</a:t>
            </a:r>
            <a:r>
              <a:rPr lang="en-GB" b="1" dirty="0"/>
              <a:t> </a:t>
            </a:r>
            <a:r>
              <a:rPr lang="en-GB" b="1" dirty="0" err="1"/>
              <a:t>danych</a:t>
            </a:r>
            <a:r>
              <a:rPr lang="en-GB" b="1" dirty="0"/>
              <a:t>:</a:t>
            </a:r>
          </a:p>
          <a:p>
            <a:pPr lvl="1"/>
            <a:r>
              <a:rPr lang="en-GB" dirty="0" err="1"/>
              <a:t>dane</a:t>
            </a:r>
            <a:r>
              <a:rPr lang="en-GB" dirty="0"/>
              <a:t> </a:t>
            </a:r>
            <a:r>
              <a:rPr lang="en-GB" dirty="0" err="1"/>
              <a:t>strukturalne</a:t>
            </a:r>
            <a:r>
              <a:rPr lang="en-GB" dirty="0"/>
              <a:t> (np. </a:t>
            </a:r>
            <a:r>
              <a:rPr lang="en-GB" dirty="0" err="1"/>
              <a:t>liczby</a:t>
            </a:r>
            <a:r>
              <a:rPr lang="en-GB" dirty="0"/>
              <a:t>, </a:t>
            </a:r>
            <a:r>
              <a:rPr lang="en-GB" dirty="0" err="1"/>
              <a:t>daty</a:t>
            </a:r>
            <a:r>
              <a:rPr lang="en-GB" dirty="0"/>
              <a:t>)</a:t>
            </a:r>
          </a:p>
          <a:p>
            <a:pPr lvl="1"/>
            <a:r>
              <a:rPr lang="en-GB" dirty="0" err="1"/>
              <a:t>dane</a:t>
            </a:r>
            <a:r>
              <a:rPr lang="en-GB" dirty="0"/>
              <a:t> </a:t>
            </a:r>
            <a:r>
              <a:rPr lang="en-GB" dirty="0" err="1"/>
              <a:t>niestrukturalne</a:t>
            </a:r>
            <a:r>
              <a:rPr lang="en-GB" dirty="0"/>
              <a:t> (np. </a:t>
            </a:r>
            <a:r>
              <a:rPr lang="en-GB" dirty="0" err="1"/>
              <a:t>tekst</a:t>
            </a:r>
            <a:r>
              <a:rPr lang="en-GB" dirty="0"/>
              <a:t>, </a:t>
            </a:r>
            <a:r>
              <a:rPr lang="en-GB" dirty="0" err="1"/>
              <a:t>obrazy</a:t>
            </a:r>
            <a:r>
              <a:rPr lang="en-GB" dirty="0"/>
              <a:t>)</a:t>
            </a:r>
          </a:p>
          <a:p>
            <a:r>
              <a:rPr lang="en-GB" b="1" dirty="0"/>
              <a:t>“</a:t>
            </a:r>
            <a:r>
              <a:rPr lang="en-GB" b="1" dirty="0" err="1"/>
              <a:t>Waga</a:t>
            </a:r>
            <a:r>
              <a:rPr lang="en-GB" b="1" dirty="0"/>
              <a:t>” </a:t>
            </a:r>
            <a:r>
              <a:rPr lang="en-GB" b="1" dirty="0" err="1"/>
              <a:t>danych</a:t>
            </a:r>
            <a:r>
              <a:rPr lang="en-GB" b="1" dirty="0"/>
              <a:t>:</a:t>
            </a:r>
          </a:p>
          <a:p>
            <a:pPr lvl="1"/>
            <a:r>
              <a:rPr lang="en-GB" dirty="0"/>
              <a:t>w </a:t>
            </a:r>
            <a:r>
              <a:rPr lang="en-GB" dirty="0" err="1"/>
              <a:t>procesie</a:t>
            </a:r>
            <a:r>
              <a:rPr lang="en-GB" dirty="0"/>
              <a:t> ich </a:t>
            </a:r>
            <a:r>
              <a:rPr lang="en-GB" dirty="0" err="1"/>
              <a:t>przechowywania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przetwarzania</a:t>
            </a:r>
            <a:r>
              <a:rPr lang="en-GB" dirty="0"/>
              <a:t> jest </a:t>
            </a:r>
            <a:r>
              <a:rPr lang="en-GB" dirty="0" err="1"/>
              <a:t>bardzo</a:t>
            </a:r>
            <a:r>
              <a:rPr lang="en-GB" dirty="0"/>
              <a:t> </a:t>
            </a:r>
            <a:r>
              <a:rPr lang="en-GB" dirty="0" err="1"/>
              <a:t>istotna</a:t>
            </a:r>
            <a:endParaRPr lang="en-GB" dirty="0"/>
          </a:p>
          <a:p>
            <a:pPr lvl="1"/>
            <a:r>
              <a:rPr lang="en-GB" dirty="0" err="1"/>
              <a:t>obraz</a:t>
            </a:r>
            <a:r>
              <a:rPr lang="en-GB" dirty="0"/>
              <a:t> </a:t>
            </a:r>
            <a:r>
              <a:rPr lang="en-GB" dirty="0" err="1"/>
              <a:t>będzie</a:t>
            </a:r>
            <a:r>
              <a:rPr lang="en-GB" dirty="0"/>
              <a:t> </a:t>
            </a:r>
            <a:r>
              <a:rPr lang="en-GB" dirty="0" err="1"/>
              <a:t>zdecydowanie</a:t>
            </a:r>
            <a:r>
              <a:rPr lang="en-GB" dirty="0"/>
              <a:t> “</a:t>
            </a:r>
            <a:r>
              <a:rPr lang="en-GB" dirty="0" err="1"/>
              <a:t>drożej</a:t>
            </a:r>
            <a:r>
              <a:rPr lang="en-GB" dirty="0"/>
              <a:t>” </a:t>
            </a:r>
            <a:r>
              <a:rPr lang="en-GB" dirty="0" err="1"/>
              <a:t>przechować</a:t>
            </a:r>
            <a:r>
              <a:rPr lang="en-GB" dirty="0"/>
              <a:t>, </a:t>
            </a:r>
            <a:r>
              <a:rPr lang="en-GB" dirty="0" err="1"/>
              <a:t>niż</a:t>
            </a:r>
            <a:r>
              <a:rPr lang="en-GB" dirty="0"/>
              <a:t> </a:t>
            </a:r>
            <a:r>
              <a:rPr lang="en-GB" dirty="0" err="1"/>
              <a:t>liczbę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Szacuje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, </a:t>
            </a:r>
            <a:r>
              <a:rPr lang="en-GB" dirty="0" err="1"/>
              <a:t>że</a:t>
            </a:r>
            <a:r>
              <a:rPr lang="en-GB" dirty="0"/>
              <a:t> w 2023 </a:t>
            </a:r>
            <a:r>
              <a:rPr lang="en-GB" dirty="0" err="1"/>
              <a:t>roku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całym</a:t>
            </a:r>
            <a:r>
              <a:rPr lang="en-GB" dirty="0"/>
              <a:t> </a:t>
            </a:r>
            <a:r>
              <a:rPr lang="en-GB" dirty="0" err="1"/>
              <a:t>świecie</a:t>
            </a:r>
            <a:r>
              <a:rPr lang="en-GB" dirty="0"/>
              <a:t> </a:t>
            </a:r>
            <a:r>
              <a:rPr lang="en-GB" dirty="0" err="1"/>
              <a:t>stworzono</a:t>
            </a:r>
            <a:r>
              <a:rPr lang="en-GB" dirty="0"/>
              <a:t> </a:t>
            </a:r>
            <a:r>
              <a:rPr lang="en-GB" dirty="0" err="1"/>
              <a:t>około</a:t>
            </a:r>
            <a:r>
              <a:rPr lang="en-GB" dirty="0"/>
              <a:t> 120 </a:t>
            </a:r>
            <a:r>
              <a:rPr lang="en-GB" dirty="0" err="1"/>
              <a:t>zettabajtów</a:t>
            </a:r>
            <a:r>
              <a:rPr lang="en-GB" dirty="0"/>
              <a:t> (milliard </a:t>
            </a:r>
            <a:r>
              <a:rPr lang="en-GB" dirty="0" err="1"/>
              <a:t>terabajtów</a:t>
            </a:r>
            <a:r>
              <a:rPr lang="en-GB" dirty="0"/>
              <a:t>) </a:t>
            </a:r>
            <a:r>
              <a:rPr lang="en-GB" dirty="0" err="1"/>
              <a:t>danych</a:t>
            </a:r>
            <a:r>
              <a:rPr lang="en-GB" dirty="0"/>
              <a:t>! To </a:t>
            </a:r>
            <a:r>
              <a:rPr lang="en-GB" dirty="0" err="1"/>
              <a:t>wzrost</a:t>
            </a:r>
            <a:r>
              <a:rPr lang="en-GB" dirty="0"/>
              <a:t> o 23% </a:t>
            </a:r>
            <a:r>
              <a:rPr lang="en-GB" dirty="0" err="1"/>
              <a:t>rok</a:t>
            </a:r>
            <a:r>
              <a:rPr lang="en-GB" dirty="0"/>
              <a:t> do </a:t>
            </a:r>
            <a:r>
              <a:rPr lang="en-GB" dirty="0" err="1"/>
              <a:t>roku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5954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3EF94-0B8D-3484-13C2-A7441DE83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Przechowywanie danych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670B1-0C5C-5526-8D0C-1A8644664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Przechowywanie</a:t>
            </a:r>
            <a:r>
              <a:rPr lang="en-GB" b="1" dirty="0"/>
              <a:t> </a:t>
            </a:r>
            <a:r>
              <a:rPr lang="en-GB" b="1" dirty="0" err="1"/>
              <a:t>lokalne</a:t>
            </a:r>
            <a:r>
              <a:rPr lang="en-GB" b="1" dirty="0"/>
              <a:t>:</a:t>
            </a:r>
          </a:p>
          <a:p>
            <a:pPr lvl="1"/>
            <a:r>
              <a:rPr lang="en-GB" dirty="0" err="1"/>
              <a:t>Przykłady</a:t>
            </a:r>
            <a:r>
              <a:rPr lang="en-GB" dirty="0"/>
              <a:t>: </a:t>
            </a:r>
            <a:r>
              <a:rPr lang="en-GB" dirty="0" err="1"/>
              <a:t>dyski</a:t>
            </a:r>
            <a:r>
              <a:rPr lang="en-GB" dirty="0"/>
              <a:t> </a:t>
            </a:r>
            <a:r>
              <a:rPr lang="en-GB" dirty="0" err="1"/>
              <a:t>twarde</a:t>
            </a:r>
            <a:r>
              <a:rPr lang="en-GB" dirty="0"/>
              <a:t>, </a:t>
            </a:r>
            <a:r>
              <a:rPr lang="en-GB" dirty="0" err="1"/>
              <a:t>pamięci</a:t>
            </a:r>
            <a:r>
              <a:rPr lang="en-GB" dirty="0"/>
              <a:t> USB.</a:t>
            </a:r>
          </a:p>
          <a:p>
            <a:pPr lvl="1"/>
            <a:r>
              <a:rPr lang="en-GB" dirty="0" err="1"/>
              <a:t>Zalety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wady</a:t>
            </a:r>
            <a:r>
              <a:rPr lang="en-GB" dirty="0"/>
              <a:t> (</a:t>
            </a:r>
            <a:r>
              <a:rPr lang="en-GB" dirty="0" err="1"/>
              <a:t>szybkość</a:t>
            </a:r>
            <a:r>
              <a:rPr lang="en-GB" dirty="0"/>
              <a:t>, </a:t>
            </a:r>
            <a:r>
              <a:rPr lang="en-GB" dirty="0" err="1"/>
              <a:t>bezpieczeństwo</a:t>
            </a:r>
            <a:r>
              <a:rPr lang="en-GB" dirty="0"/>
              <a:t>, </a:t>
            </a:r>
            <a:r>
              <a:rPr lang="en-GB" dirty="0" err="1"/>
              <a:t>dostępność</a:t>
            </a:r>
            <a:r>
              <a:rPr lang="en-GB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Przechowywanie</a:t>
            </a:r>
            <a:r>
              <a:rPr lang="en-GB" b="1" dirty="0"/>
              <a:t> w </a:t>
            </a:r>
            <a:r>
              <a:rPr lang="en-GB" b="1" dirty="0" err="1"/>
              <a:t>chmurze</a:t>
            </a:r>
            <a:r>
              <a:rPr lang="en-GB" b="1" dirty="0"/>
              <a:t>:</a:t>
            </a:r>
          </a:p>
          <a:p>
            <a:pPr lvl="1"/>
            <a:r>
              <a:rPr lang="en-GB" dirty="0" err="1"/>
              <a:t>Przykłady</a:t>
            </a:r>
            <a:r>
              <a:rPr lang="en-GB" dirty="0"/>
              <a:t>: Google Drive, Dropbox, Azure Storage.</a:t>
            </a:r>
          </a:p>
          <a:p>
            <a:pPr lvl="1"/>
            <a:r>
              <a:rPr lang="en-GB" dirty="0"/>
              <a:t>Jak </a:t>
            </a:r>
            <a:r>
              <a:rPr lang="en-GB" dirty="0" err="1"/>
              <a:t>chmura</a:t>
            </a:r>
            <a:r>
              <a:rPr lang="en-GB" dirty="0"/>
              <a:t> </a:t>
            </a:r>
            <a:r>
              <a:rPr lang="en-GB" dirty="0" err="1"/>
              <a:t>umożliwia</a:t>
            </a:r>
            <a:r>
              <a:rPr lang="en-GB" dirty="0"/>
              <a:t> </a:t>
            </a:r>
            <a:r>
              <a:rPr lang="en-GB" dirty="0" err="1"/>
              <a:t>współpracę</a:t>
            </a:r>
            <a:r>
              <a:rPr lang="en-GB" dirty="0"/>
              <a:t> </a:t>
            </a:r>
            <a:r>
              <a:rPr lang="en-GB" dirty="0" err="1"/>
              <a:t>zdalną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W 2022 </a:t>
            </a:r>
            <a:r>
              <a:rPr lang="en-GB" dirty="0" err="1"/>
              <a:t>roku</a:t>
            </a:r>
            <a:r>
              <a:rPr lang="en-GB" dirty="0"/>
              <a:t>, </a:t>
            </a:r>
            <a:r>
              <a:rPr lang="en-GB" dirty="0" err="1"/>
              <a:t>według</a:t>
            </a:r>
            <a:r>
              <a:rPr lang="en-GB" dirty="0"/>
              <a:t> </a:t>
            </a:r>
            <a:r>
              <a:rPr lang="en-GB" dirty="0" err="1"/>
              <a:t>szacunków</a:t>
            </a:r>
            <a:r>
              <a:rPr lang="en-GB" dirty="0"/>
              <a:t>, </a:t>
            </a:r>
            <a:r>
              <a:rPr lang="en-GB" dirty="0" err="1"/>
              <a:t>ponad</a:t>
            </a:r>
            <a:r>
              <a:rPr lang="en-GB" dirty="0"/>
              <a:t> 80%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firmowych</a:t>
            </a:r>
            <a:r>
              <a:rPr lang="en-GB" dirty="0"/>
              <a:t> </a:t>
            </a:r>
            <a:r>
              <a:rPr lang="en-GB" dirty="0" err="1"/>
              <a:t>było</a:t>
            </a:r>
            <a:r>
              <a:rPr lang="en-GB" dirty="0"/>
              <a:t> </a:t>
            </a:r>
            <a:r>
              <a:rPr lang="en-GB" dirty="0" err="1"/>
              <a:t>przechowywanych</a:t>
            </a:r>
            <a:r>
              <a:rPr lang="en-GB" dirty="0"/>
              <a:t> w </a:t>
            </a:r>
            <a:r>
              <a:rPr lang="en-GB" dirty="0" err="1"/>
              <a:t>chmurze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Bazy</a:t>
            </a:r>
            <a:r>
              <a:rPr lang="en-GB" b="1" dirty="0"/>
              <a:t> </a:t>
            </a:r>
            <a:r>
              <a:rPr lang="en-GB" b="1" dirty="0" err="1"/>
              <a:t>danych</a:t>
            </a:r>
            <a:r>
              <a:rPr lang="en-GB" b="1" dirty="0"/>
              <a:t>:</a:t>
            </a:r>
          </a:p>
          <a:p>
            <a:pPr lvl="1"/>
            <a:r>
              <a:rPr lang="en-GB" dirty="0" err="1"/>
              <a:t>dane</a:t>
            </a:r>
            <a:r>
              <a:rPr lang="en-GB" dirty="0"/>
              <a:t> </a:t>
            </a:r>
            <a:r>
              <a:rPr lang="en-GB" dirty="0" err="1"/>
              <a:t>relacyjne</a:t>
            </a:r>
            <a:r>
              <a:rPr lang="en-GB" dirty="0"/>
              <a:t> </a:t>
            </a:r>
            <a:r>
              <a:rPr lang="en-GB" dirty="0" err="1"/>
              <a:t>są</a:t>
            </a:r>
            <a:r>
              <a:rPr lang="en-GB" dirty="0"/>
              <a:t> </a:t>
            </a:r>
            <a:r>
              <a:rPr lang="en-GB" dirty="0" err="1"/>
              <a:t>zorganizowane</a:t>
            </a:r>
            <a:r>
              <a:rPr lang="en-GB" dirty="0"/>
              <a:t> w </a:t>
            </a:r>
            <a:r>
              <a:rPr lang="en-GB" dirty="0" err="1"/>
              <a:t>tabelach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relacjach</a:t>
            </a:r>
            <a:endParaRPr lang="en-GB" dirty="0"/>
          </a:p>
          <a:p>
            <a:pPr lvl="1"/>
            <a:r>
              <a:rPr lang="en-GB" dirty="0" err="1"/>
              <a:t>dane</a:t>
            </a:r>
            <a:r>
              <a:rPr lang="en-GB" dirty="0"/>
              <a:t> </a:t>
            </a:r>
            <a:r>
              <a:rPr lang="en-GB" dirty="0" err="1"/>
              <a:t>mogą</a:t>
            </a:r>
            <a:r>
              <a:rPr lang="en-GB" dirty="0"/>
              <a:t> </a:t>
            </a:r>
            <a:r>
              <a:rPr lang="en-GB" dirty="0" err="1"/>
              <a:t>być</a:t>
            </a:r>
            <a:r>
              <a:rPr lang="en-GB" dirty="0"/>
              <a:t> </a:t>
            </a:r>
            <a:r>
              <a:rPr lang="en-GB" dirty="0" err="1"/>
              <a:t>też</a:t>
            </a:r>
            <a:r>
              <a:rPr lang="en-GB" dirty="0"/>
              <a:t> </a:t>
            </a:r>
            <a:r>
              <a:rPr lang="en-GB" dirty="0" err="1"/>
              <a:t>przechowywane</a:t>
            </a:r>
            <a:r>
              <a:rPr lang="en-GB" dirty="0"/>
              <a:t> w </a:t>
            </a:r>
            <a:r>
              <a:rPr lang="en-GB" dirty="0" err="1"/>
              <a:t>bazach</a:t>
            </a:r>
            <a:r>
              <a:rPr lang="en-GB" dirty="0"/>
              <a:t> </a:t>
            </a:r>
            <a:r>
              <a:rPr lang="en-GB" dirty="0" err="1"/>
              <a:t>nierelacyjnych</a:t>
            </a:r>
            <a:endParaRPr lang="en-GB" dirty="0"/>
          </a:p>
          <a:p>
            <a:pPr lvl="1"/>
            <a:r>
              <a:rPr lang="en-GB" dirty="0" err="1"/>
              <a:t>użycie</a:t>
            </a:r>
            <a:r>
              <a:rPr lang="en-GB" dirty="0"/>
              <a:t> </a:t>
            </a:r>
            <a:r>
              <a:rPr lang="en-GB" dirty="0" err="1"/>
              <a:t>bazy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w </a:t>
            </a:r>
            <a:r>
              <a:rPr lang="en-GB" dirty="0" err="1"/>
              <a:t>przemyśle</a:t>
            </a:r>
            <a:r>
              <a:rPr lang="en-GB" dirty="0"/>
              <a:t> </a:t>
            </a:r>
            <a:r>
              <a:rPr lang="en-GB" dirty="0" err="1"/>
              <a:t>gazowym</a:t>
            </a:r>
            <a:r>
              <a:rPr lang="en-GB" dirty="0"/>
              <a:t> (np. </a:t>
            </a:r>
            <a:r>
              <a:rPr lang="en-GB" dirty="0" err="1"/>
              <a:t>monitorowanie</a:t>
            </a:r>
            <a:r>
              <a:rPr lang="en-GB" dirty="0"/>
              <a:t> </a:t>
            </a:r>
            <a:r>
              <a:rPr lang="en-GB" dirty="0" err="1"/>
              <a:t>zużycia</a:t>
            </a:r>
            <a:r>
              <a:rPr lang="en-GB" dirty="0"/>
              <a:t> </a:t>
            </a:r>
            <a:r>
              <a:rPr lang="en-GB" dirty="0" err="1"/>
              <a:t>gazu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77019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C67E2-C3F3-8D36-D01C-4561C94C0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Przykłady typów nierelacyjnych baz danych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082CB-3AA5-D62A-3671-0F57BFC92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GB" sz="1600" b="1" dirty="0" err="1"/>
              <a:t>Bazy</a:t>
            </a:r>
            <a:r>
              <a:rPr lang="en-GB" sz="1600" b="1" dirty="0"/>
              <a:t> </a:t>
            </a:r>
            <a:r>
              <a:rPr lang="en-GB" sz="1600" b="1" dirty="0" err="1"/>
              <a:t>danych</a:t>
            </a:r>
            <a:r>
              <a:rPr lang="en-GB" sz="1600" b="1" dirty="0"/>
              <a:t> </a:t>
            </a:r>
            <a:r>
              <a:rPr lang="en-GB" sz="1600" b="1" dirty="0" err="1"/>
              <a:t>dokumentowe</a:t>
            </a:r>
            <a:r>
              <a:rPr lang="en-GB" sz="1600" b="1" dirty="0"/>
              <a:t> - </a:t>
            </a:r>
            <a:r>
              <a:rPr lang="en-GB" sz="1600" dirty="0" err="1"/>
              <a:t>dane</a:t>
            </a:r>
            <a:r>
              <a:rPr lang="en-GB" sz="1600" dirty="0"/>
              <a:t> w </a:t>
            </a:r>
            <a:r>
              <a:rPr lang="en-GB" sz="1600" dirty="0" err="1"/>
              <a:t>formacie</a:t>
            </a:r>
            <a:r>
              <a:rPr lang="en-GB" sz="1600" dirty="0"/>
              <a:t> </a:t>
            </a:r>
            <a:r>
              <a:rPr lang="en-GB" sz="1600" dirty="0" err="1"/>
              <a:t>dokumentów</a:t>
            </a:r>
            <a:r>
              <a:rPr lang="en-GB" sz="1600" dirty="0"/>
              <a:t>, np. JSON. </a:t>
            </a:r>
            <a:r>
              <a:rPr lang="en-GB" sz="1600" dirty="0" err="1"/>
              <a:t>Przykłady</a:t>
            </a:r>
            <a:r>
              <a:rPr lang="en-GB" sz="1600" dirty="0"/>
              <a:t>: MongoDB, CouchDB.</a:t>
            </a:r>
          </a:p>
          <a:p>
            <a:pPr>
              <a:buFont typeface="+mj-lt"/>
              <a:buAutoNum type="arabicPeriod"/>
            </a:pPr>
            <a:r>
              <a:rPr lang="en-GB" sz="1600" b="1" dirty="0" err="1"/>
              <a:t>Bazy</a:t>
            </a:r>
            <a:r>
              <a:rPr lang="en-GB" sz="1600" b="1" dirty="0"/>
              <a:t> </a:t>
            </a:r>
            <a:r>
              <a:rPr lang="en-GB" sz="1600" b="1" dirty="0" err="1"/>
              <a:t>danych</a:t>
            </a:r>
            <a:r>
              <a:rPr lang="en-GB" sz="1600" b="1" dirty="0"/>
              <a:t> </a:t>
            </a:r>
            <a:r>
              <a:rPr lang="en-GB" sz="1600" b="1" dirty="0" err="1"/>
              <a:t>klucz-wartość</a:t>
            </a:r>
            <a:r>
              <a:rPr lang="en-GB" sz="1600" b="1" dirty="0"/>
              <a:t> - </a:t>
            </a:r>
            <a:r>
              <a:rPr lang="en-GB" sz="1600" dirty="0" err="1"/>
              <a:t>dane</a:t>
            </a:r>
            <a:r>
              <a:rPr lang="en-GB" sz="1600" dirty="0"/>
              <a:t> w </a:t>
            </a:r>
            <a:r>
              <a:rPr lang="en-GB" sz="1600" dirty="0" err="1"/>
              <a:t>postaci</a:t>
            </a:r>
            <a:r>
              <a:rPr lang="en-GB" sz="1600" dirty="0"/>
              <a:t> par </a:t>
            </a:r>
            <a:r>
              <a:rPr lang="en-GB" sz="1600" dirty="0" err="1"/>
              <a:t>klucz-wartość</a:t>
            </a:r>
            <a:r>
              <a:rPr lang="en-GB" sz="1600" dirty="0"/>
              <a:t>. </a:t>
            </a:r>
            <a:r>
              <a:rPr lang="en-GB" sz="1600" dirty="0" err="1"/>
              <a:t>Przykłady</a:t>
            </a:r>
            <a:r>
              <a:rPr lang="en-GB" sz="1600" dirty="0"/>
              <a:t>: Redis, Amazon DynamoDB.</a:t>
            </a:r>
          </a:p>
          <a:p>
            <a:pPr>
              <a:buFont typeface="+mj-lt"/>
              <a:buAutoNum type="arabicPeriod"/>
            </a:pPr>
            <a:r>
              <a:rPr lang="en-GB" sz="1600" b="1" dirty="0" err="1"/>
              <a:t>Bazy</a:t>
            </a:r>
            <a:r>
              <a:rPr lang="en-GB" sz="1600" b="1" dirty="0"/>
              <a:t> </a:t>
            </a:r>
            <a:r>
              <a:rPr lang="en-GB" sz="1600" b="1" dirty="0" err="1"/>
              <a:t>danych</a:t>
            </a:r>
            <a:r>
              <a:rPr lang="en-GB" sz="1600" b="1" dirty="0"/>
              <a:t> </a:t>
            </a:r>
            <a:r>
              <a:rPr lang="en-GB" sz="1600" b="1" dirty="0" err="1"/>
              <a:t>grafowe</a:t>
            </a:r>
            <a:r>
              <a:rPr lang="en-GB" sz="1600" dirty="0"/>
              <a:t>: - </a:t>
            </a:r>
            <a:r>
              <a:rPr lang="en-GB" sz="1600" dirty="0" err="1"/>
              <a:t>przechowują</a:t>
            </a:r>
            <a:r>
              <a:rPr lang="en-GB" sz="1600" dirty="0"/>
              <a:t> </a:t>
            </a:r>
            <a:r>
              <a:rPr lang="en-GB" sz="1600" dirty="0" err="1"/>
              <a:t>danych</a:t>
            </a:r>
            <a:r>
              <a:rPr lang="en-GB" sz="1600" dirty="0"/>
              <a:t> w </a:t>
            </a:r>
            <a:r>
              <a:rPr lang="en-GB" sz="1600" dirty="0" err="1"/>
              <a:t>formie</a:t>
            </a:r>
            <a:r>
              <a:rPr lang="en-GB" sz="1600" dirty="0"/>
              <a:t> </a:t>
            </a:r>
            <a:r>
              <a:rPr lang="en-GB" sz="1600" dirty="0" err="1"/>
              <a:t>węzłów</a:t>
            </a:r>
            <a:r>
              <a:rPr lang="en-GB" sz="1600" dirty="0"/>
              <a:t> </a:t>
            </a:r>
            <a:r>
              <a:rPr lang="en-GB" sz="1600" dirty="0" err="1"/>
              <a:t>i</a:t>
            </a:r>
            <a:r>
              <a:rPr lang="en-GB" sz="1600" dirty="0"/>
              <a:t> </a:t>
            </a:r>
            <a:r>
              <a:rPr lang="en-GB" sz="1600" dirty="0" err="1"/>
              <a:t>krawędzi</a:t>
            </a:r>
            <a:r>
              <a:rPr lang="en-GB" sz="1600" dirty="0"/>
              <a:t>, </a:t>
            </a:r>
            <a:r>
              <a:rPr lang="en-GB" sz="1600" dirty="0" err="1"/>
              <a:t>idealne</a:t>
            </a:r>
            <a:r>
              <a:rPr lang="en-GB" sz="1600" dirty="0"/>
              <a:t> do </a:t>
            </a:r>
            <a:r>
              <a:rPr lang="en-GB" sz="1600" dirty="0" err="1"/>
              <a:t>analizy</a:t>
            </a:r>
            <a:r>
              <a:rPr lang="en-GB" sz="1600" dirty="0"/>
              <a:t> </a:t>
            </a:r>
            <a:r>
              <a:rPr lang="en-GB" sz="1600" dirty="0" err="1"/>
              <a:t>relacji</a:t>
            </a:r>
            <a:r>
              <a:rPr lang="en-GB" sz="1600" dirty="0"/>
              <a:t>. </a:t>
            </a:r>
            <a:r>
              <a:rPr lang="en-GB" sz="1600" dirty="0" err="1"/>
              <a:t>Przykłady</a:t>
            </a:r>
            <a:r>
              <a:rPr lang="en-GB" sz="1600" dirty="0"/>
              <a:t>: Neo4j</a:t>
            </a:r>
          </a:p>
          <a:p>
            <a:pPr>
              <a:buFont typeface="+mj-lt"/>
              <a:buAutoNum type="arabicPeriod"/>
            </a:pPr>
            <a:r>
              <a:rPr lang="en-GB" sz="1600" b="1" dirty="0" err="1"/>
              <a:t>Bazy</a:t>
            </a:r>
            <a:r>
              <a:rPr lang="en-GB" sz="1600" b="1" dirty="0"/>
              <a:t> </a:t>
            </a:r>
            <a:r>
              <a:rPr lang="en-GB" sz="1600" b="1" dirty="0" err="1"/>
              <a:t>danych</a:t>
            </a:r>
            <a:r>
              <a:rPr lang="en-GB" sz="1600" b="1" dirty="0"/>
              <a:t> </a:t>
            </a:r>
            <a:r>
              <a:rPr lang="en-GB" sz="1600" b="1" dirty="0" err="1"/>
              <a:t>czasowe</a:t>
            </a:r>
            <a:r>
              <a:rPr lang="en-GB" sz="1600" b="1" dirty="0"/>
              <a:t> - </a:t>
            </a:r>
            <a:r>
              <a:rPr lang="en-GB" sz="1600" dirty="0" err="1"/>
              <a:t>Zoptymalizowane</a:t>
            </a:r>
            <a:r>
              <a:rPr lang="en-GB" sz="1600" dirty="0"/>
              <a:t> do </a:t>
            </a:r>
            <a:r>
              <a:rPr lang="en-GB" sz="1600" dirty="0" err="1"/>
              <a:t>przechowywania</a:t>
            </a:r>
            <a:r>
              <a:rPr lang="en-GB" sz="1600" dirty="0"/>
              <a:t> </a:t>
            </a:r>
            <a:r>
              <a:rPr lang="en-GB" sz="1600" dirty="0" err="1"/>
              <a:t>danych</a:t>
            </a:r>
            <a:r>
              <a:rPr lang="en-GB" sz="1600" dirty="0"/>
              <a:t> </a:t>
            </a:r>
            <a:r>
              <a:rPr lang="en-GB" sz="1600" dirty="0" err="1"/>
              <a:t>czasowych</a:t>
            </a:r>
            <a:r>
              <a:rPr lang="en-GB" sz="1600" dirty="0"/>
              <a:t>, </a:t>
            </a:r>
            <a:r>
              <a:rPr lang="en-GB" sz="1600" dirty="0" err="1"/>
              <a:t>takich</a:t>
            </a:r>
            <a:r>
              <a:rPr lang="en-GB" sz="1600" dirty="0"/>
              <a:t> jak </a:t>
            </a:r>
            <a:r>
              <a:rPr lang="en-GB" sz="1600" dirty="0" err="1"/>
              <a:t>pomiary</a:t>
            </a:r>
            <a:r>
              <a:rPr lang="en-GB" sz="1600" dirty="0"/>
              <a:t> </a:t>
            </a:r>
            <a:r>
              <a:rPr lang="en-GB" sz="1600" dirty="0" err="1"/>
              <a:t>lub</a:t>
            </a:r>
            <a:r>
              <a:rPr lang="en-GB" sz="1600" dirty="0"/>
              <a:t> </a:t>
            </a:r>
            <a:r>
              <a:rPr lang="en-GB" sz="1600" dirty="0" err="1"/>
              <a:t>logi</a:t>
            </a:r>
            <a:r>
              <a:rPr lang="en-GB" sz="1600" dirty="0"/>
              <a:t>. </a:t>
            </a:r>
            <a:r>
              <a:rPr lang="en-GB" sz="1600" dirty="0" err="1"/>
              <a:t>Przykłady</a:t>
            </a:r>
            <a:r>
              <a:rPr lang="en-GB" sz="1600" dirty="0"/>
              <a:t>: </a:t>
            </a:r>
            <a:r>
              <a:rPr lang="en-GB" sz="1600" dirty="0" err="1"/>
              <a:t>InfluxDB</a:t>
            </a:r>
            <a:r>
              <a:rPr lang="en-GB" sz="1600" dirty="0"/>
              <a:t>, </a:t>
            </a:r>
            <a:r>
              <a:rPr lang="en-GB" sz="1600" dirty="0" err="1"/>
              <a:t>TimescaleDB</a:t>
            </a:r>
            <a:r>
              <a:rPr lang="en-GB" sz="1600" dirty="0"/>
              <a:t>.</a:t>
            </a:r>
          </a:p>
          <a:p>
            <a:pPr>
              <a:buFont typeface="+mj-lt"/>
              <a:buAutoNum type="arabicPeriod"/>
            </a:pPr>
            <a:r>
              <a:rPr lang="en-GB" sz="1600" b="1" dirty="0" err="1"/>
              <a:t>Systemy</a:t>
            </a:r>
            <a:r>
              <a:rPr lang="en-GB" sz="1600" b="1" dirty="0"/>
              <a:t> </a:t>
            </a:r>
            <a:r>
              <a:rPr lang="en-GB" sz="1600" b="1" dirty="0" err="1"/>
              <a:t>plików</a:t>
            </a:r>
            <a:r>
              <a:rPr lang="en-GB" sz="1600" b="1" dirty="0"/>
              <a:t> </a:t>
            </a:r>
            <a:r>
              <a:rPr lang="en-GB" sz="1600" b="1" dirty="0" err="1"/>
              <a:t>rozproszonych</a:t>
            </a:r>
            <a:r>
              <a:rPr lang="en-GB" sz="1600" b="1" dirty="0"/>
              <a:t> - </a:t>
            </a:r>
            <a:r>
              <a:rPr lang="en-GB" sz="1600" dirty="0" err="1"/>
              <a:t>Przechowują</a:t>
            </a:r>
            <a:r>
              <a:rPr lang="en-GB" sz="1600" dirty="0"/>
              <a:t> </a:t>
            </a:r>
            <a:r>
              <a:rPr lang="en-GB" sz="1600" dirty="0" err="1"/>
              <a:t>dane</a:t>
            </a:r>
            <a:r>
              <a:rPr lang="en-GB" sz="1600" dirty="0"/>
              <a:t> w </a:t>
            </a:r>
            <a:r>
              <a:rPr lang="en-GB" sz="1600" dirty="0" err="1"/>
              <a:t>postaci</a:t>
            </a:r>
            <a:r>
              <a:rPr lang="en-GB" sz="1600" dirty="0"/>
              <a:t> </a:t>
            </a:r>
            <a:r>
              <a:rPr lang="en-GB" sz="1600" dirty="0" err="1"/>
              <a:t>plików</a:t>
            </a:r>
            <a:r>
              <a:rPr lang="en-GB" sz="1600" dirty="0"/>
              <a:t> </a:t>
            </a:r>
            <a:r>
              <a:rPr lang="en-GB" sz="1600" dirty="0" err="1"/>
              <a:t>na</a:t>
            </a:r>
            <a:r>
              <a:rPr lang="en-GB" sz="1600" dirty="0"/>
              <a:t> </a:t>
            </a:r>
            <a:r>
              <a:rPr lang="en-GB" sz="1600" dirty="0" err="1"/>
              <a:t>wielu</a:t>
            </a:r>
            <a:r>
              <a:rPr lang="en-GB" sz="1600" dirty="0"/>
              <a:t> </a:t>
            </a:r>
            <a:r>
              <a:rPr lang="en-GB" sz="1600" dirty="0" err="1"/>
              <a:t>serwerach</a:t>
            </a:r>
            <a:r>
              <a:rPr lang="en-GB" sz="1600" dirty="0"/>
              <a:t>, co </a:t>
            </a:r>
            <a:r>
              <a:rPr lang="en-GB" sz="1600" dirty="0" err="1"/>
              <a:t>umożliwia</a:t>
            </a:r>
            <a:r>
              <a:rPr lang="en-GB" sz="1600" dirty="0"/>
              <a:t> </a:t>
            </a:r>
            <a:r>
              <a:rPr lang="en-GB" sz="1600" dirty="0" err="1"/>
              <a:t>łatwą</a:t>
            </a:r>
            <a:r>
              <a:rPr lang="en-GB" sz="1600" dirty="0"/>
              <a:t> </a:t>
            </a:r>
            <a:r>
              <a:rPr lang="en-GB" sz="1600" dirty="0" err="1"/>
              <a:t>skalowalność</a:t>
            </a:r>
            <a:r>
              <a:rPr lang="en-GB" sz="1600" dirty="0"/>
              <a:t>. </a:t>
            </a:r>
            <a:r>
              <a:rPr lang="en-GB" sz="1600" dirty="0" err="1"/>
              <a:t>Przykłady</a:t>
            </a:r>
            <a:r>
              <a:rPr lang="en-GB" sz="1600" dirty="0"/>
              <a:t>: Hadoop Distributed File System (HDFS), </a:t>
            </a:r>
            <a:r>
              <a:rPr lang="en-GB" sz="1600" dirty="0" err="1"/>
              <a:t>Ceph</a:t>
            </a:r>
            <a:r>
              <a:rPr lang="en-GB" sz="1600" dirty="0"/>
              <a:t>.</a:t>
            </a:r>
          </a:p>
          <a:p>
            <a:pPr>
              <a:buFont typeface="+mj-lt"/>
              <a:buAutoNum type="arabicPeriod"/>
            </a:pPr>
            <a:r>
              <a:rPr lang="en-GB" sz="1600" b="1" dirty="0" err="1"/>
              <a:t>Magazyny</a:t>
            </a:r>
            <a:r>
              <a:rPr lang="en-GB" sz="1600" b="1" dirty="0"/>
              <a:t> </a:t>
            </a:r>
            <a:r>
              <a:rPr lang="en-GB" sz="1600" b="1" dirty="0" err="1"/>
              <a:t>obiektowe</a:t>
            </a:r>
            <a:r>
              <a:rPr lang="en-GB" sz="1600" b="1" dirty="0"/>
              <a:t> - </a:t>
            </a:r>
            <a:r>
              <a:rPr lang="en-GB" sz="1600" dirty="0" err="1"/>
              <a:t>Przechowują</a:t>
            </a:r>
            <a:r>
              <a:rPr lang="en-GB" sz="1600" dirty="0"/>
              <a:t> </a:t>
            </a:r>
            <a:r>
              <a:rPr lang="en-GB" sz="1600" dirty="0" err="1"/>
              <a:t>dane</a:t>
            </a:r>
            <a:r>
              <a:rPr lang="en-GB" sz="1600" dirty="0"/>
              <a:t> </a:t>
            </a:r>
            <a:r>
              <a:rPr lang="en-GB" sz="1600" dirty="0" err="1"/>
              <a:t>jako</a:t>
            </a:r>
            <a:r>
              <a:rPr lang="en-GB" sz="1600" dirty="0"/>
              <a:t> </a:t>
            </a:r>
            <a:r>
              <a:rPr lang="en-GB" sz="1600" dirty="0" err="1"/>
              <a:t>obiekty</a:t>
            </a:r>
            <a:r>
              <a:rPr lang="en-GB" sz="1600" dirty="0"/>
              <a:t> w </a:t>
            </a:r>
            <a:r>
              <a:rPr lang="en-GB" sz="1600" dirty="0" err="1"/>
              <a:t>chmurze</a:t>
            </a:r>
            <a:r>
              <a:rPr lang="en-GB" sz="1600" dirty="0"/>
              <a:t>, co jest </a:t>
            </a:r>
            <a:r>
              <a:rPr lang="en-GB" sz="1600" dirty="0" err="1"/>
              <a:t>szczególnie</a:t>
            </a:r>
            <a:r>
              <a:rPr lang="en-GB" sz="1600" dirty="0"/>
              <a:t> </a:t>
            </a:r>
            <a:r>
              <a:rPr lang="en-GB" sz="1600" dirty="0" err="1"/>
              <a:t>użyteczne</a:t>
            </a:r>
            <a:r>
              <a:rPr lang="en-GB" sz="1600" dirty="0"/>
              <a:t> do </a:t>
            </a:r>
            <a:r>
              <a:rPr lang="en-GB" sz="1600" dirty="0" err="1"/>
              <a:t>przechowywania</a:t>
            </a:r>
            <a:r>
              <a:rPr lang="en-GB" sz="1600" dirty="0"/>
              <a:t> </a:t>
            </a:r>
            <a:r>
              <a:rPr lang="en-GB" sz="1600" dirty="0" err="1"/>
              <a:t>dużych</a:t>
            </a:r>
            <a:r>
              <a:rPr lang="en-GB" sz="1600" dirty="0"/>
              <a:t> </a:t>
            </a:r>
            <a:r>
              <a:rPr lang="en-GB" sz="1600" dirty="0" err="1"/>
              <a:t>plików</a:t>
            </a:r>
            <a:r>
              <a:rPr lang="en-GB" sz="1600" dirty="0"/>
              <a:t>. </a:t>
            </a:r>
            <a:r>
              <a:rPr lang="en-GB" sz="1600" dirty="0" err="1"/>
              <a:t>Przykłady</a:t>
            </a:r>
            <a:r>
              <a:rPr lang="en-GB" sz="1600" dirty="0"/>
              <a:t>: Amazon S3, Google Cloud Storage.</a:t>
            </a:r>
          </a:p>
          <a:p>
            <a:pPr>
              <a:buFont typeface="+mj-lt"/>
              <a:buAutoNum type="arabicPeriod"/>
            </a:pPr>
            <a:r>
              <a:rPr lang="en-GB" sz="1600" b="1" dirty="0" err="1"/>
              <a:t>Usługi</a:t>
            </a:r>
            <a:r>
              <a:rPr lang="en-GB" sz="1600" b="1" dirty="0"/>
              <a:t> NoSQL w </a:t>
            </a:r>
            <a:r>
              <a:rPr lang="en-GB" sz="1600" b="1" dirty="0" err="1"/>
              <a:t>chmurze</a:t>
            </a:r>
            <a:r>
              <a:rPr lang="en-GB" sz="1600" b="1" dirty="0"/>
              <a:t> - </a:t>
            </a:r>
            <a:r>
              <a:rPr lang="en-GB" sz="1600" dirty="0" err="1"/>
              <a:t>Oferują</a:t>
            </a:r>
            <a:r>
              <a:rPr lang="en-GB" sz="1600" dirty="0"/>
              <a:t> </a:t>
            </a:r>
            <a:r>
              <a:rPr lang="en-GB" sz="1600" dirty="0" err="1"/>
              <a:t>elastyczność</a:t>
            </a:r>
            <a:r>
              <a:rPr lang="en-GB" sz="1600" dirty="0"/>
              <a:t> </a:t>
            </a:r>
            <a:r>
              <a:rPr lang="en-GB" sz="1600" dirty="0" err="1"/>
              <a:t>i</a:t>
            </a:r>
            <a:r>
              <a:rPr lang="en-GB" sz="1600" dirty="0"/>
              <a:t> </a:t>
            </a:r>
            <a:r>
              <a:rPr lang="en-GB" sz="1600" dirty="0" err="1"/>
              <a:t>skalowalność</a:t>
            </a:r>
            <a:r>
              <a:rPr lang="en-GB" sz="1600" dirty="0"/>
              <a:t> w </a:t>
            </a:r>
            <a:r>
              <a:rPr lang="en-GB" sz="1600" dirty="0" err="1"/>
              <a:t>przechowywaniu</a:t>
            </a:r>
            <a:r>
              <a:rPr lang="en-GB" sz="1600" dirty="0"/>
              <a:t> </a:t>
            </a:r>
            <a:r>
              <a:rPr lang="en-GB" sz="1600" dirty="0" err="1"/>
              <a:t>danych</a:t>
            </a:r>
            <a:r>
              <a:rPr lang="en-GB" sz="1600" dirty="0"/>
              <a:t>. </a:t>
            </a:r>
            <a:r>
              <a:rPr lang="en-GB" sz="1600" dirty="0" err="1"/>
              <a:t>Przykłady</a:t>
            </a:r>
            <a:r>
              <a:rPr lang="en-GB" sz="1600" dirty="0"/>
              <a:t>: Azure Cosmos DB, Firebase </a:t>
            </a:r>
            <a:r>
              <a:rPr lang="en-GB" sz="1600" dirty="0" err="1"/>
              <a:t>Firestore</a:t>
            </a:r>
            <a:r>
              <a:rPr lang="en-GB" sz="1600" dirty="0"/>
              <a:t>.</a:t>
            </a:r>
          </a:p>
          <a:p>
            <a:pPr>
              <a:buFont typeface="+mj-lt"/>
              <a:buAutoNum type="arabicPeriod"/>
            </a:pPr>
            <a:r>
              <a:rPr lang="en-GB" sz="1600" b="1" dirty="0" err="1"/>
              <a:t>Bazy</a:t>
            </a:r>
            <a:r>
              <a:rPr lang="en-GB" sz="1600" b="1" dirty="0"/>
              <a:t> </a:t>
            </a:r>
            <a:r>
              <a:rPr lang="en-GB" sz="1600" b="1" dirty="0" err="1"/>
              <a:t>danych</a:t>
            </a:r>
            <a:r>
              <a:rPr lang="en-GB" sz="1600" b="1" dirty="0"/>
              <a:t> </a:t>
            </a:r>
            <a:r>
              <a:rPr lang="en-GB" sz="1600" b="1" dirty="0" err="1"/>
              <a:t>zorientowane</a:t>
            </a:r>
            <a:r>
              <a:rPr lang="en-GB" sz="1600" b="1" dirty="0"/>
              <a:t> </a:t>
            </a:r>
            <a:r>
              <a:rPr lang="en-GB" sz="1600" b="1" dirty="0" err="1"/>
              <a:t>na</a:t>
            </a:r>
            <a:r>
              <a:rPr lang="en-GB" sz="1600" b="1" dirty="0"/>
              <a:t> </a:t>
            </a:r>
            <a:r>
              <a:rPr lang="en-GB" sz="1600" b="1" dirty="0" err="1"/>
              <a:t>dokumenty</a:t>
            </a:r>
            <a:r>
              <a:rPr lang="en-GB" sz="1600" b="1" dirty="0"/>
              <a:t> </a:t>
            </a:r>
            <a:r>
              <a:rPr lang="en-GB" sz="1600" b="1" dirty="0" err="1"/>
              <a:t>grafowe</a:t>
            </a:r>
            <a:r>
              <a:rPr lang="en-GB" sz="1600" b="1" dirty="0"/>
              <a:t> - </a:t>
            </a:r>
            <a:r>
              <a:rPr lang="en-GB" sz="1600" dirty="0" err="1"/>
              <a:t>Łączą</a:t>
            </a:r>
            <a:r>
              <a:rPr lang="en-GB" sz="1600" dirty="0"/>
              <a:t> </a:t>
            </a:r>
            <a:r>
              <a:rPr lang="en-GB" sz="1600" dirty="0" err="1"/>
              <a:t>cechy</a:t>
            </a:r>
            <a:r>
              <a:rPr lang="en-GB" sz="1600" dirty="0"/>
              <a:t> </a:t>
            </a:r>
            <a:r>
              <a:rPr lang="en-GB" sz="1600" dirty="0" err="1"/>
              <a:t>baz</a:t>
            </a:r>
            <a:r>
              <a:rPr lang="en-GB" sz="1600" dirty="0"/>
              <a:t> </a:t>
            </a:r>
            <a:r>
              <a:rPr lang="en-GB" sz="1600" dirty="0" err="1"/>
              <a:t>danych</a:t>
            </a:r>
            <a:r>
              <a:rPr lang="en-GB" sz="1600" dirty="0"/>
              <a:t> </a:t>
            </a:r>
            <a:r>
              <a:rPr lang="en-GB" sz="1600" dirty="0" err="1"/>
              <a:t>dokumentowych</a:t>
            </a:r>
            <a:r>
              <a:rPr lang="en-GB" sz="1600" dirty="0"/>
              <a:t> </a:t>
            </a:r>
            <a:r>
              <a:rPr lang="en-GB" sz="1600" dirty="0" err="1"/>
              <a:t>i</a:t>
            </a:r>
            <a:r>
              <a:rPr lang="en-GB" sz="1600" dirty="0"/>
              <a:t> </a:t>
            </a:r>
            <a:r>
              <a:rPr lang="en-GB" sz="1600" dirty="0" err="1"/>
              <a:t>grafowych</a:t>
            </a:r>
            <a:r>
              <a:rPr lang="en-GB" sz="1600" dirty="0"/>
              <a:t>. </a:t>
            </a:r>
            <a:r>
              <a:rPr lang="en-GB" sz="1600" dirty="0" err="1"/>
              <a:t>Przykłady</a:t>
            </a:r>
            <a:r>
              <a:rPr lang="en-GB" sz="1600" dirty="0"/>
              <a:t>: </a:t>
            </a:r>
            <a:r>
              <a:rPr lang="en-GB" sz="1600" dirty="0" err="1"/>
              <a:t>OrientDB</a:t>
            </a:r>
            <a:r>
              <a:rPr lang="en-GB" sz="1600" dirty="0"/>
              <a:t>, Couchbase.</a:t>
            </a:r>
          </a:p>
          <a:p>
            <a:pPr>
              <a:buFont typeface="+mj-lt"/>
              <a:buAutoNum type="arabicPeriod"/>
            </a:pPr>
            <a:r>
              <a:rPr lang="en-GB" sz="1600" b="1" dirty="0" err="1"/>
              <a:t>Bazy</a:t>
            </a:r>
            <a:r>
              <a:rPr lang="en-GB" sz="1600" b="1" dirty="0"/>
              <a:t> </a:t>
            </a:r>
            <a:r>
              <a:rPr lang="en-GB" sz="1600" b="1" dirty="0" err="1"/>
              <a:t>danych</a:t>
            </a:r>
            <a:r>
              <a:rPr lang="en-GB" sz="1600" b="1" dirty="0"/>
              <a:t> </a:t>
            </a:r>
            <a:r>
              <a:rPr lang="en-GB" sz="1600" b="1" dirty="0" err="1"/>
              <a:t>nierelacyjne</a:t>
            </a:r>
            <a:r>
              <a:rPr lang="en-GB" sz="1600" b="1" dirty="0"/>
              <a:t> w </a:t>
            </a:r>
            <a:r>
              <a:rPr lang="en-GB" sz="1600" b="1" dirty="0" err="1"/>
              <a:t>pamięci</a:t>
            </a:r>
            <a:r>
              <a:rPr lang="en-GB" sz="1600" b="1" dirty="0"/>
              <a:t> - </a:t>
            </a:r>
            <a:r>
              <a:rPr lang="en-GB" sz="1600" dirty="0" err="1"/>
              <a:t>Przechowują</a:t>
            </a:r>
            <a:r>
              <a:rPr lang="en-GB" sz="1600" dirty="0"/>
              <a:t> </a:t>
            </a:r>
            <a:r>
              <a:rPr lang="en-GB" sz="1600" dirty="0" err="1"/>
              <a:t>dane</a:t>
            </a:r>
            <a:r>
              <a:rPr lang="en-GB" sz="1600" dirty="0"/>
              <a:t> w </a:t>
            </a:r>
            <a:r>
              <a:rPr lang="en-GB" sz="1600" dirty="0" err="1"/>
              <a:t>pamięci</a:t>
            </a:r>
            <a:r>
              <a:rPr lang="en-GB" sz="1600" dirty="0"/>
              <a:t> </a:t>
            </a:r>
            <a:r>
              <a:rPr lang="en-GB" sz="1600" dirty="0" err="1"/>
              <a:t>operacyjnej</a:t>
            </a:r>
            <a:r>
              <a:rPr lang="en-GB" sz="1600" dirty="0"/>
              <a:t>, co </a:t>
            </a:r>
            <a:r>
              <a:rPr lang="en-GB" sz="1600" dirty="0" err="1"/>
              <a:t>przyspiesza</a:t>
            </a:r>
            <a:r>
              <a:rPr lang="en-GB" sz="1600" dirty="0"/>
              <a:t> </a:t>
            </a:r>
            <a:r>
              <a:rPr lang="en-GB" sz="1600" dirty="0" err="1"/>
              <a:t>dostęp</a:t>
            </a:r>
            <a:r>
              <a:rPr lang="en-GB" sz="1600" dirty="0"/>
              <a:t> do </a:t>
            </a:r>
            <a:r>
              <a:rPr lang="en-GB" sz="1600" dirty="0" err="1"/>
              <a:t>nich</a:t>
            </a:r>
            <a:r>
              <a:rPr lang="en-GB" sz="1600" dirty="0"/>
              <a:t>. </a:t>
            </a:r>
            <a:r>
              <a:rPr lang="en-GB" sz="1600" dirty="0" err="1"/>
              <a:t>Przykłady</a:t>
            </a:r>
            <a:r>
              <a:rPr lang="en-GB" sz="1600" dirty="0"/>
              <a:t>: Redis, Memcached.</a:t>
            </a:r>
          </a:p>
        </p:txBody>
      </p:sp>
    </p:spTree>
    <p:extLst>
      <p:ext uri="{BB962C8B-B14F-4D97-AF65-F5344CB8AC3E}">
        <p14:creationId xmlns:p14="http://schemas.microsoft.com/office/powerpoint/2010/main" val="2292617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E8D55-D08B-3220-CFEA-A5A928EC7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Przykładowy proces zbierania danych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FFE64-06BB-1D47-4021-E141C303F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Zbieranie</a:t>
            </a:r>
            <a:r>
              <a:rPr lang="en-GB" b="1" dirty="0"/>
              <a:t> </a:t>
            </a:r>
            <a:r>
              <a:rPr lang="en-GB" b="1" dirty="0" err="1"/>
              <a:t>danych</a:t>
            </a:r>
            <a:r>
              <a:rPr lang="en-GB" b="1" dirty="0"/>
              <a:t>:</a:t>
            </a:r>
          </a:p>
          <a:p>
            <a:pPr lvl="1"/>
            <a:r>
              <a:rPr lang="en-GB" dirty="0"/>
              <a:t>Jak </a:t>
            </a:r>
            <a:r>
              <a:rPr lang="en-GB" dirty="0" err="1"/>
              <a:t>dane</a:t>
            </a:r>
            <a:r>
              <a:rPr lang="en-GB" dirty="0"/>
              <a:t> </a:t>
            </a:r>
            <a:r>
              <a:rPr lang="en-GB" dirty="0" err="1"/>
              <a:t>są</a:t>
            </a:r>
            <a:r>
              <a:rPr lang="en-GB" dirty="0"/>
              <a:t> </a:t>
            </a:r>
            <a:r>
              <a:rPr lang="en-GB" dirty="0" err="1"/>
              <a:t>zbierane</a:t>
            </a:r>
            <a:r>
              <a:rPr lang="en-GB" dirty="0"/>
              <a:t> w </a:t>
            </a:r>
            <a:r>
              <a:rPr lang="en-GB" dirty="0" err="1"/>
              <a:t>przemyśle</a:t>
            </a:r>
            <a:r>
              <a:rPr lang="en-GB" dirty="0"/>
              <a:t> e-commerce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Przechowywanie</a:t>
            </a:r>
            <a:r>
              <a:rPr lang="en-GB" b="1" dirty="0"/>
              <a:t> </a:t>
            </a:r>
            <a:r>
              <a:rPr lang="en-GB" b="1" dirty="0" err="1"/>
              <a:t>i</a:t>
            </a:r>
            <a:r>
              <a:rPr lang="en-GB" b="1" dirty="0"/>
              <a:t> </a:t>
            </a:r>
            <a:r>
              <a:rPr lang="en-GB" b="1" dirty="0" err="1"/>
              <a:t>zarządzanie</a:t>
            </a:r>
            <a:r>
              <a:rPr lang="en-GB" b="1" dirty="0"/>
              <a:t>:</a:t>
            </a:r>
          </a:p>
          <a:p>
            <a:pPr lvl="1"/>
            <a:r>
              <a:rPr lang="en-GB" dirty="0" err="1"/>
              <a:t>Krótkie</a:t>
            </a:r>
            <a:r>
              <a:rPr lang="en-GB" dirty="0"/>
              <a:t> </a:t>
            </a:r>
            <a:r>
              <a:rPr lang="en-GB" dirty="0" err="1"/>
              <a:t>omówienie</a:t>
            </a:r>
            <a:r>
              <a:rPr lang="en-GB" dirty="0"/>
              <a:t> </a:t>
            </a:r>
            <a:r>
              <a:rPr lang="en-GB" dirty="0" err="1"/>
              <a:t>metod</a:t>
            </a:r>
            <a:r>
              <a:rPr lang="en-GB" dirty="0"/>
              <a:t> </a:t>
            </a:r>
            <a:r>
              <a:rPr lang="en-GB" dirty="0" err="1"/>
              <a:t>przechowywania</a:t>
            </a:r>
            <a:r>
              <a:rPr lang="en-GB" dirty="0"/>
              <a:t> (np. JSON, CSV) </a:t>
            </a:r>
            <a:r>
              <a:rPr lang="en-GB" dirty="0" err="1"/>
              <a:t>i</a:t>
            </a:r>
            <a:r>
              <a:rPr lang="en-GB" dirty="0"/>
              <a:t> ich </a:t>
            </a:r>
            <a:r>
              <a:rPr lang="en-GB" dirty="0" err="1"/>
              <a:t>zastosowanie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Analiza </a:t>
            </a:r>
            <a:r>
              <a:rPr lang="en-GB" b="1" dirty="0" err="1"/>
              <a:t>danych</a:t>
            </a:r>
            <a:r>
              <a:rPr lang="en-GB" b="1" dirty="0"/>
              <a:t>:</a:t>
            </a:r>
          </a:p>
          <a:p>
            <a:pPr lvl="1"/>
            <a:r>
              <a:rPr lang="en-GB" dirty="0"/>
              <a:t>Jak </a:t>
            </a:r>
            <a:r>
              <a:rPr lang="en-GB" dirty="0" err="1"/>
              <a:t>przechowywanie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wpływa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analizę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podejmowanie</a:t>
            </a:r>
            <a:r>
              <a:rPr lang="en-GB" dirty="0"/>
              <a:t> </a:t>
            </a:r>
            <a:r>
              <a:rPr lang="en-GB" dirty="0" err="1"/>
              <a:t>decyzji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Wykorzystanie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dotyczących</a:t>
            </a:r>
            <a:r>
              <a:rPr lang="en-GB" dirty="0"/>
              <a:t> </a:t>
            </a:r>
            <a:r>
              <a:rPr lang="en-GB" dirty="0" err="1"/>
              <a:t>ruchu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optymazliacji</a:t>
            </a:r>
            <a:r>
              <a:rPr lang="en-GB" dirty="0"/>
              <a:t> </a:t>
            </a:r>
            <a:r>
              <a:rPr lang="en-GB" dirty="0" err="1"/>
              <a:t>słów</a:t>
            </a:r>
            <a:r>
              <a:rPr lang="en-GB" dirty="0"/>
              <a:t> </a:t>
            </a:r>
            <a:r>
              <a:rPr lang="en-GB" dirty="0" err="1"/>
              <a:t>kluczowych</a:t>
            </a:r>
            <a:r>
              <a:rPr lang="en-GB" dirty="0"/>
              <a:t> </a:t>
            </a:r>
            <a:r>
              <a:rPr lang="en-GB" dirty="0" err="1"/>
              <a:t>pozwala</a:t>
            </a:r>
            <a:r>
              <a:rPr lang="en-GB" dirty="0"/>
              <a:t> </a:t>
            </a:r>
            <a:r>
              <a:rPr lang="en-GB" dirty="0" err="1"/>
              <a:t>podnieść</a:t>
            </a:r>
            <a:r>
              <a:rPr lang="en-GB" dirty="0"/>
              <a:t> </a:t>
            </a:r>
            <a:r>
              <a:rPr lang="en-GB" dirty="0" err="1"/>
              <a:t>sprzedaż</a:t>
            </a:r>
            <a:r>
              <a:rPr lang="en-GB" dirty="0"/>
              <a:t> o </a:t>
            </a:r>
            <a:r>
              <a:rPr lang="en-GB" dirty="0" err="1"/>
              <a:t>dziesiątki</a:t>
            </a:r>
            <a:r>
              <a:rPr lang="en-GB" dirty="0"/>
              <a:t> </a:t>
            </a:r>
            <a:r>
              <a:rPr lang="en-GB" dirty="0" err="1"/>
              <a:t>procent</a:t>
            </a:r>
            <a:r>
              <a:rPr lang="en-GB" dirty="0"/>
              <a:t>.</a:t>
            </a:r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1784169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8C85C-E6F0-2A62-B20A-BE68EA1E2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Bezpieczeństwo danych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B9C17-A10F-4578-7DD0-90E3078AC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Bezpieczeństwo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staje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</a:t>
            </a:r>
            <a:r>
              <a:rPr lang="en-GB" dirty="0" err="1"/>
              <a:t>jednym</a:t>
            </a:r>
            <a:r>
              <a:rPr lang="en-GB" dirty="0"/>
              <a:t> z </a:t>
            </a:r>
            <a:r>
              <a:rPr lang="en-GB" dirty="0" err="1"/>
              <a:t>najgorętszych</a:t>
            </a:r>
            <a:r>
              <a:rPr lang="en-GB" dirty="0"/>
              <a:t> </a:t>
            </a:r>
            <a:r>
              <a:rPr lang="en-GB" dirty="0" err="1"/>
              <a:t>tematów</a:t>
            </a:r>
            <a:r>
              <a:rPr lang="en-GB" dirty="0"/>
              <a:t> w </a:t>
            </a:r>
            <a:r>
              <a:rPr lang="en-GB" dirty="0" err="1"/>
              <a:t>ostatnich</a:t>
            </a:r>
            <a:r>
              <a:rPr lang="en-GB" dirty="0"/>
              <a:t> </a:t>
            </a:r>
            <a:r>
              <a:rPr lang="en-GB" dirty="0" err="1"/>
              <a:t>latach</a:t>
            </a:r>
            <a:endParaRPr lang="en-GB" dirty="0"/>
          </a:p>
          <a:p>
            <a:r>
              <a:rPr lang="en-GB" dirty="0" err="1"/>
              <a:t>Przykłady</a:t>
            </a:r>
            <a:r>
              <a:rPr lang="en-GB" dirty="0"/>
              <a:t> </a:t>
            </a:r>
            <a:r>
              <a:rPr lang="en-GB" dirty="0" err="1"/>
              <a:t>zagrożeń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kradzież</a:t>
            </a:r>
            <a:r>
              <a:rPr lang="en-GB" dirty="0"/>
              <a:t> </a:t>
            </a:r>
            <a:r>
              <a:rPr lang="en-GB" dirty="0" err="1"/>
              <a:t>danych</a:t>
            </a:r>
            <a:endParaRPr lang="en-GB" dirty="0"/>
          </a:p>
          <a:p>
            <a:pPr lvl="1"/>
            <a:r>
              <a:rPr lang="en-GB" dirty="0" err="1"/>
              <a:t>utrata</a:t>
            </a:r>
            <a:r>
              <a:rPr lang="en-GB" dirty="0"/>
              <a:t> </a:t>
            </a:r>
            <a:r>
              <a:rPr lang="en-GB" dirty="0" err="1"/>
              <a:t>danych</a:t>
            </a:r>
            <a:endParaRPr lang="en-GB" dirty="0"/>
          </a:p>
          <a:p>
            <a:pPr lvl="1"/>
            <a:r>
              <a:rPr lang="en-GB" dirty="0" err="1"/>
              <a:t>zanieczyszczenie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(</a:t>
            </a:r>
            <a:r>
              <a:rPr lang="en-GB" dirty="0" err="1"/>
              <a:t>zanieczyszczone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</a:t>
            </a:r>
            <a:r>
              <a:rPr lang="en-GB" dirty="0" err="1"/>
              <a:t>mogą</a:t>
            </a:r>
            <a:r>
              <a:rPr lang="en-GB" dirty="0"/>
              <a:t> </a:t>
            </a:r>
            <a:r>
              <a:rPr lang="en-GB" dirty="0" err="1"/>
              <a:t>być</a:t>
            </a:r>
            <a:r>
              <a:rPr lang="en-GB" dirty="0"/>
              <a:t> </a:t>
            </a:r>
            <a:r>
              <a:rPr lang="en-GB" dirty="0" err="1"/>
              <a:t>gorsze</a:t>
            </a:r>
            <a:r>
              <a:rPr lang="en-GB" dirty="0"/>
              <a:t> </a:t>
            </a:r>
            <a:r>
              <a:rPr lang="en-GB" dirty="0" err="1"/>
              <a:t>niż</a:t>
            </a:r>
            <a:r>
              <a:rPr lang="en-GB" dirty="0"/>
              <a:t> </a:t>
            </a:r>
            <a:r>
              <a:rPr lang="en-GB" dirty="0" err="1"/>
              <a:t>brak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)</a:t>
            </a:r>
          </a:p>
          <a:p>
            <a:r>
              <a:rPr lang="en-GB" dirty="0"/>
              <a:t>Jak </a:t>
            </a:r>
            <a:r>
              <a:rPr lang="en-GB" dirty="0" err="1"/>
              <a:t>organizacje</a:t>
            </a:r>
            <a:r>
              <a:rPr lang="en-GB" dirty="0"/>
              <a:t> </a:t>
            </a:r>
            <a:r>
              <a:rPr lang="en-GB" dirty="0" err="1"/>
              <a:t>mogą</a:t>
            </a:r>
            <a:r>
              <a:rPr lang="en-GB" dirty="0"/>
              <a:t> </a:t>
            </a:r>
            <a:r>
              <a:rPr lang="en-GB" dirty="0" err="1"/>
              <a:t>chronić</a:t>
            </a:r>
            <a:r>
              <a:rPr lang="en-GB" dirty="0"/>
              <a:t> </a:t>
            </a:r>
            <a:r>
              <a:rPr lang="en-GB" dirty="0" err="1"/>
              <a:t>swoje</a:t>
            </a:r>
            <a:r>
              <a:rPr lang="en-GB" dirty="0"/>
              <a:t> </a:t>
            </a:r>
            <a:r>
              <a:rPr lang="en-GB" dirty="0" err="1"/>
              <a:t>dane</a:t>
            </a:r>
            <a:r>
              <a:rPr lang="en-GB" dirty="0"/>
              <a:t> (</a:t>
            </a:r>
            <a:r>
              <a:rPr lang="en-GB" dirty="0" err="1"/>
              <a:t>szyfrowanie</a:t>
            </a:r>
            <a:r>
              <a:rPr lang="en-GB" dirty="0"/>
              <a:t>, </a:t>
            </a:r>
            <a:r>
              <a:rPr lang="en-GB" dirty="0" err="1"/>
              <a:t>kopie</a:t>
            </a:r>
            <a:r>
              <a:rPr lang="en-GB" dirty="0"/>
              <a:t> </a:t>
            </a:r>
            <a:r>
              <a:rPr lang="en-GB" dirty="0" err="1"/>
              <a:t>zapasowe</a:t>
            </a:r>
            <a:r>
              <a:rPr lang="en-GB" dirty="0"/>
              <a:t>).</a:t>
            </a:r>
          </a:p>
          <a:p>
            <a:r>
              <a:rPr lang="en-GB" dirty="0"/>
              <a:t>W 2023 </a:t>
            </a:r>
            <a:r>
              <a:rPr lang="en-GB" dirty="0" err="1"/>
              <a:t>roku</a:t>
            </a:r>
            <a:r>
              <a:rPr lang="en-GB" dirty="0"/>
              <a:t> </a:t>
            </a:r>
            <a:r>
              <a:rPr lang="en-GB" dirty="0" err="1"/>
              <a:t>odnotowano</a:t>
            </a:r>
            <a:r>
              <a:rPr lang="en-GB" dirty="0"/>
              <a:t> </a:t>
            </a:r>
            <a:r>
              <a:rPr lang="en-GB" dirty="0" err="1"/>
              <a:t>wzrost</a:t>
            </a:r>
            <a:r>
              <a:rPr lang="en-GB" dirty="0"/>
              <a:t> o 25% </a:t>
            </a:r>
            <a:r>
              <a:rPr lang="en-GB" dirty="0" err="1"/>
              <a:t>przypadków</a:t>
            </a:r>
            <a:r>
              <a:rPr lang="en-GB" dirty="0"/>
              <a:t> </a:t>
            </a:r>
            <a:r>
              <a:rPr lang="en-GB" dirty="0" err="1"/>
              <a:t>naruszeń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w </a:t>
            </a:r>
            <a:r>
              <a:rPr lang="en-GB" dirty="0" err="1"/>
              <a:t>porównaniu</a:t>
            </a:r>
            <a:r>
              <a:rPr lang="en-GB" dirty="0"/>
              <a:t> z </a:t>
            </a:r>
            <a:r>
              <a:rPr lang="en-GB" dirty="0" err="1"/>
              <a:t>rokiem</a:t>
            </a:r>
            <a:r>
              <a:rPr lang="en-GB" dirty="0"/>
              <a:t> </a:t>
            </a:r>
            <a:r>
              <a:rPr lang="en-GB" dirty="0" err="1"/>
              <a:t>poprzednim</a:t>
            </a:r>
            <a:r>
              <a:rPr lang="en-GB" dirty="0"/>
              <a:t>.</a:t>
            </a:r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358774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0DE3C-EE40-981C-3B4F-9D72788D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Przyszłość przechowywania danych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D8C6A-D969-0213-AAC0-0FF0D562C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Krótkie</a:t>
            </a:r>
            <a:r>
              <a:rPr lang="en-GB" dirty="0"/>
              <a:t> </a:t>
            </a:r>
            <a:r>
              <a:rPr lang="en-GB" dirty="0" err="1"/>
              <a:t>spojrzenie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przyszłość</a:t>
            </a:r>
            <a:r>
              <a:rPr lang="en-GB" dirty="0"/>
              <a:t>: </a:t>
            </a:r>
          </a:p>
          <a:p>
            <a:pPr lvl="1"/>
            <a:r>
              <a:rPr lang="en-GB" dirty="0" err="1"/>
              <a:t>rozwój</a:t>
            </a:r>
            <a:r>
              <a:rPr lang="en-GB" dirty="0"/>
              <a:t> </a:t>
            </a:r>
            <a:r>
              <a:rPr lang="en-GB" dirty="0" err="1"/>
              <a:t>technologii</a:t>
            </a:r>
            <a:r>
              <a:rPr lang="en-GB" dirty="0"/>
              <a:t> </a:t>
            </a:r>
            <a:r>
              <a:rPr lang="en-GB" dirty="0" err="1"/>
              <a:t>przechowywania</a:t>
            </a:r>
            <a:r>
              <a:rPr lang="en-GB" dirty="0"/>
              <a:t> (np. </a:t>
            </a:r>
            <a:r>
              <a:rPr lang="en-GB" dirty="0" err="1"/>
              <a:t>pamięci</a:t>
            </a:r>
            <a:r>
              <a:rPr lang="en-GB" dirty="0"/>
              <a:t> </a:t>
            </a:r>
            <a:r>
              <a:rPr lang="en-GB" dirty="0" err="1"/>
              <a:t>kwantowe</a:t>
            </a:r>
            <a:r>
              <a:rPr lang="en-GB" dirty="0"/>
              <a:t>, blockchain).</a:t>
            </a:r>
          </a:p>
          <a:p>
            <a:pPr lvl="1"/>
            <a:r>
              <a:rPr lang="en-GB" dirty="0"/>
              <a:t>Jak </a:t>
            </a:r>
            <a:r>
              <a:rPr lang="en-GB" dirty="0" err="1"/>
              <a:t>nowe</a:t>
            </a:r>
            <a:r>
              <a:rPr lang="en-GB" dirty="0"/>
              <a:t> </a:t>
            </a:r>
            <a:r>
              <a:rPr lang="en-GB" dirty="0" err="1"/>
              <a:t>technologie</a:t>
            </a:r>
            <a:r>
              <a:rPr lang="en-GB" dirty="0"/>
              <a:t> </a:t>
            </a:r>
            <a:r>
              <a:rPr lang="en-GB" dirty="0" err="1"/>
              <a:t>mogą</a:t>
            </a:r>
            <a:r>
              <a:rPr lang="en-GB" dirty="0"/>
              <a:t> </a:t>
            </a:r>
            <a:r>
              <a:rPr lang="en-GB" dirty="0" err="1"/>
              <a:t>wpłynąć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przemysł</a:t>
            </a:r>
            <a:r>
              <a:rPr lang="en-GB" dirty="0"/>
              <a:t> </a:t>
            </a:r>
            <a:r>
              <a:rPr lang="en-GB" dirty="0" err="1"/>
              <a:t>gazowy</a:t>
            </a:r>
            <a:r>
              <a:rPr lang="en-GB" dirty="0"/>
              <a:t>.</a:t>
            </a:r>
          </a:p>
          <a:p>
            <a:pPr lvl="1"/>
            <a:r>
              <a:rPr lang="en-GB" dirty="0" err="1"/>
              <a:t>Przewiduje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, </a:t>
            </a:r>
            <a:r>
              <a:rPr lang="en-GB" dirty="0" err="1"/>
              <a:t>że</a:t>
            </a:r>
            <a:r>
              <a:rPr lang="en-GB" dirty="0"/>
              <a:t> w 2025 </a:t>
            </a:r>
            <a:r>
              <a:rPr lang="en-GB" dirty="0" err="1"/>
              <a:t>roku</a:t>
            </a:r>
            <a:r>
              <a:rPr lang="en-GB" dirty="0"/>
              <a:t> </a:t>
            </a:r>
            <a:r>
              <a:rPr lang="en-GB" dirty="0" err="1"/>
              <a:t>ilość</a:t>
            </a:r>
            <a:r>
              <a:rPr lang="en-GB" dirty="0"/>
              <a:t> </a:t>
            </a:r>
            <a:r>
              <a:rPr lang="en-GB" dirty="0" err="1"/>
              <a:t>danych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świecie</a:t>
            </a:r>
            <a:r>
              <a:rPr lang="en-GB" dirty="0"/>
              <a:t> </a:t>
            </a:r>
            <a:r>
              <a:rPr lang="en-GB" dirty="0" err="1"/>
              <a:t>wzrośnie</a:t>
            </a:r>
            <a:r>
              <a:rPr lang="en-GB" dirty="0"/>
              <a:t> do 180 </a:t>
            </a:r>
            <a:r>
              <a:rPr lang="en-GB" dirty="0" err="1"/>
              <a:t>zettabajtów</a:t>
            </a:r>
            <a:r>
              <a:rPr lang="en-GB" dirty="0"/>
              <a:t>!</a:t>
            </a:r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168678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5783C-C71B-5F04-12E9-17E9AE3E8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Pytanie na kolokwium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F7DB6-8CAF-D3BB-7645-345D2C2DD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L" dirty="0"/>
              <a:t>Dostałeś od przełożonego istotny dokument w formacie pdf, który znajduje się na pen-drive. Jak możesz zabezpieczyć się przed jego utratą? Co może mieć wpływ na wybór metodę?</a:t>
            </a:r>
          </a:p>
        </p:txBody>
      </p:sp>
    </p:spTree>
    <p:extLst>
      <p:ext uri="{BB962C8B-B14F-4D97-AF65-F5344CB8AC3E}">
        <p14:creationId xmlns:p14="http://schemas.microsoft.com/office/powerpoint/2010/main" val="2512727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4906</TotalTime>
  <Words>1046</Words>
  <Application>Microsoft Macintosh PowerPoint</Application>
  <PresentationFormat>Widescreen</PresentationFormat>
  <Paragraphs>108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Wprowadzenie do przechowywania danych i uczenia maszynowego</vt:lpstr>
      <vt:lpstr>Wprowadzenie</vt:lpstr>
      <vt:lpstr>Czym są dane?</vt:lpstr>
      <vt:lpstr>Przechowywanie danych</vt:lpstr>
      <vt:lpstr>Przykłady typów nierelacyjnych baz danych</vt:lpstr>
      <vt:lpstr>Przykładowy proces zbierania danych</vt:lpstr>
      <vt:lpstr>Bezpieczeństwo danych</vt:lpstr>
      <vt:lpstr>Przyszłość przechowywania danych</vt:lpstr>
      <vt:lpstr>Pytanie na kolokwium</vt:lpstr>
      <vt:lpstr>Uczenie maszynowe</vt:lpstr>
      <vt:lpstr>Czym jest uczenie maszynowe?</vt:lpstr>
      <vt:lpstr>Rodzaje uczenia maszynowego</vt:lpstr>
      <vt:lpstr>Jak działa uczenie maszynowe</vt:lpstr>
      <vt:lpstr>Przykłady zastosowań modeli AI</vt:lpstr>
      <vt:lpstr>Pytania utrwalające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Łukasz Kozarski</dc:creator>
  <cp:lastModifiedBy>Łukasz Kozarski</cp:lastModifiedBy>
  <cp:revision>9</cp:revision>
  <dcterms:created xsi:type="dcterms:W3CDTF">2024-10-17T20:41:50Z</dcterms:created>
  <dcterms:modified xsi:type="dcterms:W3CDTF">2024-12-19T13:41:51Z</dcterms:modified>
</cp:coreProperties>
</file>