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1" r:id="rId3"/>
    <p:sldId id="272" r:id="rId4"/>
    <p:sldId id="284" r:id="rId5"/>
    <p:sldId id="273" r:id="rId6"/>
    <p:sldId id="283" r:id="rId7"/>
    <p:sldId id="274" r:id="rId8"/>
    <p:sldId id="275" r:id="rId9"/>
    <p:sldId id="280" r:id="rId10"/>
    <p:sldId id="276" r:id="rId11"/>
    <p:sldId id="282" r:id="rId12"/>
    <p:sldId id="285" r:id="rId13"/>
    <p:sldId id="277" r:id="rId14"/>
    <p:sldId id="286" r:id="rId15"/>
    <p:sldId id="278" r:id="rId16"/>
    <p:sldId id="279" r:id="rId17"/>
    <p:sldId id="287" r:id="rId18"/>
    <p:sldId id="288" r:id="rId19"/>
    <p:sldId id="289" r:id="rId20"/>
    <p:sldId id="290" r:id="rId21"/>
    <p:sldId id="291" r:id="rId22"/>
    <p:sldId id="294" r:id="rId23"/>
    <p:sldId id="292" r:id="rId24"/>
    <p:sldId id="293" r:id="rId25"/>
    <p:sldId id="270" r:id="rId26"/>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p:restoredTop sz="83662"/>
  </p:normalViewPr>
  <p:slideViewPr>
    <p:cSldViewPr snapToGrid="0">
      <p:cViewPr varScale="1">
        <p:scale>
          <a:sx n="102" d="100"/>
          <a:sy n="102" d="100"/>
        </p:scale>
        <p:origin x="12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80F3E-B20A-5844-B679-E5AB2C45F123}" type="datetimeFigureOut">
              <a:rPr lang="en-PL" smtClean="0"/>
              <a:t>19/12/2024</a:t>
            </a:fld>
            <a:endParaRPr lang="en-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96556-281A-1047-8F63-1F608EF2AA9B}" type="slidenum">
              <a:rPr lang="en-PL" smtClean="0"/>
              <a:t>‹#›</a:t>
            </a:fld>
            <a:endParaRPr lang="en-PL"/>
          </a:p>
        </p:txBody>
      </p:sp>
    </p:spTree>
    <p:extLst>
      <p:ext uri="{BB962C8B-B14F-4D97-AF65-F5344CB8AC3E}">
        <p14:creationId xmlns:p14="http://schemas.microsoft.com/office/powerpoint/2010/main" val="1239925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50C96556-281A-1047-8F63-1F608EF2AA9B}" type="slidenum">
              <a:rPr lang="en-PL" smtClean="0"/>
              <a:t>2</a:t>
            </a:fld>
            <a:endParaRPr lang="en-PL"/>
          </a:p>
        </p:txBody>
      </p:sp>
    </p:spTree>
    <p:extLst>
      <p:ext uri="{BB962C8B-B14F-4D97-AF65-F5344CB8AC3E}">
        <p14:creationId xmlns:p14="http://schemas.microsoft.com/office/powerpoint/2010/main" val="254504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Oczywiście wzory zadziałają dla zmiennych w wielu wymiarach.</a:t>
            </a:r>
          </a:p>
        </p:txBody>
      </p:sp>
      <p:sp>
        <p:nvSpPr>
          <p:cNvPr id="4" name="Slide Number Placeholder 3"/>
          <p:cNvSpPr>
            <a:spLocks noGrp="1"/>
          </p:cNvSpPr>
          <p:nvPr>
            <p:ph type="sldNum" sz="quarter" idx="5"/>
          </p:nvPr>
        </p:nvSpPr>
        <p:spPr/>
        <p:txBody>
          <a:bodyPr/>
          <a:lstStyle/>
          <a:p>
            <a:fld id="{50C96556-281A-1047-8F63-1F608EF2AA9B}" type="slidenum">
              <a:rPr lang="en-PL" smtClean="0"/>
              <a:t>3</a:t>
            </a:fld>
            <a:endParaRPr lang="en-PL"/>
          </a:p>
        </p:txBody>
      </p:sp>
    </p:spTree>
    <p:extLst>
      <p:ext uri="{BB962C8B-B14F-4D97-AF65-F5344CB8AC3E}">
        <p14:creationId xmlns:p14="http://schemas.microsoft.com/office/powerpoint/2010/main" val="190770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a:t>Zwiększa</a:t>
            </a:r>
            <a:r>
              <a:rPr lang="en-GB" b="1" dirty="0"/>
              <a:t> </a:t>
            </a:r>
            <a:r>
              <a:rPr lang="en-GB" b="1" dirty="0" err="1"/>
              <a:t>stabilność</a:t>
            </a:r>
            <a:r>
              <a:rPr lang="en-GB" b="1" dirty="0"/>
              <a:t> </a:t>
            </a:r>
            <a:r>
              <a:rPr lang="en-GB" b="1" dirty="0" err="1"/>
              <a:t>modelu</a:t>
            </a:r>
            <a:r>
              <a:rPr lang="en-GB" b="1" dirty="0"/>
              <a:t>:</a:t>
            </a:r>
            <a:r>
              <a:rPr lang="en-GB" dirty="0"/>
              <a:t> </a:t>
            </a:r>
            <a:r>
              <a:rPr lang="en-GB" dirty="0" err="1"/>
              <a:t>Dzięki</a:t>
            </a:r>
            <a:r>
              <a:rPr lang="en-GB" dirty="0"/>
              <a:t> </a:t>
            </a:r>
            <a:r>
              <a:rPr lang="en-GB" dirty="0" err="1"/>
              <a:t>dodaniu</a:t>
            </a:r>
            <a:r>
              <a:rPr lang="en-GB" dirty="0"/>
              <a:t> </a:t>
            </a:r>
            <a:r>
              <a:rPr lang="en-GB" dirty="0" err="1"/>
              <a:t>regularyzacji</a:t>
            </a:r>
            <a:r>
              <a:rPr lang="en-GB" dirty="0"/>
              <a:t>, model </a:t>
            </a:r>
            <a:r>
              <a:rPr lang="en-GB" dirty="0" err="1"/>
              <a:t>staje</a:t>
            </a:r>
            <a:r>
              <a:rPr lang="en-GB" dirty="0"/>
              <a:t> </a:t>
            </a:r>
            <a:r>
              <a:rPr lang="en-GB" dirty="0" err="1"/>
              <a:t>się</a:t>
            </a:r>
            <a:r>
              <a:rPr lang="en-GB" dirty="0"/>
              <a:t> </a:t>
            </a:r>
            <a:r>
              <a:rPr lang="en-GB" dirty="0" err="1"/>
              <a:t>mniej</a:t>
            </a:r>
            <a:r>
              <a:rPr lang="en-GB" dirty="0"/>
              <a:t> </a:t>
            </a:r>
            <a:r>
              <a:rPr lang="en-GB" dirty="0" err="1"/>
              <a:t>wrażliwy</a:t>
            </a:r>
            <a:r>
              <a:rPr lang="en-GB" dirty="0"/>
              <a:t> </a:t>
            </a:r>
            <a:r>
              <a:rPr lang="en-GB" dirty="0" err="1"/>
              <a:t>na</a:t>
            </a:r>
            <a:r>
              <a:rPr lang="en-GB" dirty="0"/>
              <a:t> </a:t>
            </a:r>
            <a:r>
              <a:rPr lang="en-GB" dirty="0" err="1"/>
              <a:t>zmiany</a:t>
            </a:r>
            <a:r>
              <a:rPr lang="en-GB" dirty="0"/>
              <a:t> w </a:t>
            </a:r>
            <a:r>
              <a:rPr lang="en-GB" dirty="0" err="1"/>
              <a:t>danych</a:t>
            </a:r>
            <a:r>
              <a:rPr lang="en-GB" dirty="0"/>
              <a:t> </a:t>
            </a:r>
            <a:r>
              <a:rPr lang="en-GB" dirty="0" err="1"/>
              <a:t>treningowych</a:t>
            </a:r>
            <a:r>
              <a:rPr lang="en-GB" dirty="0"/>
              <a:t>.</a:t>
            </a:r>
          </a:p>
          <a:p>
            <a:r>
              <a:rPr lang="en-GB" b="1" dirty="0" err="1"/>
              <a:t>Pomaga</a:t>
            </a:r>
            <a:r>
              <a:rPr lang="en-GB" b="1" dirty="0"/>
              <a:t> w </a:t>
            </a:r>
            <a:r>
              <a:rPr lang="en-GB" b="1" dirty="0" err="1"/>
              <a:t>redukcji</a:t>
            </a:r>
            <a:r>
              <a:rPr lang="en-GB" b="1" dirty="0"/>
              <a:t> </a:t>
            </a:r>
            <a:r>
              <a:rPr lang="en-GB" b="1" dirty="0" err="1"/>
              <a:t>wariancji</a:t>
            </a:r>
            <a:r>
              <a:rPr lang="en-GB" b="1" dirty="0"/>
              <a:t> </a:t>
            </a:r>
            <a:r>
              <a:rPr lang="en-GB" b="1" dirty="0" err="1"/>
              <a:t>modelu</a:t>
            </a:r>
            <a:r>
              <a:rPr lang="en-GB" b="1" dirty="0"/>
              <a:t>:</a:t>
            </a:r>
            <a:r>
              <a:rPr lang="en-GB" dirty="0"/>
              <a:t> </a:t>
            </a:r>
            <a:r>
              <a:rPr lang="en-GB" dirty="0" err="1"/>
              <a:t>Przez</a:t>
            </a:r>
            <a:r>
              <a:rPr lang="en-GB" dirty="0"/>
              <a:t> </a:t>
            </a:r>
            <a:r>
              <a:rPr lang="en-GB" dirty="0" err="1"/>
              <a:t>zmniejszenie</a:t>
            </a:r>
            <a:r>
              <a:rPr lang="en-GB" dirty="0"/>
              <a:t> </a:t>
            </a:r>
            <a:r>
              <a:rPr lang="en-GB" dirty="0" err="1"/>
              <a:t>wpływu</a:t>
            </a:r>
            <a:r>
              <a:rPr lang="en-GB" dirty="0"/>
              <a:t> </a:t>
            </a:r>
            <a:r>
              <a:rPr lang="en-GB" dirty="0" err="1"/>
              <a:t>współczynników</a:t>
            </a:r>
            <a:r>
              <a:rPr lang="en-GB" dirty="0"/>
              <a:t> o </a:t>
            </a:r>
            <a:r>
              <a:rPr lang="en-GB" dirty="0" err="1"/>
              <a:t>dużych</a:t>
            </a:r>
            <a:r>
              <a:rPr lang="en-GB" dirty="0"/>
              <a:t> </a:t>
            </a:r>
            <a:r>
              <a:rPr lang="en-GB" dirty="0" err="1"/>
              <a:t>wartościach</a:t>
            </a:r>
            <a:r>
              <a:rPr lang="en-GB" dirty="0"/>
              <a:t>, co </a:t>
            </a:r>
            <a:r>
              <a:rPr lang="en-GB" dirty="0" err="1"/>
              <a:t>poprawia</a:t>
            </a:r>
            <a:r>
              <a:rPr lang="en-GB" dirty="0"/>
              <a:t> </a:t>
            </a:r>
            <a:r>
              <a:rPr lang="en-GB" dirty="0" err="1"/>
              <a:t>generalizację</a:t>
            </a:r>
            <a:r>
              <a:rPr lang="en-GB" dirty="0"/>
              <a:t> </a:t>
            </a:r>
            <a:r>
              <a:rPr lang="en-GB" dirty="0" err="1"/>
              <a:t>modelu</a:t>
            </a:r>
            <a:r>
              <a:rPr lang="en-GB" dirty="0"/>
              <a:t>.</a:t>
            </a:r>
          </a:p>
          <a:p>
            <a:r>
              <a:rPr lang="en-GB" b="1" dirty="0" err="1"/>
              <a:t>Kontrola</a:t>
            </a:r>
            <a:r>
              <a:rPr lang="en-GB" b="1" dirty="0"/>
              <a:t> za </a:t>
            </a:r>
            <a:r>
              <a:rPr lang="en-GB" b="1" dirty="0" err="1"/>
              <a:t>pomocą</a:t>
            </a:r>
            <a:r>
              <a:rPr lang="en-GB" b="1" dirty="0"/>
              <a:t> lambda</a:t>
            </a:r>
            <a:r>
              <a:rPr lang="el-GR" b="1" dirty="0"/>
              <a:t>λ:</a:t>
            </a:r>
            <a:r>
              <a:rPr lang="el-GR" dirty="0"/>
              <a:t> </a:t>
            </a:r>
            <a:r>
              <a:rPr lang="en-GB" dirty="0" err="1"/>
              <a:t>Parametr</a:t>
            </a:r>
            <a:r>
              <a:rPr lang="en-GB" dirty="0"/>
              <a:t> </a:t>
            </a:r>
            <a:r>
              <a:rPr lang="el-GR" dirty="0"/>
              <a:t>λ\</a:t>
            </a:r>
            <a:r>
              <a:rPr lang="en-GB" dirty="0"/>
              <a:t>lambda</a:t>
            </a:r>
            <a:r>
              <a:rPr lang="el-GR" dirty="0"/>
              <a:t>λ </a:t>
            </a:r>
            <a:r>
              <a:rPr lang="en-GB" dirty="0" err="1"/>
              <a:t>określa</a:t>
            </a:r>
            <a:r>
              <a:rPr lang="en-GB" dirty="0"/>
              <a:t>, jak </a:t>
            </a:r>
            <a:r>
              <a:rPr lang="en-GB" dirty="0" err="1"/>
              <a:t>silnie</a:t>
            </a:r>
            <a:r>
              <a:rPr lang="en-GB" dirty="0"/>
              <a:t> </a:t>
            </a:r>
            <a:r>
              <a:rPr lang="en-GB" dirty="0" err="1"/>
              <a:t>karane</a:t>
            </a:r>
            <a:r>
              <a:rPr lang="en-GB" dirty="0"/>
              <a:t> </a:t>
            </a:r>
            <a:r>
              <a:rPr lang="en-GB" dirty="0" err="1"/>
              <a:t>mają</a:t>
            </a:r>
            <a:r>
              <a:rPr lang="en-GB" dirty="0"/>
              <a:t> </a:t>
            </a:r>
            <a:r>
              <a:rPr lang="en-GB" dirty="0" err="1"/>
              <a:t>być</a:t>
            </a:r>
            <a:r>
              <a:rPr lang="en-GB" dirty="0"/>
              <a:t> </a:t>
            </a:r>
            <a:r>
              <a:rPr lang="en-GB" dirty="0" err="1"/>
              <a:t>duże</a:t>
            </a:r>
            <a:r>
              <a:rPr lang="en-GB" dirty="0"/>
              <a:t> </a:t>
            </a:r>
            <a:r>
              <a:rPr lang="en-GB" dirty="0" err="1"/>
              <a:t>współczynniki</a:t>
            </a:r>
            <a:r>
              <a:rPr lang="en-GB" dirty="0"/>
              <a:t> – </a:t>
            </a:r>
            <a:r>
              <a:rPr lang="en-GB" dirty="0" err="1"/>
              <a:t>im</a:t>
            </a:r>
            <a:r>
              <a:rPr lang="en-GB" dirty="0"/>
              <a:t> </a:t>
            </a:r>
            <a:r>
              <a:rPr lang="en-GB" dirty="0" err="1"/>
              <a:t>wyższa</a:t>
            </a:r>
            <a:r>
              <a:rPr lang="en-GB" dirty="0"/>
              <a:t> </a:t>
            </a:r>
            <a:r>
              <a:rPr lang="en-GB" dirty="0" err="1"/>
              <a:t>wartość</a:t>
            </a:r>
            <a:r>
              <a:rPr lang="en-GB" dirty="0"/>
              <a:t> </a:t>
            </a:r>
            <a:r>
              <a:rPr lang="el-GR" dirty="0"/>
              <a:t>λ\</a:t>
            </a:r>
            <a:r>
              <a:rPr lang="en-GB" dirty="0"/>
              <a:t>lambda</a:t>
            </a:r>
            <a:r>
              <a:rPr lang="el-GR" dirty="0"/>
              <a:t>λ, </a:t>
            </a:r>
            <a:r>
              <a:rPr lang="en-GB" dirty="0" err="1"/>
              <a:t>tym</a:t>
            </a:r>
            <a:r>
              <a:rPr lang="en-GB" dirty="0"/>
              <a:t> </a:t>
            </a:r>
            <a:r>
              <a:rPr lang="en-GB" dirty="0" err="1"/>
              <a:t>większa</a:t>
            </a:r>
            <a:r>
              <a:rPr lang="en-GB" dirty="0"/>
              <a:t> </a:t>
            </a:r>
            <a:r>
              <a:rPr lang="en-GB" dirty="0" err="1"/>
              <a:t>regularyzacja</a:t>
            </a:r>
            <a:r>
              <a:rPr lang="en-GB" dirty="0"/>
              <a:t>.</a:t>
            </a:r>
            <a:endParaRPr lang="pl-PL" dirty="0"/>
          </a:p>
        </p:txBody>
      </p:sp>
      <p:sp>
        <p:nvSpPr>
          <p:cNvPr id="4" name="Slide Number Placeholder 3"/>
          <p:cNvSpPr>
            <a:spLocks noGrp="1"/>
          </p:cNvSpPr>
          <p:nvPr>
            <p:ph type="sldNum" sz="quarter" idx="5"/>
          </p:nvPr>
        </p:nvSpPr>
        <p:spPr/>
        <p:txBody>
          <a:bodyPr/>
          <a:lstStyle/>
          <a:p>
            <a:fld id="{50C96556-281A-1047-8F63-1F608EF2AA9B}" type="slidenum">
              <a:rPr lang="en-PL" smtClean="0"/>
              <a:t>23</a:t>
            </a:fld>
            <a:endParaRPr lang="en-PL"/>
          </a:p>
        </p:txBody>
      </p:sp>
    </p:spTree>
    <p:extLst>
      <p:ext uri="{BB962C8B-B14F-4D97-AF65-F5344CB8AC3E}">
        <p14:creationId xmlns:p14="http://schemas.microsoft.com/office/powerpoint/2010/main" val="797056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L" dirty="0"/>
              <a:t>- </a:t>
            </a:r>
            <a:r>
              <a:rPr lang="en-GB" dirty="0" err="1"/>
              <a:t>Regresja</a:t>
            </a:r>
            <a:r>
              <a:rPr lang="en-GB" dirty="0"/>
              <a:t> </a:t>
            </a:r>
            <a:r>
              <a:rPr lang="en-GB" dirty="0" err="1"/>
              <a:t>liniowa</a:t>
            </a:r>
            <a:r>
              <a:rPr lang="en-GB" dirty="0"/>
              <a:t> </a:t>
            </a:r>
            <a:r>
              <a:rPr lang="en-GB" dirty="0" err="1"/>
              <a:t>opisuje</a:t>
            </a:r>
            <a:r>
              <a:rPr lang="en-GB" dirty="0"/>
              <a:t> </a:t>
            </a:r>
            <a:r>
              <a:rPr lang="en-GB" dirty="0" err="1"/>
              <a:t>zależność</a:t>
            </a:r>
            <a:r>
              <a:rPr lang="en-GB" dirty="0"/>
              <a:t> </a:t>
            </a:r>
            <a:r>
              <a:rPr lang="en-GB" dirty="0" err="1"/>
              <a:t>między</a:t>
            </a:r>
            <a:r>
              <a:rPr lang="en-GB" dirty="0"/>
              <a:t> </a:t>
            </a:r>
            <a:r>
              <a:rPr lang="en-GB" dirty="0" err="1"/>
              <a:t>zmiennymi</a:t>
            </a:r>
            <a:r>
              <a:rPr lang="en-GB" dirty="0"/>
              <a:t> za </a:t>
            </a:r>
            <a:r>
              <a:rPr lang="en-GB" dirty="0" err="1"/>
              <a:t>pomocą</a:t>
            </a:r>
            <a:r>
              <a:rPr lang="en-GB" dirty="0"/>
              <a:t> </a:t>
            </a:r>
            <a:r>
              <a:rPr lang="en-GB" dirty="0" err="1"/>
              <a:t>prostej</a:t>
            </a:r>
            <a:r>
              <a:rPr lang="en-GB" dirty="0"/>
              <a:t> </a:t>
            </a:r>
            <a:r>
              <a:rPr lang="en-GB" dirty="0" err="1"/>
              <a:t>linii</a:t>
            </a:r>
            <a:r>
              <a:rPr lang="en-GB" dirty="0"/>
              <a:t> y=</a:t>
            </a:r>
            <a:r>
              <a:rPr lang="en-GB" dirty="0" err="1"/>
              <a:t>ax+by</a:t>
            </a:r>
            <a:r>
              <a:rPr lang="en-GB" dirty="0"/>
              <a:t> = </a:t>
            </a:r>
            <a:r>
              <a:rPr lang="en-GB" dirty="0" err="1"/>
              <a:t>ax</a:t>
            </a:r>
            <a:r>
              <a:rPr lang="en-GB" dirty="0"/>
              <a:t> + by=</a:t>
            </a:r>
            <a:r>
              <a:rPr lang="en-GB" dirty="0" err="1"/>
              <a:t>ax+b.Regresja</a:t>
            </a:r>
            <a:r>
              <a:rPr lang="en-GB" dirty="0"/>
              <a:t> </a:t>
            </a:r>
            <a:r>
              <a:rPr lang="en-GB" dirty="0" err="1"/>
              <a:t>wielomianowa</a:t>
            </a:r>
            <a:r>
              <a:rPr lang="en-GB" dirty="0"/>
              <a:t> </a:t>
            </a:r>
            <a:r>
              <a:rPr lang="en-GB" dirty="0" err="1"/>
              <a:t>używa</a:t>
            </a:r>
            <a:r>
              <a:rPr lang="en-GB" dirty="0"/>
              <a:t> </a:t>
            </a:r>
            <a:r>
              <a:rPr lang="en-GB" dirty="0" err="1"/>
              <a:t>wyższego</a:t>
            </a:r>
            <a:r>
              <a:rPr lang="en-GB" dirty="0"/>
              <a:t> </a:t>
            </a:r>
            <a:r>
              <a:rPr lang="en-GB" dirty="0" err="1"/>
              <a:t>stopnia</a:t>
            </a:r>
            <a:r>
              <a:rPr lang="en-GB" dirty="0"/>
              <a:t> </a:t>
            </a:r>
            <a:r>
              <a:rPr lang="en-GB" dirty="0" err="1"/>
              <a:t>wielomianu</a:t>
            </a:r>
            <a:r>
              <a:rPr lang="en-GB" dirty="0"/>
              <a:t>, aby </a:t>
            </a:r>
            <a:r>
              <a:rPr lang="en-GB" dirty="0" err="1"/>
              <a:t>lepiej</a:t>
            </a:r>
            <a:r>
              <a:rPr lang="en-GB" dirty="0"/>
              <a:t> </a:t>
            </a:r>
            <a:r>
              <a:rPr lang="en-GB" dirty="0" err="1"/>
              <a:t>dopasować</a:t>
            </a:r>
            <a:r>
              <a:rPr lang="en-GB" dirty="0"/>
              <a:t> </a:t>
            </a:r>
            <a:r>
              <a:rPr lang="en-GB" dirty="0" err="1"/>
              <a:t>się</a:t>
            </a:r>
            <a:r>
              <a:rPr lang="en-GB" dirty="0"/>
              <a:t> do </a:t>
            </a:r>
            <a:r>
              <a:rPr lang="en-GB" dirty="0" err="1"/>
              <a:t>danych</a:t>
            </a:r>
            <a:r>
              <a:rPr lang="en-GB" dirty="0"/>
              <a:t>, </a:t>
            </a:r>
            <a:r>
              <a:rPr lang="en-GB" dirty="0" err="1"/>
              <a:t>które</a:t>
            </a:r>
            <a:r>
              <a:rPr lang="en-GB" dirty="0"/>
              <a:t> </a:t>
            </a:r>
            <a:r>
              <a:rPr lang="en-GB" dirty="0" err="1"/>
              <a:t>mają</a:t>
            </a:r>
            <a:r>
              <a:rPr lang="en-GB" dirty="0"/>
              <a:t> </a:t>
            </a:r>
            <a:r>
              <a:rPr lang="en-GB" dirty="0" err="1"/>
              <a:t>bardziej</a:t>
            </a:r>
            <a:r>
              <a:rPr lang="en-GB" dirty="0"/>
              <a:t> </a:t>
            </a:r>
            <a:r>
              <a:rPr lang="en-GB" dirty="0" err="1"/>
              <a:t>złożone</a:t>
            </a:r>
            <a:r>
              <a:rPr lang="en-GB" dirty="0"/>
              <a:t> </a:t>
            </a:r>
            <a:r>
              <a:rPr lang="en-GB" dirty="0" err="1"/>
              <a:t>wzory.Przykład</a:t>
            </a:r>
            <a:r>
              <a:rPr lang="en-GB" dirty="0"/>
              <a:t>: </a:t>
            </a:r>
            <a:r>
              <a:rPr lang="en-GB" dirty="0" err="1"/>
              <a:t>Regresja</a:t>
            </a:r>
            <a:r>
              <a:rPr lang="en-GB" dirty="0"/>
              <a:t> </a:t>
            </a:r>
            <a:r>
              <a:rPr lang="en-GB" dirty="0" err="1"/>
              <a:t>wielomianowa</a:t>
            </a:r>
            <a:r>
              <a:rPr lang="en-GB" dirty="0"/>
              <a:t> jest </a:t>
            </a:r>
            <a:r>
              <a:rPr lang="en-GB" dirty="0" err="1"/>
              <a:t>bardziej</a:t>
            </a:r>
            <a:r>
              <a:rPr lang="en-GB" dirty="0"/>
              <a:t> </a:t>
            </a:r>
            <a:r>
              <a:rPr lang="en-GB" dirty="0" err="1"/>
              <a:t>odpowiednia</a:t>
            </a:r>
            <a:r>
              <a:rPr lang="en-GB" dirty="0"/>
              <a:t>, </a:t>
            </a:r>
            <a:r>
              <a:rPr lang="en-GB" dirty="0" err="1"/>
              <a:t>gdy</a:t>
            </a:r>
            <a:r>
              <a:rPr lang="en-GB" dirty="0"/>
              <a:t> </a:t>
            </a:r>
            <a:r>
              <a:rPr lang="en-GB" dirty="0" err="1"/>
              <a:t>dane</a:t>
            </a:r>
            <a:r>
              <a:rPr lang="en-GB" dirty="0"/>
              <a:t> </a:t>
            </a:r>
            <a:r>
              <a:rPr lang="en-GB" dirty="0" err="1"/>
              <a:t>mają</a:t>
            </a:r>
            <a:r>
              <a:rPr lang="en-GB" dirty="0"/>
              <a:t> </a:t>
            </a:r>
            <a:r>
              <a:rPr lang="en-GB" dirty="0" err="1"/>
              <a:t>kształt</a:t>
            </a:r>
            <a:r>
              <a:rPr lang="en-GB" dirty="0"/>
              <a:t> </a:t>
            </a:r>
            <a:r>
              <a:rPr lang="en-GB" dirty="0" err="1"/>
              <a:t>zakrzywiony</a:t>
            </a:r>
            <a:r>
              <a:rPr lang="en-GB" dirty="0"/>
              <a:t>, np. </a:t>
            </a:r>
            <a:r>
              <a:rPr lang="en-GB" dirty="0" err="1"/>
              <a:t>gdy</a:t>
            </a:r>
            <a:r>
              <a:rPr lang="en-GB" dirty="0"/>
              <a:t> </a:t>
            </a:r>
            <a:r>
              <a:rPr lang="en-GB" dirty="0" err="1"/>
              <a:t>opisujemy</a:t>
            </a:r>
            <a:r>
              <a:rPr lang="en-GB" dirty="0"/>
              <a:t> </a:t>
            </a:r>
            <a:r>
              <a:rPr lang="en-GB" dirty="0" err="1"/>
              <a:t>trajektorię</a:t>
            </a:r>
            <a:r>
              <a:rPr lang="en-GB" dirty="0"/>
              <a:t> </a:t>
            </a:r>
            <a:r>
              <a:rPr lang="en-GB" dirty="0" err="1"/>
              <a:t>pocisku</a:t>
            </a:r>
            <a:r>
              <a:rPr lang="en-GB" dirty="0"/>
              <a:t>, </a:t>
            </a:r>
            <a:r>
              <a:rPr lang="en-GB" dirty="0" err="1"/>
              <a:t>który</a:t>
            </a:r>
            <a:r>
              <a:rPr lang="en-GB" dirty="0"/>
              <a:t> </a:t>
            </a:r>
            <a:r>
              <a:rPr lang="en-GB" dirty="0" err="1"/>
              <a:t>unosi</a:t>
            </a:r>
            <a:r>
              <a:rPr lang="en-GB" dirty="0"/>
              <a:t> </a:t>
            </a:r>
            <a:r>
              <a:rPr lang="en-GB" dirty="0" err="1"/>
              <a:t>się</a:t>
            </a:r>
            <a:r>
              <a:rPr lang="en-GB" dirty="0"/>
              <a:t> w </a:t>
            </a:r>
            <a:r>
              <a:rPr lang="en-GB" dirty="0" err="1"/>
              <a:t>górę</a:t>
            </a:r>
            <a:r>
              <a:rPr lang="en-GB" dirty="0"/>
              <a:t>, a </a:t>
            </a:r>
            <a:r>
              <a:rPr lang="en-GB" dirty="0" err="1"/>
              <a:t>potem</a:t>
            </a:r>
            <a:r>
              <a:rPr lang="en-GB" dirty="0"/>
              <a:t> </a:t>
            </a:r>
            <a:r>
              <a:rPr lang="en-GB" dirty="0" err="1"/>
              <a:t>opada</a:t>
            </a:r>
            <a:r>
              <a:rPr lang="en-GB" dirty="0"/>
              <a:t> pod </a:t>
            </a:r>
            <a:r>
              <a:rPr lang="en-GB" dirty="0" err="1"/>
              <a:t>wpływem</a:t>
            </a:r>
            <a:r>
              <a:rPr lang="en-GB" dirty="0"/>
              <a:t> </a:t>
            </a:r>
            <a:r>
              <a:rPr lang="en-GB" dirty="0" err="1"/>
              <a:t>grawitacji</a:t>
            </a:r>
            <a:r>
              <a:rPr lang="en-GB" dirty="0"/>
              <a:t>.</a:t>
            </a:r>
            <a:endParaRPr lang="en-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PL" dirty="0"/>
              <a:t>- </a:t>
            </a:r>
            <a:r>
              <a:rPr lang="en-GB" dirty="0" err="1"/>
              <a:t>Nie</a:t>
            </a:r>
            <a:r>
              <a:rPr lang="en-GB" dirty="0"/>
              <a:t>, </a:t>
            </a:r>
            <a:r>
              <a:rPr lang="en-GB" dirty="0" err="1"/>
              <a:t>regresja</a:t>
            </a:r>
            <a:r>
              <a:rPr lang="en-GB" dirty="0"/>
              <a:t> </a:t>
            </a:r>
            <a:r>
              <a:rPr lang="en-GB" dirty="0" err="1"/>
              <a:t>liniowa</a:t>
            </a:r>
            <a:r>
              <a:rPr lang="en-GB" dirty="0"/>
              <a:t> </a:t>
            </a:r>
            <a:r>
              <a:rPr lang="en-GB" dirty="0" err="1"/>
              <a:t>nie</a:t>
            </a:r>
            <a:r>
              <a:rPr lang="en-GB" dirty="0"/>
              <a:t> jest </a:t>
            </a:r>
            <a:r>
              <a:rPr lang="en-GB" dirty="0" err="1"/>
              <a:t>najlepszym</a:t>
            </a:r>
            <a:r>
              <a:rPr lang="en-GB" dirty="0"/>
              <a:t> </a:t>
            </a:r>
            <a:r>
              <a:rPr lang="en-GB" dirty="0" err="1"/>
              <a:t>wyborem</a:t>
            </a:r>
            <a:r>
              <a:rPr lang="en-GB" dirty="0"/>
              <a:t> do </a:t>
            </a:r>
            <a:r>
              <a:rPr lang="en-GB" dirty="0" err="1"/>
              <a:t>modelowania</a:t>
            </a:r>
            <a:r>
              <a:rPr lang="en-GB" dirty="0"/>
              <a:t> </a:t>
            </a:r>
            <a:r>
              <a:rPr lang="en-GB" dirty="0" err="1"/>
              <a:t>danych</a:t>
            </a:r>
            <a:r>
              <a:rPr lang="en-GB" dirty="0"/>
              <a:t> z </a:t>
            </a:r>
            <a:r>
              <a:rPr lang="en-GB" dirty="0" err="1"/>
              <a:t>trendem</a:t>
            </a:r>
            <a:r>
              <a:rPr lang="en-GB" dirty="0"/>
              <a:t> </a:t>
            </a:r>
            <a:r>
              <a:rPr lang="en-GB" dirty="0" err="1"/>
              <a:t>i</a:t>
            </a:r>
            <a:r>
              <a:rPr lang="en-GB" dirty="0"/>
              <a:t> </a:t>
            </a:r>
            <a:r>
              <a:rPr lang="en-GB" dirty="0" err="1"/>
              <a:t>wzorami</a:t>
            </a:r>
            <a:r>
              <a:rPr lang="en-GB" dirty="0"/>
              <a:t> </a:t>
            </a:r>
            <a:r>
              <a:rPr lang="en-GB" dirty="0" err="1"/>
              <a:t>okresowymi</a:t>
            </a:r>
            <a:r>
              <a:rPr lang="en-GB" dirty="0"/>
              <a:t>, </a:t>
            </a:r>
            <a:r>
              <a:rPr lang="en-GB" dirty="0" err="1"/>
              <a:t>ponieważ</a:t>
            </a:r>
            <a:r>
              <a:rPr lang="en-GB" dirty="0"/>
              <a:t> </a:t>
            </a:r>
            <a:r>
              <a:rPr lang="en-GB" dirty="0" err="1"/>
              <a:t>zakłada</a:t>
            </a:r>
            <a:r>
              <a:rPr lang="en-GB" dirty="0"/>
              <a:t> </a:t>
            </a:r>
            <a:r>
              <a:rPr lang="en-GB" dirty="0" err="1"/>
              <a:t>prostą</a:t>
            </a:r>
            <a:r>
              <a:rPr lang="en-GB" dirty="0"/>
              <a:t>, </a:t>
            </a:r>
            <a:r>
              <a:rPr lang="en-GB" dirty="0" err="1"/>
              <a:t>liniową</a:t>
            </a:r>
            <a:r>
              <a:rPr lang="en-GB" dirty="0"/>
              <a:t> </a:t>
            </a:r>
            <a:r>
              <a:rPr lang="en-GB" dirty="0" err="1"/>
              <a:t>zależność</a:t>
            </a:r>
            <a:r>
              <a:rPr lang="en-GB" dirty="0"/>
              <a:t>. Dane z </a:t>
            </a:r>
            <a:r>
              <a:rPr lang="en-GB" dirty="0" err="1"/>
              <a:t>okresowym</a:t>
            </a:r>
            <a:r>
              <a:rPr lang="en-GB" dirty="0"/>
              <a:t> </a:t>
            </a:r>
            <a:r>
              <a:rPr lang="en-GB" dirty="0" err="1"/>
              <a:t>wzorem</a:t>
            </a:r>
            <a:r>
              <a:rPr lang="en-GB" dirty="0"/>
              <a:t> </a:t>
            </a:r>
            <a:r>
              <a:rPr lang="en-GB" dirty="0" err="1"/>
              <a:t>mogą</a:t>
            </a:r>
            <a:r>
              <a:rPr lang="en-GB" dirty="0"/>
              <a:t> </a:t>
            </a:r>
            <a:r>
              <a:rPr lang="en-GB" dirty="0" err="1"/>
              <a:t>wymagać</a:t>
            </a:r>
            <a:r>
              <a:rPr lang="en-GB" dirty="0"/>
              <a:t> </a:t>
            </a:r>
            <a:r>
              <a:rPr lang="en-GB" dirty="0" err="1"/>
              <a:t>bardziej</a:t>
            </a:r>
            <a:r>
              <a:rPr lang="en-GB" dirty="0"/>
              <a:t> </a:t>
            </a:r>
            <a:r>
              <a:rPr lang="en-GB" dirty="0" err="1"/>
              <a:t>zaawansowanego</a:t>
            </a:r>
            <a:r>
              <a:rPr lang="en-GB" dirty="0"/>
              <a:t> </a:t>
            </a:r>
            <a:r>
              <a:rPr lang="en-GB" dirty="0" err="1"/>
              <a:t>modelu</a:t>
            </a:r>
            <a:r>
              <a:rPr lang="en-GB" dirty="0"/>
              <a:t>, np. </a:t>
            </a:r>
            <a:r>
              <a:rPr lang="en-GB" dirty="0" err="1"/>
              <a:t>regresji</a:t>
            </a:r>
            <a:r>
              <a:rPr lang="en-GB" dirty="0"/>
              <a:t> </a:t>
            </a:r>
            <a:r>
              <a:rPr lang="en-GB" dirty="0" err="1"/>
              <a:t>wielomianowej</a:t>
            </a:r>
            <a:r>
              <a:rPr lang="en-GB" dirty="0"/>
              <a:t> </a:t>
            </a:r>
            <a:r>
              <a:rPr lang="en-GB" dirty="0" err="1"/>
              <a:t>lub</a:t>
            </a:r>
            <a:r>
              <a:rPr lang="en-GB" dirty="0"/>
              <a:t> </a:t>
            </a:r>
            <a:r>
              <a:rPr lang="en-GB" dirty="0" err="1"/>
              <a:t>modeli</a:t>
            </a:r>
            <a:r>
              <a:rPr lang="en-GB" dirty="0"/>
              <a:t> </a:t>
            </a:r>
            <a:r>
              <a:rPr lang="en-GB" dirty="0" err="1"/>
              <a:t>czasowych</a:t>
            </a:r>
            <a:r>
              <a:rPr lang="en-GB" dirty="0"/>
              <a:t>, </a:t>
            </a:r>
            <a:r>
              <a:rPr lang="en-GB" dirty="0" err="1"/>
              <a:t>które</a:t>
            </a:r>
            <a:r>
              <a:rPr lang="en-GB" dirty="0"/>
              <a:t> </a:t>
            </a:r>
            <a:r>
              <a:rPr lang="en-GB" dirty="0" err="1"/>
              <a:t>mogą</a:t>
            </a:r>
            <a:r>
              <a:rPr lang="en-GB" dirty="0"/>
              <a:t> </a:t>
            </a:r>
            <a:r>
              <a:rPr lang="en-GB" dirty="0" err="1"/>
              <a:t>lepiej</a:t>
            </a:r>
            <a:r>
              <a:rPr lang="en-GB" dirty="0"/>
              <a:t> </a:t>
            </a:r>
            <a:r>
              <a:rPr lang="en-GB" dirty="0" err="1"/>
              <a:t>uchwycić</a:t>
            </a:r>
            <a:r>
              <a:rPr lang="en-GB" dirty="0"/>
              <a:t> </a:t>
            </a:r>
            <a:r>
              <a:rPr lang="en-GB" dirty="0" err="1"/>
              <a:t>zmienności</a:t>
            </a:r>
            <a:r>
              <a:rPr lang="en-GB" dirty="0"/>
              <a:t> w </a:t>
            </a:r>
            <a:r>
              <a:rPr lang="en-GB" dirty="0" err="1"/>
              <a:t>cyklach</a:t>
            </a:r>
            <a:r>
              <a:rPr lang="en-GB" dirty="0"/>
              <a:t>. </a:t>
            </a:r>
            <a:r>
              <a:rPr lang="en-GB" dirty="0" err="1"/>
              <a:t>Może</a:t>
            </a:r>
            <a:r>
              <a:rPr lang="en-GB" dirty="0"/>
              <a:t> to </a:t>
            </a:r>
            <a:r>
              <a:rPr lang="en-GB" dirty="0" err="1"/>
              <a:t>jednak</a:t>
            </a:r>
            <a:r>
              <a:rPr lang="en-GB" dirty="0"/>
              <a:t> </a:t>
            </a:r>
            <a:r>
              <a:rPr lang="en-GB" dirty="0" err="1"/>
              <a:t>zależeć</a:t>
            </a:r>
            <a:r>
              <a:rPr lang="en-GB" dirty="0"/>
              <a:t> od </a:t>
            </a:r>
            <a:r>
              <a:rPr lang="en-GB" dirty="0" err="1"/>
              <a:t>częstotliwości</a:t>
            </a:r>
            <a:r>
              <a:rPr lang="en-GB" dirty="0"/>
              <a:t> </a:t>
            </a:r>
            <a:r>
              <a:rPr lang="en-GB" dirty="0" err="1"/>
              <a:t>okresowości</a:t>
            </a:r>
            <a:r>
              <a:rPr lang="en-GB" dirty="0"/>
              <a:t> I </a:t>
            </a:r>
            <a:r>
              <a:rPr lang="en-GB" dirty="0" err="1"/>
              <a:t>oczekiwanego</a:t>
            </a:r>
            <a:r>
              <a:rPr lang="en-GB" dirty="0"/>
              <a:t> </a:t>
            </a:r>
            <a:r>
              <a:rPr lang="en-GB" dirty="0" err="1"/>
              <a:t>okresu</a:t>
            </a:r>
            <a:r>
              <a:rPr lang="en-GB" dirty="0"/>
              <a:t> </a:t>
            </a:r>
            <a:r>
              <a:rPr lang="en-GB" dirty="0" err="1"/>
              <a:t>przewidywania</a:t>
            </a:r>
            <a:r>
              <a:rPr lang="en-GB" dirty="0"/>
              <a:t>.</a:t>
            </a:r>
            <a:endParaRPr lang="en-PL" dirty="0"/>
          </a:p>
          <a:p>
            <a:r>
              <a:rPr lang="en-PL" dirty="0"/>
              <a:t>- </a:t>
            </a:r>
            <a:r>
              <a:rPr lang="en-GB" dirty="0" err="1"/>
              <a:t>Nadmierne</a:t>
            </a:r>
            <a:r>
              <a:rPr lang="en-GB" dirty="0"/>
              <a:t> </a:t>
            </a:r>
            <a:r>
              <a:rPr lang="en-GB" dirty="0" err="1"/>
              <a:t>dopasowanie</a:t>
            </a:r>
            <a:r>
              <a:rPr lang="en-GB" dirty="0"/>
              <a:t> </a:t>
            </a:r>
            <a:r>
              <a:rPr lang="en-GB" dirty="0" err="1"/>
              <a:t>występuje</a:t>
            </a:r>
            <a:r>
              <a:rPr lang="en-GB" dirty="0"/>
              <a:t>, </a:t>
            </a:r>
            <a:r>
              <a:rPr lang="en-GB" dirty="0" err="1"/>
              <a:t>gdy</a:t>
            </a:r>
            <a:r>
              <a:rPr lang="en-GB" dirty="0"/>
              <a:t> model jest </a:t>
            </a:r>
            <a:r>
              <a:rPr lang="en-GB" dirty="0" err="1"/>
              <a:t>zbyt</a:t>
            </a:r>
            <a:r>
              <a:rPr lang="en-GB" dirty="0"/>
              <a:t> </a:t>
            </a:r>
            <a:r>
              <a:rPr lang="en-GB" dirty="0" err="1"/>
              <a:t>złożony</a:t>
            </a:r>
            <a:r>
              <a:rPr lang="en-GB" dirty="0"/>
              <a:t> (np. </a:t>
            </a:r>
            <a:r>
              <a:rPr lang="en-GB" dirty="0" err="1"/>
              <a:t>używa</a:t>
            </a:r>
            <a:r>
              <a:rPr lang="en-GB" dirty="0"/>
              <a:t> </a:t>
            </a:r>
            <a:r>
              <a:rPr lang="en-GB" dirty="0" err="1"/>
              <a:t>zbyt</a:t>
            </a:r>
            <a:r>
              <a:rPr lang="en-GB" dirty="0"/>
              <a:t> </a:t>
            </a:r>
            <a:r>
              <a:rPr lang="en-GB" dirty="0" err="1"/>
              <a:t>wysokiego</a:t>
            </a:r>
            <a:r>
              <a:rPr lang="en-GB" dirty="0"/>
              <a:t> </a:t>
            </a:r>
            <a:r>
              <a:rPr lang="en-GB" dirty="0" err="1"/>
              <a:t>stopnia</a:t>
            </a:r>
            <a:r>
              <a:rPr lang="en-GB" dirty="0"/>
              <a:t> </a:t>
            </a:r>
            <a:r>
              <a:rPr lang="en-GB" dirty="0" err="1"/>
              <a:t>wielomianu</a:t>
            </a:r>
            <a:r>
              <a:rPr lang="en-GB" dirty="0"/>
              <a:t>) </a:t>
            </a:r>
            <a:r>
              <a:rPr lang="en-GB" dirty="0" err="1"/>
              <a:t>i</a:t>
            </a:r>
            <a:r>
              <a:rPr lang="en-GB" dirty="0"/>
              <a:t> </a:t>
            </a:r>
            <a:r>
              <a:rPr lang="en-GB" dirty="0" err="1"/>
              <a:t>zaczyna</a:t>
            </a:r>
            <a:r>
              <a:rPr lang="en-GB" dirty="0"/>
              <a:t> </a:t>
            </a:r>
            <a:r>
              <a:rPr lang="en-GB" dirty="0" err="1"/>
              <a:t>dopasowywać</a:t>
            </a:r>
            <a:r>
              <a:rPr lang="en-GB" dirty="0"/>
              <a:t> </a:t>
            </a:r>
            <a:r>
              <a:rPr lang="en-GB" dirty="0" err="1"/>
              <a:t>się</a:t>
            </a:r>
            <a:r>
              <a:rPr lang="en-GB" dirty="0"/>
              <a:t> do </a:t>
            </a:r>
            <a:r>
              <a:rPr lang="en-GB" dirty="0" err="1"/>
              <a:t>szumów</a:t>
            </a:r>
            <a:r>
              <a:rPr lang="en-GB" dirty="0"/>
              <a:t> w </a:t>
            </a:r>
            <a:r>
              <a:rPr lang="en-GB" dirty="0" err="1"/>
              <a:t>danych</a:t>
            </a:r>
            <a:r>
              <a:rPr lang="en-GB" dirty="0"/>
              <a:t> </a:t>
            </a:r>
            <a:r>
              <a:rPr lang="en-GB" dirty="0" err="1"/>
              <a:t>zamiast</a:t>
            </a:r>
            <a:r>
              <a:rPr lang="en-GB" dirty="0"/>
              <a:t> </a:t>
            </a:r>
            <a:r>
              <a:rPr lang="en-GB" dirty="0" err="1"/>
              <a:t>rzeczywistego</a:t>
            </a:r>
            <a:r>
              <a:rPr lang="en-GB" dirty="0"/>
              <a:t> </a:t>
            </a:r>
            <a:r>
              <a:rPr lang="en-GB" dirty="0" err="1"/>
              <a:t>wzoru</a:t>
            </a:r>
            <a:r>
              <a:rPr lang="en-GB" dirty="0"/>
              <a:t>.</a:t>
            </a:r>
            <a:endParaRPr lang="en-PL" dirty="0"/>
          </a:p>
        </p:txBody>
      </p:sp>
      <p:sp>
        <p:nvSpPr>
          <p:cNvPr id="4" name="Slide Number Placeholder 3"/>
          <p:cNvSpPr>
            <a:spLocks noGrp="1"/>
          </p:cNvSpPr>
          <p:nvPr>
            <p:ph type="sldNum" sz="quarter" idx="5"/>
          </p:nvPr>
        </p:nvSpPr>
        <p:spPr/>
        <p:txBody>
          <a:bodyPr/>
          <a:lstStyle/>
          <a:p>
            <a:fld id="{50C96556-281A-1047-8F63-1F608EF2AA9B}" type="slidenum">
              <a:rPr lang="en-PL" smtClean="0"/>
              <a:t>25</a:t>
            </a:fld>
            <a:endParaRPr lang="en-PL"/>
          </a:p>
        </p:txBody>
      </p:sp>
    </p:spTree>
    <p:extLst>
      <p:ext uri="{BB962C8B-B14F-4D97-AF65-F5344CB8AC3E}">
        <p14:creationId xmlns:p14="http://schemas.microsoft.com/office/powerpoint/2010/main" val="426874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4EEE-0B9F-9589-0EE6-0E45BDAC9E6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57302AAA-2F23-D140-2CAE-3ACE5E5CE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90ADB3E3-4297-A6E5-610B-34A566EF0413}"/>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5" name="Footer Placeholder 4">
            <a:extLst>
              <a:ext uri="{FF2B5EF4-FFF2-40B4-BE49-F238E27FC236}">
                <a16:creationId xmlns:a16="http://schemas.microsoft.com/office/drawing/2014/main" id="{17263AC6-731E-A510-6C30-7B093AE8BB7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F0B57FBB-FCE1-C69C-E289-E1871E22F160}"/>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336604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10FC-9712-FF0F-452F-75B3DDE299E6}"/>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BAAFC2E9-6B1F-D7D0-2B13-C97D5A72B35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FA137305-9D2B-8176-FB51-8E428B272133}"/>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5" name="Footer Placeholder 4">
            <a:extLst>
              <a:ext uri="{FF2B5EF4-FFF2-40B4-BE49-F238E27FC236}">
                <a16:creationId xmlns:a16="http://schemas.microsoft.com/office/drawing/2014/main" id="{B4872506-69A1-625C-E467-AFEFB0AAD93C}"/>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1620AFE9-51ED-DE3C-266B-7742842441A4}"/>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96693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4CB6D-A2DC-C962-4E08-353832A9E42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CD0B659D-1176-1933-C8C5-BD23F10D660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7A038F6F-0CA9-1575-0050-71FDA0CF1AF7}"/>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5" name="Footer Placeholder 4">
            <a:extLst>
              <a:ext uri="{FF2B5EF4-FFF2-40B4-BE49-F238E27FC236}">
                <a16:creationId xmlns:a16="http://schemas.microsoft.com/office/drawing/2014/main" id="{272BA09D-0680-29D5-37BF-FFEB648B4D24}"/>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37CF60E6-B097-3870-65F1-B548F5232D1D}"/>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121471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6830-81A9-6C59-C16A-E0D0D29D4EC3}"/>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5086CF20-5D57-2C6F-956E-6AF194C589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936D0ADA-8478-6ED3-1F26-5476D2FD25C1}"/>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5" name="Footer Placeholder 4">
            <a:extLst>
              <a:ext uri="{FF2B5EF4-FFF2-40B4-BE49-F238E27FC236}">
                <a16:creationId xmlns:a16="http://schemas.microsoft.com/office/drawing/2014/main" id="{DD5203CC-9DDF-4134-7817-3EBC1BD1E36E}"/>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7A68B3B0-FA22-FD27-06D0-8E5148C75039}"/>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134710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EE9F-8C32-B4D2-3FC6-9E41A4BDE16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75D6D9FF-CBAC-6577-DA39-14F8F91A24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A83A53-A953-8B7A-4441-85B3A13015B1}"/>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5" name="Footer Placeholder 4">
            <a:extLst>
              <a:ext uri="{FF2B5EF4-FFF2-40B4-BE49-F238E27FC236}">
                <a16:creationId xmlns:a16="http://schemas.microsoft.com/office/drawing/2014/main" id="{C6C6BB4E-43AE-5B23-5727-8FE125E70B84}"/>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5A297F40-A035-CF87-0FF2-16952EF472A3}"/>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32091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3CF2-CCB0-27A6-928A-15931BB22088}"/>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28C5362E-B152-108F-5B77-91250AD543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6146AD99-E47B-46B4-8D82-1D7C0E16BF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B2ED1150-7215-0A9A-FD81-67FC7D985865}"/>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6" name="Footer Placeholder 5">
            <a:extLst>
              <a:ext uri="{FF2B5EF4-FFF2-40B4-BE49-F238E27FC236}">
                <a16:creationId xmlns:a16="http://schemas.microsoft.com/office/drawing/2014/main" id="{71DA0C4C-437C-4756-FBB6-A78FEF59AA21}"/>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A0BC7F46-2E09-11F0-8DF2-610AD5A1B2E7}"/>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224330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41BB-A432-2591-E561-7993924A101F}"/>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EDBF42C7-895B-F3A4-A4EE-54ADCC18D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BE91A6E-8797-D314-E7F1-8BAB774B41C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861EB5DF-3B88-CC62-803E-F5AC62D9A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04025AE-06EC-5508-916D-03DDCC96E89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A409F8B8-8DAE-A4AD-A901-D7E042D7C860}"/>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8" name="Footer Placeholder 7">
            <a:extLst>
              <a:ext uri="{FF2B5EF4-FFF2-40B4-BE49-F238E27FC236}">
                <a16:creationId xmlns:a16="http://schemas.microsoft.com/office/drawing/2014/main" id="{64F056AB-1050-5D7E-77A0-52E988EAD7BB}"/>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E5B7607E-05FB-6FA4-6FD1-BCDF0A3B2AA6}"/>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339817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A3CD-61D0-791B-9092-F2360A626CFE}"/>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909A771A-1F05-FEF7-2E5B-AFF8018092EB}"/>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4" name="Footer Placeholder 3">
            <a:extLst>
              <a:ext uri="{FF2B5EF4-FFF2-40B4-BE49-F238E27FC236}">
                <a16:creationId xmlns:a16="http://schemas.microsoft.com/office/drawing/2014/main" id="{7BE4005B-2DEE-52AE-502C-A3E4B9AD278E}"/>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6F40E6FF-D57E-F50C-006C-7CEE11B78BA0}"/>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72117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937CF-DE71-2EFA-6BF5-5E38E14D8B21}"/>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3" name="Footer Placeholder 2">
            <a:extLst>
              <a:ext uri="{FF2B5EF4-FFF2-40B4-BE49-F238E27FC236}">
                <a16:creationId xmlns:a16="http://schemas.microsoft.com/office/drawing/2014/main" id="{2F008B46-FD67-38D6-7364-731842978AA0}"/>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97F8B98C-032D-1329-6707-7972B760EC20}"/>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355140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363F-1150-4838-2F44-3E3C7522A6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22713610-695F-7A2B-1984-792E55AC8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4A562DB9-0052-032B-8BEA-C6207C4DD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A3452E-5490-2883-888A-6B5EACA9BC61}"/>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6" name="Footer Placeholder 5">
            <a:extLst>
              <a:ext uri="{FF2B5EF4-FFF2-40B4-BE49-F238E27FC236}">
                <a16:creationId xmlns:a16="http://schemas.microsoft.com/office/drawing/2014/main" id="{6B55844A-EFAD-51C9-59D6-A26EA1764B9A}"/>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077069B2-CDDE-176A-5606-E6F9B41F5CA4}"/>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343284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E9C5-96B0-AAE4-CB80-40A764192C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A054B625-E88C-8EAF-AAD9-52BE5B931E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EB9FD829-0932-F24A-D75E-50C4054E9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2A9646-E3A7-370E-B648-1D9736F00E79}"/>
              </a:ext>
            </a:extLst>
          </p:cNvPr>
          <p:cNvSpPr>
            <a:spLocks noGrp="1"/>
          </p:cNvSpPr>
          <p:nvPr>
            <p:ph type="dt" sz="half" idx="10"/>
          </p:nvPr>
        </p:nvSpPr>
        <p:spPr/>
        <p:txBody>
          <a:bodyPr/>
          <a:lstStyle/>
          <a:p>
            <a:fld id="{4BCF2B81-91BA-E44D-9E29-8CC59CD00442}" type="datetimeFigureOut">
              <a:rPr lang="en-PL" smtClean="0"/>
              <a:t>19/12/2024</a:t>
            </a:fld>
            <a:endParaRPr lang="en-PL"/>
          </a:p>
        </p:txBody>
      </p:sp>
      <p:sp>
        <p:nvSpPr>
          <p:cNvPr id="6" name="Footer Placeholder 5">
            <a:extLst>
              <a:ext uri="{FF2B5EF4-FFF2-40B4-BE49-F238E27FC236}">
                <a16:creationId xmlns:a16="http://schemas.microsoft.com/office/drawing/2014/main" id="{FD59C21C-2EAD-B69E-4F38-8A7A4B02865E}"/>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4ADADDB4-B816-17C0-4130-9656E6EDCC86}"/>
              </a:ext>
            </a:extLst>
          </p:cNvPr>
          <p:cNvSpPr>
            <a:spLocks noGrp="1"/>
          </p:cNvSpPr>
          <p:nvPr>
            <p:ph type="sldNum" sz="quarter" idx="12"/>
          </p:nvPr>
        </p:nvSpPr>
        <p:spPr/>
        <p:txBody>
          <a:bodyPr/>
          <a:lstStyle/>
          <a:p>
            <a:fld id="{CAACCF35-98C3-CB42-9BBC-3941D56B49F8}" type="slidenum">
              <a:rPr lang="en-PL" smtClean="0"/>
              <a:t>‹#›</a:t>
            </a:fld>
            <a:endParaRPr lang="en-PL"/>
          </a:p>
        </p:txBody>
      </p:sp>
    </p:spTree>
    <p:extLst>
      <p:ext uri="{BB962C8B-B14F-4D97-AF65-F5344CB8AC3E}">
        <p14:creationId xmlns:p14="http://schemas.microsoft.com/office/powerpoint/2010/main" val="126996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E64A0-19D7-E985-C3E8-10F6AB6B2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F3905B2F-B21E-C7E0-4170-97E8F296A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6212BAE5-2D08-5E44-69CE-B24935D56A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CF2B81-91BA-E44D-9E29-8CC59CD00442}" type="datetimeFigureOut">
              <a:rPr lang="en-PL" smtClean="0"/>
              <a:t>19/12/2024</a:t>
            </a:fld>
            <a:endParaRPr lang="en-PL"/>
          </a:p>
        </p:txBody>
      </p:sp>
      <p:sp>
        <p:nvSpPr>
          <p:cNvPr id="5" name="Footer Placeholder 4">
            <a:extLst>
              <a:ext uri="{FF2B5EF4-FFF2-40B4-BE49-F238E27FC236}">
                <a16:creationId xmlns:a16="http://schemas.microsoft.com/office/drawing/2014/main" id="{4DCFB9A9-CD3A-50D6-C500-25B9ADAB9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L"/>
          </a:p>
        </p:txBody>
      </p:sp>
      <p:sp>
        <p:nvSpPr>
          <p:cNvPr id="6" name="Slide Number Placeholder 5">
            <a:extLst>
              <a:ext uri="{FF2B5EF4-FFF2-40B4-BE49-F238E27FC236}">
                <a16:creationId xmlns:a16="http://schemas.microsoft.com/office/drawing/2014/main" id="{3D3D2BD9-6ABD-C9A7-03E5-E67B2BAED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ACCF35-98C3-CB42-9BBC-3941D56B49F8}" type="slidenum">
              <a:rPr lang="en-PL" smtClean="0"/>
              <a:t>‹#›</a:t>
            </a:fld>
            <a:endParaRPr lang="en-PL"/>
          </a:p>
        </p:txBody>
      </p:sp>
    </p:spTree>
    <p:extLst>
      <p:ext uri="{BB962C8B-B14F-4D97-AF65-F5344CB8AC3E}">
        <p14:creationId xmlns:p14="http://schemas.microsoft.com/office/powerpoint/2010/main" val="2938616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0D1E-C33C-B111-DB97-058076CCC0B8}"/>
              </a:ext>
            </a:extLst>
          </p:cNvPr>
          <p:cNvSpPr>
            <a:spLocks noGrp="1"/>
          </p:cNvSpPr>
          <p:nvPr>
            <p:ph type="ctrTitle"/>
          </p:nvPr>
        </p:nvSpPr>
        <p:spPr/>
        <p:txBody>
          <a:bodyPr>
            <a:normAutofit fontScale="90000"/>
          </a:bodyPr>
          <a:lstStyle/>
          <a:p>
            <a:r>
              <a:rPr lang="pl-PL" dirty="0"/>
              <a:t>Nadzorowane uczenie maszynowe</a:t>
            </a:r>
            <a:br>
              <a:rPr lang="pl-PL" dirty="0"/>
            </a:br>
            <a:r>
              <a:rPr lang="pl-PL" dirty="0"/>
              <a:t>§ Regresja §</a:t>
            </a:r>
            <a:endParaRPr lang="en-PL" dirty="0"/>
          </a:p>
        </p:txBody>
      </p:sp>
      <p:sp>
        <p:nvSpPr>
          <p:cNvPr id="3" name="Subtitle 2">
            <a:extLst>
              <a:ext uri="{FF2B5EF4-FFF2-40B4-BE49-F238E27FC236}">
                <a16:creationId xmlns:a16="http://schemas.microsoft.com/office/drawing/2014/main" id="{35F39E99-7489-61C8-5238-02CC8242F06A}"/>
              </a:ext>
            </a:extLst>
          </p:cNvPr>
          <p:cNvSpPr>
            <a:spLocks noGrp="1"/>
          </p:cNvSpPr>
          <p:nvPr>
            <p:ph type="subTitle" idx="1"/>
          </p:nvPr>
        </p:nvSpPr>
        <p:spPr/>
        <p:txBody>
          <a:bodyPr/>
          <a:lstStyle/>
          <a:p>
            <a:r>
              <a:rPr lang="en-PL" dirty="0"/>
              <a:t>Zejęcia 5</a:t>
            </a:r>
          </a:p>
        </p:txBody>
      </p:sp>
    </p:spTree>
    <p:extLst>
      <p:ext uri="{BB962C8B-B14F-4D97-AF65-F5344CB8AC3E}">
        <p14:creationId xmlns:p14="http://schemas.microsoft.com/office/powerpoint/2010/main" val="38043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BE6FFC-03E8-C0D8-CDAF-EE1B5B1272B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444439" y="224592"/>
            <a:ext cx="9303121" cy="6408816"/>
          </a:xfrm>
        </p:spPr>
      </p:pic>
    </p:spTree>
    <p:extLst>
      <p:ext uri="{BB962C8B-B14F-4D97-AF65-F5344CB8AC3E}">
        <p14:creationId xmlns:p14="http://schemas.microsoft.com/office/powerpoint/2010/main" val="159905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0DD6389-B1FF-D598-6F28-5E578B878C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1622" y="368123"/>
            <a:ext cx="9768755" cy="6121753"/>
          </a:xfrm>
          <a:prstGeom prst="rect">
            <a:avLst/>
          </a:prstGeom>
        </p:spPr>
      </p:pic>
    </p:spTree>
    <p:extLst>
      <p:ext uri="{BB962C8B-B14F-4D97-AF65-F5344CB8AC3E}">
        <p14:creationId xmlns:p14="http://schemas.microsoft.com/office/powerpoint/2010/main" val="336178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AFAA-24A5-40A0-A23C-D1736AC85361}"/>
              </a:ext>
            </a:extLst>
          </p:cNvPr>
          <p:cNvSpPr>
            <a:spLocks noGrp="1"/>
          </p:cNvSpPr>
          <p:nvPr>
            <p:ph type="title"/>
          </p:nvPr>
        </p:nvSpPr>
        <p:spPr/>
        <p:txBody>
          <a:bodyPr/>
          <a:lstStyle/>
          <a:p>
            <a:r>
              <a:rPr lang="pl-PL" dirty="0"/>
              <a:t>Regresja wielomianowa (</a:t>
            </a:r>
            <a:r>
              <a:rPr lang="pl-PL" dirty="0" err="1"/>
              <a:t>multivariate</a:t>
            </a:r>
            <a:r>
              <a:rPr lang="pl-PL" dirty="0"/>
              <a:t> </a:t>
            </a:r>
            <a:r>
              <a:rPr lang="pl-PL" dirty="0" err="1"/>
              <a:t>regression</a:t>
            </a:r>
            <a:r>
              <a:rPr lang="pl-PL" dirty="0"/>
              <a:t>)</a:t>
            </a:r>
          </a:p>
        </p:txBody>
      </p:sp>
      <p:sp>
        <p:nvSpPr>
          <p:cNvPr id="3" name="Content Placeholder 2">
            <a:extLst>
              <a:ext uri="{FF2B5EF4-FFF2-40B4-BE49-F238E27FC236}">
                <a16:creationId xmlns:a16="http://schemas.microsoft.com/office/drawing/2014/main" id="{29EB348C-136A-DF74-3A05-BFB05B69A8DE}"/>
              </a:ext>
            </a:extLst>
          </p:cNvPr>
          <p:cNvSpPr>
            <a:spLocks noGrp="1"/>
          </p:cNvSpPr>
          <p:nvPr>
            <p:ph idx="1"/>
          </p:nvPr>
        </p:nvSpPr>
        <p:spPr/>
        <p:txBody>
          <a:bodyPr>
            <a:normAutofit fontScale="70000" lnSpcReduction="20000"/>
          </a:bodyPr>
          <a:lstStyle/>
          <a:p>
            <a:r>
              <a:rPr lang="en-GB" b="1" dirty="0" err="1"/>
              <a:t>Definicja</a:t>
            </a:r>
            <a:r>
              <a:rPr lang="en-GB" dirty="0"/>
              <a:t>: </a:t>
            </a:r>
            <a:r>
              <a:rPr lang="en-GB" dirty="0" err="1"/>
              <a:t>Regresja</a:t>
            </a:r>
            <a:r>
              <a:rPr lang="en-GB" dirty="0"/>
              <a:t> </a:t>
            </a:r>
            <a:r>
              <a:rPr lang="en-GB" dirty="0" err="1"/>
              <a:t>wielomianowa</a:t>
            </a:r>
            <a:r>
              <a:rPr lang="en-GB" dirty="0"/>
              <a:t> to </a:t>
            </a:r>
            <a:r>
              <a:rPr lang="en-GB" dirty="0" err="1"/>
              <a:t>rozszerzenie</a:t>
            </a:r>
            <a:r>
              <a:rPr lang="en-GB" dirty="0"/>
              <a:t> </a:t>
            </a:r>
            <a:r>
              <a:rPr lang="en-GB" dirty="0" err="1"/>
              <a:t>regresji</a:t>
            </a:r>
            <a:r>
              <a:rPr lang="en-GB" dirty="0"/>
              <a:t> </a:t>
            </a:r>
            <a:r>
              <a:rPr lang="en-GB" dirty="0" err="1"/>
              <a:t>liniowej</a:t>
            </a:r>
            <a:r>
              <a:rPr lang="en-GB" dirty="0"/>
              <a:t>, </a:t>
            </a:r>
            <a:r>
              <a:rPr lang="en-GB" dirty="0" err="1"/>
              <a:t>która</a:t>
            </a:r>
            <a:r>
              <a:rPr lang="en-GB" dirty="0"/>
              <a:t> </a:t>
            </a:r>
            <a:r>
              <a:rPr lang="en-GB" dirty="0" err="1"/>
              <a:t>pozwala</a:t>
            </a:r>
            <a:r>
              <a:rPr lang="en-GB" dirty="0"/>
              <a:t> </a:t>
            </a:r>
            <a:r>
              <a:rPr lang="en-GB" dirty="0" err="1"/>
              <a:t>na</a:t>
            </a:r>
            <a:r>
              <a:rPr lang="en-GB" dirty="0"/>
              <a:t> </a:t>
            </a:r>
            <a:r>
              <a:rPr lang="en-GB" dirty="0" err="1"/>
              <a:t>modelowanie</a:t>
            </a:r>
            <a:r>
              <a:rPr lang="en-GB" dirty="0"/>
              <a:t> </a:t>
            </a:r>
            <a:r>
              <a:rPr lang="en-GB" dirty="0" err="1"/>
              <a:t>nieliniowych</a:t>
            </a:r>
            <a:r>
              <a:rPr lang="en-GB" dirty="0"/>
              <a:t> </a:t>
            </a:r>
            <a:r>
              <a:rPr lang="en-GB" dirty="0" err="1"/>
              <a:t>zależności</a:t>
            </a:r>
            <a:r>
              <a:rPr lang="en-GB" dirty="0"/>
              <a:t> </a:t>
            </a:r>
            <a:r>
              <a:rPr lang="en-GB" dirty="0" err="1"/>
              <a:t>między</a:t>
            </a:r>
            <a:r>
              <a:rPr lang="en-GB" dirty="0"/>
              <a:t> </a:t>
            </a:r>
            <a:r>
              <a:rPr lang="en-GB" dirty="0" err="1"/>
              <a:t>zmiennymi</a:t>
            </a:r>
            <a:r>
              <a:rPr lang="en-GB" dirty="0"/>
              <a:t>. Model </a:t>
            </a:r>
            <a:r>
              <a:rPr lang="en-GB" dirty="0" err="1"/>
              <a:t>wielomianowy</a:t>
            </a:r>
            <a:r>
              <a:rPr lang="en-GB" dirty="0"/>
              <a:t> </a:t>
            </a:r>
            <a:r>
              <a:rPr lang="en-GB" dirty="0" err="1"/>
              <a:t>dopasowuje</a:t>
            </a:r>
            <a:r>
              <a:rPr lang="en-GB" dirty="0"/>
              <a:t> do </a:t>
            </a:r>
            <a:r>
              <a:rPr lang="en-GB" dirty="0" err="1"/>
              <a:t>danych</a:t>
            </a:r>
            <a:r>
              <a:rPr lang="en-GB" dirty="0"/>
              <a:t> </a:t>
            </a:r>
            <a:r>
              <a:rPr lang="en-GB" dirty="0" err="1"/>
              <a:t>krzywą</a:t>
            </a:r>
            <a:r>
              <a:rPr lang="en-GB" dirty="0"/>
              <a:t> </a:t>
            </a:r>
            <a:r>
              <a:rPr lang="en-GB" dirty="0" err="1"/>
              <a:t>zamiast</a:t>
            </a:r>
            <a:r>
              <a:rPr lang="en-GB" dirty="0"/>
              <a:t> </a:t>
            </a:r>
            <a:r>
              <a:rPr lang="en-GB" dirty="0" err="1"/>
              <a:t>linii</a:t>
            </a:r>
            <a:r>
              <a:rPr lang="en-GB" dirty="0"/>
              <a:t> </a:t>
            </a:r>
            <a:r>
              <a:rPr lang="en-GB" dirty="0" err="1"/>
              <a:t>prostej</a:t>
            </a:r>
            <a:r>
              <a:rPr lang="en-GB" dirty="0"/>
              <a:t>, co </a:t>
            </a:r>
            <a:r>
              <a:rPr lang="en-GB" dirty="0" err="1"/>
              <a:t>pozwala</a:t>
            </a:r>
            <a:r>
              <a:rPr lang="en-GB" dirty="0"/>
              <a:t> </a:t>
            </a:r>
            <a:r>
              <a:rPr lang="en-GB" dirty="0" err="1"/>
              <a:t>lepiej</a:t>
            </a:r>
            <a:r>
              <a:rPr lang="en-GB" dirty="0"/>
              <a:t> </a:t>
            </a:r>
            <a:r>
              <a:rPr lang="en-GB" dirty="0" err="1"/>
              <a:t>uchwycić</a:t>
            </a:r>
            <a:r>
              <a:rPr lang="en-GB" dirty="0"/>
              <a:t> </a:t>
            </a:r>
            <a:r>
              <a:rPr lang="en-GB" dirty="0" err="1"/>
              <a:t>bardziej</a:t>
            </a:r>
            <a:r>
              <a:rPr lang="en-GB" dirty="0"/>
              <a:t> </a:t>
            </a:r>
            <a:r>
              <a:rPr lang="en-GB" dirty="0" err="1"/>
              <a:t>złożone</a:t>
            </a:r>
            <a:r>
              <a:rPr lang="en-GB" dirty="0"/>
              <a:t> </a:t>
            </a:r>
            <a:r>
              <a:rPr lang="en-GB" dirty="0" err="1"/>
              <a:t>wzorce</a:t>
            </a:r>
            <a:r>
              <a:rPr lang="en-GB" dirty="0"/>
              <a:t>.</a:t>
            </a:r>
          </a:p>
          <a:p>
            <a:r>
              <a:rPr lang="en-GB" b="1" dirty="0" err="1"/>
              <a:t>Funkcja</a:t>
            </a:r>
            <a:r>
              <a:rPr lang="en-GB" b="1" dirty="0"/>
              <a:t> </a:t>
            </a:r>
            <a:r>
              <a:rPr lang="en-GB" b="1" dirty="0" err="1"/>
              <a:t>wielomianowa</a:t>
            </a:r>
            <a:r>
              <a:rPr lang="en-GB" dirty="0"/>
              <a:t>: Model </a:t>
            </a:r>
            <a:r>
              <a:rPr lang="en-GB" dirty="0" err="1"/>
              <a:t>regresji</a:t>
            </a:r>
            <a:r>
              <a:rPr lang="en-GB" dirty="0"/>
              <a:t> </a:t>
            </a:r>
            <a:r>
              <a:rPr lang="en-GB" dirty="0" err="1"/>
              <a:t>wielomianowej</a:t>
            </a:r>
            <a:r>
              <a:rPr lang="en-GB" dirty="0"/>
              <a:t> </a:t>
            </a:r>
            <a:r>
              <a:rPr lang="en-GB" dirty="0" err="1"/>
              <a:t>opisuje</a:t>
            </a:r>
            <a:r>
              <a:rPr lang="en-GB" dirty="0"/>
              <a:t> </a:t>
            </a:r>
            <a:r>
              <a:rPr lang="en-GB" dirty="0" err="1"/>
              <a:t>zależność</a:t>
            </a:r>
            <a:r>
              <a:rPr lang="en-GB" dirty="0"/>
              <a:t> </a:t>
            </a:r>
            <a:r>
              <a:rPr lang="en-GB" dirty="0" err="1"/>
              <a:t>zmiennej</a:t>
            </a:r>
            <a:r>
              <a:rPr lang="en-GB" dirty="0"/>
              <a:t> </a:t>
            </a:r>
            <a:r>
              <a:rPr lang="en-GB" dirty="0" err="1"/>
              <a:t>objaśnianej</a:t>
            </a:r>
            <a:r>
              <a:rPr lang="en-GB" dirty="0"/>
              <a:t> y od </a:t>
            </a:r>
            <a:r>
              <a:rPr lang="en-GB" dirty="0" err="1"/>
              <a:t>zmiennej</a:t>
            </a:r>
            <a:r>
              <a:rPr lang="en-GB" dirty="0"/>
              <a:t> </a:t>
            </a:r>
            <a:r>
              <a:rPr lang="en-GB" dirty="0" err="1"/>
              <a:t>objaśniającej</a:t>
            </a:r>
            <a:r>
              <a:rPr lang="en-GB" dirty="0"/>
              <a:t> x w </a:t>
            </a:r>
            <a:r>
              <a:rPr lang="en-GB" dirty="0" err="1"/>
              <a:t>postaci</a:t>
            </a:r>
            <a:r>
              <a:rPr lang="en-GB" dirty="0"/>
              <a:t> </a:t>
            </a:r>
            <a:r>
              <a:rPr lang="en-GB" dirty="0" err="1"/>
              <a:t>wielomianu</a:t>
            </a:r>
            <a:r>
              <a:rPr lang="en-GB" dirty="0"/>
              <a:t>:</a:t>
            </a:r>
          </a:p>
          <a:p>
            <a:pPr marL="0" indent="0">
              <a:buNone/>
            </a:pPr>
            <a:r>
              <a:rPr lang="en-GB" dirty="0"/>
              <a:t>				y=</a:t>
            </a:r>
            <a:r>
              <a:rPr lang="el-GR" dirty="0"/>
              <a:t>β0​+β1​</a:t>
            </a:r>
            <a:r>
              <a:rPr lang="en-GB" dirty="0"/>
              <a:t>x+</a:t>
            </a:r>
            <a:r>
              <a:rPr lang="el-GR" dirty="0"/>
              <a:t>β2​</a:t>
            </a:r>
            <a:r>
              <a:rPr lang="en-GB" dirty="0"/>
              <a:t>x2+⋯+</a:t>
            </a:r>
            <a:r>
              <a:rPr lang="el-GR" dirty="0"/>
              <a:t>β</a:t>
            </a:r>
            <a:r>
              <a:rPr lang="en-GB" dirty="0"/>
              <a:t>n​</a:t>
            </a:r>
            <a:r>
              <a:rPr lang="en-GB" dirty="0" err="1"/>
              <a:t>xn</a:t>
            </a:r>
            <a:r>
              <a:rPr lang="en-GB" dirty="0"/>
              <a:t>+</a:t>
            </a:r>
            <a:r>
              <a:rPr lang="el-GR" dirty="0"/>
              <a:t>ϵ</a:t>
            </a:r>
            <a:endParaRPr lang="en-GB" dirty="0"/>
          </a:p>
          <a:p>
            <a:r>
              <a:rPr lang="en-GB" b="1" dirty="0" err="1"/>
              <a:t>Zastosowania</a:t>
            </a:r>
            <a:r>
              <a:rPr lang="en-GB" dirty="0"/>
              <a:t>:</a:t>
            </a:r>
          </a:p>
          <a:p>
            <a:pPr lvl="1"/>
            <a:r>
              <a:rPr lang="en-GB" dirty="0" err="1"/>
              <a:t>Modelowanie</a:t>
            </a:r>
            <a:r>
              <a:rPr lang="en-GB" dirty="0"/>
              <a:t> </a:t>
            </a:r>
            <a:r>
              <a:rPr lang="en-GB" dirty="0" err="1"/>
              <a:t>nieliniowych</a:t>
            </a:r>
            <a:r>
              <a:rPr lang="en-GB" dirty="0"/>
              <a:t> </a:t>
            </a:r>
            <a:r>
              <a:rPr lang="en-GB" dirty="0" err="1"/>
              <a:t>zależności</a:t>
            </a:r>
            <a:r>
              <a:rPr lang="en-GB" dirty="0"/>
              <a:t> w </a:t>
            </a:r>
            <a:r>
              <a:rPr lang="en-GB" dirty="0" err="1"/>
              <a:t>ekonomii</a:t>
            </a:r>
            <a:r>
              <a:rPr lang="en-GB" dirty="0"/>
              <a:t>, </a:t>
            </a:r>
            <a:r>
              <a:rPr lang="en-GB" dirty="0" err="1"/>
              <a:t>biologii</a:t>
            </a:r>
            <a:r>
              <a:rPr lang="en-GB" dirty="0"/>
              <a:t>, </a:t>
            </a:r>
            <a:r>
              <a:rPr lang="en-GB" dirty="0" err="1"/>
              <a:t>inżynierii</a:t>
            </a:r>
            <a:r>
              <a:rPr lang="en-GB" dirty="0"/>
              <a:t> </a:t>
            </a:r>
            <a:r>
              <a:rPr lang="en-GB" dirty="0" err="1"/>
              <a:t>i</a:t>
            </a:r>
            <a:r>
              <a:rPr lang="en-GB" dirty="0"/>
              <a:t> </a:t>
            </a:r>
            <a:r>
              <a:rPr lang="en-GB" dirty="0" err="1"/>
              <a:t>innych</a:t>
            </a:r>
            <a:r>
              <a:rPr lang="en-GB" dirty="0"/>
              <a:t> </a:t>
            </a:r>
            <a:r>
              <a:rPr lang="en-GB" dirty="0" err="1"/>
              <a:t>dziedzinach</a:t>
            </a:r>
            <a:r>
              <a:rPr lang="en-GB" dirty="0"/>
              <a:t>.</a:t>
            </a:r>
          </a:p>
          <a:p>
            <a:pPr lvl="1"/>
            <a:r>
              <a:rPr lang="en-GB" dirty="0"/>
              <a:t>Analiza </a:t>
            </a:r>
            <a:r>
              <a:rPr lang="en-GB" dirty="0" err="1"/>
              <a:t>danych</a:t>
            </a:r>
            <a:r>
              <a:rPr lang="en-GB" dirty="0"/>
              <a:t>, </a:t>
            </a:r>
            <a:r>
              <a:rPr lang="en-GB" dirty="0" err="1"/>
              <a:t>które</a:t>
            </a:r>
            <a:r>
              <a:rPr lang="en-GB" dirty="0"/>
              <a:t> </a:t>
            </a:r>
            <a:r>
              <a:rPr lang="en-GB" dirty="0" err="1"/>
              <a:t>mają</a:t>
            </a:r>
            <a:r>
              <a:rPr lang="en-GB" dirty="0"/>
              <a:t> </a:t>
            </a:r>
            <a:r>
              <a:rPr lang="en-GB" dirty="0" err="1"/>
              <a:t>wyraźne</a:t>
            </a:r>
            <a:r>
              <a:rPr lang="en-GB" dirty="0"/>
              <a:t> </a:t>
            </a:r>
            <a:r>
              <a:rPr lang="en-GB" dirty="0" err="1"/>
              <a:t>krzywe</a:t>
            </a:r>
            <a:r>
              <a:rPr lang="en-GB" dirty="0"/>
              <a:t> </a:t>
            </a:r>
            <a:r>
              <a:rPr lang="en-GB" dirty="0" err="1"/>
              <a:t>trendu</a:t>
            </a:r>
            <a:r>
              <a:rPr lang="en-GB" dirty="0"/>
              <a:t> (np. </a:t>
            </a:r>
            <a:r>
              <a:rPr lang="en-GB" dirty="0" err="1"/>
              <a:t>wzorce</a:t>
            </a:r>
            <a:r>
              <a:rPr lang="en-GB" dirty="0"/>
              <a:t> </a:t>
            </a:r>
            <a:r>
              <a:rPr lang="en-GB" dirty="0" err="1"/>
              <a:t>sezonowe</a:t>
            </a:r>
            <a:r>
              <a:rPr lang="en-GB" dirty="0"/>
              <a:t> </a:t>
            </a:r>
            <a:r>
              <a:rPr lang="en-GB" dirty="0" err="1"/>
              <a:t>lub</a:t>
            </a:r>
            <a:r>
              <a:rPr lang="en-GB" dirty="0"/>
              <a:t> </a:t>
            </a:r>
            <a:r>
              <a:rPr lang="en-GB" dirty="0" err="1"/>
              <a:t>cykliczne</a:t>
            </a:r>
            <a:r>
              <a:rPr lang="en-GB" dirty="0"/>
              <a:t>).</a:t>
            </a:r>
          </a:p>
          <a:p>
            <a:r>
              <a:rPr lang="en-GB" b="1" dirty="0" err="1"/>
              <a:t>Zalety</a:t>
            </a:r>
            <a:r>
              <a:rPr lang="en-GB" b="1" dirty="0"/>
              <a:t> </a:t>
            </a:r>
            <a:r>
              <a:rPr lang="en-GB" b="1" dirty="0" err="1"/>
              <a:t>i</a:t>
            </a:r>
            <a:r>
              <a:rPr lang="en-GB" b="1" dirty="0"/>
              <a:t> </a:t>
            </a:r>
            <a:r>
              <a:rPr lang="en-GB" b="1" dirty="0" err="1"/>
              <a:t>wady</a:t>
            </a:r>
            <a:r>
              <a:rPr lang="en-GB" dirty="0"/>
              <a:t>:</a:t>
            </a:r>
          </a:p>
          <a:p>
            <a:pPr lvl="1"/>
            <a:r>
              <a:rPr lang="en-GB" b="1" dirty="0" err="1"/>
              <a:t>Zalety</a:t>
            </a:r>
            <a:r>
              <a:rPr lang="en-GB" dirty="0"/>
              <a:t>: </a:t>
            </a:r>
            <a:r>
              <a:rPr lang="en-GB" dirty="0" err="1"/>
              <a:t>Elastyczność</a:t>
            </a:r>
            <a:r>
              <a:rPr lang="en-GB" dirty="0"/>
              <a:t> w </a:t>
            </a:r>
            <a:r>
              <a:rPr lang="en-GB" dirty="0" err="1"/>
              <a:t>dopasowaniu</a:t>
            </a:r>
            <a:r>
              <a:rPr lang="en-GB" dirty="0"/>
              <a:t> do </a:t>
            </a:r>
            <a:r>
              <a:rPr lang="en-GB" dirty="0" err="1"/>
              <a:t>danych</a:t>
            </a:r>
            <a:r>
              <a:rPr lang="en-GB" dirty="0"/>
              <a:t> </a:t>
            </a:r>
            <a:r>
              <a:rPr lang="en-GB" dirty="0" err="1"/>
              <a:t>nieliniowych</a:t>
            </a:r>
            <a:r>
              <a:rPr lang="en-GB" dirty="0"/>
              <a:t>; </a:t>
            </a:r>
            <a:r>
              <a:rPr lang="en-GB" dirty="0" err="1"/>
              <a:t>możliwość</a:t>
            </a:r>
            <a:r>
              <a:rPr lang="en-GB" dirty="0"/>
              <a:t> </a:t>
            </a:r>
            <a:r>
              <a:rPr lang="en-GB" dirty="0" err="1"/>
              <a:t>dokładniejszego</a:t>
            </a:r>
            <a:r>
              <a:rPr lang="en-GB" dirty="0"/>
              <a:t> </a:t>
            </a:r>
            <a:r>
              <a:rPr lang="en-GB" dirty="0" err="1"/>
              <a:t>modelowania</a:t>
            </a:r>
            <a:r>
              <a:rPr lang="en-GB" dirty="0"/>
              <a:t> </a:t>
            </a:r>
            <a:r>
              <a:rPr lang="en-GB" dirty="0" err="1"/>
              <a:t>skomplikowanych</a:t>
            </a:r>
            <a:r>
              <a:rPr lang="en-GB" dirty="0"/>
              <a:t> </a:t>
            </a:r>
            <a:r>
              <a:rPr lang="en-GB" dirty="0" err="1"/>
              <a:t>zależności</a:t>
            </a:r>
            <a:r>
              <a:rPr lang="en-GB" dirty="0"/>
              <a:t>.</a:t>
            </a:r>
          </a:p>
          <a:p>
            <a:pPr lvl="1"/>
            <a:r>
              <a:rPr lang="en-GB" b="1" dirty="0"/>
              <a:t>Wady</a:t>
            </a:r>
            <a:r>
              <a:rPr lang="en-GB" dirty="0"/>
              <a:t>: </a:t>
            </a:r>
            <a:r>
              <a:rPr lang="en-GB" dirty="0" err="1"/>
              <a:t>Może</a:t>
            </a:r>
            <a:r>
              <a:rPr lang="en-GB" dirty="0"/>
              <a:t> </a:t>
            </a:r>
            <a:r>
              <a:rPr lang="en-GB" dirty="0" err="1"/>
              <a:t>prowadzić</a:t>
            </a:r>
            <a:r>
              <a:rPr lang="en-GB" dirty="0"/>
              <a:t> do </a:t>
            </a:r>
            <a:r>
              <a:rPr lang="en-GB" dirty="0" err="1"/>
              <a:t>przeuczenia</a:t>
            </a:r>
            <a:r>
              <a:rPr lang="en-GB" dirty="0"/>
              <a:t> (overfitting), </a:t>
            </a:r>
            <a:r>
              <a:rPr lang="en-GB" dirty="0" err="1"/>
              <a:t>zwłaszcza</a:t>
            </a:r>
            <a:r>
              <a:rPr lang="en-GB" dirty="0"/>
              <a:t> </a:t>
            </a:r>
            <a:r>
              <a:rPr lang="en-GB" dirty="0" err="1"/>
              <a:t>przy</a:t>
            </a:r>
            <a:r>
              <a:rPr lang="en-GB" dirty="0"/>
              <a:t> </a:t>
            </a:r>
            <a:r>
              <a:rPr lang="en-GB" dirty="0" err="1"/>
              <a:t>wysokich</a:t>
            </a:r>
            <a:r>
              <a:rPr lang="en-GB" dirty="0"/>
              <a:t> </a:t>
            </a:r>
            <a:r>
              <a:rPr lang="en-GB" dirty="0" err="1"/>
              <a:t>stopniach</a:t>
            </a:r>
            <a:r>
              <a:rPr lang="en-GB" dirty="0"/>
              <a:t> </a:t>
            </a:r>
            <a:r>
              <a:rPr lang="en-GB" dirty="0" err="1"/>
              <a:t>wielomianu</a:t>
            </a:r>
            <a:r>
              <a:rPr lang="en-GB" dirty="0"/>
              <a:t>.</a:t>
            </a:r>
          </a:p>
          <a:p>
            <a:r>
              <a:rPr lang="en-GB" b="1" dirty="0" err="1"/>
              <a:t>Optymalizacja</a:t>
            </a:r>
            <a:r>
              <a:rPr lang="en-GB" b="1" dirty="0"/>
              <a:t> </a:t>
            </a:r>
            <a:r>
              <a:rPr lang="en-GB" b="1" dirty="0" err="1"/>
              <a:t>stopnia</a:t>
            </a:r>
            <a:r>
              <a:rPr lang="en-GB" b="1" dirty="0"/>
              <a:t> </a:t>
            </a:r>
            <a:r>
              <a:rPr lang="en-GB" b="1" dirty="0" err="1"/>
              <a:t>wielomianu</a:t>
            </a:r>
            <a:r>
              <a:rPr lang="en-GB" dirty="0"/>
              <a:t>: </a:t>
            </a:r>
            <a:r>
              <a:rPr lang="en-GB" dirty="0" err="1"/>
              <a:t>Kluczowe</a:t>
            </a:r>
            <a:r>
              <a:rPr lang="en-GB" dirty="0"/>
              <a:t> jest </a:t>
            </a:r>
            <a:r>
              <a:rPr lang="en-GB" dirty="0" err="1"/>
              <a:t>dobranie</a:t>
            </a:r>
            <a:r>
              <a:rPr lang="en-GB" dirty="0"/>
              <a:t> </a:t>
            </a:r>
            <a:r>
              <a:rPr lang="en-GB" dirty="0" err="1"/>
              <a:t>odpowiedniego</a:t>
            </a:r>
            <a:r>
              <a:rPr lang="en-GB" dirty="0"/>
              <a:t> </a:t>
            </a:r>
            <a:r>
              <a:rPr lang="en-GB" dirty="0" err="1"/>
              <a:t>stopnia</a:t>
            </a:r>
            <a:r>
              <a:rPr lang="en-GB" dirty="0"/>
              <a:t> </a:t>
            </a:r>
            <a:r>
              <a:rPr lang="en-GB" dirty="0" err="1"/>
              <a:t>wielomianu</a:t>
            </a:r>
            <a:r>
              <a:rPr lang="en-GB" dirty="0"/>
              <a:t>, aby </a:t>
            </a:r>
            <a:r>
              <a:rPr lang="en-GB" dirty="0" err="1"/>
              <a:t>zapewnić</a:t>
            </a:r>
            <a:r>
              <a:rPr lang="en-GB" dirty="0"/>
              <a:t> </a:t>
            </a:r>
            <a:r>
              <a:rPr lang="en-GB" dirty="0" err="1"/>
              <a:t>równowagę</a:t>
            </a:r>
            <a:r>
              <a:rPr lang="en-GB" dirty="0"/>
              <a:t> </a:t>
            </a:r>
            <a:r>
              <a:rPr lang="en-GB" dirty="0" err="1"/>
              <a:t>między</a:t>
            </a:r>
            <a:r>
              <a:rPr lang="en-GB" dirty="0"/>
              <a:t> </a:t>
            </a:r>
            <a:r>
              <a:rPr lang="en-GB" dirty="0" err="1"/>
              <a:t>dopasowaniem</a:t>
            </a:r>
            <a:r>
              <a:rPr lang="en-GB" dirty="0"/>
              <a:t> a </a:t>
            </a:r>
            <a:r>
              <a:rPr lang="en-GB" dirty="0" err="1"/>
              <a:t>uogólnieniem</a:t>
            </a:r>
            <a:r>
              <a:rPr lang="en-GB" dirty="0"/>
              <a:t> </a:t>
            </a:r>
            <a:r>
              <a:rPr lang="en-GB" dirty="0" err="1"/>
              <a:t>modelu</a:t>
            </a:r>
            <a:r>
              <a:rPr lang="en-GB" dirty="0"/>
              <a:t>.</a:t>
            </a:r>
          </a:p>
          <a:p>
            <a:endParaRPr lang="pl-PL" dirty="0"/>
          </a:p>
        </p:txBody>
      </p:sp>
    </p:spTree>
    <p:extLst>
      <p:ext uri="{BB962C8B-B14F-4D97-AF65-F5344CB8AC3E}">
        <p14:creationId xmlns:p14="http://schemas.microsoft.com/office/powerpoint/2010/main" val="121952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84BB-9DE5-F83C-0B30-C0F279DC2E38}"/>
              </a:ext>
            </a:extLst>
          </p:cNvPr>
          <p:cNvSpPr>
            <a:spLocks noGrp="1"/>
          </p:cNvSpPr>
          <p:nvPr>
            <p:ph type="title"/>
          </p:nvPr>
        </p:nvSpPr>
        <p:spPr/>
        <p:txBody>
          <a:bodyPr/>
          <a:lstStyle/>
          <a:p>
            <a:r>
              <a:rPr lang="en-PL" dirty="0"/>
              <a:t>Przewidywanie cen </a:t>
            </a:r>
            <a:r>
              <a:rPr lang="en-GB" dirty="0" err="1"/>
              <a:t>i</a:t>
            </a:r>
            <a:r>
              <a:rPr lang="en-PL" dirty="0"/>
              <a:t> popytu w gazownictwie</a:t>
            </a:r>
          </a:p>
        </p:txBody>
      </p:sp>
      <p:sp>
        <p:nvSpPr>
          <p:cNvPr id="3" name="Content Placeholder 2">
            <a:extLst>
              <a:ext uri="{FF2B5EF4-FFF2-40B4-BE49-F238E27FC236}">
                <a16:creationId xmlns:a16="http://schemas.microsoft.com/office/drawing/2014/main" id="{83DF21C0-DDCA-16BC-3B71-8CE912CCBDCD}"/>
              </a:ext>
            </a:extLst>
          </p:cNvPr>
          <p:cNvSpPr>
            <a:spLocks noGrp="1"/>
          </p:cNvSpPr>
          <p:nvPr>
            <p:ph idx="1"/>
          </p:nvPr>
        </p:nvSpPr>
        <p:spPr/>
        <p:txBody>
          <a:bodyPr/>
          <a:lstStyle/>
          <a:p>
            <a:pPr marL="0" indent="0">
              <a:buNone/>
            </a:pPr>
            <a:r>
              <a:rPr lang="en-GB" dirty="0" err="1"/>
              <a:t>Firmy</a:t>
            </a:r>
            <a:r>
              <a:rPr lang="en-GB" dirty="0"/>
              <a:t> </a:t>
            </a:r>
            <a:r>
              <a:rPr lang="en-GB" dirty="0" err="1"/>
              <a:t>wykorzystują</a:t>
            </a:r>
            <a:r>
              <a:rPr lang="en-GB" dirty="0"/>
              <a:t> </a:t>
            </a:r>
            <a:r>
              <a:rPr lang="en-GB" dirty="0" err="1"/>
              <a:t>regresję</a:t>
            </a:r>
            <a:r>
              <a:rPr lang="en-GB" dirty="0"/>
              <a:t> do </a:t>
            </a:r>
            <a:r>
              <a:rPr lang="en-GB" dirty="0" err="1"/>
              <a:t>przewidywania</a:t>
            </a:r>
            <a:r>
              <a:rPr lang="en-GB" dirty="0"/>
              <a:t> </a:t>
            </a:r>
            <a:r>
              <a:rPr lang="en-GB" dirty="0" err="1"/>
              <a:t>cen</a:t>
            </a:r>
            <a:r>
              <a:rPr lang="en-GB" dirty="0"/>
              <a:t> </a:t>
            </a:r>
            <a:r>
              <a:rPr lang="en-GB" dirty="0" err="1"/>
              <a:t>gazu</a:t>
            </a:r>
            <a:r>
              <a:rPr lang="en-GB" dirty="0"/>
              <a:t> </a:t>
            </a:r>
            <a:r>
              <a:rPr lang="en-GB" dirty="0" err="1"/>
              <a:t>na</a:t>
            </a:r>
            <a:r>
              <a:rPr lang="en-GB" dirty="0"/>
              <a:t> </a:t>
            </a:r>
            <a:r>
              <a:rPr lang="en-GB" dirty="0" err="1"/>
              <a:t>podstawie</a:t>
            </a:r>
            <a:r>
              <a:rPr lang="en-GB" dirty="0"/>
              <a:t> </a:t>
            </a:r>
            <a:r>
              <a:rPr lang="en-GB" dirty="0" err="1"/>
              <a:t>zmiennych</a:t>
            </a:r>
            <a:r>
              <a:rPr lang="en-GB" dirty="0"/>
              <a:t> </a:t>
            </a:r>
            <a:r>
              <a:rPr lang="en-GB" dirty="0" err="1"/>
              <a:t>takich</a:t>
            </a:r>
            <a:r>
              <a:rPr lang="en-GB" dirty="0"/>
              <a:t> jak:</a:t>
            </a:r>
          </a:p>
          <a:p>
            <a:pPr>
              <a:buFont typeface="Arial" panose="020B0604020202020204" pitchFamily="34" charset="0"/>
              <a:buChar char="•"/>
            </a:pPr>
            <a:r>
              <a:rPr lang="en-GB" dirty="0" err="1"/>
              <a:t>Popyt</a:t>
            </a:r>
            <a:r>
              <a:rPr lang="en-GB" dirty="0"/>
              <a:t> </a:t>
            </a:r>
            <a:r>
              <a:rPr lang="en-GB" dirty="0" err="1"/>
              <a:t>na</a:t>
            </a:r>
            <a:r>
              <a:rPr lang="en-GB" dirty="0"/>
              <a:t> </a:t>
            </a:r>
            <a:r>
              <a:rPr lang="en-GB" dirty="0" err="1"/>
              <a:t>gaz</a:t>
            </a:r>
            <a:r>
              <a:rPr lang="en-GB" dirty="0"/>
              <a:t> w </a:t>
            </a:r>
            <a:r>
              <a:rPr lang="en-GB" dirty="0" err="1"/>
              <a:t>danym</a:t>
            </a:r>
            <a:r>
              <a:rPr lang="en-GB" dirty="0"/>
              <a:t> </a:t>
            </a:r>
            <a:r>
              <a:rPr lang="en-GB" dirty="0" err="1"/>
              <a:t>okresie</a:t>
            </a:r>
            <a:r>
              <a:rPr lang="en-GB" dirty="0"/>
              <a:t>.</a:t>
            </a:r>
          </a:p>
          <a:p>
            <a:pPr>
              <a:buFont typeface="Arial" panose="020B0604020202020204" pitchFamily="34" charset="0"/>
              <a:buChar char="•"/>
            </a:pPr>
            <a:r>
              <a:rPr lang="en-GB" dirty="0" err="1"/>
              <a:t>Ceny</a:t>
            </a:r>
            <a:r>
              <a:rPr lang="en-GB" dirty="0"/>
              <a:t> </a:t>
            </a:r>
            <a:r>
              <a:rPr lang="en-GB" dirty="0" err="1"/>
              <a:t>surowców</a:t>
            </a:r>
            <a:r>
              <a:rPr lang="en-GB" dirty="0"/>
              <a:t>, </a:t>
            </a:r>
            <a:r>
              <a:rPr lang="en-GB" dirty="0" err="1"/>
              <a:t>które</a:t>
            </a:r>
            <a:r>
              <a:rPr lang="en-GB" dirty="0"/>
              <a:t> </a:t>
            </a:r>
            <a:r>
              <a:rPr lang="en-GB" dirty="0" err="1"/>
              <a:t>wpływają</a:t>
            </a:r>
            <a:r>
              <a:rPr lang="en-GB" dirty="0"/>
              <a:t> </a:t>
            </a:r>
            <a:r>
              <a:rPr lang="en-GB" dirty="0" err="1"/>
              <a:t>na</a:t>
            </a:r>
            <a:r>
              <a:rPr lang="en-GB" dirty="0"/>
              <a:t> </a:t>
            </a:r>
            <a:r>
              <a:rPr lang="en-GB" dirty="0" err="1"/>
              <a:t>koszt</a:t>
            </a:r>
            <a:r>
              <a:rPr lang="en-GB" dirty="0"/>
              <a:t> </a:t>
            </a:r>
            <a:r>
              <a:rPr lang="en-GB" dirty="0" err="1"/>
              <a:t>produkcji</a:t>
            </a:r>
            <a:r>
              <a:rPr lang="en-GB" dirty="0"/>
              <a:t> </a:t>
            </a:r>
            <a:r>
              <a:rPr lang="en-GB" dirty="0" err="1"/>
              <a:t>gazu</a:t>
            </a:r>
            <a:r>
              <a:rPr lang="en-GB" dirty="0"/>
              <a:t>.</a:t>
            </a:r>
          </a:p>
          <a:p>
            <a:pPr>
              <a:buFont typeface="Arial" panose="020B0604020202020204" pitchFamily="34" charset="0"/>
              <a:buChar char="•"/>
            </a:pPr>
            <a:r>
              <a:rPr lang="en-GB" dirty="0" err="1"/>
              <a:t>Sezonowość</a:t>
            </a:r>
            <a:r>
              <a:rPr lang="en-GB" dirty="0"/>
              <a:t> – </a:t>
            </a:r>
            <a:r>
              <a:rPr lang="en-GB" dirty="0" err="1"/>
              <a:t>zmiany</a:t>
            </a:r>
            <a:r>
              <a:rPr lang="en-GB" dirty="0"/>
              <a:t> w </a:t>
            </a:r>
            <a:r>
              <a:rPr lang="en-GB" dirty="0" err="1"/>
              <a:t>zapotrzebowaniu</a:t>
            </a:r>
            <a:r>
              <a:rPr lang="en-GB" dirty="0"/>
              <a:t> w </a:t>
            </a:r>
            <a:r>
              <a:rPr lang="en-GB" dirty="0" err="1"/>
              <a:t>różnych</a:t>
            </a:r>
            <a:r>
              <a:rPr lang="en-GB" dirty="0"/>
              <a:t> </a:t>
            </a:r>
            <a:r>
              <a:rPr lang="en-GB" dirty="0" err="1"/>
              <a:t>porach</a:t>
            </a:r>
            <a:r>
              <a:rPr lang="en-GB" dirty="0"/>
              <a:t> </a:t>
            </a:r>
            <a:r>
              <a:rPr lang="en-GB" dirty="0" err="1"/>
              <a:t>roku</a:t>
            </a:r>
            <a:r>
              <a:rPr lang="en-GB" dirty="0"/>
              <a:t>. </a:t>
            </a:r>
            <a:r>
              <a:rPr lang="en-GB" dirty="0" err="1"/>
              <a:t>Dzięki</a:t>
            </a:r>
            <a:r>
              <a:rPr lang="en-GB" dirty="0"/>
              <a:t> </a:t>
            </a:r>
            <a:r>
              <a:rPr lang="en-GB" dirty="0" err="1"/>
              <a:t>tym</a:t>
            </a:r>
            <a:r>
              <a:rPr lang="en-GB" dirty="0"/>
              <a:t> </a:t>
            </a:r>
            <a:r>
              <a:rPr lang="en-GB" dirty="0" err="1"/>
              <a:t>prognozom</a:t>
            </a:r>
            <a:r>
              <a:rPr lang="en-GB" dirty="0"/>
              <a:t>, </a:t>
            </a:r>
            <a:r>
              <a:rPr lang="en-GB" dirty="0" err="1"/>
              <a:t>firmy</a:t>
            </a:r>
            <a:r>
              <a:rPr lang="en-GB" dirty="0"/>
              <a:t> </a:t>
            </a:r>
            <a:r>
              <a:rPr lang="en-GB" dirty="0" err="1"/>
              <a:t>mogą</a:t>
            </a:r>
            <a:r>
              <a:rPr lang="en-GB" dirty="0"/>
              <a:t> </a:t>
            </a:r>
            <a:r>
              <a:rPr lang="en-GB" dirty="0" err="1"/>
              <a:t>lepiej</a:t>
            </a:r>
            <a:r>
              <a:rPr lang="en-GB" dirty="0"/>
              <a:t> </a:t>
            </a:r>
            <a:r>
              <a:rPr lang="en-GB" dirty="0" err="1"/>
              <a:t>planować</a:t>
            </a:r>
            <a:r>
              <a:rPr lang="en-GB" dirty="0"/>
              <a:t> </a:t>
            </a:r>
            <a:r>
              <a:rPr lang="en-GB" dirty="0" err="1"/>
              <a:t>zakupy</a:t>
            </a:r>
            <a:r>
              <a:rPr lang="en-GB" dirty="0"/>
              <a:t>, </a:t>
            </a:r>
            <a:r>
              <a:rPr lang="en-GB" dirty="0" err="1"/>
              <a:t>optymalizować</a:t>
            </a:r>
            <a:r>
              <a:rPr lang="en-GB" dirty="0"/>
              <a:t> </a:t>
            </a:r>
            <a:r>
              <a:rPr lang="en-GB" dirty="0" err="1"/>
              <a:t>dostawy</a:t>
            </a:r>
            <a:r>
              <a:rPr lang="en-GB" dirty="0"/>
              <a:t> </a:t>
            </a:r>
            <a:r>
              <a:rPr lang="en-GB" dirty="0" err="1"/>
              <a:t>i</a:t>
            </a:r>
            <a:r>
              <a:rPr lang="en-GB" dirty="0"/>
              <a:t> </a:t>
            </a:r>
            <a:r>
              <a:rPr lang="en-GB" dirty="0" err="1"/>
              <a:t>utrzymywać</a:t>
            </a:r>
            <a:r>
              <a:rPr lang="en-GB" dirty="0"/>
              <a:t> </a:t>
            </a:r>
            <a:r>
              <a:rPr lang="en-GB" dirty="0" err="1"/>
              <a:t>konkurencyjność</a:t>
            </a:r>
            <a:r>
              <a:rPr lang="en-GB" dirty="0"/>
              <a:t> </a:t>
            </a:r>
            <a:r>
              <a:rPr lang="en-GB" dirty="0" err="1"/>
              <a:t>na</a:t>
            </a:r>
            <a:r>
              <a:rPr lang="en-GB" dirty="0"/>
              <a:t> </a:t>
            </a:r>
            <a:r>
              <a:rPr lang="en-GB" dirty="0" err="1"/>
              <a:t>rynku</a:t>
            </a:r>
            <a:r>
              <a:rPr lang="en-GB" dirty="0"/>
              <a:t>.</a:t>
            </a:r>
          </a:p>
          <a:p>
            <a:pPr marL="0" indent="0">
              <a:buNone/>
            </a:pPr>
            <a:endParaRPr lang="en-PL" dirty="0"/>
          </a:p>
        </p:txBody>
      </p:sp>
    </p:spTree>
    <p:extLst>
      <p:ext uri="{BB962C8B-B14F-4D97-AF65-F5344CB8AC3E}">
        <p14:creationId xmlns:p14="http://schemas.microsoft.com/office/powerpoint/2010/main" val="17026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FB1B-089B-CFF4-1BB5-2246803B7B40}"/>
              </a:ext>
            </a:extLst>
          </p:cNvPr>
          <p:cNvSpPr>
            <a:spLocks noGrp="1"/>
          </p:cNvSpPr>
          <p:nvPr>
            <p:ph type="title"/>
          </p:nvPr>
        </p:nvSpPr>
        <p:spPr/>
        <p:txBody>
          <a:bodyPr/>
          <a:lstStyle/>
          <a:p>
            <a:r>
              <a:rPr lang="pl-PL" dirty="0"/>
              <a:t>Optymalizacja zapotrzebowania na gaz</a:t>
            </a:r>
          </a:p>
        </p:txBody>
      </p:sp>
      <p:sp>
        <p:nvSpPr>
          <p:cNvPr id="3" name="Content Placeholder 2">
            <a:extLst>
              <a:ext uri="{FF2B5EF4-FFF2-40B4-BE49-F238E27FC236}">
                <a16:creationId xmlns:a16="http://schemas.microsoft.com/office/drawing/2014/main" id="{54D5BBF2-1207-234A-A51E-A1A97ED959A3}"/>
              </a:ext>
            </a:extLst>
          </p:cNvPr>
          <p:cNvSpPr>
            <a:spLocks noGrp="1"/>
          </p:cNvSpPr>
          <p:nvPr>
            <p:ph idx="1"/>
          </p:nvPr>
        </p:nvSpPr>
        <p:spPr/>
        <p:txBody>
          <a:bodyPr/>
          <a:lstStyle/>
          <a:p>
            <a:pPr marL="0" indent="0">
              <a:buNone/>
            </a:pPr>
            <a:r>
              <a:rPr lang="en-GB" dirty="0"/>
              <a:t>W </a:t>
            </a:r>
            <a:r>
              <a:rPr lang="en-GB" dirty="0" err="1"/>
              <a:t>gazownictwie</a:t>
            </a:r>
            <a:r>
              <a:rPr lang="en-GB" dirty="0"/>
              <a:t> </a:t>
            </a:r>
            <a:r>
              <a:rPr lang="en-GB" dirty="0" err="1"/>
              <a:t>regresja</a:t>
            </a:r>
            <a:r>
              <a:rPr lang="en-GB" dirty="0"/>
              <a:t> </a:t>
            </a:r>
            <a:r>
              <a:rPr lang="en-GB" dirty="0" err="1"/>
              <a:t>pomaga</a:t>
            </a:r>
            <a:r>
              <a:rPr lang="en-GB" dirty="0"/>
              <a:t> </a:t>
            </a:r>
            <a:r>
              <a:rPr lang="en-GB" dirty="0" err="1"/>
              <a:t>prognozować</a:t>
            </a:r>
            <a:r>
              <a:rPr lang="en-GB" dirty="0"/>
              <a:t> </a:t>
            </a:r>
            <a:r>
              <a:rPr lang="en-GB" dirty="0" err="1"/>
              <a:t>zapotrzebowanie</a:t>
            </a:r>
            <a:r>
              <a:rPr lang="en-GB" dirty="0"/>
              <a:t> </a:t>
            </a:r>
            <a:r>
              <a:rPr lang="en-GB" dirty="0" err="1"/>
              <a:t>na</a:t>
            </a:r>
            <a:r>
              <a:rPr lang="en-GB" dirty="0"/>
              <a:t> </a:t>
            </a:r>
            <a:r>
              <a:rPr lang="en-GB" dirty="0" err="1"/>
              <a:t>gaz</a:t>
            </a:r>
            <a:r>
              <a:rPr lang="en-GB" dirty="0"/>
              <a:t>, co </a:t>
            </a:r>
            <a:r>
              <a:rPr lang="en-GB" dirty="0" err="1"/>
              <a:t>umożliwia</a:t>
            </a:r>
            <a:r>
              <a:rPr lang="en-GB" dirty="0"/>
              <a:t>:</a:t>
            </a:r>
          </a:p>
          <a:p>
            <a:pPr>
              <a:buFont typeface="Arial" panose="020B0604020202020204" pitchFamily="34" charset="0"/>
              <a:buChar char="•"/>
            </a:pPr>
            <a:r>
              <a:rPr lang="en-GB" dirty="0" err="1"/>
              <a:t>Lepsze</a:t>
            </a:r>
            <a:r>
              <a:rPr lang="en-GB" dirty="0"/>
              <a:t> </a:t>
            </a:r>
            <a:r>
              <a:rPr lang="en-GB" dirty="0" err="1"/>
              <a:t>planowanie</a:t>
            </a:r>
            <a:r>
              <a:rPr lang="en-GB" dirty="0"/>
              <a:t> </a:t>
            </a:r>
            <a:r>
              <a:rPr lang="en-GB" dirty="0" err="1"/>
              <a:t>zakupów</a:t>
            </a:r>
            <a:r>
              <a:rPr lang="en-GB" dirty="0"/>
              <a:t> </a:t>
            </a:r>
            <a:r>
              <a:rPr lang="en-GB" dirty="0" err="1"/>
              <a:t>surowców</a:t>
            </a:r>
            <a:r>
              <a:rPr lang="en-GB" dirty="0"/>
              <a:t> </a:t>
            </a:r>
            <a:r>
              <a:rPr lang="en-GB" dirty="0" err="1"/>
              <a:t>i</a:t>
            </a:r>
            <a:r>
              <a:rPr lang="en-GB" dirty="0"/>
              <a:t> </a:t>
            </a:r>
            <a:r>
              <a:rPr lang="en-GB" dirty="0" err="1"/>
              <a:t>dostaw</a:t>
            </a:r>
            <a:r>
              <a:rPr lang="en-GB" dirty="0"/>
              <a:t> </a:t>
            </a:r>
            <a:r>
              <a:rPr lang="en-GB" dirty="0" err="1"/>
              <a:t>gazu</a:t>
            </a:r>
            <a:r>
              <a:rPr lang="en-GB" dirty="0"/>
              <a:t>.</a:t>
            </a:r>
          </a:p>
          <a:p>
            <a:pPr>
              <a:buFont typeface="Arial" panose="020B0604020202020204" pitchFamily="34" charset="0"/>
              <a:buChar char="•"/>
            </a:pPr>
            <a:r>
              <a:rPr lang="en-GB" dirty="0" err="1"/>
              <a:t>Redukcję</a:t>
            </a:r>
            <a:r>
              <a:rPr lang="en-GB" dirty="0"/>
              <a:t> </a:t>
            </a:r>
            <a:r>
              <a:rPr lang="en-GB" dirty="0" err="1"/>
              <a:t>kosztów</a:t>
            </a:r>
            <a:r>
              <a:rPr lang="en-GB" dirty="0"/>
              <a:t> </a:t>
            </a:r>
            <a:r>
              <a:rPr lang="en-GB" dirty="0" err="1"/>
              <a:t>związanych</a:t>
            </a:r>
            <a:r>
              <a:rPr lang="en-GB" dirty="0"/>
              <a:t> z </a:t>
            </a:r>
            <a:r>
              <a:rPr lang="en-GB" dirty="0" err="1"/>
              <a:t>nadmiarem</a:t>
            </a:r>
            <a:r>
              <a:rPr lang="en-GB" dirty="0"/>
              <a:t> </a:t>
            </a:r>
            <a:r>
              <a:rPr lang="en-GB" dirty="0" err="1"/>
              <a:t>lub</a:t>
            </a:r>
            <a:r>
              <a:rPr lang="en-GB" dirty="0"/>
              <a:t> </a:t>
            </a:r>
            <a:r>
              <a:rPr lang="en-GB" dirty="0" err="1"/>
              <a:t>brakiem</a:t>
            </a:r>
            <a:r>
              <a:rPr lang="en-GB" dirty="0"/>
              <a:t> </a:t>
            </a:r>
            <a:r>
              <a:rPr lang="en-GB" dirty="0" err="1"/>
              <a:t>zapasów</a:t>
            </a:r>
            <a:r>
              <a:rPr lang="en-GB" dirty="0"/>
              <a:t>.</a:t>
            </a:r>
          </a:p>
          <a:p>
            <a:pPr>
              <a:buFont typeface="Arial" panose="020B0604020202020204" pitchFamily="34" charset="0"/>
              <a:buChar char="•"/>
            </a:pPr>
            <a:r>
              <a:rPr lang="en-GB" dirty="0" err="1"/>
              <a:t>Zwiększenie</a:t>
            </a:r>
            <a:r>
              <a:rPr lang="en-GB" dirty="0"/>
              <a:t> </a:t>
            </a:r>
            <a:r>
              <a:rPr lang="en-GB" dirty="0" err="1"/>
              <a:t>efektywności</a:t>
            </a:r>
            <a:r>
              <a:rPr lang="en-GB" dirty="0"/>
              <a:t> </a:t>
            </a:r>
            <a:r>
              <a:rPr lang="en-GB" dirty="0" err="1"/>
              <a:t>energetycznej</a:t>
            </a:r>
            <a:r>
              <a:rPr lang="en-GB" dirty="0"/>
              <a:t> </a:t>
            </a:r>
            <a:r>
              <a:rPr lang="en-GB" dirty="0" err="1"/>
              <a:t>poprzez</a:t>
            </a:r>
            <a:r>
              <a:rPr lang="en-GB" dirty="0"/>
              <a:t> </a:t>
            </a:r>
            <a:r>
              <a:rPr lang="en-GB" dirty="0" err="1"/>
              <a:t>dostosowanie</a:t>
            </a:r>
            <a:r>
              <a:rPr lang="en-GB" dirty="0"/>
              <a:t> </a:t>
            </a:r>
            <a:r>
              <a:rPr lang="en-GB" dirty="0" err="1"/>
              <a:t>produkcji</a:t>
            </a:r>
            <a:r>
              <a:rPr lang="en-GB" dirty="0"/>
              <a:t> do </a:t>
            </a:r>
            <a:r>
              <a:rPr lang="en-GB" dirty="0" err="1"/>
              <a:t>rzeczywistego</a:t>
            </a:r>
            <a:r>
              <a:rPr lang="en-GB" dirty="0"/>
              <a:t> </a:t>
            </a:r>
            <a:r>
              <a:rPr lang="en-GB" dirty="0" err="1"/>
              <a:t>zapotrzebowania</a:t>
            </a:r>
            <a:r>
              <a:rPr lang="en-GB" dirty="0"/>
              <a:t>.</a:t>
            </a:r>
          </a:p>
          <a:p>
            <a:pPr marL="0" indent="0">
              <a:buNone/>
            </a:pPr>
            <a:r>
              <a:rPr lang="en-GB" dirty="0" err="1"/>
              <a:t>Przykłady</a:t>
            </a:r>
            <a:r>
              <a:rPr lang="en-GB" dirty="0"/>
              <a:t> </a:t>
            </a:r>
            <a:r>
              <a:rPr lang="en-GB" dirty="0" err="1"/>
              <a:t>zastosowań</a:t>
            </a:r>
            <a:r>
              <a:rPr lang="en-GB" dirty="0"/>
              <a:t>: </a:t>
            </a:r>
            <a:r>
              <a:rPr lang="en-GB" dirty="0" err="1"/>
              <a:t>prognozowanie</a:t>
            </a:r>
            <a:r>
              <a:rPr lang="en-GB" dirty="0"/>
              <a:t> </a:t>
            </a:r>
            <a:r>
              <a:rPr lang="en-GB" dirty="0" err="1"/>
              <a:t>sezonowych</a:t>
            </a:r>
            <a:r>
              <a:rPr lang="en-GB" dirty="0"/>
              <a:t> </a:t>
            </a:r>
            <a:r>
              <a:rPr lang="en-GB" dirty="0" err="1"/>
              <a:t>zmian</a:t>
            </a:r>
            <a:r>
              <a:rPr lang="en-GB" dirty="0"/>
              <a:t> </a:t>
            </a:r>
            <a:r>
              <a:rPr lang="en-GB" dirty="0" err="1"/>
              <a:t>zapotrzebowania</a:t>
            </a:r>
            <a:r>
              <a:rPr lang="en-GB" dirty="0"/>
              <a:t> </a:t>
            </a:r>
            <a:r>
              <a:rPr lang="en-GB" dirty="0" err="1"/>
              <a:t>na</a:t>
            </a:r>
            <a:r>
              <a:rPr lang="en-GB" dirty="0"/>
              <a:t> </a:t>
            </a:r>
            <a:r>
              <a:rPr lang="en-GB" dirty="0" err="1"/>
              <a:t>gaz</a:t>
            </a:r>
            <a:r>
              <a:rPr lang="en-GB" dirty="0"/>
              <a:t> w </a:t>
            </a:r>
            <a:r>
              <a:rPr lang="en-GB" dirty="0" err="1"/>
              <a:t>okresach</a:t>
            </a:r>
            <a:r>
              <a:rPr lang="en-GB" dirty="0"/>
              <a:t> </a:t>
            </a:r>
            <a:r>
              <a:rPr lang="en-GB" dirty="0" err="1"/>
              <a:t>zimowych</a:t>
            </a:r>
            <a:r>
              <a:rPr lang="en-GB" dirty="0"/>
              <a:t>.</a:t>
            </a:r>
          </a:p>
          <a:p>
            <a:endParaRPr lang="pl-PL" dirty="0"/>
          </a:p>
        </p:txBody>
      </p:sp>
    </p:spTree>
    <p:extLst>
      <p:ext uri="{BB962C8B-B14F-4D97-AF65-F5344CB8AC3E}">
        <p14:creationId xmlns:p14="http://schemas.microsoft.com/office/powerpoint/2010/main" val="2372803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7AA6-FA17-1EED-F8C2-3B7BFE694895}"/>
              </a:ext>
            </a:extLst>
          </p:cNvPr>
          <p:cNvSpPr>
            <a:spLocks noGrp="1"/>
          </p:cNvSpPr>
          <p:nvPr>
            <p:ph type="title"/>
          </p:nvPr>
        </p:nvSpPr>
        <p:spPr/>
        <p:txBody>
          <a:bodyPr/>
          <a:lstStyle/>
          <a:p>
            <a:r>
              <a:rPr lang="en-PL" dirty="0"/>
              <a:t>Przewidywanie emisji zanieszczyszczeń</a:t>
            </a:r>
          </a:p>
        </p:txBody>
      </p:sp>
      <p:sp>
        <p:nvSpPr>
          <p:cNvPr id="3" name="Content Placeholder 2">
            <a:extLst>
              <a:ext uri="{FF2B5EF4-FFF2-40B4-BE49-F238E27FC236}">
                <a16:creationId xmlns:a16="http://schemas.microsoft.com/office/drawing/2014/main" id="{2B1DA1F5-4F05-40EE-2807-C33F1D80B0A8}"/>
              </a:ext>
            </a:extLst>
          </p:cNvPr>
          <p:cNvSpPr>
            <a:spLocks noGrp="1"/>
          </p:cNvSpPr>
          <p:nvPr>
            <p:ph idx="1"/>
          </p:nvPr>
        </p:nvSpPr>
        <p:spPr/>
        <p:txBody>
          <a:bodyPr/>
          <a:lstStyle/>
          <a:p>
            <a:pPr marL="0" indent="0">
              <a:buNone/>
            </a:pPr>
            <a:r>
              <a:rPr lang="en-GB" dirty="0" err="1"/>
              <a:t>Modele</a:t>
            </a:r>
            <a:r>
              <a:rPr lang="en-GB" dirty="0"/>
              <a:t> </a:t>
            </a:r>
            <a:r>
              <a:rPr lang="en-GB" dirty="0" err="1"/>
              <a:t>regresji</a:t>
            </a:r>
            <a:r>
              <a:rPr lang="en-GB" dirty="0"/>
              <a:t> </a:t>
            </a:r>
            <a:r>
              <a:rPr lang="en-GB" dirty="0" err="1"/>
              <a:t>są</a:t>
            </a:r>
            <a:r>
              <a:rPr lang="en-GB" dirty="0"/>
              <a:t> </a:t>
            </a:r>
            <a:r>
              <a:rPr lang="en-GB" dirty="0" err="1"/>
              <a:t>wykorzystywane</a:t>
            </a:r>
            <a:r>
              <a:rPr lang="en-GB" dirty="0"/>
              <a:t> do </a:t>
            </a:r>
            <a:r>
              <a:rPr lang="en-GB" dirty="0" err="1"/>
              <a:t>prognozowania</a:t>
            </a:r>
            <a:r>
              <a:rPr lang="en-GB" dirty="0"/>
              <a:t> </a:t>
            </a:r>
            <a:r>
              <a:rPr lang="en-GB" dirty="0" err="1"/>
              <a:t>emisji</a:t>
            </a:r>
            <a:r>
              <a:rPr lang="en-GB" dirty="0"/>
              <a:t> </a:t>
            </a:r>
            <a:r>
              <a:rPr lang="en-GB" dirty="0" err="1"/>
              <a:t>zanieczyszczeń</a:t>
            </a:r>
            <a:r>
              <a:rPr lang="en-GB" dirty="0"/>
              <a:t> z </a:t>
            </a:r>
            <a:r>
              <a:rPr lang="en-GB" dirty="0" err="1"/>
              <a:t>instalacji</a:t>
            </a:r>
            <a:r>
              <a:rPr lang="en-GB" dirty="0"/>
              <a:t> </a:t>
            </a:r>
            <a:r>
              <a:rPr lang="en-GB" dirty="0" err="1"/>
              <a:t>przemysłowych</a:t>
            </a:r>
            <a:r>
              <a:rPr lang="en-GB" dirty="0"/>
              <a:t>. </a:t>
            </a:r>
            <a:r>
              <a:rPr lang="en-GB" dirty="0" err="1"/>
              <a:t>Dzięki</a:t>
            </a:r>
            <a:r>
              <a:rPr lang="en-GB" dirty="0"/>
              <a:t> </a:t>
            </a:r>
            <a:r>
              <a:rPr lang="en-GB" dirty="0" err="1"/>
              <a:t>temu</a:t>
            </a:r>
            <a:r>
              <a:rPr lang="en-GB" dirty="0"/>
              <a:t>:</a:t>
            </a:r>
          </a:p>
          <a:p>
            <a:pPr>
              <a:buFont typeface="Arial" panose="020B0604020202020204" pitchFamily="34" charset="0"/>
              <a:buChar char="•"/>
            </a:pPr>
            <a:r>
              <a:rPr lang="en-GB" dirty="0" err="1"/>
              <a:t>Firmy</a:t>
            </a:r>
            <a:r>
              <a:rPr lang="en-GB" dirty="0"/>
              <a:t> </a:t>
            </a:r>
            <a:r>
              <a:rPr lang="en-GB" dirty="0" err="1"/>
              <a:t>mogą</a:t>
            </a:r>
            <a:r>
              <a:rPr lang="en-GB" dirty="0"/>
              <a:t> </a:t>
            </a:r>
            <a:r>
              <a:rPr lang="en-GB" dirty="0" err="1"/>
              <a:t>wprowadzać</a:t>
            </a:r>
            <a:r>
              <a:rPr lang="en-GB" dirty="0"/>
              <a:t> </a:t>
            </a:r>
            <a:r>
              <a:rPr lang="en-GB" dirty="0" err="1"/>
              <a:t>skuteczniejsze</a:t>
            </a:r>
            <a:r>
              <a:rPr lang="en-GB" dirty="0"/>
              <a:t> </a:t>
            </a:r>
            <a:r>
              <a:rPr lang="en-GB" dirty="0" err="1"/>
              <a:t>środki</a:t>
            </a:r>
            <a:r>
              <a:rPr lang="en-GB" dirty="0"/>
              <a:t> </a:t>
            </a:r>
            <a:r>
              <a:rPr lang="en-GB" dirty="0" err="1"/>
              <a:t>zapobiegawcze</a:t>
            </a:r>
            <a:r>
              <a:rPr lang="en-GB" dirty="0"/>
              <a:t>.</a:t>
            </a:r>
          </a:p>
          <a:p>
            <a:pPr>
              <a:buFont typeface="Arial" panose="020B0604020202020204" pitchFamily="34" charset="0"/>
              <a:buChar char="•"/>
            </a:pPr>
            <a:r>
              <a:rPr lang="en-GB" dirty="0" err="1"/>
              <a:t>Umożliwia</a:t>
            </a:r>
            <a:r>
              <a:rPr lang="en-GB" dirty="0"/>
              <a:t> to </a:t>
            </a:r>
            <a:r>
              <a:rPr lang="en-GB" dirty="0" err="1"/>
              <a:t>monitorowanie</a:t>
            </a:r>
            <a:r>
              <a:rPr lang="en-GB" dirty="0"/>
              <a:t> </a:t>
            </a:r>
            <a:r>
              <a:rPr lang="en-GB" dirty="0" err="1"/>
              <a:t>i</a:t>
            </a:r>
            <a:r>
              <a:rPr lang="en-GB" dirty="0"/>
              <a:t> </a:t>
            </a:r>
            <a:r>
              <a:rPr lang="en-GB" dirty="0" err="1"/>
              <a:t>kontrolowanie</a:t>
            </a:r>
            <a:r>
              <a:rPr lang="en-GB" dirty="0"/>
              <a:t> </a:t>
            </a:r>
            <a:r>
              <a:rPr lang="en-GB" dirty="0" err="1"/>
              <a:t>wpływu</a:t>
            </a:r>
            <a:r>
              <a:rPr lang="en-GB" dirty="0"/>
              <a:t> </a:t>
            </a:r>
            <a:r>
              <a:rPr lang="en-GB" dirty="0" err="1"/>
              <a:t>działalności</a:t>
            </a:r>
            <a:r>
              <a:rPr lang="en-GB" dirty="0"/>
              <a:t> </a:t>
            </a:r>
            <a:r>
              <a:rPr lang="en-GB" dirty="0" err="1"/>
              <a:t>na</a:t>
            </a:r>
            <a:r>
              <a:rPr lang="en-GB" dirty="0"/>
              <a:t> </a:t>
            </a:r>
            <a:r>
              <a:rPr lang="en-GB" dirty="0" err="1"/>
              <a:t>środowisko</a:t>
            </a:r>
            <a:r>
              <a:rPr lang="en-GB" dirty="0"/>
              <a:t>. </a:t>
            </a:r>
            <a:r>
              <a:rPr lang="en-GB" dirty="0" err="1"/>
              <a:t>Przykład</a:t>
            </a:r>
            <a:r>
              <a:rPr lang="en-GB" dirty="0"/>
              <a:t>: </a:t>
            </a:r>
            <a:r>
              <a:rPr lang="en-GB" dirty="0" err="1"/>
              <a:t>analiza</a:t>
            </a:r>
            <a:r>
              <a:rPr lang="en-GB" dirty="0"/>
              <a:t> </a:t>
            </a:r>
            <a:r>
              <a:rPr lang="en-GB" dirty="0" err="1"/>
              <a:t>emisji</a:t>
            </a:r>
            <a:r>
              <a:rPr lang="en-GB" dirty="0"/>
              <a:t> </a:t>
            </a:r>
            <a:r>
              <a:rPr lang="en-GB" dirty="0" err="1"/>
              <a:t>dwutlenku</a:t>
            </a:r>
            <a:r>
              <a:rPr lang="en-GB" dirty="0"/>
              <a:t> </a:t>
            </a:r>
            <a:r>
              <a:rPr lang="en-GB" dirty="0" err="1"/>
              <a:t>węgla</a:t>
            </a:r>
            <a:r>
              <a:rPr lang="en-GB" dirty="0"/>
              <a:t> w </a:t>
            </a:r>
            <a:r>
              <a:rPr lang="en-GB" dirty="0" err="1"/>
              <a:t>zakładach</a:t>
            </a:r>
            <a:r>
              <a:rPr lang="en-GB" dirty="0"/>
              <a:t> </a:t>
            </a:r>
            <a:r>
              <a:rPr lang="en-GB" dirty="0" err="1"/>
              <a:t>przemysłowych</a:t>
            </a:r>
            <a:r>
              <a:rPr lang="en-GB" dirty="0"/>
              <a:t> </a:t>
            </a:r>
            <a:r>
              <a:rPr lang="en-GB" dirty="0" err="1"/>
              <a:t>i</a:t>
            </a:r>
            <a:r>
              <a:rPr lang="en-GB" dirty="0"/>
              <a:t> </a:t>
            </a:r>
            <a:r>
              <a:rPr lang="en-GB" dirty="0" err="1"/>
              <a:t>prognozowanie</a:t>
            </a:r>
            <a:r>
              <a:rPr lang="en-GB" dirty="0"/>
              <a:t> ich </a:t>
            </a:r>
            <a:r>
              <a:rPr lang="en-GB" dirty="0" err="1"/>
              <a:t>zmian</a:t>
            </a:r>
            <a:r>
              <a:rPr lang="en-GB" dirty="0"/>
              <a:t> w </a:t>
            </a:r>
            <a:r>
              <a:rPr lang="en-GB" dirty="0" err="1"/>
              <a:t>zależności</a:t>
            </a:r>
            <a:r>
              <a:rPr lang="en-GB" dirty="0"/>
              <a:t> od </a:t>
            </a:r>
            <a:r>
              <a:rPr lang="en-GB" dirty="0" err="1"/>
              <a:t>wielkości</a:t>
            </a:r>
            <a:r>
              <a:rPr lang="en-GB" dirty="0"/>
              <a:t> </a:t>
            </a:r>
            <a:r>
              <a:rPr lang="en-GB" dirty="0" err="1"/>
              <a:t>produkcji</a:t>
            </a:r>
            <a:r>
              <a:rPr lang="en-GB" dirty="0"/>
              <a:t> </a:t>
            </a:r>
            <a:r>
              <a:rPr lang="en-GB" dirty="0" err="1"/>
              <a:t>oraz</a:t>
            </a:r>
            <a:r>
              <a:rPr lang="en-GB" dirty="0"/>
              <a:t> </a:t>
            </a:r>
            <a:r>
              <a:rPr lang="en-GB" dirty="0" err="1"/>
              <a:t>zużycia</a:t>
            </a:r>
            <a:r>
              <a:rPr lang="en-GB" dirty="0"/>
              <a:t> </a:t>
            </a:r>
            <a:r>
              <a:rPr lang="en-GB" dirty="0" err="1"/>
              <a:t>energii</a:t>
            </a:r>
            <a:r>
              <a:rPr lang="en-GB" dirty="0"/>
              <a:t>.</a:t>
            </a:r>
          </a:p>
          <a:p>
            <a:pPr>
              <a:buFont typeface="Arial" panose="020B0604020202020204" pitchFamily="34" charset="0"/>
              <a:buChar char="•"/>
            </a:pPr>
            <a:r>
              <a:rPr lang="en-GB" dirty="0" err="1"/>
              <a:t>Można</a:t>
            </a:r>
            <a:r>
              <a:rPr lang="en-GB" dirty="0"/>
              <a:t> </a:t>
            </a:r>
            <a:r>
              <a:rPr lang="en-GB" dirty="0" err="1"/>
              <a:t>też</a:t>
            </a:r>
            <a:r>
              <a:rPr lang="en-GB" dirty="0"/>
              <a:t> </a:t>
            </a:r>
            <a:r>
              <a:rPr lang="en-GB" dirty="0" err="1"/>
              <a:t>prognozować</a:t>
            </a:r>
            <a:r>
              <a:rPr lang="en-GB" dirty="0"/>
              <a:t> </a:t>
            </a:r>
            <a:r>
              <a:rPr lang="en-GB" dirty="0" err="1"/>
              <a:t>obecność</a:t>
            </a:r>
            <a:r>
              <a:rPr lang="en-GB" dirty="0"/>
              <a:t> </a:t>
            </a:r>
            <a:r>
              <a:rPr lang="en-GB" dirty="0" err="1"/>
              <a:t>innych</a:t>
            </a:r>
            <a:r>
              <a:rPr lang="en-GB" dirty="0"/>
              <a:t> </a:t>
            </a:r>
            <a:r>
              <a:rPr lang="en-GB" dirty="0" err="1"/>
              <a:t>substancji</a:t>
            </a:r>
            <a:r>
              <a:rPr lang="en-GB" dirty="0"/>
              <a:t> </a:t>
            </a:r>
            <a:r>
              <a:rPr lang="en-GB" dirty="0" err="1"/>
              <a:t>na</a:t>
            </a:r>
            <a:r>
              <a:rPr lang="en-GB" dirty="0"/>
              <a:t> </a:t>
            </a:r>
            <a:r>
              <a:rPr lang="en-GB" dirty="0" err="1"/>
              <a:t>podstawie</a:t>
            </a:r>
            <a:r>
              <a:rPr lang="en-GB" dirty="0"/>
              <a:t> </a:t>
            </a:r>
            <a:r>
              <a:rPr lang="en-GB" dirty="0" err="1"/>
              <a:t>tych</a:t>
            </a:r>
            <a:r>
              <a:rPr lang="en-GB" dirty="0"/>
              <a:t> </a:t>
            </a:r>
            <a:r>
              <a:rPr lang="en-GB" dirty="0" err="1"/>
              <a:t>łatwo</a:t>
            </a:r>
            <a:r>
              <a:rPr lang="en-GB" dirty="0"/>
              <a:t> </a:t>
            </a:r>
            <a:r>
              <a:rPr lang="en-GB" dirty="0" err="1"/>
              <a:t>wykrywalnych</a:t>
            </a:r>
            <a:r>
              <a:rPr lang="en-GB" dirty="0"/>
              <a:t>.</a:t>
            </a:r>
          </a:p>
          <a:p>
            <a:endParaRPr lang="en-PL" dirty="0"/>
          </a:p>
        </p:txBody>
      </p:sp>
    </p:spTree>
    <p:extLst>
      <p:ext uri="{BB962C8B-B14F-4D97-AF65-F5344CB8AC3E}">
        <p14:creationId xmlns:p14="http://schemas.microsoft.com/office/powerpoint/2010/main" val="75423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BB6A-E8BC-CF93-C8EF-D358E886C30D}"/>
              </a:ext>
            </a:extLst>
          </p:cNvPr>
          <p:cNvSpPr>
            <a:spLocks noGrp="1"/>
          </p:cNvSpPr>
          <p:nvPr>
            <p:ph type="title"/>
          </p:nvPr>
        </p:nvSpPr>
        <p:spPr/>
        <p:txBody>
          <a:bodyPr/>
          <a:lstStyle/>
          <a:p>
            <a:r>
              <a:rPr lang="en-PL" dirty="0"/>
              <a:t>Diagnostyka </a:t>
            </a:r>
            <a:r>
              <a:rPr lang="en-GB" dirty="0"/>
              <a:t>i</a:t>
            </a:r>
            <a:r>
              <a:rPr lang="en-PL" dirty="0"/>
              <a:t> konserwacja predykcyjna</a:t>
            </a:r>
          </a:p>
        </p:txBody>
      </p:sp>
      <p:sp>
        <p:nvSpPr>
          <p:cNvPr id="3" name="Content Placeholder 2">
            <a:extLst>
              <a:ext uri="{FF2B5EF4-FFF2-40B4-BE49-F238E27FC236}">
                <a16:creationId xmlns:a16="http://schemas.microsoft.com/office/drawing/2014/main" id="{76FF07A6-1BAC-73C5-4327-C3A3317BA921}"/>
              </a:ext>
            </a:extLst>
          </p:cNvPr>
          <p:cNvSpPr>
            <a:spLocks noGrp="1"/>
          </p:cNvSpPr>
          <p:nvPr>
            <p:ph idx="1"/>
          </p:nvPr>
        </p:nvSpPr>
        <p:spPr/>
        <p:txBody>
          <a:bodyPr/>
          <a:lstStyle/>
          <a:p>
            <a:pPr marL="0" indent="0">
              <a:buNone/>
            </a:pPr>
            <a:r>
              <a:rPr lang="en-GB" dirty="0" err="1"/>
              <a:t>Regresja</a:t>
            </a:r>
            <a:r>
              <a:rPr lang="en-GB" dirty="0"/>
              <a:t> jest </a:t>
            </a:r>
            <a:r>
              <a:rPr lang="en-GB" dirty="0" err="1"/>
              <a:t>wykorzystywana</a:t>
            </a:r>
            <a:r>
              <a:rPr lang="en-GB" dirty="0"/>
              <a:t> do </a:t>
            </a:r>
            <a:r>
              <a:rPr lang="en-GB" dirty="0" err="1"/>
              <a:t>przewidywania</a:t>
            </a:r>
            <a:r>
              <a:rPr lang="en-GB" dirty="0"/>
              <a:t> </a:t>
            </a:r>
            <a:r>
              <a:rPr lang="en-GB" dirty="0" err="1"/>
              <a:t>awarii</a:t>
            </a:r>
            <a:r>
              <a:rPr lang="en-GB" dirty="0"/>
              <a:t> </a:t>
            </a:r>
            <a:r>
              <a:rPr lang="en-GB" dirty="0" err="1"/>
              <a:t>urządzeń</a:t>
            </a:r>
            <a:r>
              <a:rPr lang="en-GB" dirty="0"/>
              <a:t> </a:t>
            </a:r>
            <a:r>
              <a:rPr lang="en-GB" dirty="0" err="1"/>
              <a:t>na</a:t>
            </a:r>
            <a:r>
              <a:rPr lang="en-GB" dirty="0"/>
              <a:t> </a:t>
            </a:r>
            <a:r>
              <a:rPr lang="en-GB" dirty="0" err="1"/>
              <a:t>podstawie</a:t>
            </a:r>
            <a:r>
              <a:rPr lang="en-GB" dirty="0"/>
              <a:t> </a:t>
            </a:r>
            <a:r>
              <a:rPr lang="en-GB" dirty="0" err="1"/>
              <a:t>historii</a:t>
            </a:r>
            <a:r>
              <a:rPr lang="en-GB" dirty="0"/>
              <a:t> ich </a:t>
            </a:r>
            <a:r>
              <a:rPr lang="en-GB" dirty="0" err="1"/>
              <a:t>pracy</a:t>
            </a:r>
            <a:r>
              <a:rPr lang="en-GB" dirty="0"/>
              <a:t>. W </a:t>
            </a:r>
            <a:r>
              <a:rPr lang="en-GB" dirty="0" err="1"/>
              <a:t>gazownictwie</a:t>
            </a:r>
            <a:r>
              <a:rPr lang="en-GB" dirty="0"/>
              <a:t>:</a:t>
            </a:r>
          </a:p>
          <a:p>
            <a:pPr>
              <a:buFont typeface="Arial" panose="020B0604020202020204" pitchFamily="34" charset="0"/>
              <a:buChar char="•"/>
            </a:pPr>
            <a:r>
              <a:rPr lang="en-GB" dirty="0" err="1"/>
              <a:t>Modele</a:t>
            </a:r>
            <a:r>
              <a:rPr lang="en-GB" dirty="0"/>
              <a:t> </a:t>
            </a:r>
            <a:r>
              <a:rPr lang="en-GB" dirty="0" err="1"/>
              <a:t>regresji</a:t>
            </a:r>
            <a:r>
              <a:rPr lang="en-GB" dirty="0"/>
              <a:t> </a:t>
            </a:r>
            <a:r>
              <a:rPr lang="en-GB" dirty="0" err="1"/>
              <a:t>pomagają</a:t>
            </a:r>
            <a:r>
              <a:rPr lang="en-GB" dirty="0"/>
              <a:t> </a:t>
            </a:r>
            <a:r>
              <a:rPr lang="en-GB" dirty="0" err="1"/>
              <a:t>przewidywać</a:t>
            </a:r>
            <a:r>
              <a:rPr lang="en-GB" dirty="0"/>
              <a:t>, </a:t>
            </a:r>
            <a:r>
              <a:rPr lang="en-GB" dirty="0" err="1"/>
              <a:t>kiedy</a:t>
            </a:r>
            <a:r>
              <a:rPr lang="en-GB" dirty="0"/>
              <a:t> </a:t>
            </a:r>
            <a:r>
              <a:rPr lang="en-GB" dirty="0" err="1"/>
              <a:t>nastąpi</a:t>
            </a:r>
            <a:r>
              <a:rPr lang="en-GB" dirty="0"/>
              <a:t> </a:t>
            </a:r>
            <a:r>
              <a:rPr lang="en-GB" dirty="0" err="1"/>
              <a:t>awaria</a:t>
            </a:r>
            <a:r>
              <a:rPr lang="en-GB" dirty="0"/>
              <a:t> </a:t>
            </a:r>
            <a:r>
              <a:rPr lang="en-GB" dirty="0" err="1"/>
              <a:t>urządzeń</a:t>
            </a:r>
            <a:r>
              <a:rPr lang="en-GB" dirty="0"/>
              <a:t>, </a:t>
            </a:r>
            <a:r>
              <a:rPr lang="en-GB" dirty="0" err="1"/>
              <a:t>takich</a:t>
            </a:r>
            <a:r>
              <a:rPr lang="en-GB" dirty="0"/>
              <a:t> jak </a:t>
            </a:r>
            <a:r>
              <a:rPr lang="en-GB" dirty="0" err="1"/>
              <a:t>rury</a:t>
            </a:r>
            <a:r>
              <a:rPr lang="en-GB" dirty="0"/>
              <a:t> </a:t>
            </a:r>
            <a:r>
              <a:rPr lang="en-GB" dirty="0" err="1"/>
              <a:t>gazowe</a:t>
            </a:r>
            <a:r>
              <a:rPr lang="en-GB" dirty="0"/>
              <a:t>.</a:t>
            </a:r>
          </a:p>
          <a:p>
            <a:pPr>
              <a:buFont typeface="Arial" panose="020B0604020202020204" pitchFamily="34" charset="0"/>
              <a:buChar char="•"/>
            </a:pPr>
            <a:r>
              <a:rPr lang="en-GB" dirty="0"/>
              <a:t>Na </a:t>
            </a:r>
            <a:r>
              <a:rPr lang="en-GB" dirty="0" err="1"/>
              <a:t>tej</a:t>
            </a:r>
            <a:r>
              <a:rPr lang="en-GB" dirty="0"/>
              <a:t> </a:t>
            </a:r>
            <a:r>
              <a:rPr lang="en-GB" dirty="0" err="1"/>
              <a:t>podstawie</a:t>
            </a:r>
            <a:r>
              <a:rPr lang="en-GB" dirty="0"/>
              <a:t> </a:t>
            </a:r>
            <a:r>
              <a:rPr lang="en-GB" dirty="0" err="1"/>
              <a:t>planuje</a:t>
            </a:r>
            <a:r>
              <a:rPr lang="en-GB" dirty="0"/>
              <a:t> </a:t>
            </a:r>
            <a:r>
              <a:rPr lang="en-GB" dirty="0" err="1"/>
              <a:t>się</a:t>
            </a:r>
            <a:r>
              <a:rPr lang="en-GB" dirty="0"/>
              <a:t> </a:t>
            </a:r>
            <a:r>
              <a:rPr lang="en-GB" dirty="0" err="1"/>
              <a:t>konserwację</a:t>
            </a:r>
            <a:r>
              <a:rPr lang="en-GB" dirty="0"/>
              <a:t> </a:t>
            </a:r>
            <a:r>
              <a:rPr lang="en-GB" dirty="0" err="1"/>
              <a:t>i</a:t>
            </a:r>
            <a:r>
              <a:rPr lang="en-GB" dirty="0"/>
              <a:t> </a:t>
            </a:r>
            <a:r>
              <a:rPr lang="en-GB" dirty="0" err="1"/>
              <a:t>wymianę</a:t>
            </a:r>
            <a:r>
              <a:rPr lang="en-GB" dirty="0"/>
              <a:t> </a:t>
            </a:r>
            <a:r>
              <a:rPr lang="en-GB" dirty="0" err="1"/>
              <a:t>urządzeń</a:t>
            </a:r>
            <a:r>
              <a:rPr lang="en-GB" dirty="0"/>
              <a:t>, co </a:t>
            </a:r>
            <a:r>
              <a:rPr lang="en-GB" dirty="0" err="1"/>
              <a:t>pozwala</a:t>
            </a:r>
            <a:r>
              <a:rPr lang="en-GB" dirty="0"/>
              <a:t> </a:t>
            </a:r>
            <a:r>
              <a:rPr lang="en-GB" dirty="0" err="1"/>
              <a:t>zwiększyć</a:t>
            </a:r>
            <a:r>
              <a:rPr lang="en-GB" dirty="0"/>
              <a:t> </a:t>
            </a:r>
            <a:r>
              <a:rPr lang="en-GB" dirty="0" err="1"/>
              <a:t>bezpieczeństwo</a:t>
            </a:r>
            <a:r>
              <a:rPr lang="en-GB" dirty="0"/>
              <a:t> </a:t>
            </a:r>
            <a:r>
              <a:rPr lang="en-GB" dirty="0" err="1"/>
              <a:t>i</a:t>
            </a:r>
            <a:r>
              <a:rPr lang="en-GB" dirty="0"/>
              <a:t> </a:t>
            </a:r>
            <a:r>
              <a:rPr lang="en-GB" dirty="0" err="1"/>
              <a:t>zmniejszyć</a:t>
            </a:r>
            <a:r>
              <a:rPr lang="en-GB" dirty="0"/>
              <a:t> </a:t>
            </a:r>
            <a:r>
              <a:rPr lang="en-GB" dirty="0" err="1"/>
              <a:t>koszty</a:t>
            </a:r>
            <a:r>
              <a:rPr lang="en-GB" dirty="0"/>
              <a:t> </a:t>
            </a:r>
            <a:r>
              <a:rPr lang="en-GB" dirty="0" err="1"/>
              <a:t>operacyjne</a:t>
            </a:r>
            <a:r>
              <a:rPr lang="en-GB" dirty="0"/>
              <a:t>. </a:t>
            </a:r>
            <a:r>
              <a:rPr lang="en-GB" dirty="0" err="1"/>
              <a:t>Dzięki</a:t>
            </a:r>
            <a:r>
              <a:rPr lang="en-GB" dirty="0"/>
              <a:t> </a:t>
            </a:r>
            <a:r>
              <a:rPr lang="en-GB" dirty="0" err="1"/>
              <a:t>tej</a:t>
            </a:r>
            <a:r>
              <a:rPr lang="en-GB" dirty="0"/>
              <a:t> </a:t>
            </a:r>
            <a:r>
              <a:rPr lang="en-GB" dirty="0" err="1"/>
              <a:t>metodzie</a:t>
            </a:r>
            <a:r>
              <a:rPr lang="en-GB" dirty="0"/>
              <a:t> </a:t>
            </a:r>
            <a:r>
              <a:rPr lang="en-GB" dirty="0" err="1"/>
              <a:t>można</a:t>
            </a:r>
            <a:r>
              <a:rPr lang="en-GB" dirty="0"/>
              <a:t> </a:t>
            </a:r>
            <a:r>
              <a:rPr lang="en-GB" dirty="0" err="1"/>
              <a:t>unikać</a:t>
            </a:r>
            <a:r>
              <a:rPr lang="en-GB" dirty="0"/>
              <a:t> </a:t>
            </a:r>
            <a:r>
              <a:rPr lang="en-GB" dirty="0" err="1"/>
              <a:t>kosztownych</a:t>
            </a:r>
            <a:r>
              <a:rPr lang="en-GB" dirty="0"/>
              <a:t> </a:t>
            </a:r>
            <a:r>
              <a:rPr lang="en-GB" dirty="0" err="1"/>
              <a:t>napraw</a:t>
            </a:r>
            <a:r>
              <a:rPr lang="en-GB" dirty="0"/>
              <a:t> </a:t>
            </a:r>
            <a:r>
              <a:rPr lang="en-GB" dirty="0" err="1"/>
              <a:t>oraz</a:t>
            </a:r>
            <a:r>
              <a:rPr lang="en-GB" dirty="0"/>
              <a:t> </a:t>
            </a:r>
            <a:r>
              <a:rPr lang="en-GB" dirty="0" err="1"/>
              <a:t>awarii</a:t>
            </a:r>
            <a:r>
              <a:rPr lang="en-GB" dirty="0"/>
              <a:t> w </a:t>
            </a:r>
            <a:r>
              <a:rPr lang="en-GB" dirty="0" err="1"/>
              <a:t>krytycznych</a:t>
            </a:r>
            <a:r>
              <a:rPr lang="en-GB" dirty="0"/>
              <a:t> </a:t>
            </a:r>
            <a:r>
              <a:rPr lang="en-GB" dirty="0" err="1"/>
              <a:t>momentach</a:t>
            </a:r>
            <a:r>
              <a:rPr lang="en-GB" dirty="0"/>
              <a:t>.</a:t>
            </a:r>
          </a:p>
          <a:p>
            <a:endParaRPr lang="en-PL" dirty="0"/>
          </a:p>
        </p:txBody>
      </p:sp>
    </p:spTree>
    <p:extLst>
      <p:ext uri="{BB962C8B-B14F-4D97-AF65-F5344CB8AC3E}">
        <p14:creationId xmlns:p14="http://schemas.microsoft.com/office/powerpoint/2010/main" val="2967359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D362-5BD3-68D5-23CB-658B7A8907C3}"/>
              </a:ext>
            </a:extLst>
          </p:cNvPr>
          <p:cNvSpPr>
            <a:spLocks noGrp="1"/>
          </p:cNvSpPr>
          <p:nvPr>
            <p:ph type="title"/>
          </p:nvPr>
        </p:nvSpPr>
        <p:spPr/>
        <p:txBody>
          <a:bodyPr/>
          <a:lstStyle/>
          <a:p>
            <a:r>
              <a:rPr lang="pl-PL" dirty="0"/>
              <a:t>Przykład: przewidywanie awarii rur</a:t>
            </a:r>
          </a:p>
        </p:txBody>
      </p:sp>
      <p:sp>
        <p:nvSpPr>
          <p:cNvPr id="3" name="Content Placeholder 2">
            <a:extLst>
              <a:ext uri="{FF2B5EF4-FFF2-40B4-BE49-F238E27FC236}">
                <a16:creationId xmlns:a16="http://schemas.microsoft.com/office/drawing/2014/main" id="{4F131B44-2EEC-AA56-55E8-8291F841BF34}"/>
              </a:ext>
            </a:extLst>
          </p:cNvPr>
          <p:cNvSpPr>
            <a:spLocks noGrp="1"/>
          </p:cNvSpPr>
          <p:nvPr>
            <p:ph idx="1"/>
          </p:nvPr>
        </p:nvSpPr>
        <p:spPr/>
        <p:txBody>
          <a:bodyPr/>
          <a:lstStyle/>
          <a:p>
            <a:pPr marL="0" indent="0">
              <a:buNone/>
            </a:pPr>
            <a:r>
              <a:rPr lang="en-GB" b="1" dirty="0" err="1"/>
              <a:t>Zbieranie</a:t>
            </a:r>
            <a:r>
              <a:rPr lang="en-GB" b="1" dirty="0"/>
              <a:t> </a:t>
            </a:r>
            <a:r>
              <a:rPr lang="en-GB" b="1" dirty="0" err="1"/>
              <a:t>danych</a:t>
            </a:r>
            <a:r>
              <a:rPr lang="en-GB" dirty="0"/>
              <a:t>: Aby </a:t>
            </a:r>
            <a:r>
              <a:rPr lang="en-GB" dirty="0" err="1"/>
              <a:t>stworzyć</a:t>
            </a:r>
            <a:r>
              <a:rPr lang="en-GB" dirty="0"/>
              <a:t> model </a:t>
            </a:r>
            <a:r>
              <a:rPr lang="en-GB" dirty="0" err="1"/>
              <a:t>regresji</a:t>
            </a:r>
            <a:r>
              <a:rPr lang="en-GB" dirty="0"/>
              <a:t>, </a:t>
            </a:r>
            <a:r>
              <a:rPr lang="en-GB" dirty="0" err="1"/>
              <a:t>zbiera</a:t>
            </a:r>
            <a:r>
              <a:rPr lang="en-GB" dirty="0"/>
              <a:t> </a:t>
            </a:r>
            <a:r>
              <a:rPr lang="en-GB" dirty="0" err="1"/>
              <a:t>się</a:t>
            </a:r>
            <a:r>
              <a:rPr lang="en-GB" dirty="0"/>
              <a:t> </a:t>
            </a:r>
            <a:r>
              <a:rPr lang="en-GB" dirty="0" err="1"/>
              <a:t>dane</a:t>
            </a:r>
            <a:r>
              <a:rPr lang="en-GB" dirty="0"/>
              <a:t> </a:t>
            </a:r>
            <a:r>
              <a:rPr lang="en-GB" dirty="0" err="1"/>
              <a:t>historyczne</a:t>
            </a:r>
            <a:r>
              <a:rPr lang="en-GB" dirty="0"/>
              <a:t> </a:t>
            </a:r>
            <a:r>
              <a:rPr lang="en-GB" dirty="0" err="1"/>
              <a:t>dotyczące</a:t>
            </a:r>
            <a:r>
              <a:rPr lang="en-GB" dirty="0"/>
              <a:t> </a:t>
            </a:r>
            <a:r>
              <a:rPr lang="en-GB" dirty="0" err="1"/>
              <a:t>rur</a:t>
            </a:r>
            <a:r>
              <a:rPr lang="en-GB" dirty="0"/>
              <a:t> </a:t>
            </a:r>
            <a:r>
              <a:rPr lang="en-GB" dirty="0" err="1"/>
              <a:t>gazowych</a:t>
            </a:r>
            <a:r>
              <a:rPr lang="en-GB" dirty="0"/>
              <a:t>. </a:t>
            </a:r>
            <a:r>
              <a:rPr lang="en-GB" dirty="0" err="1"/>
              <a:t>Te</a:t>
            </a:r>
            <a:r>
              <a:rPr lang="en-GB" dirty="0"/>
              <a:t> </a:t>
            </a:r>
            <a:r>
              <a:rPr lang="en-GB" dirty="0" err="1"/>
              <a:t>dane</a:t>
            </a:r>
            <a:r>
              <a:rPr lang="en-GB" dirty="0"/>
              <a:t> </a:t>
            </a:r>
            <a:r>
              <a:rPr lang="en-GB" dirty="0" err="1"/>
              <a:t>mogą</a:t>
            </a:r>
            <a:r>
              <a:rPr lang="en-GB" dirty="0"/>
              <a:t> </a:t>
            </a:r>
            <a:r>
              <a:rPr lang="en-GB" dirty="0" err="1"/>
              <a:t>obejmować</a:t>
            </a:r>
            <a:r>
              <a:rPr lang="en-GB" dirty="0"/>
              <a:t>:</a:t>
            </a:r>
          </a:p>
          <a:p>
            <a:pPr>
              <a:buFont typeface="Arial" panose="020B0604020202020204" pitchFamily="34" charset="0"/>
              <a:buChar char="•"/>
            </a:pPr>
            <a:r>
              <a:rPr lang="en-GB" b="1" dirty="0" err="1"/>
              <a:t>Wiek</a:t>
            </a:r>
            <a:r>
              <a:rPr lang="en-GB" b="1" dirty="0"/>
              <a:t> </a:t>
            </a:r>
            <a:r>
              <a:rPr lang="en-GB" b="1" dirty="0" err="1"/>
              <a:t>rur</a:t>
            </a:r>
            <a:r>
              <a:rPr lang="en-GB" dirty="0"/>
              <a:t> – </a:t>
            </a:r>
            <a:r>
              <a:rPr lang="en-GB" dirty="0" err="1"/>
              <a:t>starsze</a:t>
            </a:r>
            <a:r>
              <a:rPr lang="en-GB" dirty="0"/>
              <a:t> </a:t>
            </a:r>
            <a:r>
              <a:rPr lang="en-GB" dirty="0" err="1"/>
              <a:t>rury</a:t>
            </a:r>
            <a:r>
              <a:rPr lang="en-GB" dirty="0"/>
              <a:t> </a:t>
            </a:r>
            <a:r>
              <a:rPr lang="en-GB" dirty="0" err="1"/>
              <a:t>mogą</a:t>
            </a:r>
            <a:r>
              <a:rPr lang="en-GB" dirty="0"/>
              <a:t> </a:t>
            </a:r>
            <a:r>
              <a:rPr lang="en-GB" dirty="0" err="1"/>
              <a:t>być</a:t>
            </a:r>
            <a:r>
              <a:rPr lang="en-GB" dirty="0"/>
              <a:t> </a:t>
            </a:r>
            <a:r>
              <a:rPr lang="en-GB" dirty="0" err="1"/>
              <a:t>bardziej</a:t>
            </a:r>
            <a:r>
              <a:rPr lang="en-GB" dirty="0"/>
              <a:t> </a:t>
            </a:r>
            <a:r>
              <a:rPr lang="en-GB" dirty="0" err="1"/>
              <a:t>podatne</a:t>
            </a:r>
            <a:r>
              <a:rPr lang="en-GB" dirty="0"/>
              <a:t> </a:t>
            </a:r>
            <a:r>
              <a:rPr lang="en-GB" dirty="0" err="1"/>
              <a:t>na</a:t>
            </a:r>
            <a:r>
              <a:rPr lang="en-GB" dirty="0"/>
              <a:t> </a:t>
            </a:r>
            <a:r>
              <a:rPr lang="en-GB" dirty="0" err="1"/>
              <a:t>awarie</a:t>
            </a:r>
            <a:r>
              <a:rPr lang="en-GB" dirty="0"/>
              <a:t>.</a:t>
            </a:r>
          </a:p>
          <a:p>
            <a:pPr>
              <a:buFont typeface="Arial" panose="020B0604020202020204" pitchFamily="34" charset="0"/>
              <a:buChar char="•"/>
            </a:pPr>
            <a:r>
              <a:rPr lang="en-GB" b="1" dirty="0" err="1"/>
              <a:t>Ciśnienie</a:t>
            </a:r>
            <a:r>
              <a:rPr lang="en-GB" b="1" dirty="0"/>
              <a:t> </a:t>
            </a:r>
            <a:r>
              <a:rPr lang="en-GB" b="1" dirty="0" err="1"/>
              <a:t>gazu</a:t>
            </a:r>
            <a:r>
              <a:rPr lang="en-GB" dirty="0"/>
              <a:t> – </a:t>
            </a:r>
            <a:r>
              <a:rPr lang="en-GB" dirty="0" err="1"/>
              <a:t>wysokie</a:t>
            </a:r>
            <a:r>
              <a:rPr lang="en-GB" dirty="0"/>
              <a:t> </a:t>
            </a:r>
            <a:r>
              <a:rPr lang="en-GB" dirty="0" err="1"/>
              <a:t>ciśnienie</a:t>
            </a:r>
            <a:r>
              <a:rPr lang="en-GB" dirty="0"/>
              <a:t> </a:t>
            </a:r>
            <a:r>
              <a:rPr lang="en-GB" dirty="0" err="1"/>
              <a:t>może</a:t>
            </a:r>
            <a:r>
              <a:rPr lang="en-GB" dirty="0"/>
              <a:t> </a:t>
            </a:r>
            <a:r>
              <a:rPr lang="en-GB" dirty="0" err="1"/>
              <a:t>przyspieszać</a:t>
            </a:r>
            <a:r>
              <a:rPr lang="en-GB" dirty="0"/>
              <a:t> </a:t>
            </a:r>
            <a:r>
              <a:rPr lang="en-GB" dirty="0" err="1"/>
              <a:t>zużycie</a:t>
            </a:r>
            <a:r>
              <a:rPr lang="en-GB" dirty="0"/>
              <a:t> </a:t>
            </a:r>
            <a:r>
              <a:rPr lang="en-GB" dirty="0" err="1"/>
              <a:t>rur</a:t>
            </a:r>
            <a:r>
              <a:rPr lang="en-GB" dirty="0"/>
              <a:t>.</a:t>
            </a:r>
          </a:p>
          <a:p>
            <a:pPr>
              <a:buFont typeface="Arial" panose="020B0604020202020204" pitchFamily="34" charset="0"/>
              <a:buChar char="•"/>
            </a:pPr>
            <a:r>
              <a:rPr lang="en-GB" b="1" dirty="0" err="1"/>
              <a:t>Temperatura</a:t>
            </a:r>
            <a:r>
              <a:rPr lang="en-GB" b="1" dirty="0"/>
              <a:t> </a:t>
            </a:r>
            <a:r>
              <a:rPr lang="en-GB" b="1" dirty="0" err="1"/>
              <a:t>otoczenia</a:t>
            </a:r>
            <a:r>
              <a:rPr lang="en-GB" dirty="0"/>
              <a:t> – </a:t>
            </a:r>
            <a:r>
              <a:rPr lang="en-GB" dirty="0" err="1"/>
              <a:t>ekstremalne</a:t>
            </a:r>
            <a:r>
              <a:rPr lang="en-GB" dirty="0"/>
              <a:t> </a:t>
            </a:r>
            <a:r>
              <a:rPr lang="en-GB" dirty="0" err="1"/>
              <a:t>warunki</a:t>
            </a:r>
            <a:r>
              <a:rPr lang="en-GB" dirty="0"/>
              <a:t> </a:t>
            </a:r>
            <a:r>
              <a:rPr lang="en-GB" dirty="0" err="1"/>
              <a:t>pogodowe</a:t>
            </a:r>
            <a:r>
              <a:rPr lang="en-GB" dirty="0"/>
              <a:t> </a:t>
            </a:r>
            <a:r>
              <a:rPr lang="en-GB" dirty="0" err="1"/>
              <a:t>mogą</a:t>
            </a:r>
            <a:r>
              <a:rPr lang="en-GB" dirty="0"/>
              <a:t> </a:t>
            </a:r>
            <a:r>
              <a:rPr lang="en-GB" dirty="0" err="1"/>
              <a:t>wpływać</a:t>
            </a:r>
            <a:r>
              <a:rPr lang="en-GB" dirty="0"/>
              <a:t> </a:t>
            </a:r>
            <a:r>
              <a:rPr lang="en-GB" dirty="0" err="1"/>
              <a:t>na</a:t>
            </a:r>
            <a:r>
              <a:rPr lang="en-GB" dirty="0"/>
              <a:t> stan </a:t>
            </a:r>
            <a:r>
              <a:rPr lang="en-GB" dirty="0" err="1"/>
              <a:t>rur</a:t>
            </a:r>
            <a:r>
              <a:rPr lang="en-GB" dirty="0"/>
              <a:t>.</a:t>
            </a:r>
          </a:p>
          <a:p>
            <a:pPr>
              <a:buFont typeface="Arial" panose="020B0604020202020204" pitchFamily="34" charset="0"/>
              <a:buChar char="•"/>
            </a:pPr>
            <a:r>
              <a:rPr lang="en-GB" b="1" dirty="0"/>
              <a:t>Historia </a:t>
            </a:r>
            <a:r>
              <a:rPr lang="en-GB" b="1" dirty="0" err="1"/>
              <a:t>konserwacji</a:t>
            </a:r>
            <a:r>
              <a:rPr lang="en-GB" dirty="0"/>
              <a:t> – </a:t>
            </a:r>
            <a:r>
              <a:rPr lang="en-GB" dirty="0" err="1"/>
              <a:t>częstotliwość</a:t>
            </a:r>
            <a:r>
              <a:rPr lang="en-GB" dirty="0"/>
              <a:t> </a:t>
            </a:r>
            <a:r>
              <a:rPr lang="en-GB" dirty="0" err="1"/>
              <a:t>napraw</a:t>
            </a:r>
            <a:r>
              <a:rPr lang="en-GB" dirty="0"/>
              <a:t> </a:t>
            </a:r>
            <a:r>
              <a:rPr lang="en-GB" dirty="0" err="1"/>
              <a:t>i</a:t>
            </a:r>
            <a:r>
              <a:rPr lang="en-GB" dirty="0"/>
              <a:t> </a:t>
            </a:r>
            <a:r>
              <a:rPr lang="en-GB" dirty="0" err="1"/>
              <a:t>przeglądów</a:t>
            </a:r>
            <a:r>
              <a:rPr lang="en-GB" dirty="0"/>
              <a:t>.</a:t>
            </a:r>
          </a:p>
          <a:p>
            <a:pPr>
              <a:buFont typeface="Arial" panose="020B0604020202020204" pitchFamily="34" charset="0"/>
              <a:buChar char="•"/>
            </a:pPr>
            <a:r>
              <a:rPr lang="en-GB" b="1" dirty="0" err="1"/>
              <a:t>Wykryte</a:t>
            </a:r>
            <a:r>
              <a:rPr lang="en-GB" b="1" dirty="0"/>
              <a:t> </a:t>
            </a:r>
            <a:r>
              <a:rPr lang="en-GB" b="1" dirty="0" err="1"/>
              <a:t>mikropęknięcia</a:t>
            </a:r>
            <a:r>
              <a:rPr lang="en-GB" dirty="0"/>
              <a:t> </a:t>
            </a:r>
            <a:r>
              <a:rPr lang="en-GB" dirty="0" err="1"/>
              <a:t>i</a:t>
            </a:r>
            <a:r>
              <a:rPr lang="en-GB" dirty="0"/>
              <a:t> </a:t>
            </a:r>
            <a:r>
              <a:rPr lang="en-GB" dirty="0" err="1"/>
              <a:t>inne</a:t>
            </a:r>
            <a:r>
              <a:rPr lang="en-GB" dirty="0"/>
              <a:t> </a:t>
            </a:r>
            <a:r>
              <a:rPr lang="en-GB" dirty="0" err="1"/>
              <a:t>uszkodzenia</a:t>
            </a:r>
            <a:r>
              <a:rPr lang="en-GB" dirty="0"/>
              <a:t>, </a:t>
            </a:r>
            <a:r>
              <a:rPr lang="en-GB" dirty="0" err="1"/>
              <a:t>które</a:t>
            </a:r>
            <a:r>
              <a:rPr lang="en-GB" dirty="0"/>
              <a:t> </a:t>
            </a:r>
            <a:r>
              <a:rPr lang="en-GB" dirty="0" err="1"/>
              <a:t>były</a:t>
            </a:r>
            <a:r>
              <a:rPr lang="en-GB" dirty="0"/>
              <a:t> </a:t>
            </a:r>
            <a:r>
              <a:rPr lang="en-GB" dirty="0" err="1"/>
              <a:t>wcześniej</a:t>
            </a:r>
            <a:r>
              <a:rPr lang="en-GB" dirty="0"/>
              <a:t> </a:t>
            </a:r>
            <a:r>
              <a:rPr lang="en-GB" dirty="0" err="1"/>
              <a:t>naprawiane</a:t>
            </a:r>
            <a:r>
              <a:rPr lang="en-GB" dirty="0"/>
              <a:t>.</a:t>
            </a:r>
          </a:p>
          <a:p>
            <a:endParaRPr lang="pl-PL" dirty="0"/>
          </a:p>
        </p:txBody>
      </p:sp>
    </p:spTree>
    <p:extLst>
      <p:ext uri="{BB962C8B-B14F-4D97-AF65-F5344CB8AC3E}">
        <p14:creationId xmlns:p14="http://schemas.microsoft.com/office/powerpoint/2010/main" val="1493007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843B9-29E4-BFE1-A3B2-6B422675F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AA865-8B1E-6148-E362-82725D2CA3D0}"/>
              </a:ext>
            </a:extLst>
          </p:cNvPr>
          <p:cNvSpPr>
            <a:spLocks noGrp="1"/>
          </p:cNvSpPr>
          <p:nvPr>
            <p:ph type="title"/>
          </p:nvPr>
        </p:nvSpPr>
        <p:spPr/>
        <p:txBody>
          <a:bodyPr/>
          <a:lstStyle/>
          <a:p>
            <a:r>
              <a:rPr lang="pl-PL" dirty="0"/>
              <a:t>Przykład: przewidywanie awarii rur</a:t>
            </a:r>
          </a:p>
        </p:txBody>
      </p:sp>
      <p:sp>
        <p:nvSpPr>
          <p:cNvPr id="3" name="Content Placeholder 2">
            <a:extLst>
              <a:ext uri="{FF2B5EF4-FFF2-40B4-BE49-F238E27FC236}">
                <a16:creationId xmlns:a16="http://schemas.microsoft.com/office/drawing/2014/main" id="{78F92FF5-0F29-A812-D3AD-ABE2B53DCC2F}"/>
              </a:ext>
            </a:extLst>
          </p:cNvPr>
          <p:cNvSpPr>
            <a:spLocks noGrp="1"/>
          </p:cNvSpPr>
          <p:nvPr>
            <p:ph idx="1"/>
          </p:nvPr>
        </p:nvSpPr>
        <p:spPr/>
        <p:txBody>
          <a:bodyPr>
            <a:normAutofit lnSpcReduction="10000"/>
          </a:bodyPr>
          <a:lstStyle/>
          <a:p>
            <a:r>
              <a:rPr lang="en-GB" b="1" dirty="0"/>
              <a:t>Model </a:t>
            </a:r>
            <a:r>
              <a:rPr lang="en-GB" b="1" dirty="0" err="1"/>
              <a:t>regresji</a:t>
            </a:r>
            <a:r>
              <a:rPr lang="en-GB" dirty="0"/>
              <a:t>: Po </a:t>
            </a:r>
            <a:r>
              <a:rPr lang="en-GB" dirty="0" err="1"/>
              <a:t>zebraniu</a:t>
            </a:r>
            <a:r>
              <a:rPr lang="en-GB" dirty="0"/>
              <a:t> </a:t>
            </a:r>
            <a:r>
              <a:rPr lang="en-GB" dirty="0" err="1"/>
              <a:t>danych</a:t>
            </a:r>
            <a:r>
              <a:rPr lang="en-GB" dirty="0"/>
              <a:t>, model </a:t>
            </a:r>
            <a:r>
              <a:rPr lang="en-GB" dirty="0" err="1"/>
              <a:t>regresji</a:t>
            </a:r>
            <a:r>
              <a:rPr lang="en-GB" dirty="0"/>
              <a:t> (np. </a:t>
            </a:r>
            <a:r>
              <a:rPr lang="en-GB" dirty="0" err="1"/>
              <a:t>regresja</a:t>
            </a:r>
            <a:r>
              <a:rPr lang="en-GB" dirty="0"/>
              <a:t> </a:t>
            </a:r>
            <a:r>
              <a:rPr lang="en-GB" dirty="0" err="1"/>
              <a:t>liniowa</a:t>
            </a:r>
            <a:r>
              <a:rPr lang="en-GB" dirty="0"/>
              <a:t> </a:t>
            </a:r>
            <a:r>
              <a:rPr lang="en-GB" dirty="0" err="1"/>
              <a:t>lub</a:t>
            </a:r>
            <a:r>
              <a:rPr lang="en-GB" dirty="0"/>
              <a:t> </a:t>
            </a:r>
            <a:r>
              <a:rPr lang="en-GB" dirty="0" err="1"/>
              <a:t>regresja</a:t>
            </a:r>
            <a:r>
              <a:rPr lang="en-GB" dirty="0"/>
              <a:t> </a:t>
            </a:r>
            <a:r>
              <a:rPr lang="en-GB" dirty="0" err="1"/>
              <a:t>wieloraka</a:t>
            </a:r>
            <a:r>
              <a:rPr lang="en-GB" dirty="0"/>
              <a:t>) jest </a:t>
            </a:r>
            <a:r>
              <a:rPr lang="en-GB" dirty="0" err="1"/>
              <a:t>używany</a:t>
            </a:r>
            <a:r>
              <a:rPr lang="en-GB" dirty="0"/>
              <a:t> do </a:t>
            </a:r>
            <a:r>
              <a:rPr lang="en-GB" dirty="0" err="1"/>
              <a:t>analizy</a:t>
            </a:r>
            <a:r>
              <a:rPr lang="en-GB" dirty="0"/>
              <a:t> </a:t>
            </a:r>
            <a:r>
              <a:rPr lang="en-GB" dirty="0" err="1"/>
              <a:t>zależności</a:t>
            </a:r>
            <a:r>
              <a:rPr lang="en-GB" dirty="0"/>
              <a:t> </a:t>
            </a:r>
            <a:r>
              <a:rPr lang="en-GB" dirty="0" err="1"/>
              <a:t>między</a:t>
            </a:r>
            <a:r>
              <a:rPr lang="en-GB" dirty="0"/>
              <a:t> </a:t>
            </a:r>
            <a:r>
              <a:rPr lang="en-GB" dirty="0" err="1"/>
              <a:t>tymi</a:t>
            </a:r>
            <a:r>
              <a:rPr lang="en-GB" dirty="0"/>
              <a:t> </a:t>
            </a:r>
            <a:r>
              <a:rPr lang="en-GB" dirty="0" err="1"/>
              <a:t>zmiennymi</a:t>
            </a:r>
            <a:r>
              <a:rPr lang="en-GB" dirty="0"/>
              <a:t> a </a:t>
            </a:r>
            <a:r>
              <a:rPr lang="en-GB" dirty="0" err="1"/>
              <a:t>wystąpieniem</a:t>
            </a:r>
            <a:r>
              <a:rPr lang="en-GB" dirty="0"/>
              <a:t> </a:t>
            </a:r>
            <a:r>
              <a:rPr lang="en-GB" dirty="0" err="1"/>
              <a:t>awarii</a:t>
            </a:r>
            <a:r>
              <a:rPr lang="en-GB" dirty="0"/>
              <a:t>. Na </a:t>
            </a:r>
            <a:r>
              <a:rPr lang="en-GB" dirty="0" err="1"/>
              <a:t>przykład</a:t>
            </a:r>
            <a:r>
              <a:rPr lang="en-GB" dirty="0"/>
              <a:t>, </a:t>
            </a:r>
            <a:r>
              <a:rPr lang="en-GB" dirty="0" err="1"/>
              <a:t>może</a:t>
            </a:r>
            <a:r>
              <a:rPr lang="en-GB" dirty="0"/>
              <a:t> </a:t>
            </a:r>
            <a:r>
              <a:rPr lang="en-GB" dirty="0" err="1"/>
              <a:t>zostać</a:t>
            </a:r>
            <a:r>
              <a:rPr lang="en-GB" dirty="0"/>
              <a:t> </a:t>
            </a:r>
            <a:r>
              <a:rPr lang="en-GB" dirty="0" err="1"/>
              <a:t>opracowany</a:t>
            </a:r>
            <a:r>
              <a:rPr lang="en-GB" dirty="0"/>
              <a:t> model, </a:t>
            </a:r>
            <a:r>
              <a:rPr lang="en-GB" dirty="0" err="1"/>
              <a:t>który</a:t>
            </a:r>
            <a:r>
              <a:rPr lang="en-GB" dirty="0"/>
              <a:t> </a:t>
            </a:r>
            <a:r>
              <a:rPr lang="en-GB" dirty="0" err="1"/>
              <a:t>na</a:t>
            </a:r>
            <a:r>
              <a:rPr lang="en-GB" dirty="0"/>
              <a:t> </a:t>
            </a:r>
            <a:r>
              <a:rPr lang="en-GB" dirty="0" err="1"/>
              <a:t>podstawie</a:t>
            </a:r>
            <a:r>
              <a:rPr lang="en-GB" dirty="0"/>
              <a:t> </a:t>
            </a:r>
            <a:r>
              <a:rPr lang="en-GB" dirty="0" err="1"/>
              <a:t>wieku</a:t>
            </a:r>
            <a:r>
              <a:rPr lang="en-GB" dirty="0"/>
              <a:t> </a:t>
            </a:r>
            <a:r>
              <a:rPr lang="en-GB" dirty="0" err="1"/>
              <a:t>rury</a:t>
            </a:r>
            <a:r>
              <a:rPr lang="en-GB" dirty="0"/>
              <a:t>, </a:t>
            </a:r>
            <a:r>
              <a:rPr lang="en-GB" dirty="0" err="1"/>
              <a:t>ciśnienia</a:t>
            </a:r>
            <a:r>
              <a:rPr lang="en-GB" dirty="0"/>
              <a:t> </a:t>
            </a:r>
            <a:r>
              <a:rPr lang="en-GB" dirty="0" err="1"/>
              <a:t>gazu</a:t>
            </a:r>
            <a:r>
              <a:rPr lang="en-GB" dirty="0"/>
              <a:t> </a:t>
            </a:r>
            <a:r>
              <a:rPr lang="en-GB" dirty="0" err="1"/>
              <a:t>i</a:t>
            </a:r>
            <a:r>
              <a:rPr lang="en-GB" dirty="0"/>
              <a:t> </a:t>
            </a:r>
            <a:r>
              <a:rPr lang="en-GB" dirty="0" err="1"/>
              <a:t>temperatury</a:t>
            </a:r>
            <a:r>
              <a:rPr lang="en-GB" dirty="0"/>
              <a:t> </a:t>
            </a:r>
            <a:r>
              <a:rPr lang="en-GB" dirty="0" err="1"/>
              <a:t>przewiduje</a:t>
            </a:r>
            <a:r>
              <a:rPr lang="en-GB" dirty="0"/>
              <a:t> </a:t>
            </a:r>
            <a:r>
              <a:rPr lang="en-GB" dirty="0" err="1"/>
              <a:t>prawdopodobieństwo</a:t>
            </a:r>
            <a:r>
              <a:rPr lang="en-GB" dirty="0"/>
              <a:t> </a:t>
            </a:r>
            <a:r>
              <a:rPr lang="en-GB" dirty="0" err="1"/>
              <a:t>awarii</a:t>
            </a:r>
            <a:r>
              <a:rPr lang="en-GB" dirty="0"/>
              <a:t> w </a:t>
            </a:r>
            <a:r>
              <a:rPr lang="en-GB" dirty="0" err="1"/>
              <a:t>określonym</a:t>
            </a:r>
            <a:r>
              <a:rPr lang="en-GB" dirty="0"/>
              <a:t> </a:t>
            </a:r>
            <a:r>
              <a:rPr lang="en-GB" dirty="0" err="1"/>
              <a:t>czasie</a:t>
            </a:r>
            <a:r>
              <a:rPr lang="en-GB" dirty="0"/>
              <a:t>.</a:t>
            </a:r>
          </a:p>
          <a:p>
            <a:r>
              <a:rPr lang="en-GB" b="1" dirty="0"/>
              <a:t>Analiza </a:t>
            </a:r>
            <a:r>
              <a:rPr lang="en-GB" b="1" dirty="0" err="1"/>
              <a:t>wyników</a:t>
            </a:r>
            <a:r>
              <a:rPr lang="en-GB" dirty="0"/>
              <a:t>: Model </a:t>
            </a:r>
            <a:r>
              <a:rPr lang="en-GB" dirty="0" err="1"/>
              <a:t>regresji</a:t>
            </a:r>
            <a:r>
              <a:rPr lang="en-GB" dirty="0"/>
              <a:t> </a:t>
            </a:r>
            <a:r>
              <a:rPr lang="en-GB" dirty="0" err="1"/>
              <a:t>może</a:t>
            </a:r>
            <a:r>
              <a:rPr lang="en-GB" dirty="0"/>
              <a:t> </a:t>
            </a:r>
            <a:r>
              <a:rPr lang="en-GB" dirty="0" err="1"/>
              <a:t>wskazać</a:t>
            </a:r>
            <a:r>
              <a:rPr lang="en-GB" dirty="0"/>
              <a:t>, </a:t>
            </a:r>
            <a:r>
              <a:rPr lang="en-GB" dirty="0" err="1"/>
              <a:t>które</a:t>
            </a:r>
            <a:r>
              <a:rPr lang="en-GB" dirty="0"/>
              <a:t> </a:t>
            </a:r>
            <a:r>
              <a:rPr lang="en-GB" dirty="0" err="1"/>
              <a:t>zmienne</a:t>
            </a:r>
            <a:r>
              <a:rPr lang="en-GB" dirty="0"/>
              <a:t> </a:t>
            </a:r>
            <a:r>
              <a:rPr lang="en-GB" dirty="0" err="1"/>
              <a:t>mają</a:t>
            </a:r>
            <a:r>
              <a:rPr lang="en-GB" dirty="0"/>
              <a:t> </a:t>
            </a:r>
            <a:r>
              <a:rPr lang="en-GB" dirty="0" err="1"/>
              <a:t>największy</a:t>
            </a:r>
            <a:r>
              <a:rPr lang="en-GB" dirty="0"/>
              <a:t> </a:t>
            </a:r>
            <a:r>
              <a:rPr lang="en-GB" dirty="0" err="1"/>
              <a:t>wpływ</a:t>
            </a:r>
            <a:r>
              <a:rPr lang="en-GB" dirty="0"/>
              <a:t> </a:t>
            </a:r>
            <a:r>
              <a:rPr lang="en-GB" dirty="0" err="1"/>
              <a:t>na</a:t>
            </a:r>
            <a:r>
              <a:rPr lang="en-GB" dirty="0"/>
              <a:t> </a:t>
            </a:r>
            <a:r>
              <a:rPr lang="en-GB" dirty="0" err="1"/>
              <a:t>awarię</a:t>
            </a:r>
            <a:r>
              <a:rPr lang="en-GB" dirty="0"/>
              <a:t>. </a:t>
            </a:r>
            <a:r>
              <a:rPr lang="en-GB" dirty="0" err="1"/>
              <a:t>Przykładowo</a:t>
            </a:r>
            <a:r>
              <a:rPr lang="en-GB" dirty="0"/>
              <a:t>, </a:t>
            </a:r>
            <a:r>
              <a:rPr lang="en-GB" dirty="0" err="1"/>
              <a:t>może</a:t>
            </a:r>
            <a:r>
              <a:rPr lang="en-GB" dirty="0"/>
              <a:t> </a:t>
            </a:r>
            <a:r>
              <a:rPr lang="en-GB" dirty="0" err="1"/>
              <a:t>okazać</a:t>
            </a:r>
            <a:r>
              <a:rPr lang="en-GB" dirty="0"/>
              <a:t> </a:t>
            </a:r>
            <a:r>
              <a:rPr lang="en-GB" dirty="0" err="1"/>
              <a:t>się</a:t>
            </a:r>
            <a:r>
              <a:rPr lang="en-GB" dirty="0"/>
              <a:t>, </a:t>
            </a:r>
            <a:r>
              <a:rPr lang="en-GB" dirty="0" err="1"/>
              <a:t>że</a:t>
            </a:r>
            <a:r>
              <a:rPr lang="en-GB" dirty="0"/>
              <a:t> </a:t>
            </a:r>
            <a:r>
              <a:rPr lang="en-GB" dirty="0" err="1"/>
              <a:t>rury</a:t>
            </a:r>
            <a:r>
              <a:rPr lang="en-GB" dirty="0"/>
              <a:t>, </a:t>
            </a:r>
            <a:r>
              <a:rPr lang="en-GB" dirty="0" err="1"/>
              <a:t>które</a:t>
            </a:r>
            <a:r>
              <a:rPr lang="en-GB" dirty="0"/>
              <a:t> </a:t>
            </a:r>
            <a:r>
              <a:rPr lang="en-GB" dirty="0" err="1"/>
              <a:t>mają</a:t>
            </a:r>
            <a:r>
              <a:rPr lang="en-GB" dirty="0"/>
              <a:t> </a:t>
            </a:r>
            <a:r>
              <a:rPr lang="en-GB" dirty="0" err="1"/>
              <a:t>więcej</a:t>
            </a:r>
            <a:r>
              <a:rPr lang="en-GB" dirty="0"/>
              <a:t> </a:t>
            </a:r>
            <a:r>
              <a:rPr lang="en-GB" dirty="0" err="1"/>
              <a:t>niż</a:t>
            </a:r>
            <a:r>
              <a:rPr lang="en-GB" dirty="0"/>
              <a:t> 30 </a:t>
            </a:r>
            <a:r>
              <a:rPr lang="en-GB" dirty="0" err="1"/>
              <a:t>lat</a:t>
            </a:r>
            <a:r>
              <a:rPr lang="en-GB" dirty="0"/>
              <a:t>, </a:t>
            </a:r>
            <a:r>
              <a:rPr lang="en-GB" dirty="0" err="1"/>
              <a:t>przy</a:t>
            </a:r>
            <a:r>
              <a:rPr lang="en-GB" dirty="0"/>
              <a:t> </a:t>
            </a:r>
            <a:r>
              <a:rPr lang="en-GB" dirty="0" err="1"/>
              <a:t>ciśnieniu</a:t>
            </a:r>
            <a:r>
              <a:rPr lang="en-GB" dirty="0"/>
              <a:t> </a:t>
            </a:r>
            <a:r>
              <a:rPr lang="en-GB" dirty="0" err="1"/>
              <a:t>powyżej</a:t>
            </a:r>
            <a:r>
              <a:rPr lang="en-GB" dirty="0"/>
              <a:t> 5 </a:t>
            </a:r>
            <a:r>
              <a:rPr lang="en-GB" dirty="0" err="1"/>
              <a:t>barów</a:t>
            </a:r>
            <a:r>
              <a:rPr lang="en-GB" dirty="0"/>
              <a:t> </a:t>
            </a:r>
            <a:r>
              <a:rPr lang="en-GB" dirty="0" err="1"/>
              <a:t>i</a:t>
            </a:r>
            <a:r>
              <a:rPr lang="en-GB" dirty="0"/>
              <a:t> w </a:t>
            </a:r>
            <a:r>
              <a:rPr lang="en-GB" dirty="0" err="1"/>
              <a:t>rejonach</a:t>
            </a:r>
            <a:r>
              <a:rPr lang="en-GB" dirty="0"/>
              <a:t> o </a:t>
            </a:r>
            <a:r>
              <a:rPr lang="en-GB" dirty="0" err="1"/>
              <a:t>zmiennych</a:t>
            </a:r>
            <a:r>
              <a:rPr lang="en-GB" dirty="0"/>
              <a:t> </a:t>
            </a:r>
            <a:r>
              <a:rPr lang="en-GB" dirty="0" err="1"/>
              <a:t>temperaturach</a:t>
            </a:r>
            <a:r>
              <a:rPr lang="en-GB" dirty="0"/>
              <a:t>, </a:t>
            </a:r>
            <a:r>
              <a:rPr lang="en-GB" dirty="0" err="1"/>
              <a:t>mają</a:t>
            </a:r>
            <a:r>
              <a:rPr lang="en-GB" dirty="0"/>
              <a:t> o 20% </a:t>
            </a:r>
            <a:r>
              <a:rPr lang="en-GB" dirty="0" err="1"/>
              <a:t>wyższe</a:t>
            </a:r>
            <a:r>
              <a:rPr lang="en-GB" dirty="0"/>
              <a:t> </a:t>
            </a:r>
            <a:r>
              <a:rPr lang="en-GB" dirty="0" err="1"/>
              <a:t>ryzyko</a:t>
            </a:r>
            <a:r>
              <a:rPr lang="en-GB" dirty="0"/>
              <a:t> </a:t>
            </a:r>
            <a:r>
              <a:rPr lang="en-GB" dirty="0" err="1"/>
              <a:t>awarii</a:t>
            </a:r>
            <a:r>
              <a:rPr lang="en-GB" dirty="0"/>
              <a:t>.</a:t>
            </a:r>
          </a:p>
          <a:p>
            <a:endParaRPr lang="pl-PL" dirty="0"/>
          </a:p>
        </p:txBody>
      </p:sp>
    </p:spTree>
    <p:extLst>
      <p:ext uri="{BB962C8B-B14F-4D97-AF65-F5344CB8AC3E}">
        <p14:creationId xmlns:p14="http://schemas.microsoft.com/office/powerpoint/2010/main" val="2607922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4E29-BAEA-C384-4CFE-EE6CD0862339}"/>
              </a:ext>
            </a:extLst>
          </p:cNvPr>
          <p:cNvSpPr>
            <a:spLocks noGrp="1"/>
          </p:cNvSpPr>
          <p:nvPr>
            <p:ph type="title"/>
          </p:nvPr>
        </p:nvSpPr>
        <p:spPr/>
        <p:txBody>
          <a:bodyPr/>
          <a:lstStyle/>
          <a:p>
            <a:r>
              <a:rPr lang="pl-PL" dirty="0"/>
              <a:t>Przykład: przewidywanie awarii rur</a:t>
            </a:r>
          </a:p>
        </p:txBody>
      </p:sp>
      <p:sp>
        <p:nvSpPr>
          <p:cNvPr id="3" name="Content Placeholder 2">
            <a:extLst>
              <a:ext uri="{FF2B5EF4-FFF2-40B4-BE49-F238E27FC236}">
                <a16:creationId xmlns:a16="http://schemas.microsoft.com/office/drawing/2014/main" id="{793BDA5C-6D45-A0DF-2CB5-1343F1A405CD}"/>
              </a:ext>
            </a:extLst>
          </p:cNvPr>
          <p:cNvSpPr>
            <a:spLocks noGrp="1"/>
          </p:cNvSpPr>
          <p:nvPr>
            <p:ph idx="1"/>
          </p:nvPr>
        </p:nvSpPr>
        <p:spPr>
          <a:xfrm>
            <a:off x="838200" y="1825625"/>
            <a:ext cx="10515600" cy="3886062"/>
          </a:xfrm>
        </p:spPr>
        <p:txBody>
          <a:bodyPr>
            <a:normAutofit fontScale="85000" lnSpcReduction="10000"/>
          </a:bodyPr>
          <a:lstStyle/>
          <a:p>
            <a:r>
              <a:rPr lang="en-GB" b="1" dirty="0" err="1"/>
              <a:t>Prognoza</a:t>
            </a:r>
            <a:r>
              <a:rPr lang="en-GB" b="1" dirty="0"/>
              <a:t> </a:t>
            </a:r>
            <a:r>
              <a:rPr lang="en-GB" b="1" dirty="0" err="1"/>
              <a:t>awarii</a:t>
            </a:r>
            <a:r>
              <a:rPr lang="en-GB" dirty="0"/>
              <a:t>: Na </a:t>
            </a:r>
            <a:r>
              <a:rPr lang="en-GB" dirty="0" err="1"/>
              <a:t>podstawie</a:t>
            </a:r>
            <a:r>
              <a:rPr lang="en-GB" dirty="0"/>
              <a:t> </a:t>
            </a:r>
            <a:r>
              <a:rPr lang="en-GB" dirty="0" err="1"/>
              <a:t>wytrenowanego</a:t>
            </a:r>
            <a:r>
              <a:rPr lang="en-GB" dirty="0"/>
              <a:t> </a:t>
            </a:r>
            <a:r>
              <a:rPr lang="en-GB" dirty="0" err="1"/>
              <a:t>modelu</a:t>
            </a:r>
            <a:r>
              <a:rPr lang="en-GB" dirty="0"/>
              <a:t>, </a:t>
            </a:r>
            <a:r>
              <a:rPr lang="en-GB" dirty="0" err="1"/>
              <a:t>można</a:t>
            </a:r>
            <a:r>
              <a:rPr lang="en-GB" dirty="0"/>
              <a:t> </a:t>
            </a:r>
            <a:r>
              <a:rPr lang="en-GB" dirty="0" err="1"/>
              <a:t>przewidzieć</a:t>
            </a:r>
            <a:r>
              <a:rPr lang="en-GB" dirty="0"/>
              <a:t>, </a:t>
            </a:r>
            <a:r>
              <a:rPr lang="en-GB" dirty="0" err="1"/>
              <a:t>które</a:t>
            </a:r>
            <a:r>
              <a:rPr lang="en-GB" dirty="0"/>
              <a:t> </a:t>
            </a:r>
            <a:r>
              <a:rPr lang="en-GB" dirty="0" err="1"/>
              <a:t>rury</a:t>
            </a:r>
            <a:r>
              <a:rPr lang="en-GB" dirty="0"/>
              <a:t> </a:t>
            </a:r>
            <a:r>
              <a:rPr lang="en-GB" dirty="0" err="1"/>
              <a:t>mają</a:t>
            </a:r>
            <a:r>
              <a:rPr lang="en-GB" dirty="0"/>
              <a:t> </a:t>
            </a:r>
            <a:r>
              <a:rPr lang="en-GB" dirty="0" err="1"/>
              <a:t>największe</a:t>
            </a:r>
            <a:r>
              <a:rPr lang="en-GB" dirty="0"/>
              <a:t> </a:t>
            </a:r>
            <a:r>
              <a:rPr lang="en-GB" dirty="0" err="1"/>
              <a:t>ryzyko</a:t>
            </a:r>
            <a:r>
              <a:rPr lang="en-GB" dirty="0"/>
              <a:t> </a:t>
            </a:r>
            <a:r>
              <a:rPr lang="en-GB" dirty="0" err="1"/>
              <a:t>awarii</a:t>
            </a:r>
            <a:r>
              <a:rPr lang="en-GB" dirty="0"/>
              <a:t> w </a:t>
            </a:r>
            <a:r>
              <a:rPr lang="en-GB" dirty="0" err="1"/>
              <a:t>najbliższym</a:t>
            </a:r>
            <a:r>
              <a:rPr lang="en-GB" dirty="0"/>
              <a:t> </a:t>
            </a:r>
            <a:r>
              <a:rPr lang="en-GB" dirty="0" err="1"/>
              <a:t>czasie</a:t>
            </a:r>
            <a:r>
              <a:rPr lang="en-GB" dirty="0"/>
              <a:t>. </a:t>
            </a:r>
            <a:r>
              <a:rPr lang="en-GB" dirty="0" err="1"/>
              <a:t>Dla</a:t>
            </a:r>
            <a:r>
              <a:rPr lang="en-GB" dirty="0"/>
              <a:t> </a:t>
            </a:r>
            <a:r>
              <a:rPr lang="en-GB" dirty="0" err="1"/>
              <a:t>konkretnej</a:t>
            </a:r>
            <a:r>
              <a:rPr lang="en-GB" dirty="0"/>
              <a:t> </a:t>
            </a:r>
            <a:r>
              <a:rPr lang="en-GB" dirty="0" err="1"/>
              <a:t>rury</a:t>
            </a:r>
            <a:r>
              <a:rPr lang="en-GB" dirty="0"/>
              <a:t>, model </a:t>
            </a:r>
            <a:r>
              <a:rPr lang="en-GB" dirty="0" err="1"/>
              <a:t>może</a:t>
            </a:r>
            <a:r>
              <a:rPr lang="en-GB" dirty="0"/>
              <a:t> </a:t>
            </a:r>
            <a:r>
              <a:rPr lang="en-GB" dirty="0" err="1"/>
              <a:t>wskazać</a:t>
            </a:r>
            <a:r>
              <a:rPr lang="en-GB" dirty="0"/>
              <a:t>, </a:t>
            </a:r>
            <a:r>
              <a:rPr lang="en-GB" dirty="0" err="1"/>
              <a:t>że</a:t>
            </a:r>
            <a:r>
              <a:rPr lang="en-GB" dirty="0"/>
              <a:t> w </a:t>
            </a:r>
            <a:r>
              <a:rPr lang="en-GB" dirty="0" err="1"/>
              <a:t>ciągu</a:t>
            </a:r>
            <a:r>
              <a:rPr lang="en-GB" dirty="0"/>
              <a:t> </a:t>
            </a:r>
            <a:r>
              <a:rPr lang="en-GB" dirty="0" err="1"/>
              <a:t>następnych</a:t>
            </a:r>
            <a:r>
              <a:rPr lang="en-GB" dirty="0"/>
              <a:t> 6 </a:t>
            </a:r>
            <a:r>
              <a:rPr lang="en-GB" dirty="0" err="1"/>
              <a:t>miesięcy</a:t>
            </a:r>
            <a:r>
              <a:rPr lang="en-GB" dirty="0"/>
              <a:t> </a:t>
            </a:r>
            <a:r>
              <a:rPr lang="en-GB" dirty="0" err="1"/>
              <a:t>istnieje</a:t>
            </a:r>
            <a:r>
              <a:rPr lang="en-GB" dirty="0"/>
              <a:t> 80% </a:t>
            </a:r>
            <a:r>
              <a:rPr lang="en-GB" dirty="0" err="1"/>
              <a:t>prawdopodobieństwo</a:t>
            </a:r>
            <a:r>
              <a:rPr lang="en-GB" dirty="0"/>
              <a:t>, </a:t>
            </a:r>
            <a:r>
              <a:rPr lang="en-GB" dirty="0" err="1"/>
              <a:t>że</a:t>
            </a:r>
            <a:r>
              <a:rPr lang="en-GB" dirty="0"/>
              <a:t> </a:t>
            </a:r>
            <a:r>
              <a:rPr lang="en-GB" dirty="0" err="1"/>
              <a:t>dojdzie</a:t>
            </a:r>
            <a:r>
              <a:rPr lang="en-GB" dirty="0"/>
              <a:t> do </a:t>
            </a:r>
            <a:r>
              <a:rPr lang="en-GB" dirty="0" err="1"/>
              <a:t>poważnego</a:t>
            </a:r>
            <a:r>
              <a:rPr lang="en-GB" dirty="0"/>
              <a:t> </a:t>
            </a:r>
            <a:r>
              <a:rPr lang="en-GB" dirty="0" err="1"/>
              <a:t>uszkodzenia</a:t>
            </a:r>
            <a:r>
              <a:rPr lang="en-GB" dirty="0"/>
              <a:t>, </a:t>
            </a:r>
            <a:r>
              <a:rPr lang="en-GB" dirty="0" err="1"/>
              <a:t>jeśli</a:t>
            </a:r>
            <a:r>
              <a:rPr lang="en-GB" dirty="0"/>
              <a:t> </a:t>
            </a:r>
            <a:r>
              <a:rPr lang="en-GB" dirty="0" err="1"/>
              <a:t>nie</a:t>
            </a:r>
            <a:r>
              <a:rPr lang="en-GB" dirty="0"/>
              <a:t> </a:t>
            </a:r>
            <a:r>
              <a:rPr lang="en-GB" dirty="0" err="1"/>
              <a:t>zostanie</a:t>
            </a:r>
            <a:r>
              <a:rPr lang="en-GB" dirty="0"/>
              <a:t> </a:t>
            </a:r>
            <a:r>
              <a:rPr lang="en-GB" dirty="0" err="1"/>
              <a:t>przeprowadzona</a:t>
            </a:r>
            <a:r>
              <a:rPr lang="en-GB" dirty="0"/>
              <a:t> </a:t>
            </a:r>
            <a:r>
              <a:rPr lang="en-GB" dirty="0" err="1"/>
              <a:t>konserwacja</a:t>
            </a:r>
            <a:r>
              <a:rPr lang="en-GB" dirty="0"/>
              <a:t>.</a:t>
            </a:r>
          </a:p>
          <a:p>
            <a:r>
              <a:rPr lang="en-GB" b="1" dirty="0" err="1"/>
              <a:t>Zastosowanie</a:t>
            </a:r>
            <a:r>
              <a:rPr lang="en-GB" b="1" dirty="0"/>
              <a:t> </a:t>
            </a:r>
            <a:r>
              <a:rPr lang="en-GB" b="1" dirty="0" err="1"/>
              <a:t>wyników</a:t>
            </a:r>
            <a:r>
              <a:rPr lang="en-GB" dirty="0"/>
              <a:t>: </a:t>
            </a:r>
            <a:r>
              <a:rPr lang="en-GB" dirty="0" err="1"/>
              <a:t>Dzięki</a:t>
            </a:r>
            <a:r>
              <a:rPr lang="en-GB" dirty="0"/>
              <a:t> </a:t>
            </a:r>
            <a:r>
              <a:rPr lang="en-GB" dirty="0" err="1"/>
              <a:t>takim</a:t>
            </a:r>
            <a:r>
              <a:rPr lang="en-GB" dirty="0"/>
              <a:t> </a:t>
            </a:r>
            <a:r>
              <a:rPr lang="en-GB" dirty="0" err="1"/>
              <a:t>prognozom</a:t>
            </a:r>
            <a:r>
              <a:rPr lang="en-GB" dirty="0"/>
              <a:t> </a:t>
            </a:r>
            <a:r>
              <a:rPr lang="en-GB" dirty="0" err="1"/>
              <a:t>firma</a:t>
            </a:r>
            <a:r>
              <a:rPr lang="en-GB" dirty="0"/>
              <a:t> </a:t>
            </a:r>
            <a:r>
              <a:rPr lang="en-GB" dirty="0" err="1"/>
              <a:t>gazownicza</a:t>
            </a:r>
            <a:r>
              <a:rPr lang="en-GB" dirty="0"/>
              <a:t> </a:t>
            </a:r>
            <a:r>
              <a:rPr lang="en-GB" dirty="0" err="1"/>
              <a:t>może</a:t>
            </a:r>
            <a:r>
              <a:rPr lang="en-GB" dirty="0"/>
              <a:t>:</a:t>
            </a:r>
          </a:p>
          <a:p>
            <a:pPr>
              <a:buFont typeface="Arial" panose="020B0604020202020204" pitchFamily="34" charset="0"/>
              <a:buChar char="•"/>
            </a:pPr>
            <a:r>
              <a:rPr lang="en-GB" b="1" dirty="0" err="1"/>
              <a:t>Planować</a:t>
            </a:r>
            <a:r>
              <a:rPr lang="en-GB" b="1" dirty="0"/>
              <a:t> </a:t>
            </a:r>
            <a:r>
              <a:rPr lang="en-GB" b="1" dirty="0" err="1"/>
              <a:t>konserwację</a:t>
            </a:r>
            <a:r>
              <a:rPr lang="en-GB" dirty="0"/>
              <a:t> – </a:t>
            </a:r>
            <a:r>
              <a:rPr lang="en-GB" dirty="0" err="1"/>
              <a:t>zamiast</a:t>
            </a:r>
            <a:r>
              <a:rPr lang="en-GB" dirty="0"/>
              <a:t> </a:t>
            </a:r>
            <a:r>
              <a:rPr lang="en-GB" dirty="0" err="1"/>
              <a:t>czekać</a:t>
            </a:r>
            <a:r>
              <a:rPr lang="en-GB" dirty="0"/>
              <a:t> </a:t>
            </a:r>
            <a:r>
              <a:rPr lang="en-GB" dirty="0" err="1"/>
              <a:t>na</a:t>
            </a:r>
            <a:r>
              <a:rPr lang="en-GB" dirty="0"/>
              <a:t> </a:t>
            </a:r>
            <a:r>
              <a:rPr lang="en-GB" dirty="0" err="1"/>
              <a:t>awarię</a:t>
            </a:r>
            <a:r>
              <a:rPr lang="en-GB" dirty="0"/>
              <a:t>, </a:t>
            </a:r>
            <a:r>
              <a:rPr lang="en-GB" dirty="0" err="1"/>
              <a:t>można</a:t>
            </a:r>
            <a:r>
              <a:rPr lang="en-GB" dirty="0"/>
              <a:t> </a:t>
            </a:r>
            <a:r>
              <a:rPr lang="en-GB" dirty="0" err="1"/>
              <a:t>zaplanować</a:t>
            </a:r>
            <a:r>
              <a:rPr lang="en-GB" dirty="0"/>
              <a:t> </a:t>
            </a:r>
            <a:r>
              <a:rPr lang="en-GB" dirty="0" err="1"/>
              <a:t>wymianę</a:t>
            </a:r>
            <a:r>
              <a:rPr lang="en-GB" dirty="0"/>
              <a:t> </a:t>
            </a:r>
            <a:r>
              <a:rPr lang="en-GB" dirty="0" err="1"/>
              <a:t>lub</a:t>
            </a:r>
            <a:r>
              <a:rPr lang="en-GB" dirty="0"/>
              <a:t> </a:t>
            </a:r>
            <a:r>
              <a:rPr lang="en-GB" dirty="0" err="1"/>
              <a:t>naprawę</a:t>
            </a:r>
            <a:r>
              <a:rPr lang="en-GB" dirty="0"/>
              <a:t> </a:t>
            </a:r>
            <a:r>
              <a:rPr lang="en-GB" dirty="0" err="1"/>
              <a:t>rur</a:t>
            </a:r>
            <a:r>
              <a:rPr lang="en-GB" dirty="0"/>
              <a:t>, </a:t>
            </a:r>
            <a:r>
              <a:rPr lang="en-GB" dirty="0" err="1"/>
              <a:t>które</a:t>
            </a:r>
            <a:r>
              <a:rPr lang="en-GB" dirty="0"/>
              <a:t> </a:t>
            </a:r>
            <a:r>
              <a:rPr lang="en-GB" dirty="0" err="1"/>
              <a:t>są</a:t>
            </a:r>
            <a:r>
              <a:rPr lang="en-GB" dirty="0"/>
              <a:t> </a:t>
            </a:r>
            <a:r>
              <a:rPr lang="en-GB" dirty="0" err="1"/>
              <a:t>najbardziej</a:t>
            </a:r>
            <a:r>
              <a:rPr lang="en-GB" dirty="0"/>
              <a:t> </a:t>
            </a:r>
            <a:r>
              <a:rPr lang="en-GB" dirty="0" err="1"/>
              <a:t>narażone</a:t>
            </a:r>
            <a:r>
              <a:rPr lang="en-GB" dirty="0"/>
              <a:t> </a:t>
            </a:r>
            <a:r>
              <a:rPr lang="en-GB" dirty="0" err="1"/>
              <a:t>na</a:t>
            </a:r>
            <a:r>
              <a:rPr lang="en-GB" dirty="0"/>
              <a:t> </a:t>
            </a:r>
            <a:r>
              <a:rPr lang="en-GB" dirty="0" err="1"/>
              <a:t>uszkodzenia</a:t>
            </a:r>
            <a:r>
              <a:rPr lang="en-GB" dirty="0"/>
              <a:t>.</a:t>
            </a:r>
          </a:p>
          <a:p>
            <a:pPr>
              <a:buFont typeface="Arial" panose="020B0604020202020204" pitchFamily="34" charset="0"/>
              <a:buChar char="•"/>
            </a:pPr>
            <a:r>
              <a:rPr lang="en-GB" b="1" dirty="0" err="1"/>
              <a:t>Zmniejszać</a:t>
            </a:r>
            <a:r>
              <a:rPr lang="en-GB" b="1" dirty="0"/>
              <a:t> </a:t>
            </a:r>
            <a:r>
              <a:rPr lang="en-GB" b="1" dirty="0" err="1"/>
              <a:t>ryzyko</a:t>
            </a:r>
            <a:r>
              <a:rPr lang="en-GB" b="1" dirty="0"/>
              <a:t> </a:t>
            </a:r>
            <a:r>
              <a:rPr lang="en-GB" b="1" dirty="0" err="1"/>
              <a:t>awarii</a:t>
            </a:r>
            <a:r>
              <a:rPr lang="en-GB" dirty="0"/>
              <a:t> – </a:t>
            </a:r>
            <a:r>
              <a:rPr lang="en-GB" dirty="0" err="1"/>
              <a:t>przewidywanie</a:t>
            </a:r>
            <a:r>
              <a:rPr lang="en-GB" dirty="0"/>
              <a:t> </a:t>
            </a:r>
            <a:r>
              <a:rPr lang="en-GB" dirty="0" err="1"/>
              <a:t>pozwala</a:t>
            </a:r>
            <a:r>
              <a:rPr lang="en-GB" dirty="0"/>
              <a:t> </a:t>
            </a:r>
            <a:r>
              <a:rPr lang="en-GB" dirty="0" err="1"/>
              <a:t>na</a:t>
            </a:r>
            <a:r>
              <a:rPr lang="en-GB" dirty="0"/>
              <a:t> </a:t>
            </a:r>
            <a:r>
              <a:rPr lang="en-GB" dirty="0" err="1"/>
              <a:t>wcześniejsze</a:t>
            </a:r>
            <a:r>
              <a:rPr lang="en-GB" dirty="0"/>
              <a:t> </a:t>
            </a:r>
            <a:r>
              <a:rPr lang="en-GB" dirty="0" err="1"/>
              <a:t>wykrycie</a:t>
            </a:r>
            <a:r>
              <a:rPr lang="en-GB" dirty="0"/>
              <a:t> </a:t>
            </a:r>
            <a:r>
              <a:rPr lang="en-GB" dirty="0" err="1"/>
              <a:t>problemów</a:t>
            </a:r>
            <a:r>
              <a:rPr lang="en-GB" dirty="0"/>
              <a:t>, co </a:t>
            </a:r>
            <a:r>
              <a:rPr lang="en-GB" dirty="0" err="1"/>
              <a:t>zmniejsza</a:t>
            </a:r>
            <a:r>
              <a:rPr lang="en-GB" dirty="0"/>
              <a:t> </a:t>
            </a:r>
            <a:r>
              <a:rPr lang="en-GB" dirty="0" err="1"/>
              <a:t>ryzyko</a:t>
            </a:r>
            <a:r>
              <a:rPr lang="en-GB" dirty="0"/>
              <a:t> </a:t>
            </a:r>
            <a:r>
              <a:rPr lang="en-GB" dirty="0" err="1"/>
              <a:t>nieplanowanych</a:t>
            </a:r>
            <a:r>
              <a:rPr lang="en-GB" dirty="0"/>
              <a:t> </a:t>
            </a:r>
            <a:r>
              <a:rPr lang="en-GB" dirty="0" err="1"/>
              <a:t>przerw</a:t>
            </a:r>
            <a:r>
              <a:rPr lang="en-GB" dirty="0"/>
              <a:t> w </a:t>
            </a:r>
            <a:r>
              <a:rPr lang="en-GB" dirty="0" err="1"/>
              <a:t>dostawie</a:t>
            </a:r>
            <a:r>
              <a:rPr lang="en-GB" dirty="0"/>
              <a:t> </a:t>
            </a:r>
            <a:r>
              <a:rPr lang="en-GB" dirty="0" err="1"/>
              <a:t>gazu</a:t>
            </a:r>
            <a:r>
              <a:rPr lang="en-GB" dirty="0"/>
              <a:t> </a:t>
            </a:r>
            <a:r>
              <a:rPr lang="en-GB" dirty="0" err="1"/>
              <a:t>i</a:t>
            </a:r>
            <a:r>
              <a:rPr lang="en-GB" dirty="0"/>
              <a:t> </a:t>
            </a:r>
            <a:r>
              <a:rPr lang="en-GB" dirty="0" err="1"/>
              <a:t>związanych</a:t>
            </a:r>
            <a:r>
              <a:rPr lang="en-GB" dirty="0"/>
              <a:t> z </a:t>
            </a:r>
            <a:r>
              <a:rPr lang="en-GB" dirty="0" err="1"/>
              <a:t>tym</a:t>
            </a:r>
            <a:r>
              <a:rPr lang="en-GB" dirty="0"/>
              <a:t> </a:t>
            </a:r>
            <a:r>
              <a:rPr lang="en-GB" dirty="0" err="1"/>
              <a:t>kosztów</a:t>
            </a:r>
            <a:r>
              <a:rPr lang="en-GB" dirty="0"/>
              <a:t>.</a:t>
            </a:r>
          </a:p>
        </p:txBody>
      </p:sp>
    </p:spTree>
    <p:extLst>
      <p:ext uri="{BB962C8B-B14F-4D97-AF65-F5344CB8AC3E}">
        <p14:creationId xmlns:p14="http://schemas.microsoft.com/office/powerpoint/2010/main" val="352538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74E1-D035-D1F5-B7FF-A54FEA55F8FB}"/>
              </a:ext>
            </a:extLst>
          </p:cNvPr>
          <p:cNvSpPr>
            <a:spLocks noGrp="1"/>
          </p:cNvSpPr>
          <p:nvPr>
            <p:ph type="title"/>
          </p:nvPr>
        </p:nvSpPr>
        <p:spPr/>
        <p:txBody>
          <a:bodyPr/>
          <a:lstStyle/>
          <a:p>
            <a:r>
              <a:rPr lang="en-PL" dirty="0"/>
              <a:t>Przypomnienie:</a:t>
            </a:r>
            <a:br>
              <a:rPr lang="en-PL" dirty="0"/>
            </a:br>
            <a:r>
              <a:rPr lang="en-PL" dirty="0"/>
              <a:t>Uczenie nadzorowane i </a:t>
            </a:r>
            <a:r>
              <a:rPr lang="pl-PL" dirty="0"/>
              <a:t>nienadzorowane</a:t>
            </a:r>
            <a:endParaRPr lang="en-PL" dirty="0"/>
          </a:p>
        </p:txBody>
      </p:sp>
      <p:sp>
        <p:nvSpPr>
          <p:cNvPr id="3" name="Content Placeholder 2">
            <a:extLst>
              <a:ext uri="{FF2B5EF4-FFF2-40B4-BE49-F238E27FC236}">
                <a16:creationId xmlns:a16="http://schemas.microsoft.com/office/drawing/2014/main" id="{69EC0E22-BBA2-44AC-8E51-11EC5CF91185}"/>
              </a:ext>
            </a:extLst>
          </p:cNvPr>
          <p:cNvSpPr>
            <a:spLocks noGrp="1"/>
          </p:cNvSpPr>
          <p:nvPr>
            <p:ph idx="1"/>
          </p:nvPr>
        </p:nvSpPr>
        <p:spPr/>
        <p:txBody>
          <a:bodyPr/>
          <a:lstStyle/>
          <a:p>
            <a:r>
              <a:rPr lang="en-PL" dirty="0"/>
              <a:t>Uczenie nadzorowane wymaga etykietowanych danych</a:t>
            </a:r>
          </a:p>
          <a:p>
            <a:pPr lvl="1"/>
            <a:r>
              <a:rPr lang="en-GB" dirty="0"/>
              <a:t>N</a:t>
            </a:r>
            <a:r>
              <a:rPr lang="en-PL" dirty="0"/>
              <a:t>p. </a:t>
            </a:r>
            <a:r>
              <a:rPr lang="en-GB" dirty="0"/>
              <a:t>p</a:t>
            </a:r>
            <a:r>
              <a:rPr lang="en-PL" dirty="0"/>
              <a:t>rzewidywanie ceny gazu na podstawie wcześniejszych danych </a:t>
            </a:r>
            <a:r>
              <a:rPr lang="en-GB" dirty="0" err="1"/>
              <a:t>i</a:t>
            </a:r>
            <a:r>
              <a:rPr lang="en-GB" dirty="0"/>
              <a:t> </a:t>
            </a:r>
            <a:r>
              <a:rPr lang="en-GB" dirty="0" err="1"/>
              <a:t>innych</a:t>
            </a:r>
            <a:r>
              <a:rPr lang="en-GB" dirty="0"/>
              <a:t> </a:t>
            </a:r>
            <a:r>
              <a:rPr lang="en-GB" dirty="0" err="1"/>
              <a:t>dostępnych</a:t>
            </a:r>
            <a:r>
              <a:rPr lang="en-GB" dirty="0"/>
              <a:t> </a:t>
            </a:r>
            <a:r>
              <a:rPr lang="en-GB" dirty="0" err="1"/>
              <a:t>parametrów</a:t>
            </a:r>
            <a:r>
              <a:rPr lang="en-GB" dirty="0"/>
              <a:t> </a:t>
            </a:r>
            <a:endParaRPr lang="en-PL" dirty="0"/>
          </a:p>
          <a:p>
            <a:r>
              <a:rPr lang="en-PL" dirty="0"/>
              <a:t>Uczenie nienadzorowane nie wymaga etykiet danych</a:t>
            </a:r>
          </a:p>
          <a:p>
            <a:pPr lvl="1"/>
            <a:r>
              <a:rPr lang="en-PL" dirty="0"/>
              <a:t>Grupowanie odbiorców gazu na podstawie ich zachowań i wzorców zużycia</a:t>
            </a:r>
          </a:p>
        </p:txBody>
      </p:sp>
    </p:spTree>
    <p:extLst>
      <p:ext uri="{BB962C8B-B14F-4D97-AF65-F5344CB8AC3E}">
        <p14:creationId xmlns:p14="http://schemas.microsoft.com/office/powerpoint/2010/main" val="1334878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F49B-207A-A3C6-6917-61C63BDCF6CB}"/>
              </a:ext>
            </a:extLst>
          </p:cNvPr>
          <p:cNvSpPr>
            <a:spLocks noGrp="1"/>
          </p:cNvSpPr>
          <p:nvPr>
            <p:ph type="title"/>
          </p:nvPr>
        </p:nvSpPr>
        <p:spPr/>
        <p:txBody>
          <a:bodyPr/>
          <a:lstStyle/>
          <a:p>
            <a:r>
              <a:rPr lang="pl-PL" dirty="0" err="1"/>
              <a:t>Outliery</a:t>
            </a:r>
            <a:r>
              <a:rPr lang="pl-PL" dirty="0"/>
              <a:t> (dane odstające)</a:t>
            </a:r>
          </a:p>
        </p:txBody>
      </p:sp>
      <p:sp>
        <p:nvSpPr>
          <p:cNvPr id="3" name="Content Placeholder 2">
            <a:extLst>
              <a:ext uri="{FF2B5EF4-FFF2-40B4-BE49-F238E27FC236}">
                <a16:creationId xmlns:a16="http://schemas.microsoft.com/office/drawing/2014/main" id="{F975F612-7677-E203-4A2F-7FA72698D466}"/>
              </a:ext>
            </a:extLst>
          </p:cNvPr>
          <p:cNvSpPr>
            <a:spLocks noGrp="1"/>
          </p:cNvSpPr>
          <p:nvPr>
            <p:ph idx="1"/>
          </p:nvPr>
        </p:nvSpPr>
        <p:spPr/>
        <p:txBody>
          <a:bodyPr/>
          <a:lstStyle/>
          <a:p>
            <a:r>
              <a:rPr lang="en-GB" b="1" dirty="0" err="1"/>
              <a:t>Outliery</a:t>
            </a:r>
            <a:r>
              <a:rPr lang="en-GB" b="1" dirty="0"/>
              <a:t> (</a:t>
            </a:r>
            <a:r>
              <a:rPr lang="en-GB" b="1" dirty="0" err="1"/>
              <a:t>dane</a:t>
            </a:r>
            <a:r>
              <a:rPr lang="en-GB" b="1" dirty="0"/>
              <a:t> </a:t>
            </a:r>
            <a:r>
              <a:rPr lang="en-GB" b="1" dirty="0" err="1"/>
              <a:t>odstające</a:t>
            </a:r>
            <a:r>
              <a:rPr lang="en-GB" b="1" dirty="0"/>
              <a:t>)</a:t>
            </a:r>
            <a:r>
              <a:rPr lang="en-GB" dirty="0"/>
              <a:t> to </a:t>
            </a:r>
            <a:r>
              <a:rPr lang="en-GB" dirty="0" err="1"/>
              <a:t>obserwacje</a:t>
            </a:r>
            <a:r>
              <a:rPr lang="en-GB" dirty="0"/>
              <a:t>, </a:t>
            </a:r>
            <a:r>
              <a:rPr lang="en-GB" dirty="0" err="1"/>
              <a:t>które</a:t>
            </a:r>
            <a:r>
              <a:rPr lang="en-GB" dirty="0"/>
              <a:t> </a:t>
            </a:r>
            <a:r>
              <a:rPr lang="en-GB" dirty="0" err="1"/>
              <a:t>różnią</a:t>
            </a:r>
            <a:r>
              <a:rPr lang="en-GB" dirty="0"/>
              <a:t> </a:t>
            </a:r>
            <a:r>
              <a:rPr lang="en-GB" dirty="0" err="1"/>
              <a:t>się</a:t>
            </a:r>
            <a:r>
              <a:rPr lang="en-GB" dirty="0"/>
              <a:t> od </a:t>
            </a:r>
            <a:r>
              <a:rPr lang="en-GB" dirty="0" err="1"/>
              <a:t>reszty</a:t>
            </a:r>
            <a:r>
              <a:rPr lang="en-GB" dirty="0"/>
              <a:t> </a:t>
            </a:r>
            <a:r>
              <a:rPr lang="en-GB" dirty="0" err="1"/>
              <a:t>danych</a:t>
            </a:r>
            <a:r>
              <a:rPr lang="en-GB" dirty="0"/>
              <a:t> </a:t>
            </a:r>
            <a:r>
              <a:rPr lang="en-GB" dirty="0" err="1"/>
              <a:t>i</a:t>
            </a:r>
            <a:r>
              <a:rPr lang="en-GB" dirty="0"/>
              <a:t> </a:t>
            </a:r>
            <a:r>
              <a:rPr lang="en-GB" dirty="0" err="1"/>
              <a:t>mogą</a:t>
            </a:r>
            <a:r>
              <a:rPr lang="en-GB" dirty="0"/>
              <a:t> </a:t>
            </a:r>
            <a:r>
              <a:rPr lang="en-GB" dirty="0" err="1"/>
              <a:t>znacząco</a:t>
            </a:r>
            <a:r>
              <a:rPr lang="en-GB" dirty="0"/>
              <a:t> </a:t>
            </a:r>
            <a:r>
              <a:rPr lang="en-GB" dirty="0" err="1"/>
              <a:t>wpłynąć</a:t>
            </a:r>
            <a:r>
              <a:rPr lang="en-GB" dirty="0"/>
              <a:t> </a:t>
            </a:r>
            <a:r>
              <a:rPr lang="en-GB" dirty="0" err="1"/>
              <a:t>na</a:t>
            </a:r>
            <a:r>
              <a:rPr lang="en-GB" dirty="0"/>
              <a:t> </a:t>
            </a:r>
            <a:r>
              <a:rPr lang="en-GB" dirty="0" err="1"/>
              <a:t>wyniki</a:t>
            </a:r>
            <a:r>
              <a:rPr lang="en-GB" dirty="0"/>
              <a:t> </a:t>
            </a:r>
            <a:r>
              <a:rPr lang="en-GB" dirty="0" err="1"/>
              <a:t>modelu</a:t>
            </a:r>
            <a:r>
              <a:rPr lang="en-GB" dirty="0"/>
              <a:t> </a:t>
            </a:r>
            <a:r>
              <a:rPr lang="en-GB" dirty="0" err="1"/>
              <a:t>regresji</a:t>
            </a:r>
            <a:r>
              <a:rPr lang="en-GB" dirty="0"/>
              <a:t>.</a:t>
            </a:r>
          </a:p>
          <a:p>
            <a:r>
              <a:rPr lang="en-GB" dirty="0" err="1"/>
              <a:t>Outliery</a:t>
            </a:r>
            <a:r>
              <a:rPr lang="en-GB" dirty="0"/>
              <a:t> </a:t>
            </a:r>
            <a:r>
              <a:rPr lang="en-GB" dirty="0" err="1"/>
              <a:t>mogą</a:t>
            </a:r>
            <a:r>
              <a:rPr lang="en-GB" dirty="0"/>
              <a:t> </a:t>
            </a:r>
            <a:r>
              <a:rPr lang="en-GB" b="1" dirty="0" err="1"/>
              <a:t>zakłócać</a:t>
            </a:r>
            <a:r>
              <a:rPr lang="en-GB" b="1" dirty="0"/>
              <a:t> </a:t>
            </a:r>
            <a:r>
              <a:rPr lang="en-GB" b="1" dirty="0" err="1"/>
              <a:t>wyniki</a:t>
            </a:r>
            <a:r>
              <a:rPr lang="en-GB" dirty="0"/>
              <a:t> </a:t>
            </a:r>
            <a:r>
              <a:rPr lang="en-GB" dirty="0" err="1"/>
              <a:t>analizy</a:t>
            </a:r>
            <a:r>
              <a:rPr lang="en-GB" dirty="0"/>
              <a:t>, </a:t>
            </a:r>
            <a:r>
              <a:rPr lang="en-GB" dirty="0" err="1"/>
              <a:t>prowadząc</a:t>
            </a:r>
            <a:r>
              <a:rPr lang="en-GB" dirty="0"/>
              <a:t> do </a:t>
            </a:r>
            <a:r>
              <a:rPr lang="en-GB" dirty="0" err="1"/>
              <a:t>zniekształcenia</a:t>
            </a:r>
            <a:r>
              <a:rPr lang="en-GB" dirty="0"/>
              <a:t> </a:t>
            </a:r>
            <a:r>
              <a:rPr lang="en-GB" dirty="0" err="1"/>
              <a:t>prognoz</a:t>
            </a:r>
            <a:r>
              <a:rPr lang="en-GB" dirty="0"/>
              <a:t> </a:t>
            </a:r>
            <a:r>
              <a:rPr lang="en-GB" dirty="0" err="1"/>
              <a:t>i</a:t>
            </a:r>
            <a:r>
              <a:rPr lang="en-GB" dirty="0"/>
              <a:t> </a:t>
            </a:r>
            <a:r>
              <a:rPr lang="en-GB" dirty="0" err="1"/>
              <a:t>obniżenia</a:t>
            </a:r>
            <a:r>
              <a:rPr lang="en-GB" dirty="0"/>
              <a:t> </a:t>
            </a:r>
            <a:r>
              <a:rPr lang="en-GB" dirty="0" err="1"/>
              <a:t>dokładności</a:t>
            </a:r>
            <a:r>
              <a:rPr lang="en-GB" dirty="0"/>
              <a:t> </a:t>
            </a:r>
            <a:r>
              <a:rPr lang="en-GB" dirty="0" err="1"/>
              <a:t>modelu</a:t>
            </a:r>
            <a:r>
              <a:rPr lang="en-GB" dirty="0"/>
              <a:t>.</a:t>
            </a:r>
          </a:p>
          <a:p>
            <a:r>
              <a:rPr lang="en-GB" b="1" dirty="0" err="1"/>
              <a:t>Przykład</a:t>
            </a:r>
            <a:r>
              <a:rPr lang="en-GB" dirty="0"/>
              <a:t>: </a:t>
            </a:r>
            <a:r>
              <a:rPr lang="en-GB" dirty="0" err="1"/>
              <a:t>Nagłe</a:t>
            </a:r>
            <a:r>
              <a:rPr lang="en-GB" dirty="0"/>
              <a:t> </a:t>
            </a:r>
            <a:r>
              <a:rPr lang="en-GB" dirty="0" err="1"/>
              <a:t>skoki</a:t>
            </a:r>
            <a:r>
              <a:rPr lang="en-GB" dirty="0"/>
              <a:t> </a:t>
            </a:r>
            <a:r>
              <a:rPr lang="en-GB" dirty="0" err="1"/>
              <a:t>cen</a:t>
            </a:r>
            <a:r>
              <a:rPr lang="en-GB" dirty="0"/>
              <a:t> </a:t>
            </a:r>
            <a:r>
              <a:rPr lang="en-GB" dirty="0" err="1"/>
              <a:t>gazu</a:t>
            </a:r>
            <a:r>
              <a:rPr lang="en-GB" dirty="0"/>
              <a:t>, </a:t>
            </a:r>
            <a:r>
              <a:rPr lang="en-GB" dirty="0" err="1"/>
              <a:t>spowodowane</a:t>
            </a:r>
            <a:r>
              <a:rPr lang="en-GB" dirty="0"/>
              <a:t> np. </a:t>
            </a:r>
            <a:r>
              <a:rPr lang="en-GB" dirty="0" err="1"/>
              <a:t>kryzysem</a:t>
            </a:r>
            <a:r>
              <a:rPr lang="en-GB" dirty="0"/>
              <a:t> </a:t>
            </a:r>
            <a:r>
              <a:rPr lang="en-GB" dirty="0" err="1"/>
              <a:t>energetycznym</a:t>
            </a:r>
            <a:r>
              <a:rPr lang="en-GB" dirty="0"/>
              <a:t>, </a:t>
            </a:r>
            <a:r>
              <a:rPr lang="en-GB" dirty="0" err="1"/>
              <a:t>mogą</a:t>
            </a:r>
            <a:r>
              <a:rPr lang="en-GB" dirty="0"/>
              <a:t> </a:t>
            </a:r>
            <a:r>
              <a:rPr lang="en-GB" dirty="0" err="1"/>
              <a:t>wprowadzać</a:t>
            </a:r>
            <a:r>
              <a:rPr lang="en-GB" dirty="0"/>
              <a:t> </a:t>
            </a:r>
            <a:r>
              <a:rPr lang="en-GB" dirty="0" err="1"/>
              <a:t>duże</a:t>
            </a:r>
            <a:r>
              <a:rPr lang="en-GB" dirty="0"/>
              <a:t> </a:t>
            </a:r>
            <a:r>
              <a:rPr lang="en-GB" dirty="0" err="1"/>
              <a:t>zmiany</a:t>
            </a:r>
            <a:r>
              <a:rPr lang="en-GB" dirty="0"/>
              <a:t> w </a:t>
            </a:r>
            <a:r>
              <a:rPr lang="en-GB" dirty="0" err="1"/>
              <a:t>wynikach</a:t>
            </a:r>
            <a:r>
              <a:rPr lang="en-GB" dirty="0"/>
              <a:t> </a:t>
            </a:r>
            <a:r>
              <a:rPr lang="en-GB" dirty="0" err="1"/>
              <a:t>analizy</a:t>
            </a:r>
            <a:r>
              <a:rPr lang="en-GB" dirty="0"/>
              <a:t>. </a:t>
            </a:r>
            <a:r>
              <a:rPr lang="en-GB" dirty="0" err="1"/>
              <a:t>Modele</a:t>
            </a:r>
            <a:r>
              <a:rPr lang="en-GB" dirty="0"/>
              <a:t> </a:t>
            </a:r>
            <a:r>
              <a:rPr lang="en-GB" dirty="0" err="1"/>
              <a:t>regresji</a:t>
            </a:r>
            <a:r>
              <a:rPr lang="en-GB" dirty="0"/>
              <a:t> </a:t>
            </a:r>
            <a:r>
              <a:rPr lang="en-GB" dirty="0" err="1"/>
              <a:t>mogą</a:t>
            </a:r>
            <a:r>
              <a:rPr lang="en-GB" dirty="0"/>
              <a:t> </a:t>
            </a:r>
            <a:r>
              <a:rPr lang="en-GB" dirty="0" err="1"/>
              <a:t>być</a:t>
            </a:r>
            <a:r>
              <a:rPr lang="en-GB" dirty="0"/>
              <a:t> </a:t>
            </a:r>
            <a:r>
              <a:rPr lang="en-GB" b="1" dirty="0" err="1"/>
              <a:t>wrażliwe</a:t>
            </a:r>
            <a:r>
              <a:rPr lang="en-GB" b="1" dirty="0"/>
              <a:t> </a:t>
            </a:r>
            <a:r>
              <a:rPr lang="en-GB" b="1" dirty="0" err="1"/>
              <a:t>na</a:t>
            </a:r>
            <a:r>
              <a:rPr lang="en-GB" b="1" dirty="0"/>
              <a:t> </a:t>
            </a:r>
            <a:r>
              <a:rPr lang="en-GB" b="1" dirty="0" err="1"/>
              <a:t>takie</a:t>
            </a:r>
            <a:r>
              <a:rPr lang="en-GB" b="1" dirty="0"/>
              <a:t> </a:t>
            </a:r>
            <a:r>
              <a:rPr lang="en-GB" b="1" dirty="0" err="1"/>
              <a:t>odstępstwa</a:t>
            </a:r>
            <a:r>
              <a:rPr lang="en-GB" dirty="0"/>
              <a:t>, co </a:t>
            </a:r>
            <a:r>
              <a:rPr lang="en-GB" dirty="0" err="1"/>
              <a:t>utrudnia</a:t>
            </a:r>
            <a:r>
              <a:rPr lang="en-GB" dirty="0"/>
              <a:t> </a:t>
            </a:r>
            <a:r>
              <a:rPr lang="en-GB" dirty="0" err="1"/>
              <a:t>przewidywanie</a:t>
            </a:r>
            <a:r>
              <a:rPr lang="en-GB" dirty="0"/>
              <a:t> </a:t>
            </a:r>
            <a:r>
              <a:rPr lang="en-GB" dirty="0" err="1"/>
              <a:t>przyszłych</a:t>
            </a:r>
            <a:r>
              <a:rPr lang="en-GB" dirty="0"/>
              <a:t> </a:t>
            </a:r>
            <a:r>
              <a:rPr lang="en-GB" dirty="0" err="1"/>
              <a:t>cen</a:t>
            </a:r>
            <a:r>
              <a:rPr lang="en-GB" dirty="0"/>
              <a:t> </a:t>
            </a:r>
            <a:r>
              <a:rPr lang="en-GB" dirty="0" err="1"/>
              <a:t>lub</a:t>
            </a:r>
            <a:r>
              <a:rPr lang="en-GB" dirty="0"/>
              <a:t> </a:t>
            </a:r>
            <a:r>
              <a:rPr lang="en-GB" dirty="0" err="1"/>
              <a:t>zużycia</a:t>
            </a:r>
            <a:r>
              <a:rPr lang="en-GB" dirty="0"/>
              <a:t>.</a:t>
            </a:r>
            <a:endParaRPr lang="pl-PL" dirty="0"/>
          </a:p>
        </p:txBody>
      </p:sp>
    </p:spTree>
    <p:extLst>
      <p:ext uri="{BB962C8B-B14F-4D97-AF65-F5344CB8AC3E}">
        <p14:creationId xmlns:p14="http://schemas.microsoft.com/office/powerpoint/2010/main" val="256951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FDD9-B5A7-D338-621B-CB4DE9778321}"/>
              </a:ext>
            </a:extLst>
          </p:cNvPr>
          <p:cNvSpPr>
            <a:spLocks noGrp="1"/>
          </p:cNvSpPr>
          <p:nvPr>
            <p:ph type="title"/>
          </p:nvPr>
        </p:nvSpPr>
        <p:spPr/>
        <p:txBody>
          <a:bodyPr/>
          <a:lstStyle/>
          <a:p>
            <a:r>
              <a:rPr lang="pl-PL" dirty="0" err="1"/>
              <a:t>Overfitting</a:t>
            </a:r>
            <a:endParaRPr lang="pl-PL" dirty="0"/>
          </a:p>
        </p:txBody>
      </p:sp>
      <p:sp>
        <p:nvSpPr>
          <p:cNvPr id="3" name="Content Placeholder 2">
            <a:extLst>
              <a:ext uri="{FF2B5EF4-FFF2-40B4-BE49-F238E27FC236}">
                <a16:creationId xmlns:a16="http://schemas.microsoft.com/office/drawing/2014/main" id="{93D5DA98-D6A7-2A1A-524C-662882ADD579}"/>
              </a:ext>
            </a:extLst>
          </p:cNvPr>
          <p:cNvSpPr>
            <a:spLocks noGrp="1"/>
          </p:cNvSpPr>
          <p:nvPr>
            <p:ph idx="1"/>
          </p:nvPr>
        </p:nvSpPr>
        <p:spPr/>
        <p:txBody>
          <a:bodyPr>
            <a:normAutofit/>
          </a:bodyPr>
          <a:lstStyle/>
          <a:p>
            <a:pPr>
              <a:buFont typeface="Arial" panose="020B0604020202020204" pitchFamily="34" charset="0"/>
              <a:buChar char="•"/>
            </a:pPr>
            <a:r>
              <a:rPr lang="en-GB" b="1" dirty="0" err="1"/>
              <a:t>Nadmierne</a:t>
            </a:r>
            <a:r>
              <a:rPr lang="en-GB" b="1" dirty="0"/>
              <a:t> </a:t>
            </a:r>
            <a:r>
              <a:rPr lang="en-GB" b="1" dirty="0" err="1"/>
              <a:t>dopasowanie</a:t>
            </a:r>
            <a:r>
              <a:rPr lang="en-GB" b="1" dirty="0"/>
              <a:t> (overfitting)</a:t>
            </a:r>
            <a:r>
              <a:rPr lang="en-GB" dirty="0"/>
              <a:t> </a:t>
            </a:r>
            <a:r>
              <a:rPr lang="en-GB" dirty="0" err="1"/>
              <a:t>występuje</a:t>
            </a:r>
            <a:r>
              <a:rPr lang="en-GB" dirty="0"/>
              <a:t>, </a:t>
            </a:r>
            <a:r>
              <a:rPr lang="en-GB" dirty="0" err="1"/>
              <a:t>gdy</a:t>
            </a:r>
            <a:r>
              <a:rPr lang="en-GB" dirty="0"/>
              <a:t> model jest </a:t>
            </a:r>
            <a:r>
              <a:rPr lang="en-GB" dirty="0" err="1"/>
              <a:t>zbyt</a:t>
            </a:r>
            <a:r>
              <a:rPr lang="en-GB" dirty="0"/>
              <a:t> </a:t>
            </a:r>
            <a:r>
              <a:rPr lang="en-GB" dirty="0" err="1"/>
              <a:t>dobrze</a:t>
            </a:r>
            <a:r>
              <a:rPr lang="en-GB" dirty="0"/>
              <a:t> </a:t>
            </a:r>
            <a:r>
              <a:rPr lang="en-GB" dirty="0" err="1"/>
              <a:t>dopasowany</a:t>
            </a:r>
            <a:r>
              <a:rPr lang="en-GB" dirty="0"/>
              <a:t> do </a:t>
            </a:r>
            <a:r>
              <a:rPr lang="en-GB" dirty="0" err="1"/>
              <a:t>danych</a:t>
            </a:r>
            <a:r>
              <a:rPr lang="en-GB" dirty="0"/>
              <a:t> </a:t>
            </a:r>
            <a:r>
              <a:rPr lang="en-GB" dirty="0" err="1"/>
              <a:t>treningowych</a:t>
            </a:r>
            <a:r>
              <a:rPr lang="en-GB" dirty="0"/>
              <a:t>, co </a:t>
            </a:r>
            <a:r>
              <a:rPr lang="en-GB" dirty="0" err="1"/>
              <a:t>prowadzi</a:t>
            </a:r>
            <a:r>
              <a:rPr lang="en-GB" dirty="0"/>
              <a:t> do </a:t>
            </a:r>
            <a:r>
              <a:rPr lang="en-GB" dirty="0" err="1"/>
              <a:t>słabej</a:t>
            </a:r>
            <a:r>
              <a:rPr lang="en-GB" dirty="0"/>
              <a:t> </a:t>
            </a:r>
            <a:r>
              <a:rPr lang="en-GB" dirty="0" err="1"/>
              <a:t>wydajności</a:t>
            </a:r>
            <a:r>
              <a:rPr lang="en-GB" dirty="0"/>
              <a:t> </a:t>
            </a:r>
            <a:r>
              <a:rPr lang="en-GB" dirty="0" err="1"/>
              <a:t>na</a:t>
            </a:r>
            <a:r>
              <a:rPr lang="en-GB" dirty="0"/>
              <a:t> </a:t>
            </a:r>
            <a:r>
              <a:rPr lang="en-GB" dirty="0" err="1"/>
              <a:t>nowych</a:t>
            </a:r>
            <a:r>
              <a:rPr lang="en-GB" dirty="0"/>
              <a:t> </a:t>
            </a:r>
            <a:r>
              <a:rPr lang="en-GB" dirty="0" err="1"/>
              <a:t>danych</a:t>
            </a:r>
            <a:r>
              <a:rPr lang="en-GB" dirty="0"/>
              <a:t>.</a:t>
            </a:r>
          </a:p>
          <a:p>
            <a:pPr>
              <a:buFont typeface="Arial" panose="020B0604020202020204" pitchFamily="34" charset="0"/>
              <a:buChar char="•"/>
            </a:pPr>
            <a:r>
              <a:rPr lang="en-GB" dirty="0"/>
              <a:t>Model, </a:t>
            </a:r>
            <a:r>
              <a:rPr lang="en-GB" dirty="0" err="1"/>
              <a:t>który</a:t>
            </a:r>
            <a:r>
              <a:rPr lang="en-GB" dirty="0"/>
              <a:t> </a:t>
            </a:r>
            <a:r>
              <a:rPr lang="en-GB" dirty="0" err="1"/>
              <a:t>nauczy</a:t>
            </a:r>
            <a:r>
              <a:rPr lang="en-GB" dirty="0"/>
              <a:t> </a:t>
            </a:r>
            <a:r>
              <a:rPr lang="en-GB" dirty="0" err="1"/>
              <a:t>się</a:t>
            </a:r>
            <a:r>
              <a:rPr lang="en-GB" dirty="0"/>
              <a:t> </a:t>
            </a:r>
            <a:r>
              <a:rPr lang="en-GB" dirty="0" err="1"/>
              <a:t>nawet</a:t>
            </a:r>
            <a:r>
              <a:rPr lang="en-GB" dirty="0"/>
              <a:t> </a:t>
            </a:r>
            <a:r>
              <a:rPr lang="en-GB" dirty="0" err="1"/>
              <a:t>najmniejszych</a:t>
            </a:r>
            <a:r>
              <a:rPr lang="en-GB" dirty="0"/>
              <a:t> </a:t>
            </a:r>
            <a:r>
              <a:rPr lang="en-GB" dirty="0" err="1"/>
              <a:t>szczegółów</a:t>
            </a:r>
            <a:r>
              <a:rPr lang="en-GB" dirty="0"/>
              <a:t> </a:t>
            </a:r>
            <a:r>
              <a:rPr lang="en-GB" dirty="0" err="1"/>
              <a:t>danych</a:t>
            </a:r>
            <a:r>
              <a:rPr lang="en-GB" dirty="0"/>
              <a:t> </a:t>
            </a:r>
            <a:r>
              <a:rPr lang="en-GB" dirty="0" err="1"/>
              <a:t>treningowych</a:t>
            </a:r>
            <a:r>
              <a:rPr lang="en-GB" dirty="0"/>
              <a:t>, </a:t>
            </a:r>
            <a:r>
              <a:rPr lang="en-GB" dirty="0" err="1"/>
              <a:t>może</a:t>
            </a:r>
            <a:r>
              <a:rPr lang="en-GB" dirty="0"/>
              <a:t> </a:t>
            </a:r>
            <a:r>
              <a:rPr lang="en-GB" b="1" dirty="0" err="1"/>
              <a:t>utracić</a:t>
            </a:r>
            <a:r>
              <a:rPr lang="en-GB" b="1" dirty="0"/>
              <a:t> </a:t>
            </a:r>
            <a:r>
              <a:rPr lang="en-GB" b="1" dirty="0" err="1"/>
              <a:t>zdolność</a:t>
            </a:r>
            <a:r>
              <a:rPr lang="en-GB" b="1" dirty="0"/>
              <a:t> do </a:t>
            </a:r>
            <a:r>
              <a:rPr lang="en-GB" b="1" dirty="0" err="1"/>
              <a:t>generalizacji</a:t>
            </a:r>
            <a:r>
              <a:rPr lang="en-GB" dirty="0"/>
              <a:t> </a:t>
            </a:r>
            <a:r>
              <a:rPr lang="en-GB" dirty="0" err="1"/>
              <a:t>na</a:t>
            </a:r>
            <a:r>
              <a:rPr lang="en-GB" dirty="0"/>
              <a:t> </a:t>
            </a:r>
            <a:r>
              <a:rPr lang="en-GB" dirty="0" err="1"/>
              <a:t>nowych</a:t>
            </a:r>
            <a:r>
              <a:rPr lang="en-GB" dirty="0"/>
              <a:t>, </a:t>
            </a:r>
            <a:r>
              <a:rPr lang="en-GB" dirty="0" err="1"/>
              <a:t>nieznanych</a:t>
            </a:r>
            <a:r>
              <a:rPr lang="en-GB" dirty="0"/>
              <a:t> </a:t>
            </a:r>
            <a:r>
              <a:rPr lang="en-GB" dirty="0" err="1"/>
              <a:t>danych</a:t>
            </a:r>
            <a:r>
              <a:rPr lang="en-GB" dirty="0"/>
              <a:t>.</a:t>
            </a:r>
          </a:p>
          <a:p>
            <a:pPr>
              <a:buFont typeface="Arial" panose="020B0604020202020204" pitchFamily="34" charset="0"/>
              <a:buChar char="•"/>
            </a:pPr>
            <a:r>
              <a:rPr lang="en-GB" b="1" dirty="0" err="1"/>
              <a:t>Przykład</a:t>
            </a:r>
            <a:r>
              <a:rPr lang="en-GB" dirty="0"/>
              <a:t>: Model, </a:t>
            </a:r>
            <a:r>
              <a:rPr lang="en-GB" dirty="0" err="1"/>
              <a:t>który</a:t>
            </a:r>
            <a:r>
              <a:rPr lang="en-GB" dirty="0"/>
              <a:t> </a:t>
            </a:r>
            <a:r>
              <a:rPr lang="en-GB" dirty="0" err="1"/>
              <a:t>idealnie</a:t>
            </a:r>
            <a:r>
              <a:rPr lang="en-GB" dirty="0"/>
              <a:t> </a:t>
            </a:r>
            <a:r>
              <a:rPr lang="en-GB" dirty="0" err="1"/>
              <a:t>przewiduje</a:t>
            </a:r>
            <a:r>
              <a:rPr lang="en-GB" dirty="0"/>
              <a:t> </a:t>
            </a:r>
            <a:r>
              <a:rPr lang="en-GB" dirty="0" err="1"/>
              <a:t>zużycie</a:t>
            </a:r>
            <a:r>
              <a:rPr lang="en-GB" dirty="0"/>
              <a:t> </a:t>
            </a:r>
            <a:r>
              <a:rPr lang="en-GB" dirty="0" err="1"/>
              <a:t>gazu</a:t>
            </a:r>
            <a:r>
              <a:rPr lang="en-GB" dirty="0"/>
              <a:t> w </a:t>
            </a:r>
            <a:r>
              <a:rPr lang="en-GB" dirty="0" err="1"/>
              <a:t>jednym</a:t>
            </a:r>
            <a:r>
              <a:rPr lang="en-GB" dirty="0"/>
              <a:t> </a:t>
            </a:r>
            <a:r>
              <a:rPr lang="en-GB" dirty="0" err="1"/>
              <a:t>mieście</a:t>
            </a:r>
            <a:r>
              <a:rPr lang="en-GB" dirty="0"/>
              <a:t>, ale </a:t>
            </a:r>
            <a:r>
              <a:rPr lang="en-GB" b="1" dirty="0" err="1"/>
              <a:t>nie</a:t>
            </a:r>
            <a:r>
              <a:rPr lang="en-GB" b="1" dirty="0"/>
              <a:t> </a:t>
            </a:r>
            <a:r>
              <a:rPr lang="en-GB" b="1" dirty="0" err="1"/>
              <a:t>radzi</a:t>
            </a:r>
            <a:r>
              <a:rPr lang="en-GB" b="1" dirty="0"/>
              <a:t> </a:t>
            </a:r>
            <a:r>
              <a:rPr lang="en-GB" b="1" dirty="0" err="1"/>
              <a:t>sobie</a:t>
            </a:r>
            <a:r>
              <a:rPr lang="en-GB" dirty="0"/>
              <a:t> z </a:t>
            </a:r>
            <a:r>
              <a:rPr lang="en-GB" dirty="0" err="1"/>
              <a:t>przewidywaniem</a:t>
            </a:r>
            <a:r>
              <a:rPr lang="en-GB" dirty="0"/>
              <a:t> w </a:t>
            </a:r>
            <a:r>
              <a:rPr lang="en-GB" dirty="0" err="1"/>
              <a:t>innych</a:t>
            </a:r>
            <a:r>
              <a:rPr lang="en-GB" dirty="0"/>
              <a:t> </a:t>
            </a:r>
            <a:r>
              <a:rPr lang="en-GB" dirty="0" err="1"/>
              <a:t>miastach</a:t>
            </a:r>
            <a:r>
              <a:rPr lang="en-GB" dirty="0"/>
              <a:t>. Tego </a:t>
            </a:r>
            <a:r>
              <a:rPr lang="en-GB" dirty="0" err="1"/>
              <a:t>rodzaju</a:t>
            </a:r>
            <a:r>
              <a:rPr lang="en-GB" dirty="0"/>
              <a:t> model jest </a:t>
            </a:r>
            <a:r>
              <a:rPr lang="en-GB" dirty="0" err="1"/>
              <a:t>zbyt</a:t>
            </a:r>
            <a:r>
              <a:rPr lang="en-GB" dirty="0"/>
              <a:t> </a:t>
            </a:r>
            <a:r>
              <a:rPr lang="en-GB" dirty="0" err="1"/>
              <a:t>specyficzny</a:t>
            </a:r>
            <a:r>
              <a:rPr lang="en-GB" dirty="0"/>
              <a:t> </a:t>
            </a:r>
            <a:r>
              <a:rPr lang="en-GB" dirty="0" err="1"/>
              <a:t>i</a:t>
            </a:r>
            <a:r>
              <a:rPr lang="en-GB" dirty="0"/>
              <a:t> </a:t>
            </a:r>
            <a:r>
              <a:rPr lang="en-GB" b="1" dirty="0" err="1"/>
              <a:t>nie</a:t>
            </a:r>
            <a:r>
              <a:rPr lang="en-GB" b="1" dirty="0"/>
              <a:t> </a:t>
            </a:r>
            <a:r>
              <a:rPr lang="en-GB" b="1" dirty="0" err="1"/>
              <a:t>uniwersalny</a:t>
            </a:r>
            <a:r>
              <a:rPr lang="en-GB" dirty="0"/>
              <a:t>.</a:t>
            </a:r>
          </a:p>
          <a:p>
            <a:endParaRPr lang="pl-PL" dirty="0"/>
          </a:p>
        </p:txBody>
      </p:sp>
    </p:spTree>
    <p:extLst>
      <p:ext uri="{BB962C8B-B14F-4D97-AF65-F5344CB8AC3E}">
        <p14:creationId xmlns:p14="http://schemas.microsoft.com/office/powerpoint/2010/main" val="668740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6E2F-CF56-F01E-58C5-34A431DBAD0E}"/>
              </a:ext>
            </a:extLst>
          </p:cNvPr>
          <p:cNvSpPr>
            <a:spLocks noGrp="1"/>
          </p:cNvSpPr>
          <p:nvPr>
            <p:ph type="title"/>
          </p:nvPr>
        </p:nvSpPr>
        <p:spPr/>
        <p:txBody>
          <a:bodyPr/>
          <a:lstStyle/>
          <a:p>
            <a:r>
              <a:rPr lang="pl-PL" dirty="0"/>
              <a:t>Inne rodzaje regresji</a:t>
            </a:r>
          </a:p>
        </p:txBody>
      </p:sp>
      <p:sp>
        <p:nvSpPr>
          <p:cNvPr id="3" name="Content Placeholder 2">
            <a:extLst>
              <a:ext uri="{FF2B5EF4-FFF2-40B4-BE49-F238E27FC236}">
                <a16:creationId xmlns:a16="http://schemas.microsoft.com/office/drawing/2014/main" id="{13D51D68-7DAC-3A94-5008-328348ED695F}"/>
              </a:ext>
            </a:extLst>
          </p:cNvPr>
          <p:cNvSpPr>
            <a:spLocks noGrp="1"/>
          </p:cNvSpPr>
          <p:nvPr>
            <p:ph idx="1"/>
          </p:nvPr>
        </p:nvSpPr>
        <p:spPr/>
        <p:txBody>
          <a:bodyPr>
            <a:normAutofit lnSpcReduction="10000"/>
          </a:bodyPr>
          <a:lstStyle/>
          <a:p>
            <a:r>
              <a:rPr lang="pl-PL" dirty="0"/>
              <a:t>Regresja Grzbietowa (</a:t>
            </a:r>
            <a:r>
              <a:rPr lang="pl-PL" dirty="0" err="1"/>
              <a:t>Ridge</a:t>
            </a:r>
            <a:r>
              <a:rPr lang="pl-PL" dirty="0"/>
              <a:t> </a:t>
            </a:r>
            <a:r>
              <a:rPr lang="pl-PL" dirty="0" err="1"/>
              <a:t>regression</a:t>
            </a:r>
            <a:r>
              <a:rPr lang="pl-PL" dirty="0"/>
              <a:t>)</a:t>
            </a:r>
          </a:p>
          <a:p>
            <a:pPr lvl="1"/>
            <a:r>
              <a:rPr lang="en-GB" dirty="0" err="1"/>
              <a:t>Zastosowanie</a:t>
            </a:r>
            <a:r>
              <a:rPr lang="en-GB" dirty="0"/>
              <a:t>: </a:t>
            </a:r>
            <a:r>
              <a:rPr lang="en-GB" dirty="0" err="1"/>
              <a:t>przewidywanie</a:t>
            </a:r>
            <a:r>
              <a:rPr lang="en-GB" dirty="0"/>
              <a:t> </a:t>
            </a:r>
            <a:r>
              <a:rPr lang="en-GB" dirty="0" err="1"/>
              <a:t>cen</a:t>
            </a:r>
            <a:r>
              <a:rPr lang="en-GB" dirty="0"/>
              <a:t> </a:t>
            </a:r>
            <a:r>
              <a:rPr lang="en-GB" dirty="0" err="1"/>
              <a:t>gazu</a:t>
            </a:r>
            <a:r>
              <a:rPr lang="en-GB" dirty="0"/>
              <a:t>, </a:t>
            </a:r>
            <a:r>
              <a:rPr lang="en-GB" dirty="0" err="1"/>
              <a:t>gdy</a:t>
            </a:r>
            <a:r>
              <a:rPr lang="en-GB" dirty="0"/>
              <a:t> </a:t>
            </a:r>
            <a:r>
              <a:rPr lang="en-GB" dirty="0" err="1"/>
              <a:t>dane</a:t>
            </a:r>
            <a:r>
              <a:rPr lang="en-GB" dirty="0"/>
              <a:t> </a:t>
            </a:r>
            <a:r>
              <a:rPr lang="en-GB" dirty="0" err="1"/>
              <a:t>historyczne</a:t>
            </a:r>
            <a:r>
              <a:rPr lang="en-GB" dirty="0"/>
              <a:t> </a:t>
            </a:r>
            <a:r>
              <a:rPr lang="en-GB" dirty="0" err="1"/>
              <a:t>są</a:t>
            </a:r>
            <a:r>
              <a:rPr lang="en-GB" dirty="0"/>
              <a:t> </a:t>
            </a:r>
            <a:r>
              <a:rPr lang="en-GB" dirty="0" err="1"/>
              <a:t>niekompletne</a:t>
            </a:r>
            <a:r>
              <a:rPr lang="en-GB" dirty="0"/>
              <a:t> </a:t>
            </a:r>
            <a:r>
              <a:rPr lang="en-GB" dirty="0" err="1"/>
              <a:t>lub</a:t>
            </a:r>
            <a:r>
              <a:rPr lang="en-GB" dirty="0"/>
              <a:t> </a:t>
            </a:r>
            <a:r>
              <a:rPr lang="en-GB" dirty="0" err="1"/>
              <a:t>posiadają</a:t>
            </a:r>
            <a:r>
              <a:rPr lang="en-GB" dirty="0"/>
              <a:t> </a:t>
            </a:r>
            <a:r>
              <a:rPr lang="en-GB" dirty="0" err="1"/>
              <a:t>outliery</a:t>
            </a:r>
            <a:r>
              <a:rPr lang="en-GB" dirty="0"/>
              <a:t> (</a:t>
            </a:r>
            <a:r>
              <a:rPr lang="en-GB" dirty="0" err="1"/>
              <a:t>nietypowe</a:t>
            </a:r>
            <a:r>
              <a:rPr lang="en-GB" dirty="0"/>
              <a:t> </a:t>
            </a:r>
            <a:r>
              <a:rPr lang="en-GB" dirty="0" err="1"/>
              <a:t>wartości</a:t>
            </a:r>
            <a:r>
              <a:rPr lang="en-GB" dirty="0"/>
              <a:t>), np. </a:t>
            </a:r>
            <a:r>
              <a:rPr lang="en-GB" dirty="0" err="1"/>
              <a:t>skoki</a:t>
            </a:r>
            <a:r>
              <a:rPr lang="en-GB" dirty="0"/>
              <a:t> </a:t>
            </a:r>
            <a:r>
              <a:rPr lang="en-GB" dirty="0" err="1"/>
              <a:t>cen</a:t>
            </a:r>
            <a:r>
              <a:rPr lang="en-GB" dirty="0"/>
              <a:t> w </a:t>
            </a:r>
            <a:r>
              <a:rPr lang="en-GB" dirty="0" err="1"/>
              <a:t>wyniku</a:t>
            </a:r>
            <a:r>
              <a:rPr lang="en-GB" dirty="0"/>
              <a:t> </a:t>
            </a:r>
            <a:r>
              <a:rPr lang="en-GB" dirty="0" err="1"/>
              <a:t>kryzysów</a:t>
            </a:r>
            <a:r>
              <a:rPr lang="en-GB" dirty="0"/>
              <a:t> </a:t>
            </a:r>
            <a:r>
              <a:rPr lang="en-GB" dirty="0" err="1"/>
              <a:t>gospodarczych</a:t>
            </a:r>
            <a:r>
              <a:rPr lang="en-GB" dirty="0"/>
              <a:t>.</a:t>
            </a:r>
            <a:endParaRPr lang="pl-PL" dirty="0"/>
          </a:p>
          <a:p>
            <a:r>
              <a:rPr lang="pl-PL" dirty="0"/>
              <a:t>Regresja LASSO (L</a:t>
            </a:r>
            <a:r>
              <a:rPr lang="en-GB" dirty="0"/>
              <a:t>east Absolute Shrinkage and Selection Operator)</a:t>
            </a:r>
          </a:p>
          <a:p>
            <a:pPr lvl="1"/>
            <a:r>
              <a:rPr lang="en-GB" dirty="0" err="1"/>
              <a:t>Przykład</a:t>
            </a:r>
            <a:r>
              <a:rPr lang="en-GB" dirty="0"/>
              <a:t>: </a:t>
            </a:r>
            <a:r>
              <a:rPr lang="en-GB" dirty="0" err="1"/>
              <a:t>użycie</a:t>
            </a:r>
            <a:r>
              <a:rPr lang="en-GB" dirty="0"/>
              <a:t> LASSO do </a:t>
            </a:r>
            <a:r>
              <a:rPr lang="en-GB" dirty="0" err="1"/>
              <a:t>wyboru</a:t>
            </a:r>
            <a:r>
              <a:rPr lang="en-GB" dirty="0"/>
              <a:t> </a:t>
            </a:r>
            <a:r>
              <a:rPr lang="en-GB" dirty="0" err="1"/>
              <a:t>kluczowych</a:t>
            </a:r>
            <a:r>
              <a:rPr lang="en-GB" dirty="0"/>
              <a:t> </a:t>
            </a:r>
            <a:r>
              <a:rPr lang="en-GB" dirty="0" err="1"/>
              <a:t>czynników</a:t>
            </a:r>
            <a:r>
              <a:rPr lang="en-GB" dirty="0"/>
              <a:t> </a:t>
            </a:r>
            <a:r>
              <a:rPr lang="en-GB" dirty="0" err="1"/>
              <a:t>wpływających</a:t>
            </a:r>
            <a:r>
              <a:rPr lang="en-GB" dirty="0"/>
              <a:t> </a:t>
            </a:r>
            <a:r>
              <a:rPr lang="en-GB" dirty="0" err="1"/>
              <a:t>na</a:t>
            </a:r>
            <a:r>
              <a:rPr lang="en-GB" dirty="0"/>
              <a:t> </a:t>
            </a:r>
            <a:r>
              <a:rPr lang="en-GB" dirty="0" err="1"/>
              <a:t>zapotrzebowanie</a:t>
            </a:r>
            <a:r>
              <a:rPr lang="en-GB" dirty="0"/>
              <a:t> </a:t>
            </a:r>
            <a:r>
              <a:rPr lang="en-GB" dirty="0" err="1"/>
              <a:t>na</a:t>
            </a:r>
            <a:r>
              <a:rPr lang="en-GB" dirty="0"/>
              <a:t> </a:t>
            </a:r>
            <a:r>
              <a:rPr lang="en-GB" dirty="0" err="1"/>
              <a:t>gaz</a:t>
            </a:r>
            <a:r>
              <a:rPr lang="en-GB" dirty="0"/>
              <a:t> – model </a:t>
            </a:r>
            <a:r>
              <a:rPr lang="en-GB" dirty="0" err="1"/>
              <a:t>staje</a:t>
            </a:r>
            <a:r>
              <a:rPr lang="en-GB" dirty="0"/>
              <a:t> </a:t>
            </a:r>
            <a:r>
              <a:rPr lang="en-GB" dirty="0" err="1"/>
              <a:t>się</a:t>
            </a:r>
            <a:r>
              <a:rPr lang="en-GB" dirty="0"/>
              <a:t> </a:t>
            </a:r>
            <a:r>
              <a:rPr lang="en-GB" dirty="0" err="1"/>
              <a:t>bardziej</a:t>
            </a:r>
            <a:r>
              <a:rPr lang="en-GB" dirty="0"/>
              <a:t> </a:t>
            </a:r>
            <a:r>
              <a:rPr lang="en-GB" dirty="0" err="1"/>
              <a:t>przejrzysty</a:t>
            </a:r>
            <a:r>
              <a:rPr lang="en-GB" dirty="0"/>
              <a:t> </a:t>
            </a:r>
            <a:r>
              <a:rPr lang="en-GB" dirty="0" err="1"/>
              <a:t>i</a:t>
            </a:r>
            <a:r>
              <a:rPr lang="en-GB" dirty="0"/>
              <a:t> </a:t>
            </a:r>
            <a:r>
              <a:rPr lang="en-GB" dirty="0" err="1"/>
              <a:t>łatwiejszy</a:t>
            </a:r>
            <a:r>
              <a:rPr lang="en-GB" dirty="0"/>
              <a:t> w </a:t>
            </a:r>
            <a:r>
              <a:rPr lang="en-GB" dirty="0" err="1"/>
              <a:t>interpretacji</a:t>
            </a:r>
            <a:r>
              <a:rPr lang="en-GB" dirty="0"/>
              <a:t>.</a:t>
            </a:r>
          </a:p>
          <a:p>
            <a:r>
              <a:rPr lang="en-GB" dirty="0" err="1"/>
              <a:t>Regresja</a:t>
            </a:r>
            <a:r>
              <a:rPr lang="en-GB" dirty="0"/>
              <a:t> </a:t>
            </a:r>
            <a:r>
              <a:rPr lang="en-GB" dirty="0" err="1"/>
              <a:t>logistyczna</a:t>
            </a:r>
            <a:endParaRPr lang="en-GB" dirty="0"/>
          </a:p>
          <a:p>
            <a:pPr marL="742950" lvl="1" indent="-285750">
              <a:buFont typeface="Arial" panose="020B0604020202020204" pitchFamily="34" charset="0"/>
              <a:buChar char="•"/>
            </a:pPr>
            <a:r>
              <a:rPr lang="en-GB" dirty="0" err="1"/>
              <a:t>Przykład</a:t>
            </a:r>
            <a:r>
              <a:rPr lang="en-GB" dirty="0"/>
              <a:t>: </a:t>
            </a:r>
            <a:r>
              <a:rPr lang="en-GB" dirty="0" err="1"/>
              <a:t>prognozowanie</a:t>
            </a:r>
            <a:r>
              <a:rPr lang="en-GB" dirty="0"/>
              <a:t> </a:t>
            </a:r>
            <a:r>
              <a:rPr lang="en-GB" dirty="0" err="1"/>
              <a:t>prawdopodobieństwa</a:t>
            </a:r>
            <a:r>
              <a:rPr lang="en-GB" dirty="0"/>
              <a:t>, </a:t>
            </a:r>
            <a:r>
              <a:rPr lang="en-GB" dirty="0" err="1"/>
              <a:t>czy</a:t>
            </a:r>
            <a:r>
              <a:rPr lang="en-GB" dirty="0"/>
              <a:t> </a:t>
            </a:r>
            <a:r>
              <a:rPr lang="en-GB" dirty="0" err="1"/>
              <a:t>zapotrzebowanie</a:t>
            </a:r>
            <a:r>
              <a:rPr lang="en-GB" dirty="0"/>
              <a:t> </a:t>
            </a:r>
            <a:r>
              <a:rPr lang="en-GB" dirty="0" err="1"/>
              <a:t>na</a:t>
            </a:r>
            <a:r>
              <a:rPr lang="en-GB" dirty="0"/>
              <a:t> </a:t>
            </a:r>
            <a:r>
              <a:rPr lang="en-GB" dirty="0" err="1"/>
              <a:t>gaz</a:t>
            </a:r>
            <a:r>
              <a:rPr lang="en-GB" dirty="0"/>
              <a:t> </a:t>
            </a:r>
            <a:r>
              <a:rPr lang="en-GB" dirty="0" err="1"/>
              <a:t>przekroczy</a:t>
            </a:r>
            <a:r>
              <a:rPr lang="en-GB" dirty="0"/>
              <a:t> </a:t>
            </a:r>
            <a:r>
              <a:rPr lang="en-GB" dirty="0" err="1"/>
              <a:t>określony</a:t>
            </a:r>
            <a:r>
              <a:rPr lang="en-GB" dirty="0"/>
              <a:t> </a:t>
            </a:r>
            <a:r>
              <a:rPr lang="en-GB" dirty="0" err="1"/>
              <a:t>próg</a:t>
            </a:r>
            <a:r>
              <a:rPr lang="en-GB" dirty="0"/>
              <a:t>, co jest </a:t>
            </a:r>
            <a:r>
              <a:rPr lang="en-GB" dirty="0" err="1"/>
              <a:t>przydatne</a:t>
            </a:r>
            <a:r>
              <a:rPr lang="en-GB" dirty="0"/>
              <a:t> w </a:t>
            </a:r>
            <a:r>
              <a:rPr lang="en-GB" dirty="0" err="1"/>
              <a:t>planowaniu</a:t>
            </a:r>
            <a:r>
              <a:rPr lang="en-GB" dirty="0"/>
              <a:t> </a:t>
            </a:r>
            <a:r>
              <a:rPr lang="en-GB" dirty="0" err="1"/>
              <a:t>dostaw</a:t>
            </a:r>
            <a:r>
              <a:rPr lang="en-GB" dirty="0"/>
              <a:t>.</a:t>
            </a:r>
          </a:p>
          <a:p>
            <a:pPr lvl="1"/>
            <a:endParaRPr lang="en-GB" dirty="0"/>
          </a:p>
          <a:p>
            <a:pPr lvl="1"/>
            <a:endParaRPr lang="pl-PL" dirty="0"/>
          </a:p>
        </p:txBody>
      </p:sp>
    </p:spTree>
    <p:extLst>
      <p:ext uri="{BB962C8B-B14F-4D97-AF65-F5344CB8AC3E}">
        <p14:creationId xmlns:p14="http://schemas.microsoft.com/office/powerpoint/2010/main" val="74494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AB05-83B3-D6C1-B3C1-A6A4A770F3FD}"/>
              </a:ext>
            </a:extLst>
          </p:cNvPr>
          <p:cNvSpPr>
            <a:spLocks noGrp="1"/>
          </p:cNvSpPr>
          <p:nvPr>
            <p:ph type="title"/>
          </p:nvPr>
        </p:nvSpPr>
        <p:spPr/>
        <p:txBody>
          <a:bodyPr/>
          <a:lstStyle/>
          <a:p>
            <a:r>
              <a:rPr lang="pl-PL" dirty="0"/>
              <a:t>RIDGE </a:t>
            </a:r>
            <a:r>
              <a:rPr lang="pl-PL" dirty="0" err="1"/>
              <a:t>Regression</a:t>
            </a:r>
            <a:r>
              <a:rPr lang="pl-PL" dirty="0"/>
              <a:t> (Regresja Grzbietowa)</a:t>
            </a:r>
          </a:p>
        </p:txBody>
      </p:sp>
      <p:sp>
        <p:nvSpPr>
          <p:cNvPr id="3" name="Content Placeholder 2">
            <a:extLst>
              <a:ext uri="{FF2B5EF4-FFF2-40B4-BE49-F238E27FC236}">
                <a16:creationId xmlns:a16="http://schemas.microsoft.com/office/drawing/2014/main" id="{6D9AD626-046B-E675-D85E-E9F0067C05FF}"/>
              </a:ext>
            </a:extLst>
          </p:cNvPr>
          <p:cNvSpPr>
            <a:spLocks noGrp="1"/>
          </p:cNvSpPr>
          <p:nvPr>
            <p:ph idx="1"/>
          </p:nvPr>
        </p:nvSpPr>
        <p:spPr>
          <a:xfrm>
            <a:off x="838200" y="1825625"/>
            <a:ext cx="10515600" cy="3316218"/>
          </a:xfrm>
        </p:spPr>
        <p:txBody>
          <a:bodyPr>
            <a:normAutofit/>
          </a:bodyPr>
          <a:lstStyle/>
          <a:p>
            <a:r>
              <a:rPr lang="en-GB" dirty="0" err="1"/>
              <a:t>Regresja</a:t>
            </a:r>
            <a:r>
              <a:rPr lang="en-GB" dirty="0"/>
              <a:t> </a:t>
            </a:r>
            <a:r>
              <a:rPr lang="en-GB" dirty="0" err="1"/>
              <a:t>grzbietowa</a:t>
            </a:r>
            <a:r>
              <a:rPr lang="en-GB" dirty="0"/>
              <a:t> to </a:t>
            </a:r>
            <a:r>
              <a:rPr lang="en-GB" dirty="0" err="1"/>
              <a:t>metoda</a:t>
            </a:r>
            <a:r>
              <a:rPr lang="en-GB" dirty="0"/>
              <a:t> </a:t>
            </a:r>
            <a:r>
              <a:rPr lang="en-GB" dirty="0" err="1"/>
              <a:t>regularyzacji</a:t>
            </a:r>
            <a:r>
              <a:rPr lang="en-GB" dirty="0"/>
              <a:t>, </a:t>
            </a:r>
            <a:r>
              <a:rPr lang="en-GB" dirty="0" err="1"/>
              <a:t>która</a:t>
            </a:r>
            <a:r>
              <a:rPr lang="en-GB" dirty="0"/>
              <a:t> </a:t>
            </a:r>
            <a:r>
              <a:rPr lang="en-GB" dirty="0" err="1"/>
              <a:t>modyfikuje</a:t>
            </a:r>
            <a:r>
              <a:rPr lang="en-GB" dirty="0"/>
              <a:t> </a:t>
            </a:r>
            <a:r>
              <a:rPr lang="en-GB" dirty="0" err="1"/>
              <a:t>klasyczną</a:t>
            </a:r>
            <a:r>
              <a:rPr lang="en-GB" dirty="0"/>
              <a:t> </a:t>
            </a:r>
            <a:r>
              <a:rPr lang="en-GB" dirty="0" err="1"/>
              <a:t>regresję</a:t>
            </a:r>
            <a:r>
              <a:rPr lang="en-GB" dirty="0"/>
              <a:t> </a:t>
            </a:r>
            <a:r>
              <a:rPr lang="en-GB" dirty="0" err="1"/>
              <a:t>liniową</a:t>
            </a:r>
            <a:r>
              <a:rPr lang="en-GB" dirty="0"/>
              <a:t>, </a:t>
            </a:r>
            <a:r>
              <a:rPr lang="en-GB" dirty="0" err="1"/>
              <a:t>dodając</a:t>
            </a:r>
            <a:r>
              <a:rPr lang="en-GB" dirty="0"/>
              <a:t> </a:t>
            </a:r>
            <a:r>
              <a:rPr lang="en-GB" dirty="0" err="1"/>
              <a:t>karę</a:t>
            </a:r>
            <a:r>
              <a:rPr lang="en-GB" dirty="0"/>
              <a:t> do </a:t>
            </a:r>
            <a:r>
              <a:rPr lang="en-GB" dirty="0" err="1"/>
              <a:t>sumy</a:t>
            </a:r>
            <a:r>
              <a:rPr lang="en-GB" dirty="0"/>
              <a:t> </a:t>
            </a:r>
            <a:r>
              <a:rPr lang="en-GB" dirty="0" err="1"/>
              <a:t>kwadratów</a:t>
            </a:r>
            <a:r>
              <a:rPr lang="en-GB" dirty="0"/>
              <a:t> </a:t>
            </a:r>
            <a:r>
              <a:rPr lang="en-GB" dirty="0" err="1"/>
              <a:t>współczynników</a:t>
            </a:r>
            <a:r>
              <a:rPr lang="en-GB" dirty="0"/>
              <a:t> </a:t>
            </a:r>
            <a:r>
              <a:rPr lang="en-GB" dirty="0" err="1"/>
              <a:t>modelu</a:t>
            </a:r>
            <a:r>
              <a:rPr lang="en-GB" dirty="0"/>
              <a:t> (</a:t>
            </a:r>
            <a:r>
              <a:rPr lang="en-GB" dirty="0" err="1"/>
              <a:t>tzw</a:t>
            </a:r>
            <a:r>
              <a:rPr lang="en-GB" dirty="0"/>
              <a:t>. </a:t>
            </a:r>
            <a:r>
              <a:rPr lang="en-GB" dirty="0" err="1"/>
              <a:t>normę</a:t>
            </a:r>
            <a:r>
              <a:rPr lang="en-GB" dirty="0"/>
              <a:t> L2).</a:t>
            </a:r>
          </a:p>
          <a:p>
            <a:r>
              <a:rPr lang="en-GB" dirty="0" err="1"/>
              <a:t>Celem</a:t>
            </a:r>
            <a:r>
              <a:rPr lang="en-GB" dirty="0"/>
              <a:t> jest </a:t>
            </a:r>
            <a:r>
              <a:rPr lang="en-GB" dirty="0" err="1"/>
              <a:t>zmniejszenie</a:t>
            </a:r>
            <a:r>
              <a:rPr lang="en-GB" dirty="0"/>
              <a:t> </a:t>
            </a:r>
            <a:r>
              <a:rPr lang="en-GB" dirty="0" err="1"/>
              <a:t>wpływu</a:t>
            </a:r>
            <a:r>
              <a:rPr lang="en-GB" dirty="0"/>
              <a:t> </a:t>
            </a:r>
            <a:r>
              <a:rPr lang="en-GB" dirty="0" err="1"/>
              <a:t>dużych</a:t>
            </a:r>
            <a:r>
              <a:rPr lang="en-GB" dirty="0"/>
              <a:t> </a:t>
            </a:r>
            <a:r>
              <a:rPr lang="en-GB" dirty="0" err="1"/>
              <a:t>współczynników</a:t>
            </a:r>
            <a:r>
              <a:rPr lang="en-GB" dirty="0"/>
              <a:t>, co </a:t>
            </a:r>
            <a:r>
              <a:rPr lang="en-GB" dirty="0" err="1"/>
              <a:t>zapobiega</a:t>
            </a:r>
            <a:r>
              <a:rPr lang="en-GB" dirty="0"/>
              <a:t> </a:t>
            </a:r>
            <a:r>
              <a:rPr lang="en-GB" dirty="0" err="1"/>
              <a:t>przeuczeniu</a:t>
            </a:r>
            <a:r>
              <a:rPr lang="en-GB" dirty="0"/>
              <a:t> (overfitting) </a:t>
            </a:r>
            <a:r>
              <a:rPr lang="en-GB" dirty="0" err="1"/>
              <a:t>modelu</a:t>
            </a:r>
            <a:r>
              <a:rPr lang="en-GB" dirty="0"/>
              <a:t>.</a:t>
            </a:r>
          </a:p>
        </p:txBody>
      </p:sp>
      <p:pic>
        <p:nvPicPr>
          <p:cNvPr id="5122" name="Picture 2" descr="Ridge regression formula, or RSS formula with L2 penalty term">
            <a:extLst>
              <a:ext uri="{FF2B5EF4-FFF2-40B4-BE49-F238E27FC236}">
                <a16:creationId xmlns:a16="http://schemas.microsoft.com/office/drawing/2014/main" id="{CA5BB7A1-36F9-F011-C28A-E7A21676F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866" y="3843130"/>
            <a:ext cx="3561967" cy="19980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491097-ADEA-AA3D-DA8D-95B9B6DE5CD4}"/>
              </a:ext>
            </a:extLst>
          </p:cNvPr>
          <p:cNvSpPr txBox="1"/>
          <p:nvPr/>
        </p:nvSpPr>
        <p:spPr>
          <a:xfrm>
            <a:off x="928533" y="4307284"/>
            <a:ext cx="6096000" cy="1938992"/>
          </a:xfrm>
          <a:prstGeom prst="rect">
            <a:avLst/>
          </a:prstGeom>
          <a:noFill/>
        </p:spPr>
        <p:txBody>
          <a:bodyPr wrap="square">
            <a:spAutoFit/>
          </a:bodyPr>
          <a:lstStyle/>
          <a:p>
            <a:r>
              <a:rPr lang="en-GB" sz="2400" dirty="0" err="1"/>
              <a:t>Regresja</a:t>
            </a:r>
            <a:r>
              <a:rPr lang="en-GB" sz="2400" dirty="0"/>
              <a:t> </a:t>
            </a:r>
            <a:r>
              <a:rPr lang="en-GB" sz="2400" dirty="0" err="1"/>
              <a:t>grzbietowa</a:t>
            </a:r>
            <a:r>
              <a:rPr lang="en-GB" sz="2400" dirty="0"/>
              <a:t> jest </a:t>
            </a:r>
            <a:r>
              <a:rPr lang="en-GB" sz="2400" dirty="0" err="1"/>
              <a:t>szczególnie</a:t>
            </a:r>
            <a:r>
              <a:rPr lang="en-GB" sz="2400" dirty="0"/>
              <a:t> </a:t>
            </a:r>
            <a:r>
              <a:rPr lang="en-GB" sz="2400" dirty="0" err="1"/>
              <a:t>użyteczna</a:t>
            </a:r>
            <a:r>
              <a:rPr lang="en-GB" sz="2400" dirty="0"/>
              <a:t>, </a:t>
            </a:r>
            <a:r>
              <a:rPr lang="en-GB" sz="2400" dirty="0" err="1"/>
              <a:t>gdy</a:t>
            </a:r>
            <a:r>
              <a:rPr lang="en-GB" sz="2400" dirty="0"/>
              <a:t> </a:t>
            </a:r>
            <a:r>
              <a:rPr lang="en-GB" sz="2400" dirty="0" err="1"/>
              <a:t>mamy</a:t>
            </a:r>
            <a:r>
              <a:rPr lang="en-GB" sz="2400" dirty="0"/>
              <a:t> do </a:t>
            </a:r>
            <a:r>
              <a:rPr lang="en-GB" sz="2400" dirty="0" err="1"/>
              <a:t>czynienia</a:t>
            </a:r>
            <a:r>
              <a:rPr lang="en-GB" sz="2400" dirty="0"/>
              <a:t> z </a:t>
            </a:r>
            <a:r>
              <a:rPr lang="en-GB" sz="2400" dirty="0" err="1"/>
              <a:t>danymi</a:t>
            </a:r>
            <a:r>
              <a:rPr lang="en-GB" sz="2400" dirty="0"/>
              <a:t> o </a:t>
            </a:r>
            <a:r>
              <a:rPr lang="en-GB" sz="2400" dirty="0" err="1"/>
              <a:t>dużym</a:t>
            </a:r>
            <a:r>
              <a:rPr lang="en-GB" sz="2400" dirty="0"/>
              <a:t> </a:t>
            </a:r>
            <a:r>
              <a:rPr lang="en-GB" sz="2400" dirty="0" err="1"/>
              <a:t>wymiarze</a:t>
            </a:r>
            <a:r>
              <a:rPr lang="en-GB" sz="2400" dirty="0"/>
              <a:t> (</a:t>
            </a:r>
            <a:r>
              <a:rPr lang="en-GB" sz="2400" dirty="0" err="1"/>
              <a:t>wieloma</a:t>
            </a:r>
            <a:r>
              <a:rPr lang="en-GB" sz="2400" dirty="0"/>
              <a:t> </a:t>
            </a:r>
            <a:r>
              <a:rPr lang="en-GB" sz="2400" dirty="0" err="1"/>
              <a:t>zmiennymi</a:t>
            </a:r>
            <a:r>
              <a:rPr lang="en-GB" sz="2400" dirty="0"/>
              <a:t> </a:t>
            </a:r>
            <a:r>
              <a:rPr lang="en-GB" sz="2400" dirty="0" err="1"/>
              <a:t>wejściowymi</a:t>
            </a:r>
            <a:r>
              <a:rPr lang="en-GB" sz="2400" dirty="0"/>
              <a:t>) </a:t>
            </a:r>
            <a:r>
              <a:rPr lang="en-GB" sz="2400" dirty="0" err="1"/>
              <a:t>lub</a:t>
            </a:r>
            <a:r>
              <a:rPr lang="en-GB" sz="2400" dirty="0"/>
              <a:t> </a:t>
            </a:r>
            <a:r>
              <a:rPr lang="en-GB" sz="2400" dirty="0" err="1"/>
              <a:t>gdy</a:t>
            </a:r>
            <a:r>
              <a:rPr lang="en-GB" sz="2400" dirty="0"/>
              <a:t> </a:t>
            </a:r>
            <a:r>
              <a:rPr lang="en-GB" sz="2400" dirty="0" err="1"/>
              <a:t>występuje</a:t>
            </a:r>
            <a:r>
              <a:rPr lang="en-GB" sz="2400" dirty="0"/>
              <a:t> </a:t>
            </a:r>
            <a:r>
              <a:rPr lang="en-GB" sz="2400" dirty="0" err="1"/>
              <a:t>silna</a:t>
            </a:r>
            <a:r>
              <a:rPr lang="en-GB" sz="2400" dirty="0"/>
              <a:t> </a:t>
            </a:r>
            <a:r>
              <a:rPr lang="en-GB" sz="2400" dirty="0" err="1"/>
              <a:t>kolinearność</a:t>
            </a:r>
            <a:r>
              <a:rPr lang="en-GB" sz="2400" dirty="0"/>
              <a:t> </a:t>
            </a:r>
            <a:r>
              <a:rPr lang="en-GB" sz="2400" dirty="0" err="1"/>
              <a:t>między</a:t>
            </a:r>
            <a:r>
              <a:rPr lang="en-GB" sz="2400" dirty="0"/>
              <a:t> </a:t>
            </a:r>
            <a:r>
              <a:rPr lang="en-GB" sz="2400" dirty="0" err="1"/>
              <a:t>zmiennymi</a:t>
            </a:r>
            <a:r>
              <a:rPr lang="en-GB" sz="2400" dirty="0"/>
              <a:t>.</a:t>
            </a:r>
          </a:p>
        </p:txBody>
      </p:sp>
    </p:spTree>
    <p:extLst>
      <p:ext uri="{BB962C8B-B14F-4D97-AF65-F5344CB8AC3E}">
        <p14:creationId xmlns:p14="http://schemas.microsoft.com/office/powerpoint/2010/main" val="979228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7FDA-D976-4C6E-E90F-22118EB0A330}"/>
              </a:ext>
            </a:extLst>
          </p:cNvPr>
          <p:cNvSpPr>
            <a:spLocks noGrp="1"/>
          </p:cNvSpPr>
          <p:nvPr>
            <p:ph type="title"/>
          </p:nvPr>
        </p:nvSpPr>
        <p:spPr/>
        <p:txBody>
          <a:bodyPr/>
          <a:lstStyle/>
          <a:p>
            <a:r>
              <a:rPr lang="pl-PL" dirty="0"/>
              <a:t>Regresja LASSO</a:t>
            </a:r>
          </a:p>
        </p:txBody>
      </p:sp>
      <p:sp>
        <p:nvSpPr>
          <p:cNvPr id="3" name="Content Placeholder 2">
            <a:extLst>
              <a:ext uri="{FF2B5EF4-FFF2-40B4-BE49-F238E27FC236}">
                <a16:creationId xmlns:a16="http://schemas.microsoft.com/office/drawing/2014/main" id="{9258E454-6538-2D01-C3F0-7FFF57040FE3}"/>
              </a:ext>
            </a:extLst>
          </p:cNvPr>
          <p:cNvSpPr>
            <a:spLocks noGrp="1"/>
          </p:cNvSpPr>
          <p:nvPr>
            <p:ph idx="1"/>
          </p:nvPr>
        </p:nvSpPr>
        <p:spPr/>
        <p:txBody>
          <a:bodyPr/>
          <a:lstStyle/>
          <a:p>
            <a:r>
              <a:rPr lang="en-GB" dirty="0" err="1"/>
              <a:t>Regresja</a:t>
            </a:r>
            <a:r>
              <a:rPr lang="en-GB" dirty="0"/>
              <a:t> Lasso to </a:t>
            </a:r>
            <a:r>
              <a:rPr lang="en-GB" dirty="0" err="1"/>
              <a:t>metoda</a:t>
            </a:r>
            <a:r>
              <a:rPr lang="en-GB" dirty="0"/>
              <a:t> </a:t>
            </a:r>
            <a:r>
              <a:rPr lang="en-GB" dirty="0" err="1"/>
              <a:t>regularyzacji</a:t>
            </a:r>
            <a:r>
              <a:rPr lang="en-GB" dirty="0"/>
              <a:t>, </a:t>
            </a:r>
            <a:r>
              <a:rPr lang="en-GB" dirty="0" err="1"/>
              <a:t>która</a:t>
            </a:r>
            <a:r>
              <a:rPr lang="en-GB" dirty="0"/>
              <a:t> </a:t>
            </a:r>
            <a:r>
              <a:rPr lang="en-GB" dirty="0" err="1"/>
              <a:t>dodaje</a:t>
            </a:r>
            <a:r>
              <a:rPr lang="en-GB" dirty="0"/>
              <a:t> </a:t>
            </a:r>
            <a:r>
              <a:rPr lang="en-GB" dirty="0" err="1"/>
              <a:t>karę</a:t>
            </a:r>
            <a:r>
              <a:rPr lang="en-GB" dirty="0"/>
              <a:t> w </a:t>
            </a:r>
            <a:r>
              <a:rPr lang="en-GB" dirty="0" err="1"/>
              <a:t>postaci</a:t>
            </a:r>
            <a:r>
              <a:rPr lang="en-GB" dirty="0"/>
              <a:t> </a:t>
            </a:r>
            <a:r>
              <a:rPr lang="en-GB" dirty="0" err="1"/>
              <a:t>sumy</a:t>
            </a:r>
            <a:r>
              <a:rPr lang="en-GB" dirty="0"/>
              <a:t> </a:t>
            </a:r>
            <a:r>
              <a:rPr lang="en-GB" dirty="0" err="1"/>
              <a:t>wartości</a:t>
            </a:r>
            <a:r>
              <a:rPr lang="en-GB" dirty="0"/>
              <a:t> </a:t>
            </a:r>
            <a:r>
              <a:rPr lang="en-GB" dirty="0" err="1"/>
              <a:t>bezwzględnych</a:t>
            </a:r>
            <a:r>
              <a:rPr lang="en-GB" dirty="0"/>
              <a:t> </a:t>
            </a:r>
            <a:r>
              <a:rPr lang="en-GB" dirty="0" err="1"/>
              <a:t>współczynników</a:t>
            </a:r>
            <a:r>
              <a:rPr lang="en-GB" dirty="0"/>
              <a:t> </a:t>
            </a:r>
            <a:r>
              <a:rPr lang="en-GB" dirty="0" err="1"/>
              <a:t>modelu</a:t>
            </a:r>
            <a:r>
              <a:rPr lang="en-GB" dirty="0"/>
              <a:t> (</a:t>
            </a:r>
            <a:r>
              <a:rPr lang="en-GB" dirty="0" err="1"/>
              <a:t>tzw</a:t>
            </a:r>
            <a:r>
              <a:rPr lang="en-GB" dirty="0"/>
              <a:t>. norma L1), co </a:t>
            </a:r>
            <a:r>
              <a:rPr lang="en-GB" dirty="0" err="1"/>
              <a:t>powoduje</a:t>
            </a:r>
            <a:r>
              <a:rPr lang="en-GB" dirty="0"/>
              <a:t>, </a:t>
            </a:r>
            <a:r>
              <a:rPr lang="en-GB" dirty="0" err="1"/>
              <a:t>że</a:t>
            </a:r>
            <a:r>
              <a:rPr lang="en-GB" dirty="0"/>
              <a:t> </a:t>
            </a:r>
            <a:r>
              <a:rPr lang="en-GB" dirty="0" err="1"/>
              <a:t>niektóre</a:t>
            </a:r>
            <a:r>
              <a:rPr lang="en-GB" dirty="0"/>
              <a:t> </a:t>
            </a:r>
            <a:r>
              <a:rPr lang="en-GB" dirty="0" err="1"/>
              <a:t>współczynniki</a:t>
            </a:r>
            <a:r>
              <a:rPr lang="en-GB" dirty="0"/>
              <a:t> </a:t>
            </a:r>
            <a:r>
              <a:rPr lang="en-GB" dirty="0" err="1"/>
              <a:t>mogą</a:t>
            </a:r>
            <a:r>
              <a:rPr lang="en-GB" dirty="0"/>
              <a:t> </a:t>
            </a:r>
            <a:r>
              <a:rPr lang="en-GB" dirty="0" err="1"/>
              <a:t>być</a:t>
            </a:r>
            <a:r>
              <a:rPr lang="en-GB" dirty="0"/>
              <a:t> </a:t>
            </a:r>
            <a:r>
              <a:rPr lang="en-GB" dirty="0" err="1"/>
              <a:t>zredukowane</a:t>
            </a:r>
            <a:r>
              <a:rPr lang="en-GB" dirty="0"/>
              <a:t> do </a:t>
            </a:r>
            <a:r>
              <a:rPr lang="en-GB" dirty="0" err="1"/>
              <a:t>zera</a:t>
            </a:r>
            <a:r>
              <a:rPr lang="en-GB" dirty="0"/>
              <a:t>.</a:t>
            </a:r>
          </a:p>
          <a:p>
            <a:r>
              <a:rPr lang="en-GB" dirty="0"/>
              <a:t>Jest to </a:t>
            </a:r>
            <a:r>
              <a:rPr lang="en-GB" dirty="0" err="1"/>
              <a:t>technika</a:t>
            </a:r>
            <a:r>
              <a:rPr lang="en-GB" dirty="0"/>
              <a:t> </a:t>
            </a:r>
            <a:r>
              <a:rPr lang="en-GB" dirty="0" err="1"/>
              <a:t>przydatna</a:t>
            </a:r>
            <a:r>
              <a:rPr lang="en-GB" dirty="0"/>
              <a:t>, </a:t>
            </a:r>
            <a:r>
              <a:rPr lang="en-GB" dirty="0" err="1"/>
              <a:t>gdy</a:t>
            </a:r>
            <a:r>
              <a:rPr lang="en-GB" dirty="0"/>
              <a:t> </a:t>
            </a:r>
            <a:r>
              <a:rPr lang="en-GB" dirty="0" err="1"/>
              <a:t>zależy</a:t>
            </a:r>
            <a:r>
              <a:rPr lang="en-GB" dirty="0"/>
              <a:t> </a:t>
            </a:r>
            <a:r>
              <a:rPr lang="en-GB" dirty="0" err="1"/>
              <a:t>nam</a:t>
            </a:r>
            <a:r>
              <a:rPr lang="en-GB" dirty="0"/>
              <a:t> </a:t>
            </a:r>
            <a:r>
              <a:rPr lang="en-GB" dirty="0" err="1"/>
              <a:t>na</a:t>
            </a:r>
            <a:r>
              <a:rPr lang="en-GB" dirty="0"/>
              <a:t> </a:t>
            </a:r>
            <a:r>
              <a:rPr lang="en-GB" dirty="0" err="1"/>
              <a:t>przeprowadzaniu</a:t>
            </a:r>
            <a:r>
              <a:rPr lang="en-GB" dirty="0"/>
              <a:t> </a:t>
            </a:r>
            <a:r>
              <a:rPr lang="en-GB" dirty="0" err="1"/>
              <a:t>selekcji</a:t>
            </a:r>
            <a:r>
              <a:rPr lang="en-GB" dirty="0"/>
              <a:t> </a:t>
            </a:r>
            <a:r>
              <a:rPr lang="en-GB" dirty="0" err="1"/>
              <a:t>zmiennych</a:t>
            </a:r>
            <a:r>
              <a:rPr lang="en-GB" dirty="0"/>
              <a:t> </a:t>
            </a:r>
            <a:r>
              <a:rPr lang="en-GB" dirty="0" err="1"/>
              <a:t>i</a:t>
            </a:r>
            <a:r>
              <a:rPr lang="en-GB" dirty="0"/>
              <a:t> </a:t>
            </a:r>
            <a:r>
              <a:rPr lang="en-GB" dirty="0" err="1"/>
              <a:t>uzyskaniu</a:t>
            </a:r>
            <a:r>
              <a:rPr lang="en-GB" dirty="0"/>
              <a:t> </a:t>
            </a:r>
            <a:r>
              <a:rPr lang="en-GB" dirty="0" err="1"/>
              <a:t>bardziej</a:t>
            </a:r>
            <a:r>
              <a:rPr lang="en-GB" dirty="0"/>
              <a:t> "</a:t>
            </a:r>
            <a:r>
              <a:rPr lang="en-GB" dirty="0" err="1"/>
              <a:t>oszczędnego</a:t>
            </a:r>
            <a:r>
              <a:rPr lang="en-GB" dirty="0"/>
              <a:t>" </a:t>
            </a:r>
            <a:r>
              <a:rPr lang="en-GB" dirty="0" err="1"/>
              <a:t>modelu</a:t>
            </a:r>
            <a:r>
              <a:rPr lang="en-GB" dirty="0"/>
              <a:t>.</a:t>
            </a:r>
            <a:endParaRPr lang="pl-PL" dirty="0"/>
          </a:p>
        </p:txBody>
      </p:sp>
      <p:pic>
        <p:nvPicPr>
          <p:cNvPr id="6148" name="Picture 4">
            <a:extLst>
              <a:ext uri="{FF2B5EF4-FFF2-40B4-BE49-F238E27FC236}">
                <a16:creationId xmlns:a16="http://schemas.microsoft.com/office/drawing/2014/main" id="{310FE3F1-4C55-AA96-82A8-0912AA59E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4348" y="4624180"/>
            <a:ext cx="5880100" cy="1028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8F4788-13E7-5BEB-307E-45E52EBB6B70}"/>
              </a:ext>
            </a:extLst>
          </p:cNvPr>
          <p:cNvSpPr txBox="1"/>
          <p:nvPr/>
        </p:nvSpPr>
        <p:spPr>
          <a:xfrm>
            <a:off x="1086678" y="4624180"/>
            <a:ext cx="4507670" cy="1754326"/>
          </a:xfrm>
          <a:prstGeom prst="rect">
            <a:avLst/>
          </a:prstGeom>
          <a:noFill/>
        </p:spPr>
        <p:txBody>
          <a:bodyPr wrap="square">
            <a:spAutoFit/>
          </a:bodyPr>
          <a:lstStyle/>
          <a:p>
            <a:r>
              <a:rPr lang="en-GB" dirty="0" err="1"/>
              <a:t>Regresja</a:t>
            </a:r>
            <a:r>
              <a:rPr lang="en-GB" dirty="0"/>
              <a:t> Lasso jest </a:t>
            </a:r>
            <a:r>
              <a:rPr lang="en-GB" dirty="0" err="1"/>
              <a:t>szczególnie</a:t>
            </a:r>
            <a:r>
              <a:rPr lang="en-GB" dirty="0"/>
              <a:t> </a:t>
            </a:r>
            <a:r>
              <a:rPr lang="en-GB" dirty="0" err="1"/>
              <a:t>użyteczna</a:t>
            </a:r>
            <a:r>
              <a:rPr lang="en-GB" dirty="0"/>
              <a:t>, </a:t>
            </a:r>
            <a:r>
              <a:rPr lang="en-GB" dirty="0" err="1"/>
              <a:t>gdy</a:t>
            </a:r>
            <a:r>
              <a:rPr lang="en-GB" dirty="0"/>
              <a:t> </a:t>
            </a:r>
            <a:r>
              <a:rPr lang="en-GB" dirty="0" err="1"/>
              <a:t>chcemy</a:t>
            </a:r>
            <a:r>
              <a:rPr lang="en-GB" dirty="0"/>
              <a:t> </a:t>
            </a:r>
            <a:r>
              <a:rPr lang="en-GB" dirty="0" err="1"/>
              <a:t>uzyskać</a:t>
            </a:r>
            <a:r>
              <a:rPr lang="en-GB" dirty="0"/>
              <a:t> </a:t>
            </a:r>
            <a:r>
              <a:rPr lang="en-GB" dirty="0" err="1"/>
              <a:t>bardziej</a:t>
            </a:r>
            <a:r>
              <a:rPr lang="en-GB" dirty="0"/>
              <a:t> </a:t>
            </a:r>
            <a:r>
              <a:rPr lang="en-GB" dirty="0" err="1"/>
              <a:t>oszczędny</a:t>
            </a:r>
            <a:r>
              <a:rPr lang="en-GB" dirty="0"/>
              <a:t> model, </a:t>
            </a:r>
            <a:r>
              <a:rPr lang="en-GB" dirty="0" err="1"/>
              <a:t>który</a:t>
            </a:r>
            <a:r>
              <a:rPr lang="en-GB" dirty="0"/>
              <a:t> </a:t>
            </a:r>
            <a:r>
              <a:rPr lang="en-GB" dirty="0" err="1"/>
              <a:t>uwzględnia</a:t>
            </a:r>
            <a:r>
              <a:rPr lang="en-GB" dirty="0"/>
              <a:t> </a:t>
            </a:r>
            <a:r>
              <a:rPr lang="en-GB" dirty="0" err="1"/>
              <a:t>tylko</a:t>
            </a:r>
            <a:r>
              <a:rPr lang="en-GB" dirty="0"/>
              <a:t> </a:t>
            </a:r>
            <a:r>
              <a:rPr lang="en-GB" dirty="0" err="1"/>
              <a:t>istotne</a:t>
            </a:r>
            <a:r>
              <a:rPr lang="en-GB" dirty="0"/>
              <a:t> </a:t>
            </a:r>
            <a:r>
              <a:rPr lang="en-GB" dirty="0" err="1"/>
              <a:t>zmienne</a:t>
            </a:r>
            <a:r>
              <a:rPr lang="en-GB" dirty="0"/>
              <a:t>, </a:t>
            </a:r>
            <a:r>
              <a:rPr lang="en-GB" dirty="0" err="1"/>
              <a:t>oraz</a:t>
            </a:r>
            <a:r>
              <a:rPr lang="en-GB" dirty="0"/>
              <a:t> </a:t>
            </a:r>
            <a:r>
              <a:rPr lang="en-GB" dirty="0" err="1"/>
              <a:t>gdy</a:t>
            </a:r>
            <a:r>
              <a:rPr lang="en-GB" dirty="0"/>
              <a:t> </a:t>
            </a:r>
            <a:r>
              <a:rPr lang="en-GB" dirty="0" err="1"/>
              <a:t>mamy</a:t>
            </a:r>
            <a:r>
              <a:rPr lang="en-GB" dirty="0"/>
              <a:t> do </a:t>
            </a:r>
            <a:r>
              <a:rPr lang="en-GB" dirty="0" err="1"/>
              <a:t>czynienia</a:t>
            </a:r>
            <a:r>
              <a:rPr lang="en-GB" dirty="0"/>
              <a:t> z </a:t>
            </a:r>
            <a:r>
              <a:rPr lang="en-GB" dirty="0" err="1"/>
              <a:t>danymi</a:t>
            </a:r>
            <a:r>
              <a:rPr lang="en-GB" dirty="0"/>
              <a:t>, w </a:t>
            </a:r>
            <a:r>
              <a:rPr lang="en-GB" dirty="0" err="1"/>
              <a:t>których</a:t>
            </a:r>
            <a:r>
              <a:rPr lang="en-GB" dirty="0"/>
              <a:t> </a:t>
            </a:r>
            <a:r>
              <a:rPr lang="en-GB" dirty="0" err="1"/>
              <a:t>występuje</a:t>
            </a:r>
            <a:r>
              <a:rPr lang="en-GB" dirty="0"/>
              <a:t> </a:t>
            </a:r>
            <a:r>
              <a:rPr lang="en-GB" dirty="0" err="1"/>
              <a:t>wiele</a:t>
            </a:r>
            <a:r>
              <a:rPr lang="en-GB" dirty="0"/>
              <a:t> </a:t>
            </a:r>
            <a:r>
              <a:rPr lang="en-GB" dirty="0" err="1"/>
              <a:t>nieistotnych</a:t>
            </a:r>
            <a:r>
              <a:rPr lang="en-GB" dirty="0"/>
              <a:t> </a:t>
            </a:r>
            <a:r>
              <a:rPr lang="en-GB" dirty="0" err="1"/>
              <a:t>cech</a:t>
            </a:r>
            <a:r>
              <a:rPr lang="en-GB" dirty="0"/>
              <a:t>.</a:t>
            </a:r>
          </a:p>
        </p:txBody>
      </p:sp>
    </p:spTree>
    <p:extLst>
      <p:ext uri="{BB962C8B-B14F-4D97-AF65-F5344CB8AC3E}">
        <p14:creationId xmlns:p14="http://schemas.microsoft.com/office/powerpoint/2010/main" val="1531584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B0F2-4066-6FCF-A267-F0771D3D1B0F}"/>
              </a:ext>
            </a:extLst>
          </p:cNvPr>
          <p:cNvSpPr>
            <a:spLocks noGrp="1"/>
          </p:cNvSpPr>
          <p:nvPr>
            <p:ph type="title"/>
          </p:nvPr>
        </p:nvSpPr>
        <p:spPr/>
        <p:txBody>
          <a:bodyPr/>
          <a:lstStyle/>
          <a:p>
            <a:r>
              <a:rPr lang="en-PL" dirty="0"/>
              <a:t>Pytania utrwalające</a:t>
            </a:r>
          </a:p>
        </p:txBody>
      </p:sp>
      <p:sp>
        <p:nvSpPr>
          <p:cNvPr id="3" name="Content Placeholder 2">
            <a:extLst>
              <a:ext uri="{FF2B5EF4-FFF2-40B4-BE49-F238E27FC236}">
                <a16:creationId xmlns:a16="http://schemas.microsoft.com/office/drawing/2014/main" id="{3A1CCD62-69F9-1AEF-56A9-565F3776B5E6}"/>
              </a:ext>
            </a:extLst>
          </p:cNvPr>
          <p:cNvSpPr>
            <a:spLocks noGrp="1"/>
          </p:cNvSpPr>
          <p:nvPr>
            <p:ph idx="1"/>
          </p:nvPr>
        </p:nvSpPr>
        <p:spPr/>
        <p:txBody>
          <a:bodyPr/>
          <a:lstStyle/>
          <a:p>
            <a:r>
              <a:rPr lang="en-GB" dirty="0" err="1"/>
              <a:t>Wyjaśnij</a:t>
            </a:r>
            <a:r>
              <a:rPr lang="en-GB" dirty="0"/>
              <a:t> </a:t>
            </a:r>
            <a:r>
              <a:rPr lang="en-GB" dirty="0" err="1"/>
              <a:t>różnicę</a:t>
            </a:r>
            <a:r>
              <a:rPr lang="en-GB" dirty="0"/>
              <a:t> </a:t>
            </a:r>
            <a:r>
              <a:rPr lang="en-GB" dirty="0" err="1"/>
              <a:t>między</a:t>
            </a:r>
            <a:r>
              <a:rPr lang="en-GB" dirty="0"/>
              <a:t> </a:t>
            </a:r>
            <a:r>
              <a:rPr lang="en-GB" dirty="0" err="1"/>
              <a:t>regresją</a:t>
            </a:r>
            <a:r>
              <a:rPr lang="en-GB" dirty="0"/>
              <a:t> </a:t>
            </a:r>
            <a:r>
              <a:rPr lang="en-GB" dirty="0" err="1"/>
              <a:t>liniową</a:t>
            </a:r>
            <a:r>
              <a:rPr lang="en-GB" dirty="0"/>
              <a:t> a </a:t>
            </a:r>
            <a:r>
              <a:rPr lang="en-GB" dirty="0" err="1"/>
              <a:t>regresją</a:t>
            </a:r>
            <a:r>
              <a:rPr lang="en-GB" dirty="0"/>
              <a:t> </a:t>
            </a:r>
            <a:r>
              <a:rPr lang="en-GB" dirty="0" err="1"/>
              <a:t>wielomianową</a:t>
            </a:r>
            <a:r>
              <a:rPr lang="en-GB" dirty="0"/>
              <a:t>. </a:t>
            </a:r>
            <a:r>
              <a:rPr lang="en-GB" dirty="0" err="1"/>
              <a:t>Podaj</a:t>
            </a:r>
            <a:r>
              <a:rPr lang="en-GB" dirty="0"/>
              <a:t> </a:t>
            </a:r>
            <a:r>
              <a:rPr lang="en-GB" dirty="0" err="1"/>
              <a:t>przykład</a:t>
            </a:r>
            <a:r>
              <a:rPr lang="en-GB" dirty="0"/>
              <a:t> </a:t>
            </a:r>
            <a:r>
              <a:rPr lang="en-GB" dirty="0" err="1"/>
              <a:t>sytuacji</a:t>
            </a:r>
            <a:r>
              <a:rPr lang="en-GB" dirty="0"/>
              <a:t>, w </a:t>
            </a:r>
            <a:r>
              <a:rPr lang="en-GB" dirty="0" err="1"/>
              <a:t>której</a:t>
            </a:r>
            <a:r>
              <a:rPr lang="en-GB" dirty="0"/>
              <a:t> </a:t>
            </a:r>
            <a:r>
              <a:rPr lang="en-GB" dirty="0" err="1"/>
              <a:t>regresja</a:t>
            </a:r>
            <a:r>
              <a:rPr lang="en-GB" dirty="0"/>
              <a:t> </a:t>
            </a:r>
            <a:r>
              <a:rPr lang="en-GB" dirty="0" err="1"/>
              <a:t>wielomianowa</a:t>
            </a:r>
            <a:r>
              <a:rPr lang="en-GB" dirty="0"/>
              <a:t> </a:t>
            </a:r>
            <a:r>
              <a:rPr lang="en-GB" dirty="0" err="1"/>
              <a:t>może</a:t>
            </a:r>
            <a:r>
              <a:rPr lang="en-GB" dirty="0"/>
              <a:t> </a:t>
            </a:r>
            <a:r>
              <a:rPr lang="en-GB" dirty="0" err="1"/>
              <a:t>być</a:t>
            </a:r>
            <a:r>
              <a:rPr lang="en-GB" dirty="0"/>
              <a:t> </a:t>
            </a:r>
            <a:r>
              <a:rPr lang="en-GB" dirty="0" err="1"/>
              <a:t>bardziej</a:t>
            </a:r>
            <a:r>
              <a:rPr lang="en-GB" dirty="0"/>
              <a:t> </a:t>
            </a:r>
            <a:r>
              <a:rPr lang="en-GB" dirty="0" err="1"/>
              <a:t>odpowiednia</a:t>
            </a:r>
            <a:r>
              <a:rPr lang="en-GB" dirty="0"/>
              <a:t> </a:t>
            </a:r>
            <a:r>
              <a:rPr lang="en-GB" dirty="0" err="1"/>
              <a:t>niż</a:t>
            </a:r>
            <a:r>
              <a:rPr lang="en-GB" dirty="0"/>
              <a:t> </a:t>
            </a:r>
            <a:r>
              <a:rPr lang="en-GB" dirty="0" err="1"/>
              <a:t>liniowa</a:t>
            </a:r>
            <a:r>
              <a:rPr lang="en-GB" dirty="0"/>
              <a:t>.</a:t>
            </a:r>
            <a:endParaRPr lang="en-PL" dirty="0"/>
          </a:p>
          <a:p>
            <a:r>
              <a:rPr lang="en-GB" dirty="0"/>
              <a:t>W </a:t>
            </a:r>
            <a:r>
              <a:rPr lang="en-GB" dirty="0" err="1"/>
              <a:t>serii</a:t>
            </a:r>
            <a:r>
              <a:rPr lang="en-GB" dirty="0"/>
              <a:t> </a:t>
            </a:r>
            <a:r>
              <a:rPr lang="en-GB" dirty="0" err="1"/>
              <a:t>danych</a:t>
            </a:r>
            <a:r>
              <a:rPr lang="en-GB" dirty="0"/>
              <a:t> </a:t>
            </a:r>
            <a:r>
              <a:rPr lang="en-GB" dirty="0" err="1"/>
              <a:t>zaobserwowano</a:t>
            </a:r>
            <a:r>
              <a:rPr lang="en-GB" dirty="0"/>
              <a:t> </a:t>
            </a:r>
            <a:r>
              <a:rPr lang="en-GB" dirty="0" err="1"/>
              <a:t>pewien</a:t>
            </a:r>
            <a:r>
              <a:rPr lang="en-GB" dirty="0"/>
              <a:t> trend </a:t>
            </a:r>
            <a:r>
              <a:rPr lang="en-GB" dirty="0" err="1"/>
              <a:t>i</a:t>
            </a:r>
            <a:r>
              <a:rPr lang="en-GB" dirty="0"/>
              <a:t> </a:t>
            </a:r>
            <a:r>
              <a:rPr lang="en-GB" dirty="0" err="1"/>
              <a:t>okresowy</a:t>
            </a:r>
            <a:r>
              <a:rPr lang="en-GB" dirty="0"/>
              <a:t> </a:t>
            </a:r>
            <a:r>
              <a:rPr lang="en-GB" dirty="0" err="1"/>
              <a:t>wzór</a:t>
            </a:r>
            <a:r>
              <a:rPr lang="en-GB" dirty="0"/>
              <a:t>. </a:t>
            </a:r>
            <a:r>
              <a:rPr lang="en-GB" dirty="0" err="1"/>
              <a:t>Czy</a:t>
            </a:r>
            <a:r>
              <a:rPr lang="en-GB" dirty="0"/>
              <a:t> </a:t>
            </a:r>
            <a:r>
              <a:rPr lang="en-GB" dirty="0" err="1"/>
              <a:t>regresja</a:t>
            </a:r>
            <a:r>
              <a:rPr lang="en-GB" dirty="0"/>
              <a:t> </a:t>
            </a:r>
            <a:r>
              <a:rPr lang="en-GB" dirty="0" err="1"/>
              <a:t>liniowa</a:t>
            </a:r>
            <a:r>
              <a:rPr lang="en-GB" dirty="0"/>
              <a:t> jest </a:t>
            </a:r>
            <a:r>
              <a:rPr lang="en-GB" dirty="0" err="1"/>
              <a:t>odpowiednim</a:t>
            </a:r>
            <a:r>
              <a:rPr lang="en-GB" dirty="0"/>
              <a:t> </a:t>
            </a:r>
            <a:r>
              <a:rPr lang="en-GB" dirty="0" err="1"/>
              <a:t>modelem</a:t>
            </a:r>
            <a:r>
              <a:rPr lang="en-GB" dirty="0"/>
              <a:t> do </a:t>
            </a:r>
            <a:r>
              <a:rPr lang="en-GB" dirty="0" err="1"/>
              <a:t>analizy</a:t>
            </a:r>
            <a:r>
              <a:rPr lang="en-GB" dirty="0"/>
              <a:t> </a:t>
            </a:r>
            <a:r>
              <a:rPr lang="en-GB" dirty="0" err="1"/>
              <a:t>takiego</a:t>
            </a:r>
            <a:r>
              <a:rPr lang="en-GB" dirty="0"/>
              <a:t> </a:t>
            </a:r>
            <a:r>
              <a:rPr lang="en-GB" dirty="0" err="1"/>
              <a:t>zbioru</a:t>
            </a:r>
            <a:r>
              <a:rPr lang="en-GB" dirty="0"/>
              <a:t> </a:t>
            </a:r>
            <a:r>
              <a:rPr lang="en-GB" dirty="0" err="1"/>
              <a:t>danych</a:t>
            </a:r>
            <a:r>
              <a:rPr lang="en-GB" dirty="0"/>
              <a:t>? </a:t>
            </a:r>
            <a:r>
              <a:rPr lang="en-GB" dirty="0" err="1"/>
              <a:t>Uzasadnij</a:t>
            </a:r>
            <a:r>
              <a:rPr lang="en-GB" dirty="0"/>
              <a:t> </a:t>
            </a:r>
            <a:r>
              <a:rPr lang="en-GB" dirty="0" err="1"/>
              <a:t>swoją</a:t>
            </a:r>
            <a:r>
              <a:rPr lang="en-GB" dirty="0"/>
              <a:t> </a:t>
            </a:r>
            <a:r>
              <a:rPr lang="en-GB" dirty="0" err="1"/>
              <a:t>odpowiedź</a:t>
            </a:r>
            <a:r>
              <a:rPr lang="en-GB" dirty="0"/>
              <a:t>.</a:t>
            </a:r>
          </a:p>
          <a:p>
            <a:r>
              <a:rPr lang="en-GB" dirty="0"/>
              <a:t>Co to jest "</a:t>
            </a:r>
            <a:r>
              <a:rPr lang="en-GB" dirty="0" err="1"/>
              <a:t>nadmierne</a:t>
            </a:r>
            <a:r>
              <a:rPr lang="en-GB" dirty="0"/>
              <a:t> </a:t>
            </a:r>
            <a:r>
              <a:rPr lang="en-GB" dirty="0" err="1"/>
              <a:t>dopasowanie</a:t>
            </a:r>
            <a:r>
              <a:rPr lang="en-GB" dirty="0"/>
              <a:t>" (ang. </a:t>
            </a:r>
            <a:r>
              <a:rPr lang="en-GB"/>
              <a:t>Overfitting)?</a:t>
            </a:r>
            <a:endParaRPr lang="en-GB" dirty="0"/>
          </a:p>
        </p:txBody>
      </p:sp>
    </p:spTree>
    <p:extLst>
      <p:ext uri="{BB962C8B-B14F-4D97-AF65-F5344CB8AC3E}">
        <p14:creationId xmlns:p14="http://schemas.microsoft.com/office/powerpoint/2010/main" val="3006436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8A89-A2CD-CDCB-52DE-4686E218AD0B}"/>
              </a:ext>
            </a:extLst>
          </p:cNvPr>
          <p:cNvSpPr>
            <a:spLocks noGrp="1"/>
          </p:cNvSpPr>
          <p:nvPr>
            <p:ph type="title"/>
          </p:nvPr>
        </p:nvSpPr>
        <p:spPr/>
        <p:txBody>
          <a:bodyPr/>
          <a:lstStyle/>
          <a:p>
            <a:r>
              <a:rPr lang="en-PL" dirty="0"/>
              <a:t>Podstawy regresji</a:t>
            </a:r>
          </a:p>
        </p:txBody>
      </p:sp>
      <p:sp>
        <p:nvSpPr>
          <p:cNvPr id="3" name="Content Placeholder 2">
            <a:extLst>
              <a:ext uri="{FF2B5EF4-FFF2-40B4-BE49-F238E27FC236}">
                <a16:creationId xmlns:a16="http://schemas.microsoft.com/office/drawing/2014/main" id="{7D4E2DAF-4B9D-BCD4-FD6F-9F1F6639C65A}"/>
              </a:ext>
            </a:extLst>
          </p:cNvPr>
          <p:cNvSpPr>
            <a:spLocks noGrp="1"/>
          </p:cNvSpPr>
          <p:nvPr>
            <p:ph idx="1"/>
          </p:nvPr>
        </p:nvSpPr>
        <p:spPr/>
        <p:txBody>
          <a:bodyPr>
            <a:normAutofit fontScale="85000" lnSpcReduction="20000"/>
          </a:bodyPr>
          <a:lstStyle/>
          <a:p>
            <a:pPr marL="0" indent="0">
              <a:buNone/>
            </a:pPr>
            <a:r>
              <a:rPr lang="en-GB" b="1" dirty="0"/>
              <a:t>1. </a:t>
            </a:r>
            <a:r>
              <a:rPr lang="en-GB" b="1" dirty="0" err="1"/>
              <a:t>Czym</a:t>
            </a:r>
            <a:r>
              <a:rPr lang="en-GB" b="1" dirty="0"/>
              <a:t> jest </a:t>
            </a:r>
            <a:r>
              <a:rPr lang="en-GB" b="1" dirty="0" err="1"/>
              <a:t>regresja</a:t>
            </a:r>
            <a:r>
              <a:rPr lang="en-GB" b="1" dirty="0"/>
              <a:t>?</a:t>
            </a:r>
          </a:p>
          <a:p>
            <a:pPr lvl="1"/>
            <a:r>
              <a:rPr lang="en-GB" dirty="0" err="1"/>
              <a:t>Narzędzie</a:t>
            </a:r>
            <a:r>
              <a:rPr lang="en-GB" dirty="0"/>
              <a:t> do </a:t>
            </a:r>
            <a:r>
              <a:rPr lang="en-GB" dirty="0" err="1"/>
              <a:t>przewidywania</a:t>
            </a:r>
            <a:r>
              <a:rPr lang="en-GB" dirty="0"/>
              <a:t> </a:t>
            </a:r>
            <a:r>
              <a:rPr lang="en-GB" dirty="0" err="1"/>
              <a:t>wartości</a:t>
            </a:r>
            <a:r>
              <a:rPr lang="en-GB" dirty="0"/>
              <a:t> </a:t>
            </a:r>
            <a:r>
              <a:rPr lang="en-GB" dirty="0" err="1"/>
              <a:t>liczbowych</a:t>
            </a:r>
            <a:r>
              <a:rPr lang="en-GB" dirty="0"/>
              <a:t>.</a:t>
            </a:r>
          </a:p>
          <a:p>
            <a:pPr lvl="1"/>
            <a:r>
              <a:rPr lang="en-GB" dirty="0" err="1"/>
              <a:t>Przewidywanie</a:t>
            </a:r>
            <a:r>
              <a:rPr lang="en-GB" dirty="0"/>
              <a:t> </a:t>
            </a:r>
            <a:r>
              <a:rPr lang="en-GB" dirty="0" err="1"/>
              <a:t>wartości</a:t>
            </a:r>
            <a:r>
              <a:rPr lang="en-GB" dirty="0"/>
              <a:t> </a:t>
            </a:r>
            <a:r>
              <a:rPr lang="en-GB" dirty="0" err="1"/>
              <a:t>ciągłej</a:t>
            </a:r>
            <a:r>
              <a:rPr lang="en-GB" dirty="0"/>
              <a:t>, np. </a:t>
            </a:r>
            <a:r>
              <a:rPr lang="en-GB" dirty="0" err="1"/>
              <a:t>temperatury</a:t>
            </a:r>
            <a:r>
              <a:rPr lang="en-GB" dirty="0"/>
              <a:t> </a:t>
            </a:r>
            <a:r>
              <a:rPr lang="en-GB" dirty="0" err="1"/>
              <a:t>na</a:t>
            </a:r>
            <a:r>
              <a:rPr lang="en-GB" dirty="0"/>
              <a:t> </a:t>
            </a:r>
            <a:r>
              <a:rPr lang="en-GB" dirty="0" err="1"/>
              <a:t>podstawie</a:t>
            </a:r>
            <a:r>
              <a:rPr lang="en-GB" dirty="0"/>
              <a:t> </a:t>
            </a:r>
            <a:r>
              <a:rPr lang="en-GB" dirty="0" err="1"/>
              <a:t>danych</a:t>
            </a:r>
            <a:r>
              <a:rPr lang="en-GB" dirty="0"/>
              <a:t> </a:t>
            </a:r>
            <a:r>
              <a:rPr lang="en-GB" dirty="0" err="1"/>
              <a:t>historycznych</a:t>
            </a:r>
            <a:r>
              <a:rPr lang="en-GB" dirty="0"/>
              <a:t>.</a:t>
            </a:r>
          </a:p>
          <a:p>
            <a:pPr marL="0" indent="0">
              <a:buNone/>
            </a:pPr>
            <a:r>
              <a:rPr lang="en-GB" b="1" dirty="0"/>
              <a:t>2. Model </a:t>
            </a:r>
            <a:r>
              <a:rPr lang="en-GB" b="1" dirty="0" err="1"/>
              <a:t>regresji</a:t>
            </a:r>
            <a:r>
              <a:rPr lang="en-GB" b="1" dirty="0"/>
              <a:t> </a:t>
            </a:r>
            <a:r>
              <a:rPr lang="en-GB" b="1" dirty="0" err="1"/>
              <a:t>liniowej</a:t>
            </a:r>
            <a:endParaRPr lang="en-GB" b="1" dirty="0"/>
          </a:p>
          <a:p>
            <a:pPr lvl="1"/>
            <a:r>
              <a:rPr lang="en-GB" dirty="0" err="1"/>
              <a:t>Regresja</a:t>
            </a:r>
            <a:r>
              <a:rPr lang="en-GB" dirty="0"/>
              <a:t> </a:t>
            </a:r>
            <a:r>
              <a:rPr lang="en-GB" dirty="0" err="1"/>
              <a:t>liniowa</a:t>
            </a:r>
            <a:r>
              <a:rPr lang="en-GB" dirty="0"/>
              <a:t>: </a:t>
            </a:r>
            <a:r>
              <a:rPr lang="en-GB" dirty="0" err="1"/>
              <a:t>poszukiwanie</a:t>
            </a:r>
            <a:r>
              <a:rPr lang="en-GB" dirty="0"/>
              <a:t> </a:t>
            </a:r>
            <a:r>
              <a:rPr lang="en-GB" dirty="0" err="1"/>
              <a:t>linii</a:t>
            </a:r>
            <a:r>
              <a:rPr lang="en-GB" dirty="0"/>
              <a:t> (</a:t>
            </a:r>
            <a:r>
              <a:rPr lang="en-GB" dirty="0" err="1"/>
              <a:t>prostej</a:t>
            </a:r>
            <a:r>
              <a:rPr lang="en-GB" dirty="0"/>
              <a:t>), </a:t>
            </a:r>
            <a:r>
              <a:rPr lang="en-GB" dirty="0" err="1"/>
              <a:t>która</a:t>
            </a:r>
            <a:r>
              <a:rPr lang="en-GB" dirty="0"/>
              <a:t> </a:t>
            </a:r>
            <a:r>
              <a:rPr lang="en-GB" dirty="0" err="1"/>
              <a:t>najlepiej</a:t>
            </a:r>
            <a:r>
              <a:rPr lang="en-GB" dirty="0"/>
              <a:t> </a:t>
            </a:r>
            <a:r>
              <a:rPr lang="en-GB" dirty="0" err="1"/>
              <a:t>odwzorowuje</a:t>
            </a:r>
            <a:r>
              <a:rPr lang="en-GB" dirty="0"/>
              <a:t> </a:t>
            </a:r>
            <a:r>
              <a:rPr lang="en-GB" dirty="0" err="1"/>
              <a:t>dane</a:t>
            </a:r>
            <a:r>
              <a:rPr lang="en-GB" dirty="0"/>
              <a:t>.</a:t>
            </a:r>
          </a:p>
          <a:p>
            <a:pPr lvl="1"/>
            <a:r>
              <a:rPr lang="en-GB" dirty="0" err="1"/>
              <a:t>Wzór</a:t>
            </a:r>
            <a:r>
              <a:rPr lang="en-GB" dirty="0"/>
              <a:t>: </a:t>
            </a:r>
            <a:r>
              <a:rPr lang="en-GB" b="1" dirty="0"/>
              <a:t>y = </a:t>
            </a:r>
            <a:r>
              <a:rPr lang="en-GB" b="1" dirty="0" err="1"/>
              <a:t>ax</a:t>
            </a:r>
            <a:r>
              <a:rPr lang="en-GB" b="1" dirty="0"/>
              <a:t> + b</a:t>
            </a:r>
            <a:endParaRPr lang="en-GB" dirty="0"/>
          </a:p>
          <a:p>
            <a:pPr marL="1200150" lvl="2" indent="-285750"/>
            <a:r>
              <a:rPr lang="en-GB" b="1" dirty="0"/>
              <a:t>y</a:t>
            </a:r>
            <a:r>
              <a:rPr lang="en-GB" dirty="0"/>
              <a:t> – </a:t>
            </a:r>
            <a:r>
              <a:rPr lang="en-GB" dirty="0" err="1"/>
              <a:t>wartość</a:t>
            </a:r>
            <a:r>
              <a:rPr lang="en-GB" dirty="0"/>
              <a:t> </a:t>
            </a:r>
            <a:r>
              <a:rPr lang="en-GB" dirty="0" err="1"/>
              <a:t>przewidywana</a:t>
            </a:r>
            <a:endParaRPr lang="en-GB" dirty="0"/>
          </a:p>
          <a:p>
            <a:pPr marL="1200150" lvl="2" indent="-285750"/>
            <a:r>
              <a:rPr lang="en-GB" b="1" dirty="0"/>
              <a:t>x</a:t>
            </a:r>
            <a:r>
              <a:rPr lang="en-GB" dirty="0"/>
              <a:t> – </a:t>
            </a:r>
            <a:r>
              <a:rPr lang="en-GB" dirty="0" err="1"/>
              <a:t>zmienna</a:t>
            </a:r>
            <a:r>
              <a:rPr lang="en-GB" dirty="0"/>
              <a:t> </a:t>
            </a:r>
            <a:r>
              <a:rPr lang="en-GB" dirty="0" err="1"/>
              <a:t>niezależna</a:t>
            </a:r>
            <a:endParaRPr lang="en-GB" dirty="0"/>
          </a:p>
          <a:p>
            <a:pPr marL="1200150" lvl="2" indent="-285750"/>
            <a:r>
              <a:rPr lang="en-GB" b="1" dirty="0"/>
              <a:t>a, b</a:t>
            </a:r>
            <a:r>
              <a:rPr lang="en-GB" dirty="0"/>
              <a:t> – </a:t>
            </a:r>
            <a:r>
              <a:rPr lang="en-GB" dirty="0" err="1"/>
              <a:t>współczynniki</a:t>
            </a:r>
            <a:endParaRPr lang="en-GB" dirty="0"/>
          </a:p>
          <a:p>
            <a:pPr lvl="1"/>
            <a:r>
              <a:rPr lang="en-GB" dirty="0" err="1"/>
              <a:t>Przykład</a:t>
            </a:r>
            <a:r>
              <a:rPr lang="en-GB" dirty="0"/>
              <a:t>: </a:t>
            </a:r>
            <a:r>
              <a:rPr lang="en-GB" dirty="0" err="1"/>
              <a:t>Przewidywanie</a:t>
            </a:r>
            <a:r>
              <a:rPr lang="en-GB" dirty="0"/>
              <a:t> </a:t>
            </a:r>
            <a:r>
              <a:rPr lang="en-GB" dirty="0" err="1"/>
              <a:t>zużycia</a:t>
            </a:r>
            <a:r>
              <a:rPr lang="en-GB" dirty="0"/>
              <a:t> </a:t>
            </a:r>
            <a:r>
              <a:rPr lang="en-GB" dirty="0" err="1"/>
              <a:t>gazu</a:t>
            </a:r>
            <a:r>
              <a:rPr lang="en-GB" dirty="0"/>
              <a:t> w </a:t>
            </a:r>
            <a:r>
              <a:rPr lang="en-GB" dirty="0" err="1"/>
              <a:t>zależności</a:t>
            </a:r>
            <a:r>
              <a:rPr lang="en-GB" dirty="0"/>
              <a:t> od </a:t>
            </a:r>
            <a:r>
              <a:rPr lang="en-GB" dirty="0" err="1"/>
              <a:t>temperatury</a:t>
            </a:r>
            <a:r>
              <a:rPr lang="en-GB" dirty="0"/>
              <a:t> – </a:t>
            </a:r>
            <a:r>
              <a:rPr lang="en-GB" dirty="0" err="1"/>
              <a:t>niższa</a:t>
            </a:r>
            <a:r>
              <a:rPr lang="en-GB" dirty="0"/>
              <a:t> </a:t>
            </a:r>
            <a:r>
              <a:rPr lang="en-GB" dirty="0" err="1"/>
              <a:t>temperatura</a:t>
            </a:r>
            <a:r>
              <a:rPr lang="en-GB" dirty="0"/>
              <a:t>, </a:t>
            </a:r>
            <a:r>
              <a:rPr lang="en-GB" dirty="0" err="1"/>
              <a:t>wyższe</a:t>
            </a:r>
            <a:r>
              <a:rPr lang="en-GB" dirty="0"/>
              <a:t> </a:t>
            </a:r>
            <a:r>
              <a:rPr lang="en-GB" dirty="0" err="1"/>
              <a:t>zużycie</a:t>
            </a:r>
            <a:r>
              <a:rPr lang="en-GB" dirty="0"/>
              <a:t>.</a:t>
            </a:r>
          </a:p>
          <a:p>
            <a:pPr marL="0" indent="0">
              <a:buNone/>
            </a:pPr>
            <a:r>
              <a:rPr lang="en-GB" b="1" dirty="0"/>
              <a:t>3. </a:t>
            </a:r>
            <a:r>
              <a:rPr lang="en-GB" b="1" dirty="0" err="1"/>
              <a:t>Współczynnik</a:t>
            </a:r>
            <a:r>
              <a:rPr lang="en-GB" b="1" dirty="0"/>
              <a:t> </a:t>
            </a:r>
            <a:r>
              <a:rPr lang="en-GB" b="1" dirty="0" err="1"/>
              <a:t>korelacji</a:t>
            </a:r>
            <a:endParaRPr lang="en-GB" b="1" dirty="0"/>
          </a:p>
          <a:p>
            <a:pPr lvl="1"/>
            <a:r>
              <a:rPr lang="en-GB" dirty="0" err="1"/>
              <a:t>Korelacja</a:t>
            </a:r>
            <a:r>
              <a:rPr lang="en-GB" dirty="0"/>
              <a:t>: </a:t>
            </a:r>
            <a:r>
              <a:rPr lang="en-GB" dirty="0" err="1"/>
              <a:t>określa</a:t>
            </a:r>
            <a:r>
              <a:rPr lang="en-GB" dirty="0"/>
              <a:t> </a:t>
            </a:r>
            <a:r>
              <a:rPr lang="en-GB" dirty="0" err="1"/>
              <a:t>siłę</a:t>
            </a:r>
            <a:r>
              <a:rPr lang="en-GB" dirty="0"/>
              <a:t> </a:t>
            </a:r>
            <a:r>
              <a:rPr lang="en-GB" dirty="0" err="1"/>
              <a:t>związku</a:t>
            </a:r>
            <a:r>
              <a:rPr lang="en-GB" dirty="0"/>
              <a:t> </a:t>
            </a:r>
            <a:r>
              <a:rPr lang="en-GB" dirty="0" err="1"/>
              <a:t>między</a:t>
            </a:r>
            <a:r>
              <a:rPr lang="en-GB" dirty="0"/>
              <a:t> </a:t>
            </a:r>
            <a:r>
              <a:rPr lang="en-GB" dirty="0" err="1"/>
              <a:t>dwiema</a:t>
            </a:r>
            <a:r>
              <a:rPr lang="en-GB" dirty="0"/>
              <a:t> </a:t>
            </a:r>
            <a:r>
              <a:rPr lang="en-GB" dirty="0" err="1"/>
              <a:t>zmiennymi</a:t>
            </a:r>
            <a:r>
              <a:rPr lang="en-GB" dirty="0"/>
              <a:t>.</a:t>
            </a:r>
          </a:p>
          <a:p>
            <a:pPr lvl="1"/>
            <a:r>
              <a:rPr lang="en-GB" dirty="0" err="1"/>
              <a:t>Uwaga</a:t>
            </a:r>
            <a:r>
              <a:rPr lang="en-GB" dirty="0"/>
              <a:t>: </a:t>
            </a:r>
            <a:r>
              <a:rPr lang="en-GB" dirty="0" err="1"/>
              <a:t>Korelacja</a:t>
            </a:r>
            <a:r>
              <a:rPr lang="en-GB" dirty="0"/>
              <a:t> ≠ </a:t>
            </a:r>
            <a:r>
              <a:rPr lang="en-GB" dirty="0" err="1"/>
              <a:t>przyczynowość</a:t>
            </a:r>
            <a:r>
              <a:rPr lang="en-GB" dirty="0"/>
              <a:t>.</a:t>
            </a:r>
          </a:p>
          <a:p>
            <a:pPr marL="1200150" lvl="2" indent="-285750"/>
            <a:r>
              <a:rPr lang="en-GB" dirty="0" err="1"/>
              <a:t>Przykład</a:t>
            </a:r>
            <a:r>
              <a:rPr lang="en-GB" dirty="0"/>
              <a:t>: </a:t>
            </a:r>
            <a:r>
              <a:rPr lang="en-GB" dirty="0" err="1"/>
              <a:t>liczba</a:t>
            </a:r>
            <a:r>
              <a:rPr lang="en-GB" dirty="0"/>
              <a:t> </a:t>
            </a:r>
            <a:r>
              <a:rPr lang="en-GB" dirty="0" err="1"/>
              <a:t>filmów</a:t>
            </a:r>
            <a:r>
              <a:rPr lang="en-GB" dirty="0"/>
              <a:t> z </a:t>
            </a:r>
            <a:r>
              <a:rPr lang="en-GB" dirty="0" err="1"/>
              <a:t>Nicolasem</a:t>
            </a:r>
            <a:r>
              <a:rPr lang="en-GB" dirty="0"/>
              <a:t> </a:t>
            </a:r>
            <a:r>
              <a:rPr lang="en-GB" dirty="0" err="1"/>
              <a:t>Cage’em</a:t>
            </a:r>
            <a:r>
              <a:rPr lang="en-GB" dirty="0"/>
              <a:t> vs. </a:t>
            </a:r>
            <a:r>
              <a:rPr lang="en-GB" dirty="0" err="1"/>
              <a:t>liczba</a:t>
            </a:r>
            <a:r>
              <a:rPr lang="en-GB" dirty="0"/>
              <a:t> </a:t>
            </a:r>
            <a:r>
              <a:rPr lang="en-GB" dirty="0" err="1"/>
              <a:t>utonięć</a:t>
            </a:r>
            <a:r>
              <a:rPr lang="en-GB" dirty="0"/>
              <a:t> w </a:t>
            </a:r>
            <a:r>
              <a:rPr lang="en-GB" dirty="0" err="1"/>
              <a:t>basenie</a:t>
            </a:r>
            <a:r>
              <a:rPr lang="en-GB" dirty="0"/>
              <a:t>.</a:t>
            </a:r>
          </a:p>
          <a:p>
            <a:endParaRPr lang="en-PL" dirty="0"/>
          </a:p>
        </p:txBody>
      </p:sp>
    </p:spTree>
    <p:extLst>
      <p:ext uri="{BB962C8B-B14F-4D97-AF65-F5344CB8AC3E}">
        <p14:creationId xmlns:p14="http://schemas.microsoft.com/office/powerpoint/2010/main" val="350343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F0B7-587B-52ED-27FA-1B78CF9D082B}"/>
              </a:ext>
            </a:extLst>
          </p:cNvPr>
          <p:cNvSpPr>
            <a:spLocks noGrp="1"/>
          </p:cNvSpPr>
          <p:nvPr>
            <p:ph type="title"/>
          </p:nvPr>
        </p:nvSpPr>
        <p:spPr/>
        <p:txBody>
          <a:bodyPr/>
          <a:lstStyle/>
          <a:p>
            <a:r>
              <a:rPr lang="en-PL" dirty="0"/>
              <a:t>Przykłady korelacji</a:t>
            </a:r>
            <a:endParaRPr lang="pl-PL" dirty="0"/>
          </a:p>
        </p:txBody>
      </p:sp>
      <p:sp>
        <p:nvSpPr>
          <p:cNvPr id="3" name="Text Placeholder 2">
            <a:extLst>
              <a:ext uri="{FF2B5EF4-FFF2-40B4-BE49-F238E27FC236}">
                <a16:creationId xmlns:a16="http://schemas.microsoft.com/office/drawing/2014/main" id="{E4D41917-701B-1A3C-E6AB-BFC4D0ABA467}"/>
              </a:ext>
            </a:extLst>
          </p:cNvPr>
          <p:cNvSpPr>
            <a:spLocks noGrp="1"/>
          </p:cNvSpPr>
          <p:nvPr>
            <p:ph type="body" idx="1"/>
          </p:nvPr>
        </p:nvSpPr>
        <p:spPr/>
        <p:txBody>
          <a:bodyPr/>
          <a:lstStyle/>
          <a:p>
            <a:endParaRPr lang="pl-PL"/>
          </a:p>
        </p:txBody>
      </p:sp>
    </p:spTree>
    <p:extLst>
      <p:ext uri="{BB962C8B-B14F-4D97-AF65-F5344CB8AC3E}">
        <p14:creationId xmlns:p14="http://schemas.microsoft.com/office/powerpoint/2010/main" val="176908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urious Correlations: A site to show funny correlations ...">
            <a:extLst>
              <a:ext uri="{FF2B5EF4-FFF2-40B4-BE49-F238E27FC236}">
                <a16:creationId xmlns:a16="http://schemas.microsoft.com/office/drawing/2014/main" id="{4CD98E94-F721-517C-674C-7909E7FE9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85" y="351402"/>
            <a:ext cx="11620429" cy="6155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44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C060368-4B9A-DB21-8E5D-5F72AEF67C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3597" y="230900"/>
            <a:ext cx="9284805" cy="6396199"/>
          </a:xfrm>
          <a:prstGeom prst="rect">
            <a:avLst/>
          </a:prstGeom>
        </p:spPr>
      </p:pic>
    </p:spTree>
    <p:extLst>
      <p:ext uri="{BB962C8B-B14F-4D97-AF65-F5344CB8AC3E}">
        <p14:creationId xmlns:p14="http://schemas.microsoft.com/office/powerpoint/2010/main" val="238795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purious Correlations">
            <a:extLst>
              <a:ext uri="{FF2B5EF4-FFF2-40B4-BE49-F238E27FC236}">
                <a16:creationId xmlns:a16="http://schemas.microsoft.com/office/drawing/2014/main" id="{EAE8AE10-E0C8-26BF-FCF0-CA69D3020A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8" name="Picture 7" descr="A graph of security guards&#10;&#10;Description automatically generated">
            <a:extLst>
              <a:ext uri="{FF2B5EF4-FFF2-40B4-BE49-F238E27FC236}">
                <a16:creationId xmlns:a16="http://schemas.microsoft.com/office/drawing/2014/main" id="{CE1D4A37-EA3A-4CB9-5F6C-1612681A20D0}"/>
              </a:ext>
            </a:extLst>
          </p:cNvPr>
          <p:cNvPicPr>
            <a:picLocks noChangeAspect="1"/>
          </p:cNvPicPr>
          <p:nvPr/>
        </p:nvPicPr>
        <p:blipFill>
          <a:blip r:embed="rId2"/>
          <a:stretch>
            <a:fillRect/>
          </a:stretch>
        </p:blipFill>
        <p:spPr>
          <a:xfrm>
            <a:off x="1245385" y="511899"/>
            <a:ext cx="9396430" cy="6139001"/>
          </a:xfrm>
          <a:prstGeom prst="rect">
            <a:avLst/>
          </a:prstGeom>
        </p:spPr>
      </p:pic>
    </p:spTree>
    <p:extLst>
      <p:ext uri="{BB962C8B-B14F-4D97-AF65-F5344CB8AC3E}">
        <p14:creationId xmlns:p14="http://schemas.microsoft.com/office/powerpoint/2010/main" val="338633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87E143E-D51E-D133-75A9-F13B8AED3C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2501" y="512847"/>
            <a:ext cx="8926997" cy="5832305"/>
          </a:xfrm>
          <a:prstGeom prst="rect">
            <a:avLst/>
          </a:prstGeom>
        </p:spPr>
      </p:pic>
    </p:spTree>
    <p:extLst>
      <p:ext uri="{BB962C8B-B14F-4D97-AF65-F5344CB8AC3E}">
        <p14:creationId xmlns:p14="http://schemas.microsoft.com/office/powerpoint/2010/main" val="406575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A linear line chart with years as the X-axis and two variables on the Y-axis. The first variable is Master's degrees awarded in Military technologies and the second variable is Wind power generated in Kazakhstan.  The chart goes from 2012 to 2021, and the two variables track closely in value over that time.">
            <a:extLst>
              <a:ext uri="{FF2B5EF4-FFF2-40B4-BE49-F238E27FC236}">
                <a16:creationId xmlns:a16="http://schemas.microsoft.com/office/drawing/2014/main" id="{E677A596-15C3-5F50-96A8-3E3E6EB179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7" name="Graphic 6">
            <a:extLst>
              <a:ext uri="{FF2B5EF4-FFF2-40B4-BE49-F238E27FC236}">
                <a16:creationId xmlns:a16="http://schemas.microsoft.com/office/drawing/2014/main" id="{3A581356-46B5-6E9B-7FA8-07999729E3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80955" y="160739"/>
            <a:ext cx="9134890" cy="6536521"/>
          </a:xfrm>
          <a:prstGeom prst="rect">
            <a:avLst/>
          </a:prstGeom>
        </p:spPr>
      </p:pic>
    </p:spTree>
    <p:extLst>
      <p:ext uri="{BB962C8B-B14F-4D97-AF65-F5344CB8AC3E}">
        <p14:creationId xmlns:p14="http://schemas.microsoft.com/office/powerpoint/2010/main" val="3529450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5934</TotalTime>
  <Words>1636</Words>
  <Application>Microsoft Macintosh PowerPoint</Application>
  <PresentationFormat>Widescreen</PresentationFormat>
  <Paragraphs>107</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Aptos</vt:lpstr>
      <vt:lpstr>Aptos Display</vt:lpstr>
      <vt:lpstr>Arial</vt:lpstr>
      <vt:lpstr>Office Theme</vt:lpstr>
      <vt:lpstr>Nadzorowane uczenie maszynowe § Regresja §</vt:lpstr>
      <vt:lpstr>Przypomnienie: Uczenie nadzorowane i nienadzorowane</vt:lpstr>
      <vt:lpstr>Podstawy regresji</vt:lpstr>
      <vt:lpstr>Przykłady korelacji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Regresja wielomianowa (multivariate regression)</vt:lpstr>
      <vt:lpstr>Przewidywanie cen i popytu w gazownictwie</vt:lpstr>
      <vt:lpstr>Optymalizacja zapotrzebowania na gaz</vt:lpstr>
      <vt:lpstr>Przewidywanie emisji zanieszczyszczeń</vt:lpstr>
      <vt:lpstr>Diagnostyka i konserwacja predykcyjna</vt:lpstr>
      <vt:lpstr>Przykład: przewidywanie awarii rur</vt:lpstr>
      <vt:lpstr>Przykład: przewidywanie awarii rur</vt:lpstr>
      <vt:lpstr>Przykład: przewidywanie awarii rur</vt:lpstr>
      <vt:lpstr>Outliery (dane odstające)</vt:lpstr>
      <vt:lpstr>Overfitting</vt:lpstr>
      <vt:lpstr>Inne rodzaje regresji</vt:lpstr>
      <vt:lpstr>RIDGE Regression (Regresja Grzbietowa)</vt:lpstr>
      <vt:lpstr>Regresja LASSO</vt:lpstr>
      <vt:lpstr>Pytania utrwalające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Łukasz Kozarski</dc:creator>
  <cp:lastModifiedBy>Łukasz Kozarski</cp:lastModifiedBy>
  <cp:revision>11</cp:revision>
  <dcterms:created xsi:type="dcterms:W3CDTF">2024-10-17T20:41:50Z</dcterms:created>
  <dcterms:modified xsi:type="dcterms:W3CDTF">2024-12-19T13:42:09Z</dcterms:modified>
</cp:coreProperties>
</file>