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30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70" r:id="rId35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38310"/>
  </p:normalViewPr>
  <p:slideViewPr>
    <p:cSldViewPr snapToGrid="0">
      <p:cViewPr varScale="1">
        <p:scale>
          <a:sx n="42" d="100"/>
          <a:sy n="42" d="100"/>
        </p:scale>
        <p:origin x="3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80F3E-B20A-5844-B679-E5AB2C45F123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6556-281A-1047-8F63-1F608EF2AA9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3992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2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4504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Grupy powinny wysycać przestrzeń, żeby nie było złych klasyfikacji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Faceid</a:t>
            </a:r>
            <a:r>
              <a:rPr lang="pl-PL" dirty="0"/>
              <a:t> w </a:t>
            </a:r>
            <a:r>
              <a:rPr lang="pl-PL" dirty="0" err="1"/>
              <a:t>iphone</a:t>
            </a:r>
            <a:r>
              <a:rPr lang="pl-PL" dirty="0"/>
              <a:t>, klasyfikacja </a:t>
            </a:r>
            <a:r>
              <a:rPr lang="pl-PL" dirty="0" err="1"/>
              <a:t>znakow</a:t>
            </a:r>
            <a:r>
              <a:rPr lang="pl-PL" dirty="0"/>
              <a:t> w  autonomicznym samochodzie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4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868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Rozpoznawanie twarzy – fine </a:t>
            </a:r>
            <a:r>
              <a:rPr lang="pl-PL" dirty="0" err="1"/>
              <a:t>tuning</a:t>
            </a:r>
            <a:r>
              <a:rPr lang="pl-PL" dirty="0"/>
              <a:t> modelu - opis tematu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5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92860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Przykłady:</a:t>
            </a:r>
          </a:p>
          <a:p>
            <a:pPr marL="171450" indent="-171450">
              <a:buFontTx/>
              <a:buChar char="-"/>
            </a:pPr>
            <a:r>
              <a:rPr lang="pl-PL" dirty="0"/>
              <a:t>Wykrywanie rodzaju trucizny</a:t>
            </a:r>
          </a:p>
          <a:p>
            <a:pPr marL="171450" indent="-171450">
              <a:buFontTx/>
              <a:buChar char="-"/>
            </a:pPr>
            <a:r>
              <a:rPr lang="pl-PL" dirty="0"/>
              <a:t>Wykrywanie rodzaju zagrożenia (wirus komputerowy)</a:t>
            </a:r>
          </a:p>
          <a:p>
            <a:pPr marL="171450" indent="-171450">
              <a:buFontTx/>
              <a:buChar char="-"/>
            </a:pPr>
            <a:r>
              <a:rPr lang="pl-PL" dirty="0"/>
              <a:t>Wykrywanie rodzaju znaku drogowego -</a:t>
            </a:r>
            <a:r>
              <a:rPr lang="pl-PL" dirty="0">
                <a:sym typeface="Wingdings" pitchFamily="2" charset="2"/>
              </a:rPr>
              <a:t> system wielostopniowy (to jest znak) -&gt; to jest znak X</a:t>
            </a:r>
          </a:p>
          <a:p>
            <a:pPr marL="171450" indent="-171450">
              <a:buFontTx/>
              <a:buChar char="-"/>
            </a:pPr>
            <a:endParaRPr lang="pl-PL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pl-PL" dirty="0">
                <a:sym typeface="Wingdings" pitchFamily="2" charset="2"/>
              </a:rPr>
              <a:t>Rolnicza klasyfikacja: to pole jest Suche / Zagrzybione -&gt; potrzeba X żeby było lepiej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8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1251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Planowanie drzewa – podział odbywa się przez obliczenia matematyczne, a nie ustrukturyzowany przez programistę wzór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13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1135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na tablicy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19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68021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L" dirty="0"/>
              <a:t>1.</a:t>
            </a:r>
            <a:r>
              <a:rPr lang="en-GB" dirty="0"/>
              <a:t> </a:t>
            </a:r>
            <a:r>
              <a:rPr lang="en-GB" dirty="0" err="1"/>
              <a:t>Dokładność</a:t>
            </a:r>
            <a:r>
              <a:rPr lang="en-GB" dirty="0"/>
              <a:t> to </a:t>
            </a:r>
            <a:r>
              <a:rPr lang="en-GB" dirty="0" err="1"/>
              <a:t>miara</a:t>
            </a:r>
            <a:r>
              <a:rPr lang="en-GB" dirty="0"/>
              <a:t> </a:t>
            </a:r>
            <a:r>
              <a:rPr lang="en-GB" dirty="0" err="1"/>
              <a:t>skuteczności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 </a:t>
            </a:r>
            <a:r>
              <a:rPr lang="en-GB" dirty="0" err="1"/>
              <a:t>klasyfikacyjnego</a:t>
            </a:r>
            <a:r>
              <a:rPr lang="en-GB" dirty="0"/>
              <a:t>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pokazuje</a:t>
            </a:r>
            <a:r>
              <a:rPr lang="en-GB" dirty="0"/>
              <a:t>, jak </a:t>
            </a:r>
            <a:r>
              <a:rPr lang="en-GB" dirty="0" err="1"/>
              <a:t>często</a:t>
            </a:r>
            <a:r>
              <a:rPr lang="en-GB" dirty="0"/>
              <a:t> model </a:t>
            </a:r>
            <a:r>
              <a:rPr lang="en-GB" dirty="0" err="1"/>
              <a:t>poprawnie</a:t>
            </a:r>
            <a:r>
              <a:rPr lang="en-GB" dirty="0"/>
              <a:t> </a:t>
            </a:r>
            <a:r>
              <a:rPr lang="en-GB" dirty="0" err="1"/>
              <a:t>przewiduje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w </a:t>
            </a:r>
            <a:r>
              <a:rPr lang="en-GB" dirty="0" err="1"/>
              <a:t>stosunku</a:t>
            </a:r>
            <a:r>
              <a:rPr lang="en-GB" dirty="0"/>
              <a:t> do </a:t>
            </a:r>
            <a:r>
              <a:rPr lang="en-GB" dirty="0" err="1"/>
              <a:t>całkowitej</a:t>
            </a:r>
            <a:r>
              <a:rPr lang="en-GB" dirty="0"/>
              <a:t> </a:t>
            </a: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przypadków</a:t>
            </a:r>
            <a:r>
              <a:rPr lang="en-GB" dirty="0"/>
              <a:t>. </a:t>
            </a:r>
            <a:r>
              <a:rPr lang="en-GB" dirty="0" err="1"/>
              <a:t>Oblicza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ją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stosunek</a:t>
            </a:r>
            <a:r>
              <a:rPr lang="en-GB" dirty="0"/>
              <a:t> </a:t>
            </a: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poprawnych</a:t>
            </a:r>
            <a:r>
              <a:rPr lang="en-GB" dirty="0"/>
              <a:t> </a:t>
            </a:r>
            <a:r>
              <a:rPr lang="en-GB" dirty="0" err="1"/>
              <a:t>przewidywań</a:t>
            </a:r>
            <a:r>
              <a:rPr lang="en-GB" dirty="0"/>
              <a:t> (</a:t>
            </a:r>
            <a:r>
              <a:rPr lang="en-GB" dirty="0" err="1"/>
              <a:t>zarówno</a:t>
            </a:r>
            <a:r>
              <a:rPr lang="en-GB" dirty="0"/>
              <a:t> </a:t>
            </a:r>
            <a:r>
              <a:rPr lang="en-GB" dirty="0" err="1"/>
              <a:t>pozytywnych</a:t>
            </a:r>
            <a:r>
              <a:rPr lang="en-GB" dirty="0"/>
              <a:t>, jak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negatywnych</a:t>
            </a:r>
            <a:r>
              <a:rPr lang="en-GB" dirty="0"/>
              <a:t>) do </a:t>
            </a: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wszystkich</a:t>
            </a:r>
            <a:r>
              <a:rPr lang="en-GB" dirty="0"/>
              <a:t> </a:t>
            </a:r>
            <a:r>
              <a:rPr lang="en-GB" dirty="0" err="1"/>
              <a:t>przypadków</a:t>
            </a:r>
            <a:r>
              <a:rPr lang="en-GB" dirty="0"/>
              <a:t>, </a:t>
            </a:r>
            <a:r>
              <a:rPr lang="en-GB" dirty="0" err="1"/>
              <a:t>zgodnie</a:t>
            </a:r>
            <a:r>
              <a:rPr lang="en-GB" dirty="0"/>
              <a:t> ze </a:t>
            </a:r>
            <a:r>
              <a:rPr lang="en-GB" dirty="0" err="1"/>
              <a:t>wzorem</a:t>
            </a:r>
            <a:r>
              <a:rPr lang="en-GB" dirty="0"/>
              <a:t>:</a:t>
            </a:r>
          </a:p>
          <a:p>
            <a:r>
              <a:rPr lang="en-GB" dirty="0"/>
              <a:t>​</a:t>
            </a:r>
            <a:r>
              <a:rPr lang="en-GB" dirty="0" err="1"/>
              <a:t>Dokładność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zawsze</a:t>
            </a:r>
            <a:r>
              <a:rPr lang="en-GB" dirty="0"/>
              <a:t> jest </a:t>
            </a:r>
            <a:r>
              <a:rPr lang="en-GB" dirty="0" err="1"/>
              <a:t>najlepszą</a:t>
            </a:r>
            <a:r>
              <a:rPr lang="en-GB" dirty="0"/>
              <a:t> </a:t>
            </a:r>
            <a:r>
              <a:rPr lang="en-GB" dirty="0" err="1"/>
              <a:t>miarą</a:t>
            </a:r>
            <a:r>
              <a:rPr lang="en-GB" dirty="0"/>
              <a:t> </a:t>
            </a:r>
            <a:r>
              <a:rPr lang="en-GB" dirty="0" err="1"/>
              <a:t>jakości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, </a:t>
            </a:r>
            <a:r>
              <a:rPr lang="en-GB" dirty="0" err="1"/>
              <a:t>szczególnie</a:t>
            </a:r>
            <a:r>
              <a:rPr lang="en-GB" dirty="0"/>
              <a:t> w </a:t>
            </a:r>
            <a:r>
              <a:rPr lang="en-GB" dirty="0" err="1"/>
              <a:t>sytuacjach</a:t>
            </a:r>
            <a:r>
              <a:rPr lang="en-GB" dirty="0"/>
              <a:t>, </a:t>
            </a:r>
            <a:r>
              <a:rPr lang="en-GB" dirty="0" err="1"/>
              <a:t>gdy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do </a:t>
            </a:r>
            <a:r>
              <a:rPr lang="en-GB" dirty="0" err="1"/>
              <a:t>czynienia</a:t>
            </a:r>
            <a:r>
              <a:rPr lang="en-GB" dirty="0"/>
              <a:t> z </a:t>
            </a:r>
            <a:r>
              <a:rPr lang="en-GB" dirty="0" err="1"/>
              <a:t>niezbalansowanymi</a:t>
            </a:r>
            <a:r>
              <a:rPr lang="en-GB" dirty="0"/>
              <a:t> </a:t>
            </a:r>
            <a:r>
              <a:rPr lang="en-GB" dirty="0" err="1"/>
              <a:t>danymi</a:t>
            </a:r>
            <a:r>
              <a:rPr lang="en-GB" dirty="0"/>
              <a:t>, </a:t>
            </a:r>
            <a:r>
              <a:rPr lang="en-GB" dirty="0" err="1"/>
              <a:t>tj</a:t>
            </a:r>
            <a:r>
              <a:rPr lang="en-GB" dirty="0"/>
              <a:t>. </a:t>
            </a:r>
            <a:r>
              <a:rPr lang="en-GB" dirty="0" err="1"/>
              <a:t>gdy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z </a:t>
            </a:r>
            <a:r>
              <a:rPr lang="en-GB" dirty="0" err="1"/>
              <a:t>klas</a:t>
            </a:r>
            <a:r>
              <a:rPr lang="en-GB" dirty="0"/>
              <a:t> </a:t>
            </a:r>
            <a:r>
              <a:rPr lang="en-GB" dirty="0" err="1"/>
              <a:t>dominuje</a:t>
            </a:r>
            <a:r>
              <a:rPr lang="en-GB" dirty="0"/>
              <a:t>. W </a:t>
            </a:r>
            <a:r>
              <a:rPr lang="en-GB" dirty="0" err="1"/>
              <a:t>takim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model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osiągać</a:t>
            </a:r>
            <a:r>
              <a:rPr lang="en-GB" dirty="0"/>
              <a:t> </a:t>
            </a:r>
            <a:r>
              <a:rPr lang="en-GB" dirty="0" err="1"/>
              <a:t>wysoką</a:t>
            </a:r>
            <a:r>
              <a:rPr lang="en-GB" dirty="0"/>
              <a:t> </a:t>
            </a:r>
            <a:r>
              <a:rPr lang="en-GB" dirty="0" err="1"/>
              <a:t>dokładność</a:t>
            </a:r>
            <a:r>
              <a:rPr lang="en-GB" dirty="0"/>
              <a:t>, po </a:t>
            </a:r>
            <a:r>
              <a:rPr lang="en-GB" dirty="0" err="1"/>
              <a:t>prostu</a:t>
            </a:r>
            <a:r>
              <a:rPr lang="en-GB" dirty="0"/>
              <a:t> </a:t>
            </a:r>
            <a:r>
              <a:rPr lang="en-GB" dirty="0" err="1"/>
              <a:t>przewidując</a:t>
            </a:r>
            <a:r>
              <a:rPr lang="en-GB" dirty="0"/>
              <a:t> </a:t>
            </a:r>
            <a:r>
              <a:rPr lang="en-GB" dirty="0" err="1"/>
              <a:t>zawsze</a:t>
            </a:r>
            <a:r>
              <a:rPr lang="en-GB" dirty="0"/>
              <a:t> </a:t>
            </a:r>
            <a:r>
              <a:rPr lang="en-GB" dirty="0" err="1"/>
              <a:t>klasę</a:t>
            </a:r>
            <a:r>
              <a:rPr lang="en-GB" dirty="0"/>
              <a:t> </a:t>
            </a:r>
            <a:r>
              <a:rPr lang="en-GB" dirty="0" err="1"/>
              <a:t>dominującą</a:t>
            </a:r>
            <a:r>
              <a:rPr lang="en-GB" dirty="0"/>
              <a:t>, ale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będzie</a:t>
            </a:r>
            <a:r>
              <a:rPr lang="en-GB" dirty="0"/>
              <a:t> </a:t>
            </a:r>
            <a:r>
              <a:rPr lang="en-GB" dirty="0" err="1"/>
              <a:t>skuteczny</a:t>
            </a:r>
            <a:r>
              <a:rPr lang="en-GB" dirty="0"/>
              <a:t> w </a:t>
            </a:r>
            <a:r>
              <a:rPr lang="en-GB" dirty="0" err="1"/>
              <a:t>wykrywaniu</a:t>
            </a:r>
            <a:r>
              <a:rPr lang="en-GB" dirty="0"/>
              <a:t> </a:t>
            </a:r>
            <a:r>
              <a:rPr lang="en-GB" dirty="0" err="1"/>
              <a:t>mniej</a:t>
            </a:r>
            <a:r>
              <a:rPr lang="en-GB" dirty="0"/>
              <a:t> </a:t>
            </a:r>
            <a:r>
              <a:rPr lang="en-GB" dirty="0" err="1"/>
              <a:t>licznej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. </a:t>
            </a:r>
            <a:r>
              <a:rPr lang="en-GB" dirty="0" err="1"/>
              <a:t>Dlatego</a:t>
            </a:r>
            <a:r>
              <a:rPr lang="en-GB" dirty="0"/>
              <a:t> w </a:t>
            </a:r>
            <a:r>
              <a:rPr lang="en-GB" dirty="0" err="1"/>
              <a:t>takich</a:t>
            </a:r>
            <a:r>
              <a:rPr lang="en-GB" dirty="0"/>
              <a:t> </a:t>
            </a:r>
            <a:r>
              <a:rPr lang="en-GB" dirty="0" err="1"/>
              <a:t>przypadkach</a:t>
            </a:r>
            <a:r>
              <a:rPr lang="en-GB" dirty="0"/>
              <a:t> </a:t>
            </a:r>
            <a:r>
              <a:rPr lang="en-GB" dirty="0" err="1"/>
              <a:t>lepiej</a:t>
            </a:r>
            <a:r>
              <a:rPr lang="en-GB" dirty="0"/>
              <a:t> </a:t>
            </a:r>
            <a:r>
              <a:rPr lang="en-GB" dirty="0" err="1"/>
              <a:t>stosować</a:t>
            </a:r>
            <a:r>
              <a:rPr lang="en-GB" dirty="0"/>
              <a:t> </a:t>
            </a:r>
            <a:r>
              <a:rPr lang="en-GB" dirty="0" err="1"/>
              <a:t>dodatkowe</a:t>
            </a:r>
            <a:r>
              <a:rPr lang="en-GB" dirty="0"/>
              <a:t> </a:t>
            </a:r>
            <a:r>
              <a:rPr lang="en-GB" dirty="0" err="1"/>
              <a:t>miary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</a:t>
            </a:r>
            <a:r>
              <a:rPr lang="en-GB" dirty="0" err="1"/>
              <a:t>czułość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swoistość</a:t>
            </a:r>
            <a:r>
              <a:rPr lang="en-GB" dirty="0"/>
              <a:t>, aby </a:t>
            </a:r>
            <a:r>
              <a:rPr lang="en-GB" dirty="0" err="1"/>
              <a:t>dokładniej</a:t>
            </a:r>
            <a:r>
              <a:rPr lang="en-GB" dirty="0"/>
              <a:t> </a:t>
            </a:r>
            <a:r>
              <a:rPr lang="en-GB" dirty="0" err="1"/>
              <a:t>ocenić</a:t>
            </a:r>
            <a:r>
              <a:rPr lang="en-GB" dirty="0"/>
              <a:t> </a:t>
            </a:r>
            <a:r>
              <a:rPr lang="en-GB" dirty="0" err="1"/>
              <a:t>skuteczność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.</a:t>
            </a:r>
          </a:p>
          <a:p>
            <a:endParaRPr lang="en-PL" dirty="0"/>
          </a:p>
          <a:p>
            <a:r>
              <a:rPr lang="en-PL" dirty="0"/>
              <a:t>2.</a:t>
            </a:r>
            <a:r>
              <a:rPr lang="en-GB" dirty="0"/>
              <a:t> </a:t>
            </a:r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wieloetykietowa</a:t>
            </a:r>
            <a:r>
              <a:rPr lang="en-GB" dirty="0"/>
              <a:t> to </a:t>
            </a:r>
            <a:r>
              <a:rPr lang="en-GB" dirty="0" err="1"/>
              <a:t>rodzaj</a:t>
            </a:r>
            <a:r>
              <a:rPr lang="en-GB" dirty="0"/>
              <a:t> </a:t>
            </a:r>
            <a:r>
              <a:rPr lang="en-GB" dirty="0" err="1"/>
              <a:t>klasyfikacji</a:t>
            </a:r>
            <a:r>
              <a:rPr lang="en-GB" dirty="0"/>
              <a:t>, w </a:t>
            </a:r>
            <a:r>
              <a:rPr lang="en-GB" dirty="0" err="1"/>
              <a:t>której</a:t>
            </a:r>
            <a:r>
              <a:rPr lang="en-GB" dirty="0"/>
              <a:t> do 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</a:t>
            </a:r>
            <a:r>
              <a:rPr lang="en-GB" dirty="0" err="1"/>
              <a:t>przypisuje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więcej</a:t>
            </a:r>
            <a:r>
              <a:rPr lang="en-GB" dirty="0"/>
              <a:t> </a:t>
            </a:r>
            <a:r>
              <a:rPr lang="en-GB" dirty="0" err="1"/>
              <a:t>niż</a:t>
            </a:r>
            <a:r>
              <a:rPr lang="en-GB" dirty="0"/>
              <a:t> </a:t>
            </a:r>
            <a:r>
              <a:rPr lang="en-GB" dirty="0" err="1"/>
              <a:t>jedną</a:t>
            </a:r>
            <a:r>
              <a:rPr lang="en-GB" dirty="0"/>
              <a:t> </a:t>
            </a:r>
            <a:r>
              <a:rPr lang="en-GB" dirty="0" err="1"/>
              <a:t>etykietę</a:t>
            </a:r>
            <a:r>
              <a:rPr lang="en-GB" dirty="0"/>
              <a:t> (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obiekt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należeć</a:t>
            </a:r>
            <a:r>
              <a:rPr lang="en-GB" dirty="0"/>
              <a:t> do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 </a:t>
            </a:r>
            <a:r>
              <a:rPr lang="en-GB" dirty="0" err="1"/>
              <a:t>jednocześnie</a:t>
            </a:r>
            <a:r>
              <a:rPr lang="en-GB" dirty="0"/>
              <a:t>). Jest to </a:t>
            </a:r>
            <a:r>
              <a:rPr lang="en-GB" dirty="0" err="1"/>
              <a:t>typowe</a:t>
            </a:r>
            <a:r>
              <a:rPr lang="en-GB" dirty="0"/>
              <a:t> w </a:t>
            </a:r>
            <a:r>
              <a:rPr lang="en-GB" dirty="0" err="1"/>
              <a:t>sytuacjach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</a:t>
            </a:r>
            <a:r>
              <a:rPr lang="en-GB" dirty="0" err="1"/>
              <a:t>obiekt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mieć</a:t>
            </a:r>
            <a:r>
              <a:rPr lang="en-GB" dirty="0"/>
              <a:t> </a:t>
            </a:r>
            <a:r>
              <a:rPr lang="en-GB" dirty="0" err="1"/>
              <a:t>wiele</a:t>
            </a:r>
            <a:r>
              <a:rPr lang="en-GB" dirty="0"/>
              <a:t> </a:t>
            </a:r>
            <a:r>
              <a:rPr lang="en-GB" dirty="0" err="1"/>
              <a:t>właściwości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istotne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systemu</a:t>
            </a:r>
            <a:r>
              <a:rPr lang="en-GB" dirty="0"/>
              <a:t> </a:t>
            </a:r>
            <a:r>
              <a:rPr lang="en-GB" dirty="0" err="1"/>
              <a:t>klasyfikacyjnego</a:t>
            </a:r>
            <a:r>
              <a:rPr lang="en-GB" dirty="0"/>
              <a:t>.</a:t>
            </a:r>
          </a:p>
          <a:p>
            <a:r>
              <a:rPr lang="en-GB" b="1" dirty="0" err="1"/>
              <a:t>Przykład</a:t>
            </a:r>
            <a:r>
              <a:rPr lang="en-GB" b="1" dirty="0"/>
              <a:t> </a:t>
            </a:r>
            <a:r>
              <a:rPr lang="en-GB" b="1" dirty="0" err="1"/>
              <a:t>klasyfikacji</a:t>
            </a:r>
            <a:r>
              <a:rPr lang="en-GB" b="1" dirty="0"/>
              <a:t> </a:t>
            </a:r>
            <a:r>
              <a:rPr lang="en-GB" b="1" dirty="0" err="1"/>
              <a:t>wieloetykietowej</a:t>
            </a:r>
            <a:r>
              <a:rPr lang="en-GB" b="1" dirty="0"/>
              <a:t> w </a:t>
            </a:r>
            <a:r>
              <a:rPr lang="en-GB" b="1" dirty="0" err="1"/>
              <a:t>monitoringu</a:t>
            </a:r>
            <a:r>
              <a:rPr lang="en-GB" b="1" dirty="0"/>
              <a:t> </a:t>
            </a:r>
            <a:r>
              <a:rPr lang="en-GB" b="1" dirty="0" err="1"/>
              <a:t>gazów</a:t>
            </a:r>
            <a:r>
              <a:rPr lang="en-GB" dirty="0"/>
              <a:t>: Gaz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mieć</a:t>
            </a:r>
            <a:r>
              <a:rPr lang="en-GB" dirty="0"/>
              <a:t> </a:t>
            </a:r>
            <a:r>
              <a:rPr lang="en-GB" dirty="0" err="1"/>
              <a:t>kilka</a:t>
            </a:r>
            <a:r>
              <a:rPr lang="en-GB" dirty="0"/>
              <a:t> </a:t>
            </a:r>
            <a:r>
              <a:rPr lang="en-GB" dirty="0" err="1"/>
              <a:t>właściwości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toksyczność</a:t>
            </a:r>
            <a:r>
              <a:rPr lang="en-GB" dirty="0"/>
              <a:t>, </a:t>
            </a:r>
            <a:r>
              <a:rPr lang="en-GB" dirty="0" err="1"/>
              <a:t>palność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gęstość</a:t>
            </a:r>
            <a:r>
              <a:rPr lang="en-GB" dirty="0"/>
              <a:t>. W </a:t>
            </a:r>
            <a:r>
              <a:rPr lang="en-GB" dirty="0" err="1"/>
              <a:t>takim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gaz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sklasyfikowany</a:t>
            </a:r>
            <a:r>
              <a:rPr lang="en-GB" dirty="0"/>
              <a:t> </a:t>
            </a:r>
            <a:r>
              <a:rPr lang="en-GB" dirty="0" err="1"/>
              <a:t>jednocześnie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"</a:t>
            </a:r>
            <a:r>
              <a:rPr lang="en-GB" dirty="0" err="1"/>
              <a:t>toksyny</a:t>
            </a:r>
            <a:r>
              <a:rPr lang="en-GB" dirty="0"/>
              <a:t>", "</a:t>
            </a:r>
            <a:r>
              <a:rPr lang="en-GB" dirty="0" err="1"/>
              <a:t>palny</a:t>
            </a:r>
            <a:r>
              <a:rPr lang="en-GB" dirty="0"/>
              <a:t>" </a:t>
            </a:r>
            <a:r>
              <a:rPr lang="en-GB" dirty="0" err="1"/>
              <a:t>i</a:t>
            </a:r>
            <a:r>
              <a:rPr lang="en-GB" dirty="0"/>
              <a:t> "</a:t>
            </a:r>
            <a:r>
              <a:rPr lang="en-GB" dirty="0" err="1"/>
              <a:t>gaz</a:t>
            </a:r>
            <a:r>
              <a:rPr lang="en-GB" dirty="0"/>
              <a:t> o </a:t>
            </a:r>
            <a:r>
              <a:rPr lang="en-GB" dirty="0" err="1"/>
              <a:t>niskiej</a:t>
            </a:r>
            <a:r>
              <a:rPr lang="en-GB" dirty="0"/>
              <a:t> </a:t>
            </a:r>
            <a:r>
              <a:rPr lang="en-GB" dirty="0" err="1"/>
              <a:t>gęstości</a:t>
            </a:r>
            <a:r>
              <a:rPr lang="en-GB" dirty="0"/>
              <a:t>". System </a:t>
            </a:r>
            <a:r>
              <a:rPr lang="en-GB" dirty="0" err="1"/>
              <a:t>klasyfikacji</a:t>
            </a:r>
            <a:r>
              <a:rPr lang="en-GB" dirty="0"/>
              <a:t> </a:t>
            </a:r>
            <a:r>
              <a:rPr lang="en-GB" dirty="0" err="1"/>
              <a:t>przypisuje</a:t>
            </a:r>
            <a:r>
              <a:rPr lang="en-GB" dirty="0"/>
              <a:t>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etykiety</a:t>
            </a:r>
            <a:r>
              <a:rPr lang="en-GB" dirty="0"/>
              <a:t> do </a:t>
            </a:r>
            <a:r>
              <a:rPr lang="en-GB" dirty="0" err="1"/>
              <a:t>jednego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, </a:t>
            </a:r>
            <a:r>
              <a:rPr lang="en-GB" dirty="0" err="1"/>
              <a:t>umożliwiając</a:t>
            </a:r>
            <a:r>
              <a:rPr lang="en-GB" dirty="0"/>
              <a:t> </a:t>
            </a:r>
            <a:r>
              <a:rPr lang="en-GB" dirty="0" err="1"/>
              <a:t>dokładniejszą</a:t>
            </a:r>
            <a:r>
              <a:rPr lang="en-GB" dirty="0"/>
              <a:t> </a:t>
            </a:r>
            <a:r>
              <a:rPr lang="en-GB" dirty="0" err="1"/>
              <a:t>charakterystykę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odpowiednią</a:t>
            </a:r>
            <a:r>
              <a:rPr lang="en-GB" dirty="0"/>
              <a:t> </a:t>
            </a:r>
            <a:r>
              <a:rPr lang="en-GB" dirty="0" err="1"/>
              <a:t>reakcję</a:t>
            </a:r>
            <a:r>
              <a:rPr lang="en-GB" dirty="0"/>
              <a:t> w </a:t>
            </a:r>
            <a:r>
              <a:rPr lang="en-GB" dirty="0" err="1"/>
              <a:t>systemie</a:t>
            </a:r>
            <a:r>
              <a:rPr lang="en-GB" dirty="0"/>
              <a:t> </a:t>
            </a:r>
            <a:r>
              <a:rPr lang="en-GB" dirty="0" err="1"/>
              <a:t>monitoringu</a:t>
            </a:r>
            <a:r>
              <a:rPr lang="en-GB" dirty="0"/>
              <a:t>.</a:t>
            </a:r>
            <a:endParaRPr lang="en-PL" dirty="0"/>
          </a:p>
          <a:p>
            <a:endParaRPr lang="en-PL" dirty="0"/>
          </a:p>
          <a:p>
            <a:r>
              <a:rPr lang="en-PL" dirty="0"/>
              <a:t>3.</a:t>
            </a:r>
            <a:r>
              <a:rPr lang="en-GB" dirty="0"/>
              <a:t> </a:t>
            </a:r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binarna</a:t>
            </a:r>
            <a:r>
              <a:rPr lang="en-GB" dirty="0"/>
              <a:t> </a:t>
            </a:r>
            <a:r>
              <a:rPr lang="en-GB" dirty="0" err="1"/>
              <a:t>polega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przypisaniu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 do </a:t>
            </a:r>
            <a:r>
              <a:rPr lang="en-GB" dirty="0" err="1"/>
              <a:t>jednej</a:t>
            </a:r>
            <a:r>
              <a:rPr lang="en-GB" dirty="0"/>
              <a:t> z </a:t>
            </a:r>
            <a:r>
              <a:rPr lang="en-GB" dirty="0" err="1"/>
              <a:t>dwóch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 (np. </a:t>
            </a:r>
            <a:r>
              <a:rPr lang="en-GB" dirty="0" err="1"/>
              <a:t>toksyczny</a:t>
            </a:r>
            <a:r>
              <a:rPr lang="en-GB" dirty="0"/>
              <a:t>/</a:t>
            </a:r>
            <a:r>
              <a:rPr lang="en-GB" dirty="0" err="1"/>
              <a:t>nietoksyczny</a:t>
            </a:r>
            <a:r>
              <a:rPr lang="en-GB" dirty="0"/>
              <a:t>). Jest to </a:t>
            </a:r>
            <a:r>
              <a:rPr lang="en-GB" dirty="0" err="1"/>
              <a:t>najprostszy</a:t>
            </a:r>
            <a:r>
              <a:rPr lang="en-GB" dirty="0"/>
              <a:t> </a:t>
            </a:r>
            <a:r>
              <a:rPr lang="en-GB" dirty="0" err="1"/>
              <a:t>przypadek</a:t>
            </a:r>
            <a:r>
              <a:rPr lang="en-GB" dirty="0"/>
              <a:t> </a:t>
            </a:r>
            <a:r>
              <a:rPr lang="en-GB" dirty="0" err="1"/>
              <a:t>klasyfikacji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</a:t>
            </a:r>
            <a:r>
              <a:rPr lang="en-GB" dirty="0" err="1"/>
              <a:t>decyzja</a:t>
            </a:r>
            <a:r>
              <a:rPr lang="en-GB" dirty="0"/>
              <a:t> </a:t>
            </a:r>
            <a:r>
              <a:rPr lang="en-GB" dirty="0" err="1"/>
              <a:t>dotyczy</a:t>
            </a:r>
            <a:r>
              <a:rPr lang="en-GB" dirty="0"/>
              <a:t> </a:t>
            </a:r>
            <a:r>
              <a:rPr lang="en-GB" dirty="0" err="1"/>
              <a:t>tylko</a:t>
            </a:r>
            <a:r>
              <a:rPr lang="en-GB" dirty="0"/>
              <a:t> </a:t>
            </a:r>
            <a:r>
              <a:rPr lang="en-GB" dirty="0" err="1"/>
              <a:t>dwóch</a:t>
            </a:r>
            <a:r>
              <a:rPr lang="en-GB" dirty="0"/>
              <a:t> </a:t>
            </a:r>
            <a:r>
              <a:rPr lang="en-GB" dirty="0" err="1"/>
              <a:t>możliwych</a:t>
            </a:r>
            <a:r>
              <a:rPr lang="en-GB" dirty="0"/>
              <a:t> </a:t>
            </a:r>
            <a:r>
              <a:rPr lang="en-GB" dirty="0" err="1"/>
              <a:t>wyników</a:t>
            </a:r>
            <a:r>
              <a:rPr lang="en-GB" dirty="0"/>
              <a:t>.</a:t>
            </a:r>
          </a:p>
          <a:p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wieloklasowa</a:t>
            </a:r>
            <a:r>
              <a:rPr lang="en-GB" dirty="0"/>
              <a:t> </a:t>
            </a:r>
            <a:r>
              <a:rPr lang="en-GB" dirty="0" err="1"/>
              <a:t>natomiast</a:t>
            </a:r>
            <a:r>
              <a:rPr lang="en-GB" dirty="0"/>
              <a:t> </a:t>
            </a:r>
            <a:r>
              <a:rPr lang="en-GB" dirty="0" err="1"/>
              <a:t>dotyczy</a:t>
            </a:r>
            <a:r>
              <a:rPr lang="en-GB" dirty="0"/>
              <a:t> </a:t>
            </a:r>
            <a:r>
              <a:rPr lang="en-GB" dirty="0" err="1"/>
              <a:t>przypadków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</a:t>
            </a:r>
            <a:r>
              <a:rPr lang="en-GB" dirty="0" err="1"/>
              <a:t>obiekt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należeć</a:t>
            </a:r>
            <a:r>
              <a:rPr lang="en-GB" dirty="0"/>
              <a:t> do </a:t>
            </a:r>
            <a:r>
              <a:rPr lang="en-GB" dirty="0" err="1"/>
              <a:t>jednej</a:t>
            </a:r>
            <a:r>
              <a:rPr lang="en-GB" dirty="0"/>
              <a:t> z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. W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przypadku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rozróżnić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więcej</a:t>
            </a:r>
            <a:r>
              <a:rPr lang="en-GB" dirty="0"/>
              <a:t> </a:t>
            </a:r>
            <a:r>
              <a:rPr lang="en-GB" dirty="0" err="1"/>
              <a:t>niż</a:t>
            </a:r>
            <a:r>
              <a:rPr lang="en-GB" dirty="0"/>
              <a:t> </a:t>
            </a:r>
            <a:r>
              <a:rPr lang="en-GB" dirty="0" err="1"/>
              <a:t>dwiema</a:t>
            </a:r>
            <a:r>
              <a:rPr lang="en-GB" dirty="0"/>
              <a:t> </a:t>
            </a:r>
            <a:r>
              <a:rPr lang="en-GB" dirty="0" err="1"/>
              <a:t>kategoriami</a:t>
            </a:r>
            <a:r>
              <a:rPr lang="en-GB" dirty="0"/>
              <a:t> (np. </a:t>
            </a:r>
            <a:r>
              <a:rPr lang="en-GB" dirty="0" err="1"/>
              <a:t>różne</a:t>
            </a:r>
            <a:r>
              <a:rPr lang="en-GB" dirty="0"/>
              <a:t> </a:t>
            </a:r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: </a:t>
            </a:r>
            <a:r>
              <a:rPr lang="en-GB" dirty="0" err="1"/>
              <a:t>metan</a:t>
            </a:r>
            <a:r>
              <a:rPr lang="en-GB" dirty="0"/>
              <a:t>, </a:t>
            </a:r>
            <a:r>
              <a:rPr lang="en-GB" dirty="0" err="1"/>
              <a:t>propan</a:t>
            </a:r>
            <a:r>
              <a:rPr lang="en-GB" dirty="0"/>
              <a:t>, </a:t>
            </a:r>
            <a:r>
              <a:rPr lang="en-GB" dirty="0" err="1"/>
              <a:t>butan</a:t>
            </a:r>
            <a:r>
              <a:rPr lang="en-GB" dirty="0"/>
              <a:t>).</a:t>
            </a:r>
          </a:p>
          <a:p>
            <a:r>
              <a:rPr lang="en-GB" b="1" dirty="0" err="1"/>
              <a:t>Przykład</a:t>
            </a:r>
            <a:r>
              <a:rPr lang="en-GB" b="1" dirty="0"/>
              <a:t> </a:t>
            </a:r>
            <a:r>
              <a:rPr lang="en-GB" b="1" dirty="0" err="1"/>
              <a:t>klasyfikacji</a:t>
            </a:r>
            <a:r>
              <a:rPr lang="en-GB" b="1" dirty="0"/>
              <a:t> </a:t>
            </a:r>
            <a:r>
              <a:rPr lang="en-GB" b="1" dirty="0" err="1"/>
              <a:t>binarnej</a:t>
            </a:r>
            <a:r>
              <a:rPr lang="en-GB" b="1" dirty="0"/>
              <a:t> w </a:t>
            </a:r>
            <a:r>
              <a:rPr lang="en-GB" b="1" dirty="0" err="1"/>
              <a:t>przemyśle</a:t>
            </a:r>
            <a:r>
              <a:rPr lang="en-GB" dirty="0"/>
              <a:t>: System </a:t>
            </a:r>
            <a:r>
              <a:rPr lang="en-GB" dirty="0" err="1"/>
              <a:t>monitorowania</a:t>
            </a:r>
            <a:r>
              <a:rPr lang="en-GB" dirty="0"/>
              <a:t> </a:t>
            </a:r>
            <a:r>
              <a:rPr lang="en-GB" dirty="0" err="1"/>
              <a:t>jakości</a:t>
            </a:r>
            <a:r>
              <a:rPr lang="en-GB" dirty="0"/>
              <a:t> </a:t>
            </a:r>
            <a:r>
              <a:rPr lang="en-GB" dirty="0" err="1"/>
              <a:t>powietrza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klasyfikuje</a:t>
            </a:r>
            <a:r>
              <a:rPr lang="en-GB" dirty="0"/>
              <a:t> </a:t>
            </a:r>
            <a:r>
              <a:rPr lang="en-GB" dirty="0" err="1"/>
              <a:t>gaz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toksyczny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nietoksyczny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pomiarów</a:t>
            </a:r>
            <a:r>
              <a:rPr lang="en-GB" dirty="0"/>
              <a:t>.</a:t>
            </a:r>
          </a:p>
          <a:p>
            <a:r>
              <a:rPr lang="en-GB" b="1" dirty="0" err="1"/>
              <a:t>Przykład</a:t>
            </a:r>
            <a:r>
              <a:rPr lang="en-GB" b="1" dirty="0"/>
              <a:t> </a:t>
            </a:r>
            <a:r>
              <a:rPr lang="en-GB" b="1" dirty="0" err="1"/>
              <a:t>klasyfikacji</a:t>
            </a:r>
            <a:r>
              <a:rPr lang="en-GB" b="1" dirty="0"/>
              <a:t> </a:t>
            </a:r>
            <a:r>
              <a:rPr lang="en-GB" b="1" dirty="0" err="1"/>
              <a:t>wieloklasowej</a:t>
            </a:r>
            <a:r>
              <a:rPr lang="en-GB" b="1" dirty="0"/>
              <a:t> w </a:t>
            </a:r>
            <a:r>
              <a:rPr lang="en-GB" b="1" dirty="0" err="1"/>
              <a:t>przemyśle</a:t>
            </a:r>
            <a:r>
              <a:rPr lang="en-GB" dirty="0"/>
              <a:t>: System </a:t>
            </a:r>
            <a:r>
              <a:rPr lang="en-GB" dirty="0" err="1"/>
              <a:t>wykrywania</a:t>
            </a:r>
            <a:r>
              <a:rPr lang="en-GB" dirty="0"/>
              <a:t>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 w </a:t>
            </a:r>
            <a:r>
              <a:rPr lang="en-GB" dirty="0" err="1"/>
              <a:t>rurociągach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klasyfikuje</a:t>
            </a:r>
            <a:r>
              <a:rPr lang="en-GB" dirty="0"/>
              <a:t> </a:t>
            </a:r>
            <a:r>
              <a:rPr lang="en-GB" dirty="0" err="1"/>
              <a:t>gaz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metan</a:t>
            </a:r>
            <a:r>
              <a:rPr lang="en-GB" dirty="0"/>
              <a:t>, </a:t>
            </a:r>
            <a:r>
              <a:rPr lang="en-GB" dirty="0" err="1"/>
              <a:t>propan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butan</a:t>
            </a:r>
            <a:r>
              <a:rPr lang="en-GB" dirty="0"/>
              <a:t>, aby </a:t>
            </a:r>
            <a:r>
              <a:rPr lang="en-GB" dirty="0" err="1"/>
              <a:t>dobrać</a:t>
            </a:r>
            <a:r>
              <a:rPr lang="en-GB" dirty="0"/>
              <a:t> </a:t>
            </a:r>
            <a:r>
              <a:rPr lang="en-GB" dirty="0" err="1"/>
              <a:t>odpowiednie</a:t>
            </a:r>
            <a:r>
              <a:rPr lang="en-GB" dirty="0"/>
              <a:t> </a:t>
            </a:r>
            <a:r>
              <a:rPr lang="en-GB" dirty="0" err="1"/>
              <a:t>środki</a:t>
            </a:r>
            <a:r>
              <a:rPr lang="en-GB" dirty="0"/>
              <a:t> </a:t>
            </a:r>
            <a:r>
              <a:rPr lang="en-GB" dirty="0" err="1"/>
              <a:t>zaradcze</a:t>
            </a:r>
            <a:r>
              <a:rPr lang="en-GB" dirty="0"/>
              <a:t>.</a:t>
            </a:r>
          </a:p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34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6874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4EEE-0B9F-9589-0EE6-0E45BDAC9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02AAA-2F23-D140-2CAE-3ACE5E5CE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B3E3-4297-A6E5-610B-34A566EF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3AC6-731E-A510-6C30-7B093AE8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7FBB-FCE1-C69C-E289-E1871E22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660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10FC-9712-FF0F-452F-75B3DDE2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FC2E9-6B1F-D7D0-2B13-C97D5A72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7305-9D2B-8176-FB51-8E428B27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2506-69A1-625C-E467-AFEFB0AA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AFE9-51ED-DE3C-266B-7742842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6693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4CB6D-A2DC-C962-4E08-353832A9E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B659D-1176-1933-C8C5-BD23F10D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F6F-0CA9-1575-0050-71FDA0CF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A09D-0680-29D5-37BF-FFEB648B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60E6-B097-3870-65F1-B548F52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1471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6830-81A9-6C59-C16A-E0D0D29D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CF20-5D57-2C6F-956E-6AF194C5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0ADA-8478-6ED3-1F26-5476D2FD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03CC-9DDF-4134-7817-3EBC1BD1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B3B0-FA22-FD27-06D0-8E5148C7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471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EE9F-8C32-B4D2-3FC6-9E41A4BD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D9FF-CBAC-6577-DA39-14F8F91A2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83A53-A953-8B7A-4441-85B3A130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BB4E-43AE-5B23-5727-8FE125E7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7F40-A035-CF87-0FF2-16952EF4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0918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3CF2-CCB0-27A6-928A-15931BB2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362E-B152-108F-5B77-91250AD54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6AD99-E47B-46B4-8D82-1D7C0E16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D1150-7215-0A9A-FD81-67FC7D98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A0C4C-437C-4756-FBB6-A78FEF59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C7F46-2E09-11F0-8DF2-610AD5A1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433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41BB-A432-2591-E561-7993924A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42C7-895B-F3A4-A4EE-54ADCC18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91A6E-8797-D314-E7F1-8BAB774B4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B5DF-3B88-CC62-803E-F5AC62D9A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025AE-06EC-5508-916D-03DDCC96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9F8B8-8DAE-A4AD-A901-D7E042D7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056AB-1050-5D7E-77A0-52E988EA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7607E-05FB-6FA4-6FD1-BCDF0A3B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81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A3CD-61D0-791B-9092-F2360A62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A771A-1F05-FEF7-2E5B-AFF80180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4005B-2DEE-52AE-502C-A3E4B9AD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0E6FF-D57E-F50C-006C-7CEE11B7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211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937CF-DE71-2EFA-6BF5-5E38E14D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08B46-FD67-38D6-7364-73184297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8B98C-032D-1329-6707-7972B760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5140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363F-1150-4838-2F44-3E3C7522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3610-695F-7A2B-1984-792E55AC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62DB9-0052-032B-8BEA-C6207C4D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3452E-5490-2883-888A-6B5EACA9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5844A-EFAD-51C9-59D6-A26EA176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069B2-CDDE-176A-5606-E6F9B41F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3284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E9C5-96B0-AAE4-CB80-40A76419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4B625-E88C-8EAF-AAD9-52BE5B931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FD829-0932-F24A-D75E-50C4054E9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9646-E3A7-370E-B648-1D9736F0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9C21C-2EAD-B69E-4F38-8A7A4B02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DDB4-B816-17C0-4130-9656E6E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699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E64A0-19D7-E985-C3E8-10F6AB6B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5B2F-B21E-C7E0-4170-97E8F296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BAE5-2D08-5E44-69CE-B24935D5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B9A9-CD3A-50D6-C500-25B9ADAB9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2BD9-6ABD-C9A7-03E5-E67B2BAED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3861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0D1E-C33C-B111-DB97-058076CCC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Nadzorowane uczenie maszynowe</a:t>
            </a:r>
            <a:br>
              <a:rPr lang="pl-PL" dirty="0"/>
            </a:br>
            <a:r>
              <a:rPr lang="pl-PL" dirty="0"/>
              <a:t>§ Klasyfikacja §</a:t>
            </a:r>
            <a:endParaRPr lang="en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39E99-7489-61C8-5238-02CC8242F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L" dirty="0"/>
              <a:t>Zejęcia 6</a:t>
            </a:r>
          </a:p>
        </p:txBody>
      </p:sp>
    </p:spTree>
    <p:extLst>
      <p:ext uri="{BB962C8B-B14F-4D97-AF65-F5344CB8AC3E}">
        <p14:creationId xmlns:p14="http://schemas.microsoft.com/office/powerpoint/2010/main" val="38043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8FAA-FD58-E4C6-D5CA-DD1B367F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Klasyfikacja hierarchiczna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AAEF-69A8-3BD6-CA9E-1F6DA0C50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 err="1"/>
              <a:t>Klasyfikacja</a:t>
            </a:r>
            <a:r>
              <a:rPr lang="en-GB" sz="1800" dirty="0"/>
              <a:t> </a:t>
            </a:r>
            <a:r>
              <a:rPr lang="en-GB" sz="1800" dirty="0" err="1"/>
              <a:t>hierarchiczna</a:t>
            </a:r>
            <a:r>
              <a:rPr lang="en-GB" sz="1800" dirty="0"/>
              <a:t> </a:t>
            </a:r>
            <a:r>
              <a:rPr lang="en-GB" sz="1800" dirty="0" err="1"/>
              <a:t>opiera</a:t>
            </a:r>
            <a:r>
              <a:rPr lang="en-GB" sz="1800" dirty="0"/>
              <a:t> </a:t>
            </a:r>
            <a:r>
              <a:rPr lang="en-GB" sz="1800" dirty="0" err="1"/>
              <a:t>się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strukturze</a:t>
            </a:r>
            <a:r>
              <a:rPr lang="en-GB" sz="1800" dirty="0"/>
              <a:t> </a:t>
            </a:r>
            <a:r>
              <a:rPr lang="en-GB" sz="1800" dirty="0" err="1"/>
              <a:t>drzewiastej</a:t>
            </a:r>
            <a:r>
              <a:rPr lang="en-GB" sz="1800" dirty="0"/>
              <a:t>, </a:t>
            </a:r>
            <a:r>
              <a:rPr lang="en-GB" sz="1800" dirty="0" err="1"/>
              <a:t>gdzie</a:t>
            </a:r>
            <a:r>
              <a:rPr lang="en-GB" sz="1800" dirty="0"/>
              <a:t> </a:t>
            </a:r>
            <a:r>
              <a:rPr lang="en-GB" sz="1800" dirty="0" err="1"/>
              <a:t>klasy</a:t>
            </a:r>
            <a:r>
              <a:rPr lang="en-GB" sz="1800" dirty="0"/>
              <a:t> </a:t>
            </a:r>
            <a:r>
              <a:rPr lang="en-GB" sz="1800" dirty="0" err="1"/>
              <a:t>są</a:t>
            </a:r>
            <a:r>
              <a:rPr lang="en-GB" sz="1800" dirty="0"/>
              <a:t> ze </a:t>
            </a:r>
            <a:r>
              <a:rPr lang="en-GB" sz="1800" dirty="0" err="1"/>
              <a:t>sobą</a:t>
            </a:r>
            <a:r>
              <a:rPr lang="en-GB" sz="1800" dirty="0"/>
              <a:t> </a:t>
            </a:r>
            <a:r>
              <a:rPr lang="en-GB" sz="1800" dirty="0" err="1"/>
              <a:t>powiązane</a:t>
            </a:r>
            <a:r>
              <a:rPr lang="en-GB" sz="1800" dirty="0"/>
              <a:t> w </a:t>
            </a:r>
            <a:r>
              <a:rPr lang="en-GB" sz="1800" dirty="0" err="1"/>
              <a:t>sposób</a:t>
            </a:r>
            <a:r>
              <a:rPr lang="en-GB" sz="1800" dirty="0"/>
              <a:t> </a:t>
            </a:r>
            <a:r>
              <a:rPr lang="en-GB" sz="1800" dirty="0" err="1"/>
              <a:t>hierarchiczny</a:t>
            </a:r>
            <a:r>
              <a:rPr lang="en-GB" sz="1800" dirty="0"/>
              <a:t>. </a:t>
            </a:r>
            <a:r>
              <a:rPr lang="en-GB" sz="1800" dirty="0" err="1"/>
              <a:t>Oznacza</a:t>
            </a:r>
            <a:r>
              <a:rPr lang="en-GB" sz="1800" dirty="0"/>
              <a:t> to, </a:t>
            </a:r>
            <a:r>
              <a:rPr lang="en-GB" sz="1800" dirty="0" err="1"/>
              <a:t>że</a:t>
            </a:r>
            <a:r>
              <a:rPr lang="en-GB" sz="1800" dirty="0"/>
              <a:t> model </a:t>
            </a:r>
            <a:r>
              <a:rPr lang="en-GB" sz="1800" dirty="0" err="1"/>
              <a:t>przypisuje</a:t>
            </a:r>
            <a:r>
              <a:rPr lang="en-GB" sz="1800" dirty="0"/>
              <a:t> </a:t>
            </a:r>
            <a:r>
              <a:rPr lang="en-GB" sz="1800" dirty="0" err="1"/>
              <a:t>obiekty</a:t>
            </a:r>
            <a:r>
              <a:rPr lang="en-GB" sz="1800" dirty="0"/>
              <a:t> do </a:t>
            </a:r>
            <a:r>
              <a:rPr lang="en-GB" sz="1800" dirty="0" err="1"/>
              <a:t>kategorii</a:t>
            </a:r>
            <a:r>
              <a:rPr lang="en-GB" sz="1800" dirty="0"/>
              <a:t>, </a:t>
            </a:r>
            <a:r>
              <a:rPr lang="en-GB" sz="1800" dirty="0" err="1"/>
              <a:t>które</a:t>
            </a:r>
            <a:r>
              <a:rPr lang="en-GB" sz="1800" dirty="0"/>
              <a:t> </a:t>
            </a:r>
            <a:r>
              <a:rPr lang="en-GB" sz="1800" dirty="0" err="1"/>
              <a:t>mogą</a:t>
            </a:r>
            <a:r>
              <a:rPr lang="en-GB" sz="1800" dirty="0"/>
              <a:t> </a:t>
            </a:r>
            <a:r>
              <a:rPr lang="en-GB" sz="1800" dirty="0" err="1"/>
              <a:t>się</a:t>
            </a:r>
            <a:r>
              <a:rPr lang="en-GB" sz="1800" dirty="0"/>
              <a:t> </a:t>
            </a:r>
            <a:r>
              <a:rPr lang="en-GB" sz="1800" dirty="0" err="1"/>
              <a:t>składać</a:t>
            </a:r>
            <a:r>
              <a:rPr lang="en-GB" sz="1800" dirty="0"/>
              <a:t> z </a:t>
            </a:r>
            <a:r>
              <a:rPr lang="en-GB" sz="1800" dirty="0" err="1"/>
              <a:t>podkategorii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nadkategorii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/>
              <a:t>Przykład</a:t>
            </a:r>
            <a:r>
              <a:rPr lang="en-GB" sz="1800" b="1" dirty="0"/>
              <a:t> z </a:t>
            </a:r>
            <a:r>
              <a:rPr lang="en-GB" sz="1800" b="1" dirty="0" err="1"/>
              <a:t>gazami</a:t>
            </a:r>
            <a:r>
              <a:rPr lang="en-GB" sz="1800" b="1" dirty="0"/>
              <a:t>:</a:t>
            </a:r>
            <a:r>
              <a:rPr lang="en-GB" sz="1800" dirty="0"/>
              <a:t> W </a:t>
            </a:r>
            <a:r>
              <a:rPr lang="en-GB" sz="1800" dirty="0" err="1"/>
              <a:t>kontekście</a:t>
            </a:r>
            <a:r>
              <a:rPr lang="en-GB" sz="1800" dirty="0"/>
              <a:t> </a:t>
            </a:r>
            <a:r>
              <a:rPr lang="en-GB" sz="1800" dirty="0" err="1"/>
              <a:t>gazów</a:t>
            </a:r>
            <a:r>
              <a:rPr lang="en-GB" sz="1800" dirty="0"/>
              <a:t> </a:t>
            </a:r>
            <a:r>
              <a:rPr lang="en-GB" sz="1800" dirty="0" err="1"/>
              <a:t>przemysłowych</a:t>
            </a:r>
            <a:r>
              <a:rPr lang="en-GB" sz="1800" dirty="0"/>
              <a:t>, </a:t>
            </a:r>
            <a:r>
              <a:rPr lang="en-GB" sz="1800" dirty="0" err="1"/>
              <a:t>możemy</a:t>
            </a:r>
            <a:r>
              <a:rPr lang="en-GB" sz="1800" dirty="0"/>
              <a:t> </a:t>
            </a:r>
            <a:r>
              <a:rPr lang="en-GB" sz="1800" dirty="0" err="1"/>
              <a:t>mieć</a:t>
            </a:r>
            <a:r>
              <a:rPr lang="en-GB" sz="1800" dirty="0"/>
              <a:t> </a:t>
            </a:r>
            <a:r>
              <a:rPr lang="en-GB" sz="1800" dirty="0" err="1"/>
              <a:t>klasyfikację</a:t>
            </a:r>
            <a:r>
              <a:rPr lang="en-GB" sz="1800" dirty="0"/>
              <a:t> </a:t>
            </a:r>
            <a:r>
              <a:rPr lang="en-GB" sz="1800" dirty="0" err="1"/>
              <a:t>hierarchiczną</a:t>
            </a:r>
            <a:r>
              <a:rPr lang="en-GB" sz="1800" dirty="0"/>
              <a:t>, </a:t>
            </a:r>
            <a:r>
              <a:rPr lang="en-GB" sz="1800" dirty="0" err="1"/>
              <a:t>gdzie</a:t>
            </a:r>
            <a:r>
              <a:rPr lang="en-GB" sz="1800" dirty="0"/>
              <a:t> </a:t>
            </a:r>
            <a:r>
              <a:rPr lang="en-GB" sz="1800" dirty="0" err="1"/>
              <a:t>gazy</a:t>
            </a:r>
            <a:r>
              <a:rPr lang="en-GB" sz="1800" dirty="0"/>
              <a:t> </a:t>
            </a:r>
            <a:r>
              <a:rPr lang="en-GB" sz="1800" dirty="0" err="1"/>
              <a:t>dzielą</a:t>
            </a:r>
            <a:r>
              <a:rPr lang="en-GB" sz="1800" dirty="0"/>
              <a:t> </a:t>
            </a:r>
            <a:r>
              <a:rPr lang="en-GB" sz="1800" dirty="0" err="1"/>
              <a:t>się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„</a:t>
            </a:r>
            <a:r>
              <a:rPr lang="en-GB" sz="1800" dirty="0" err="1"/>
              <a:t>naturalne</a:t>
            </a:r>
            <a:r>
              <a:rPr lang="en-GB" sz="1800" dirty="0"/>
              <a:t>” </a:t>
            </a:r>
            <a:r>
              <a:rPr lang="en-GB" sz="1800" dirty="0" err="1"/>
              <a:t>i</a:t>
            </a:r>
            <a:r>
              <a:rPr lang="en-GB" sz="1800" dirty="0"/>
              <a:t> „</a:t>
            </a:r>
            <a:r>
              <a:rPr lang="en-GB" sz="1800" dirty="0" err="1"/>
              <a:t>przemysłowe</a:t>
            </a:r>
            <a:r>
              <a:rPr lang="en-GB" sz="1800" dirty="0"/>
              <a:t>”. </a:t>
            </a:r>
            <a:r>
              <a:rPr lang="en-GB" sz="1800" dirty="0" err="1"/>
              <a:t>Następnie</a:t>
            </a:r>
            <a:r>
              <a:rPr lang="en-GB" sz="1800" dirty="0"/>
              <a:t> </a:t>
            </a:r>
            <a:r>
              <a:rPr lang="en-GB" sz="1800" dirty="0" err="1"/>
              <a:t>gazy</a:t>
            </a:r>
            <a:r>
              <a:rPr lang="en-GB" sz="1800" dirty="0"/>
              <a:t> </a:t>
            </a:r>
            <a:r>
              <a:rPr lang="en-GB" sz="1800" dirty="0" err="1"/>
              <a:t>przemysłowe</a:t>
            </a:r>
            <a:r>
              <a:rPr lang="en-GB" sz="1800" dirty="0"/>
              <a:t> </a:t>
            </a:r>
            <a:r>
              <a:rPr lang="en-GB" sz="1800" dirty="0" err="1"/>
              <a:t>mogą</a:t>
            </a:r>
            <a:r>
              <a:rPr lang="en-GB" sz="1800" dirty="0"/>
              <a:t> </a:t>
            </a:r>
            <a:r>
              <a:rPr lang="en-GB" sz="1800" dirty="0" err="1"/>
              <a:t>dzielić</a:t>
            </a:r>
            <a:r>
              <a:rPr lang="en-GB" sz="1800" dirty="0"/>
              <a:t> </a:t>
            </a:r>
            <a:r>
              <a:rPr lang="en-GB" sz="1800" dirty="0" err="1"/>
              <a:t>się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„</a:t>
            </a:r>
            <a:r>
              <a:rPr lang="en-GB" sz="1800" dirty="0" err="1"/>
              <a:t>toksyczne</a:t>
            </a:r>
            <a:r>
              <a:rPr lang="en-GB" sz="1800" dirty="0"/>
              <a:t>” </a:t>
            </a:r>
            <a:r>
              <a:rPr lang="en-GB" sz="1800" dirty="0" err="1"/>
              <a:t>i</a:t>
            </a:r>
            <a:r>
              <a:rPr lang="en-GB" sz="1800" dirty="0"/>
              <a:t> „</a:t>
            </a:r>
            <a:r>
              <a:rPr lang="en-GB" sz="1800" dirty="0" err="1"/>
              <a:t>nietoksyczne</a:t>
            </a:r>
            <a:r>
              <a:rPr lang="en-GB" sz="1800" dirty="0"/>
              <a:t>”, a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mogą</a:t>
            </a:r>
            <a:r>
              <a:rPr lang="en-GB" sz="1800" dirty="0"/>
              <a:t> </a:t>
            </a:r>
            <a:r>
              <a:rPr lang="en-GB" sz="1800" dirty="0" err="1"/>
              <a:t>mieć</a:t>
            </a:r>
            <a:r>
              <a:rPr lang="en-GB" sz="1800" dirty="0"/>
              <a:t> </a:t>
            </a:r>
            <a:r>
              <a:rPr lang="en-GB" sz="1800" dirty="0" err="1"/>
              <a:t>kolejne</a:t>
            </a:r>
            <a:r>
              <a:rPr lang="en-GB" sz="1800" dirty="0"/>
              <a:t> </a:t>
            </a:r>
            <a:r>
              <a:rPr lang="en-GB" sz="1800" dirty="0" err="1"/>
              <a:t>podkategorie</a:t>
            </a:r>
            <a:r>
              <a:rPr lang="en-GB" sz="1800" dirty="0"/>
              <a:t>, </a:t>
            </a:r>
            <a:r>
              <a:rPr lang="en-GB" sz="1800" dirty="0" err="1"/>
              <a:t>takie</a:t>
            </a:r>
            <a:r>
              <a:rPr lang="en-GB" sz="1800" dirty="0"/>
              <a:t> jak „</a:t>
            </a:r>
            <a:r>
              <a:rPr lang="en-GB" sz="1800" dirty="0" err="1"/>
              <a:t>łatwopalne</a:t>
            </a:r>
            <a:r>
              <a:rPr lang="en-GB" sz="1800" dirty="0"/>
              <a:t>” </a:t>
            </a:r>
            <a:r>
              <a:rPr lang="en-GB" sz="1800" dirty="0" err="1"/>
              <a:t>czy</a:t>
            </a:r>
            <a:r>
              <a:rPr lang="en-GB" sz="1800" dirty="0"/>
              <a:t> „</a:t>
            </a:r>
            <a:r>
              <a:rPr lang="en-GB" sz="1800" dirty="0" err="1"/>
              <a:t>niepalne</a:t>
            </a:r>
            <a:r>
              <a:rPr lang="en-GB" sz="1800" dirty="0"/>
              <a:t>”. </a:t>
            </a:r>
            <a:r>
              <a:rPr lang="en-GB" sz="1800" dirty="0" err="1"/>
              <a:t>Dzięki</a:t>
            </a:r>
            <a:r>
              <a:rPr lang="en-GB" sz="1800" dirty="0"/>
              <a:t> </a:t>
            </a:r>
            <a:r>
              <a:rPr lang="en-GB" sz="1800" dirty="0" err="1"/>
              <a:t>temu</a:t>
            </a:r>
            <a:r>
              <a:rPr lang="en-GB" sz="1800" dirty="0"/>
              <a:t> </a:t>
            </a:r>
            <a:r>
              <a:rPr lang="en-GB" sz="1800" dirty="0" err="1"/>
              <a:t>można</a:t>
            </a:r>
            <a:r>
              <a:rPr lang="en-GB" sz="1800" dirty="0"/>
              <a:t> </a:t>
            </a:r>
            <a:r>
              <a:rPr lang="en-GB" sz="1800" dirty="0" err="1"/>
              <a:t>zrozumieć</a:t>
            </a:r>
            <a:r>
              <a:rPr lang="en-GB" sz="1800" dirty="0"/>
              <a:t> </a:t>
            </a:r>
            <a:r>
              <a:rPr lang="en-GB" sz="1800" dirty="0" err="1"/>
              <a:t>złożone</a:t>
            </a:r>
            <a:r>
              <a:rPr lang="en-GB" sz="1800" dirty="0"/>
              <a:t> </a:t>
            </a:r>
            <a:r>
              <a:rPr lang="en-GB" sz="1800" dirty="0" err="1"/>
              <a:t>zależności</a:t>
            </a:r>
            <a:r>
              <a:rPr lang="en-GB" sz="1800" dirty="0"/>
              <a:t> </a:t>
            </a:r>
            <a:r>
              <a:rPr lang="en-GB" sz="1800" dirty="0" err="1"/>
              <a:t>między</a:t>
            </a:r>
            <a:r>
              <a:rPr lang="en-GB" sz="1800" dirty="0"/>
              <a:t> </a:t>
            </a:r>
            <a:r>
              <a:rPr lang="en-GB" sz="1800" dirty="0" err="1"/>
              <a:t>klasami</a:t>
            </a:r>
            <a:r>
              <a:rPr lang="en-GB" sz="1800" dirty="0"/>
              <a:t>, co </a:t>
            </a:r>
            <a:r>
              <a:rPr lang="en-GB" sz="1800" dirty="0" err="1"/>
              <a:t>pozwala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bardziej</a:t>
            </a:r>
            <a:r>
              <a:rPr lang="en-GB" sz="1800" dirty="0"/>
              <a:t> </a:t>
            </a:r>
            <a:r>
              <a:rPr lang="en-GB" sz="1800" dirty="0" err="1"/>
              <a:t>zaawansowaną</a:t>
            </a:r>
            <a:r>
              <a:rPr lang="en-GB" sz="1800" dirty="0"/>
              <a:t> </a:t>
            </a:r>
            <a:r>
              <a:rPr lang="en-GB" sz="1800" dirty="0" err="1"/>
              <a:t>klasyfikację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/>
              <a:t>Przykład</a:t>
            </a:r>
            <a:r>
              <a:rPr lang="en-GB" sz="1800" b="1" dirty="0"/>
              <a:t> z </a:t>
            </a:r>
            <a:r>
              <a:rPr lang="en-GB" sz="1800" b="1" dirty="0" err="1"/>
              <a:t>organizmami</a:t>
            </a:r>
            <a:r>
              <a:rPr lang="en-GB" sz="1800" b="1" dirty="0"/>
              <a:t> </a:t>
            </a:r>
            <a:r>
              <a:rPr lang="en-GB" sz="1800" b="1" dirty="0" err="1"/>
              <a:t>żywymi</a:t>
            </a:r>
            <a:r>
              <a:rPr lang="en-GB" sz="1800" b="1" dirty="0"/>
              <a:t>:</a:t>
            </a:r>
            <a:r>
              <a:rPr lang="en-GB" sz="1800" dirty="0"/>
              <a:t> W </a:t>
            </a:r>
            <a:r>
              <a:rPr lang="en-GB" sz="1800" dirty="0" err="1"/>
              <a:t>biologii</a:t>
            </a:r>
            <a:r>
              <a:rPr lang="en-GB" sz="1800" dirty="0"/>
              <a:t> </a:t>
            </a:r>
            <a:r>
              <a:rPr lang="en-GB" sz="1800" dirty="0" err="1"/>
              <a:t>klasyfikacja</a:t>
            </a:r>
            <a:r>
              <a:rPr lang="en-GB" sz="1800" dirty="0"/>
              <a:t> </a:t>
            </a:r>
            <a:r>
              <a:rPr lang="en-GB" sz="1800" dirty="0" err="1"/>
              <a:t>organizmów</a:t>
            </a:r>
            <a:r>
              <a:rPr lang="en-GB" sz="1800" dirty="0"/>
              <a:t> </a:t>
            </a:r>
            <a:r>
              <a:rPr lang="en-GB" sz="1800" dirty="0" err="1"/>
              <a:t>żywych</a:t>
            </a:r>
            <a:r>
              <a:rPr lang="en-GB" sz="1800" dirty="0"/>
              <a:t> jest </a:t>
            </a:r>
            <a:r>
              <a:rPr lang="en-GB" sz="1800" dirty="0" err="1"/>
              <a:t>hierarchiczna</a:t>
            </a:r>
            <a:r>
              <a:rPr lang="en-GB" sz="1800" dirty="0"/>
              <a:t> – </a:t>
            </a:r>
            <a:r>
              <a:rPr lang="en-GB" sz="1800" dirty="0" err="1"/>
              <a:t>organizmy</a:t>
            </a:r>
            <a:r>
              <a:rPr lang="en-GB" sz="1800" dirty="0"/>
              <a:t> </a:t>
            </a:r>
            <a:r>
              <a:rPr lang="en-GB" sz="1800" dirty="0" err="1"/>
              <a:t>są</a:t>
            </a:r>
            <a:r>
              <a:rPr lang="en-GB" sz="1800" dirty="0"/>
              <a:t> </a:t>
            </a:r>
            <a:r>
              <a:rPr lang="en-GB" sz="1800" dirty="0" err="1"/>
              <a:t>klasyfikowane</a:t>
            </a:r>
            <a:r>
              <a:rPr lang="en-GB" sz="1800" dirty="0"/>
              <a:t> od </a:t>
            </a:r>
            <a:r>
              <a:rPr lang="en-GB" sz="1800" dirty="0" err="1"/>
              <a:t>poziomu</a:t>
            </a:r>
            <a:r>
              <a:rPr lang="en-GB" sz="1800" dirty="0"/>
              <a:t> „</a:t>
            </a:r>
            <a:r>
              <a:rPr lang="en-GB" sz="1800" dirty="0" err="1"/>
              <a:t>królestwo</a:t>
            </a:r>
            <a:r>
              <a:rPr lang="en-GB" sz="1800" dirty="0"/>
              <a:t>” </a:t>
            </a:r>
            <a:r>
              <a:rPr lang="en-GB" sz="1800" dirty="0" err="1"/>
              <a:t>przez</a:t>
            </a:r>
            <a:r>
              <a:rPr lang="en-GB" sz="1800" dirty="0"/>
              <a:t> „</a:t>
            </a:r>
            <a:r>
              <a:rPr lang="en-GB" sz="1800" dirty="0" err="1"/>
              <a:t>typ</a:t>
            </a:r>
            <a:r>
              <a:rPr lang="en-GB" sz="1800" dirty="0"/>
              <a:t>”, „</a:t>
            </a:r>
            <a:r>
              <a:rPr lang="en-GB" sz="1800" dirty="0" err="1"/>
              <a:t>gromadę</a:t>
            </a:r>
            <a:r>
              <a:rPr lang="en-GB" sz="1800" dirty="0"/>
              <a:t>”, </a:t>
            </a:r>
            <a:r>
              <a:rPr lang="en-GB" sz="1800" dirty="0" err="1"/>
              <a:t>aż</a:t>
            </a:r>
            <a:r>
              <a:rPr lang="en-GB" sz="1800" dirty="0"/>
              <a:t> po „</a:t>
            </a:r>
            <a:r>
              <a:rPr lang="en-GB" sz="1800" dirty="0" err="1"/>
              <a:t>rodzaj</a:t>
            </a:r>
            <a:r>
              <a:rPr lang="en-GB" sz="1800" dirty="0"/>
              <a:t>” </a:t>
            </a:r>
            <a:r>
              <a:rPr lang="en-GB" sz="1800" dirty="0" err="1"/>
              <a:t>i</a:t>
            </a:r>
            <a:r>
              <a:rPr lang="en-GB" sz="1800" dirty="0"/>
              <a:t> „</a:t>
            </a:r>
            <a:r>
              <a:rPr lang="en-GB" sz="1800" dirty="0" err="1"/>
              <a:t>gatunek</a:t>
            </a:r>
            <a:r>
              <a:rPr lang="en-GB" sz="1800" dirty="0"/>
              <a:t>”. </a:t>
            </a:r>
            <a:r>
              <a:rPr lang="en-GB" sz="1800" dirty="0" err="1"/>
              <a:t>Algorytm</a:t>
            </a:r>
            <a:r>
              <a:rPr lang="en-GB" sz="1800" dirty="0"/>
              <a:t> </a:t>
            </a:r>
            <a:r>
              <a:rPr lang="en-GB" sz="1800" dirty="0" err="1"/>
              <a:t>klasyfikacyjny</a:t>
            </a:r>
            <a:r>
              <a:rPr lang="en-GB" sz="1800" dirty="0"/>
              <a:t> </a:t>
            </a:r>
            <a:r>
              <a:rPr lang="en-GB" sz="1800" dirty="0" err="1"/>
              <a:t>uczący</a:t>
            </a:r>
            <a:r>
              <a:rPr lang="en-GB" sz="1800" dirty="0"/>
              <a:t> </a:t>
            </a:r>
            <a:r>
              <a:rPr lang="en-GB" sz="1800" dirty="0" err="1"/>
              <a:t>się</a:t>
            </a:r>
            <a:r>
              <a:rPr lang="en-GB" sz="1800" dirty="0"/>
              <a:t> w </a:t>
            </a:r>
            <a:r>
              <a:rPr lang="en-GB" sz="1800" dirty="0" err="1"/>
              <a:t>trybie</a:t>
            </a:r>
            <a:r>
              <a:rPr lang="en-GB" sz="1800" dirty="0"/>
              <a:t> </a:t>
            </a:r>
            <a:r>
              <a:rPr lang="en-GB" sz="1800" dirty="0" err="1"/>
              <a:t>hierarchicznym</a:t>
            </a:r>
            <a:r>
              <a:rPr lang="en-GB" sz="1800" dirty="0"/>
              <a:t> </a:t>
            </a:r>
            <a:r>
              <a:rPr lang="en-GB" sz="1800" dirty="0" err="1"/>
              <a:t>może</a:t>
            </a:r>
            <a:r>
              <a:rPr lang="en-GB" sz="1800" dirty="0"/>
              <a:t> </a:t>
            </a:r>
            <a:r>
              <a:rPr lang="en-GB" sz="1800" dirty="0" err="1"/>
              <a:t>przewidzieć</a:t>
            </a:r>
            <a:r>
              <a:rPr lang="en-GB" sz="1800" dirty="0"/>
              <a:t>, </a:t>
            </a:r>
            <a:r>
              <a:rPr lang="en-GB" sz="1800" dirty="0" err="1"/>
              <a:t>czy</a:t>
            </a:r>
            <a:r>
              <a:rPr lang="en-GB" sz="1800" dirty="0"/>
              <a:t> </a:t>
            </a:r>
            <a:r>
              <a:rPr lang="en-GB" sz="1800" dirty="0" err="1"/>
              <a:t>nowo</a:t>
            </a:r>
            <a:r>
              <a:rPr lang="en-GB" sz="1800" dirty="0"/>
              <a:t> </a:t>
            </a:r>
            <a:r>
              <a:rPr lang="en-GB" sz="1800" dirty="0" err="1"/>
              <a:t>odkryty</a:t>
            </a:r>
            <a:r>
              <a:rPr lang="en-GB" sz="1800" dirty="0"/>
              <a:t> </a:t>
            </a:r>
            <a:r>
              <a:rPr lang="en-GB" sz="1800" dirty="0" err="1"/>
              <a:t>gatunek</a:t>
            </a:r>
            <a:r>
              <a:rPr lang="en-GB" sz="1800" dirty="0"/>
              <a:t> </a:t>
            </a:r>
            <a:r>
              <a:rPr lang="en-GB" sz="1800" dirty="0" err="1"/>
              <a:t>należy</a:t>
            </a:r>
            <a:r>
              <a:rPr lang="en-GB" sz="1800" dirty="0"/>
              <a:t> np. do </a:t>
            </a:r>
            <a:r>
              <a:rPr lang="en-GB" sz="1800" dirty="0" err="1"/>
              <a:t>konkretnej</a:t>
            </a:r>
            <a:r>
              <a:rPr lang="en-GB" sz="1800" dirty="0"/>
              <a:t> </a:t>
            </a:r>
            <a:r>
              <a:rPr lang="en-GB" sz="1800" dirty="0" err="1"/>
              <a:t>rodziny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/>
              <a:t>Przykład</a:t>
            </a:r>
            <a:r>
              <a:rPr lang="en-GB" sz="1800" b="1" dirty="0"/>
              <a:t> z e-commerce:</a:t>
            </a:r>
            <a:r>
              <a:rPr lang="en-GB" sz="1800" dirty="0"/>
              <a:t> W </a:t>
            </a:r>
            <a:r>
              <a:rPr lang="en-GB" sz="1800" dirty="0" err="1"/>
              <a:t>sklepach</a:t>
            </a:r>
            <a:r>
              <a:rPr lang="en-GB" sz="1800" dirty="0"/>
              <a:t> </a:t>
            </a:r>
            <a:r>
              <a:rPr lang="en-GB" sz="1800" dirty="0" err="1"/>
              <a:t>internetowych</a:t>
            </a:r>
            <a:r>
              <a:rPr lang="en-GB" sz="1800" dirty="0"/>
              <a:t>, </a:t>
            </a:r>
            <a:r>
              <a:rPr lang="en-GB" sz="1800" dirty="0" err="1"/>
              <a:t>takich</a:t>
            </a:r>
            <a:r>
              <a:rPr lang="en-GB" sz="1800" dirty="0"/>
              <a:t> jak Amazon, </a:t>
            </a:r>
            <a:r>
              <a:rPr lang="en-GB" sz="1800" dirty="0" err="1"/>
              <a:t>produkty</a:t>
            </a:r>
            <a:r>
              <a:rPr lang="en-GB" sz="1800" dirty="0"/>
              <a:t> </a:t>
            </a:r>
            <a:r>
              <a:rPr lang="en-GB" sz="1800" dirty="0" err="1"/>
              <a:t>są</a:t>
            </a:r>
            <a:r>
              <a:rPr lang="en-GB" sz="1800" dirty="0"/>
              <a:t> </a:t>
            </a:r>
            <a:r>
              <a:rPr lang="en-GB" sz="1800" dirty="0" err="1"/>
              <a:t>klasyfikowane</a:t>
            </a:r>
            <a:r>
              <a:rPr lang="en-GB" sz="1800" dirty="0"/>
              <a:t> w </a:t>
            </a:r>
            <a:r>
              <a:rPr lang="en-GB" sz="1800" dirty="0" err="1"/>
              <a:t>strukturze</a:t>
            </a:r>
            <a:r>
              <a:rPr lang="en-GB" sz="1800" dirty="0"/>
              <a:t> </a:t>
            </a:r>
            <a:r>
              <a:rPr lang="en-GB" sz="1800" dirty="0" err="1"/>
              <a:t>hierarchicznej</a:t>
            </a:r>
            <a:r>
              <a:rPr lang="en-GB" sz="1800" dirty="0"/>
              <a:t>, np. „</a:t>
            </a:r>
            <a:r>
              <a:rPr lang="en-GB" sz="1800" dirty="0" err="1"/>
              <a:t>elektronika</a:t>
            </a:r>
            <a:r>
              <a:rPr lang="en-GB" sz="1800" dirty="0"/>
              <a:t>” → „</a:t>
            </a:r>
            <a:r>
              <a:rPr lang="en-GB" sz="1800" dirty="0" err="1"/>
              <a:t>komputery</a:t>
            </a:r>
            <a:r>
              <a:rPr lang="en-GB" sz="1800" dirty="0"/>
              <a:t>” → „</a:t>
            </a:r>
            <a:r>
              <a:rPr lang="en-GB" sz="1800" dirty="0" err="1"/>
              <a:t>laptopy</a:t>
            </a:r>
            <a:r>
              <a:rPr lang="en-GB" sz="1800" dirty="0"/>
              <a:t>” → „</a:t>
            </a:r>
            <a:r>
              <a:rPr lang="en-GB" sz="1800" dirty="0" err="1"/>
              <a:t>laptopy</a:t>
            </a:r>
            <a:r>
              <a:rPr lang="en-GB" sz="1800" dirty="0"/>
              <a:t> </a:t>
            </a:r>
            <a:r>
              <a:rPr lang="en-GB" sz="1800" dirty="0" err="1"/>
              <a:t>gamingowe</a:t>
            </a:r>
            <a:r>
              <a:rPr lang="en-GB" sz="1800" dirty="0"/>
              <a:t>”. </a:t>
            </a:r>
            <a:r>
              <a:rPr lang="en-GB" sz="1800" dirty="0" err="1"/>
              <a:t>Pozwala</a:t>
            </a:r>
            <a:r>
              <a:rPr lang="en-GB" sz="1800" dirty="0"/>
              <a:t> to </a:t>
            </a:r>
            <a:r>
              <a:rPr lang="en-GB" sz="1800" dirty="0" err="1"/>
              <a:t>użytkownikom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łatwe</a:t>
            </a:r>
            <a:r>
              <a:rPr lang="en-GB" sz="1800" dirty="0"/>
              <a:t> </a:t>
            </a:r>
            <a:r>
              <a:rPr lang="en-GB" sz="1800" dirty="0" err="1"/>
              <a:t>nawigowanie</a:t>
            </a:r>
            <a:r>
              <a:rPr lang="en-GB" sz="1800" dirty="0"/>
              <a:t> po </a:t>
            </a:r>
            <a:r>
              <a:rPr lang="en-GB" sz="1800" dirty="0" err="1"/>
              <a:t>katalogu</a:t>
            </a:r>
            <a:r>
              <a:rPr lang="en-GB" sz="1800" dirty="0"/>
              <a:t> </a:t>
            </a:r>
            <a:r>
              <a:rPr lang="en-GB" sz="1800" dirty="0" err="1"/>
              <a:t>produktów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dokładne</a:t>
            </a:r>
            <a:r>
              <a:rPr lang="en-GB" sz="1800" dirty="0"/>
              <a:t> </a:t>
            </a:r>
            <a:r>
              <a:rPr lang="en-GB" sz="1800" dirty="0" err="1"/>
              <a:t>dopasowanie</a:t>
            </a:r>
            <a:r>
              <a:rPr lang="en-GB" sz="1800" dirty="0"/>
              <a:t> </a:t>
            </a:r>
            <a:r>
              <a:rPr lang="en-GB" sz="1800" dirty="0" err="1"/>
              <a:t>wyników</a:t>
            </a:r>
            <a:r>
              <a:rPr lang="en-GB" sz="1800" dirty="0"/>
              <a:t> </a:t>
            </a:r>
            <a:r>
              <a:rPr lang="en-GB" sz="1800" dirty="0" err="1"/>
              <a:t>wyszukiwania</a:t>
            </a:r>
            <a:r>
              <a:rPr lang="en-GB" sz="1800" dirty="0"/>
              <a:t>.</a:t>
            </a:r>
          </a:p>
          <a:p>
            <a:r>
              <a:rPr lang="en-GB" sz="1800" b="1" dirty="0" err="1"/>
              <a:t>Podsumowanie</a:t>
            </a:r>
            <a:r>
              <a:rPr lang="en-GB" sz="1800" dirty="0"/>
              <a:t>: </a:t>
            </a:r>
            <a:r>
              <a:rPr lang="en-GB" sz="1800" dirty="0" err="1"/>
              <a:t>Klasyfikacja</a:t>
            </a:r>
            <a:r>
              <a:rPr lang="en-GB" sz="1800" dirty="0"/>
              <a:t> </a:t>
            </a:r>
            <a:r>
              <a:rPr lang="en-GB" sz="1800" dirty="0" err="1"/>
              <a:t>hierarchiczna</a:t>
            </a:r>
            <a:r>
              <a:rPr lang="en-GB" sz="1800" dirty="0"/>
              <a:t> jest </a:t>
            </a:r>
            <a:r>
              <a:rPr lang="en-GB" sz="1800" dirty="0" err="1"/>
              <a:t>szczególnie</a:t>
            </a:r>
            <a:r>
              <a:rPr lang="en-GB" sz="1800" dirty="0"/>
              <a:t> </a:t>
            </a:r>
            <a:r>
              <a:rPr lang="en-GB" sz="1800" dirty="0" err="1"/>
              <a:t>przydatna</a:t>
            </a:r>
            <a:r>
              <a:rPr lang="en-GB" sz="1800" dirty="0"/>
              <a:t>, </a:t>
            </a:r>
            <a:r>
              <a:rPr lang="en-GB" sz="1800" dirty="0" err="1"/>
              <a:t>gdy</a:t>
            </a:r>
            <a:r>
              <a:rPr lang="en-GB" sz="1800" dirty="0"/>
              <a:t> </a:t>
            </a:r>
            <a:r>
              <a:rPr lang="en-GB" sz="1800" dirty="0" err="1"/>
              <a:t>klasy</a:t>
            </a:r>
            <a:r>
              <a:rPr lang="en-GB" sz="1800" dirty="0"/>
              <a:t> </a:t>
            </a:r>
            <a:r>
              <a:rPr lang="en-GB" sz="1800" dirty="0" err="1"/>
              <a:t>są</a:t>
            </a:r>
            <a:r>
              <a:rPr lang="en-GB" sz="1800" dirty="0"/>
              <a:t> </a:t>
            </a:r>
            <a:r>
              <a:rPr lang="en-GB" sz="1800" dirty="0" err="1"/>
              <a:t>powiązane</a:t>
            </a:r>
            <a:r>
              <a:rPr lang="en-GB" sz="1800" dirty="0"/>
              <a:t> w </a:t>
            </a:r>
            <a:r>
              <a:rPr lang="en-GB" sz="1800" dirty="0" err="1"/>
              <a:t>formie</a:t>
            </a:r>
            <a:r>
              <a:rPr lang="en-GB" sz="1800" dirty="0"/>
              <a:t> </a:t>
            </a:r>
            <a:r>
              <a:rPr lang="en-GB" sz="1800" dirty="0" err="1"/>
              <a:t>drzewa</a:t>
            </a:r>
            <a:r>
              <a:rPr lang="en-GB" sz="1800" dirty="0"/>
              <a:t>. </a:t>
            </a:r>
            <a:r>
              <a:rPr lang="en-GB" sz="1800" dirty="0" err="1"/>
              <a:t>Pozwala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precyzyjny</a:t>
            </a:r>
            <a:r>
              <a:rPr lang="en-GB" sz="1800" dirty="0"/>
              <a:t> </a:t>
            </a:r>
            <a:r>
              <a:rPr lang="en-GB" sz="1800" dirty="0" err="1"/>
              <a:t>podział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zrozumienie</a:t>
            </a:r>
            <a:r>
              <a:rPr lang="en-GB" sz="1800" dirty="0"/>
              <a:t>, </a:t>
            </a:r>
            <a:r>
              <a:rPr lang="en-GB" sz="1800" dirty="0" err="1"/>
              <a:t>które</a:t>
            </a:r>
            <a:r>
              <a:rPr lang="en-GB" sz="1800" dirty="0"/>
              <a:t> </a:t>
            </a:r>
            <a:r>
              <a:rPr lang="en-GB" sz="1800" dirty="0" err="1"/>
              <a:t>kategorie</a:t>
            </a:r>
            <a:r>
              <a:rPr lang="en-GB" sz="1800" dirty="0"/>
              <a:t> </a:t>
            </a:r>
            <a:r>
              <a:rPr lang="en-GB" sz="1800" dirty="0" err="1"/>
              <a:t>są</a:t>
            </a:r>
            <a:r>
              <a:rPr lang="en-GB" sz="1800" dirty="0"/>
              <a:t> </a:t>
            </a:r>
            <a:r>
              <a:rPr lang="en-GB" sz="1800" dirty="0" err="1"/>
              <a:t>nadrzędne</a:t>
            </a:r>
            <a:r>
              <a:rPr lang="en-GB" sz="1800" dirty="0"/>
              <a:t>, a </a:t>
            </a:r>
            <a:r>
              <a:rPr lang="en-GB" sz="1800" dirty="0" err="1"/>
              <a:t>które</a:t>
            </a:r>
            <a:r>
              <a:rPr lang="en-GB" sz="1800" dirty="0"/>
              <a:t> </a:t>
            </a:r>
            <a:r>
              <a:rPr lang="en-GB" sz="1800" dirty="0" err="1"/>
              <a:t>podrzędne</a:t>
            </a:r>
            <a:r>
              <a:rPr lang="en-GB" sz="1800" dirty="0"/>
              <a:t>, co jest </a:t>
            </a:r>
            <a:r>
              <a:rPr lang="en-GB" sz="1800" dirty="0" err="1"/>
              <a:t>istotne</a:t>
            </a:r>
            <a:r>
              <a:rPr lang="en-GB" sz="1800" dirty="0"/>
              <a:t> w </a:t>
            </a:r>
            <a:r>
              <a:rPr lang="en-GB" sz="1800" dirty="0" err="1"/>
              <a:t>taksonomii</a:t>
            </a:r>
            <a:r>
              <a:rPr lang="en-GB" sz="1800" dirty="0"/>
              <a:t>, </a:t>
            </a:r>
            <a:r>
              <a:rPr lang="en-GB" sz="1800" dirty="0" err="1"/>
              <a:t>zarządzaniu</a:t>
            </a:r>
            <a:r>
              <a:rPr lang="en-GB" sz="1800" dirty="0"/>
              <a:t> </a:t>
            </a:r>
            <a:r>
              <a:rPr lang="en-GB" sz="1800" dirty="0" err="1"/>
              <a:t>produktami</a:t>
            </a:r>
            <a:r>
              <a:rPr lang="en-GB" sz="1800" dirty="0"/>
              <a:t> </a:t>
            </a:r>
            <a:r>
              <a:rPr lang="en-GB" sz="1800" dirty="0" err="1"/>
              <a:t>oraz</a:t>
            </a:r>
            <a:r>
              <a:rPr lang="en-GB" sz="1800" dirty="0"/>
              <a:t> w </a:t>
            </a:r>
            <a:r>
              <a:rPr lang="en-GB" sz="1800" dirty="0" err="1"/>
              <a:t>skomplikowanych</a:t>
            </a:r>
            <a:r>
              <a:rPr lang="en-GB" sz="1800" dirty="0"/>
              <a:t> </a:t>
            </a:r>
            <a:r>
              <a:rPr lang="en-GB" sz="1800" dirty="0" err="1"/>
              <a:t>analizach</a:t>
            </a:r>
            <a:r>
              <a:rPr lang="en-GB" sz="1800" dirty="0"/>
              <a:t> </a:t>
            </a:r>
            <a:r>
              <a:rPr lang="en-GB" sz="1800" dirty="0" err="1"/>
              <a:t>przemysłowych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22000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9969-BCCF-68CF-E989-6750366D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Przykłady</a:t>
            </a:r>
            <a:r>
              <a:rPr lang="en-GB" b="1" dirty="0"/>
              <a:t> </a:t>
            </a:r>
            <a:r>
              <a:rPr lang="en-GB" b="1" dirty="0" err="1"/>
              <a:t>najpopularniejszych</a:t>
            </a:r>
            <a:r>
              <a:rPr lang="en-GB" b="1" dirty="0"/>
              <a:t> </a:t>
            </a:r>
            <a:r>
              <a:rPr lang="en-GB" b="1" dirty="0" err="1"/>
              <a:t>algorytmów</a:t>
            </a:r>
            <a:r>
              <a:rPr lang="en-GB" b="1" dirty="0"/>
              <a:t> </a:t>
            </a:r>
            <a:r>
              <a:rPr lang="en-GB" b="1" dirty="0" err="1"/>
              <a:t>klasyfikacyjnych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7084D-DEFA-E0C1-2317-46F2A7C2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Uczenie</a:t>
            </a:r>
            <a:r>
              <a:rPr lang="en-GB" dirty="0"/>
              <a:t> </a:t>
            </a:r>
            <a:r>
              <a:rPr lang="en-GB" dirty="0" err="1"/>
              <a:t>maszynowe</a:t>
            </a:r>
            <a:r>
              <a:rPr lang="en-GB" dirty="0"/>
              <a:t> </a:t>
            </a:r>
            <a:r>
              <a:rPr lang="en-GB" dirty="0" err="1"/>
              <a:t>oferuje</a:t>
            </a:r>
            <a:r>
              <a:rPr lang="en-GB" dirty="0"/>
              <a:t> </a:t>
            </a:r>
            <a:r>
              <a:rPr lang="en-GB" dirty="0" err="1"/>
              <a:t>wiele</a:t>
            </a:r>
            <a:r>
              <a:rPr lang="en-GB" dirty="0"/>
              <a:t>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klasyfikacyjnych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wybierane</a:t>
            </a:r>
            <a:r>
              <a:rPr lang="en-GB" dirty="0"/>
              <a:t> w </a:t>
            </a:r>
            <a:r>
              <a:rPr lang="en-GB" dirty="0" err="1"/>
              <a:t>zależności</a:t>
            </a:r>
            <a:r>
              <a:rPr lang="en-GB" dirty="0"/>
              <a:t> od </a:t>
            </a:r>
            <a:r>
              <a:rPr lang="en-GB" dirty="0" err="1"/>
              <a:t>problemu</a:t>
            </a:r>
            <a:r>
              <a:rPr lang="en-GB" dirty="0"/>
              <a:t>,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wymaganej</a:t>
            </a:r>
            <a:r>
              <a:rPr lang="en-GB" dirty="0"/>
              <a:t> </a:t>
            </a:r>
            <a:r>
              <a:rPr lang="en-GB" dirty="0" err="1"/>
              <a:t>dokładności</a:t>
            </a:r>
            <a:r>
              <a:rPr lang="en-GB" dirty="0"/>
              <a:t>. </a:t>
            </a:r>
            <a:r>
              <a:rPr lang="en-GB" dirty="0" err="1"/>
              <a:t>Każdy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działa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innej</a:t>
            </a:r>
            <a:r>
              <a:rPr lang="en-GB" dirty="0"/>
              <a:t> </a:t>
            </a:r>
            <a:r>
              <a:rPr lang="en-GB" dirty="0" err="1"/>
              <a:t>zasadzie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 </a:t>
            </a:r>
            <a:r>
              <a:rPr lang="en-GB" dirty="0" err="1"/>
              <a:t>unikalne</a:t>
            </a:r>
            <a:r>
              <a:rPr lang="en-GB" dirty="0"/>
              <a:t> </a:t>
            </a:r>
            <a:r>
              <a:rPr lang="en-GB" dirty="0" err="1"/>
              <a:t>cechy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sprawiają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nadaje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do </a:t>
            </a:r>
            <a:r>
              <a:rPr lang="en-GB" dirty="0" err="1"/>
              <a:t>innych</a:t>
            </a:r>
            <a:r>
              <a:rPr lang="en-GB" dirty="0"/>
              <a:t> </a:t>
            </a:r>
            <a:r>
              <a:rPr lang="en-GB" dirty="0" err="1"/>
              <a:t>typów</a:t>
            </a:r>
            <a:r>
              <a:rPr lang="en-GB" dirty="0"/>
              <a:t> </a:t>
            </a:r>
            <a:r>
              <a:rPr lang="en-GB" dirty="0" err="1"/>
              <a:t>zadań</a:t>
            </a:r>
            <a:r>
              <a:rPr lang="en-GB" dirty="0"/>
              <a:t>.</a:t>
            </a:r>
          </a:p>
          <a:p>
            <a:r>
              <a:rPr lang="en-GB" dirty="0"/>
              <a:t>W </a:t>
            </a:r>
            <a:r>
              <a:rPr lang="en-GB" dirty="0" err="1"/>
              <a:t>tej</a:t>
            </a:r>
            <a:r>
              <a:rPr lang="en-GB" dirty="0"/>
              <a:t> </a:t>
            </a:r>
            <a:r>
              <a:rPr lang="en-GB" dirty="0" err="1"/>
              <a:t>sekcji</a:t>
            </a:r>
            <a:r>
              <a:rPr lang="en-GB" dirty="0"/>
              <a:t> </a:t>
            </a:r>
            <a:r>
              <a:rPr lang="en-GB" dirty="0" err="1"/>
              <a:t>omówimy</a:t>
            </a:r>
            <a:r>
              <a:rPr lang="en-GB" dirty="0"/>
              <a:t> </a:t>
            </a:r>
            <a:r>
              <a:rPr lang="en-GB" dirty="0" err="1"/>
              <a:t>trzy</a:t>
            </a:r>
            <a:r>
              <a:rPr lang="en-GB" dirty="0"/>
              <a:t> </a:t>
            </a:r>
            <a:r>
              <a:rPr lang="en-GB" dirty="0" err="1"/>
              <a:t>najpopularniejsze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klasyfikacyjne</a:t>
            </a:r>
            <a:r>
              <a:rPr lang="en-GB" dirty="0"/>
              <a:t>: K </a:t>
            </a:r>
            <a:r>
              <a:rPr lang="en-GB" dirty="0" err="1"/>
              <a:t>najbliższych</a:t>
            </a:r>
            <a:r>
              <a:rPr lang="en-GB" dirty="0"/>
              <a:t> </a:t>
            </a:r>
            <a:r>
              <a:rPr lang="en-GB" dirty="0" err="1"/>
              <a:t>sąsiadów</a:t>
            </a:r>
            <a:r>
              <a:rPr lang="en-GB" dirty="0"/>
              <a:t> (KNN), </a:t>
            </a:r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decyzyjne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regresję</a:t>
            </a:r>
            <a:r>
              <a:rPr lang="en-GB" dirty="0"/>
              <a:t> </a:t>
            </a:r>
            <a:r>
              <a:rPr lang="en-GB" dirty="0" err="1"/>
              <a:t>logistyczną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020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C5F7-7DF9-1977-1FAF-4AECCC2F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 </a:t>
            </a:r>
            <a:r>
              <a:rPr lang="en-GB" dirty="0" err="1"/>
              <a:t>najbliższych</a:t>
            </a:r>
            <a:r>
              <a:rPr lang="en-GB" dirty="0"/>
              <a:t> </a:t>
            </a:r>
            <a:r>
              <a:rPr lang="en-GB" dirty="0" err="1"/>
              <a:t>sąsiadów</a:t>
            </a:r>
            <a:r>
              <a:rPr lang="en-GB" dirty="0"/>
              <a:t> (KNN)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DB5C-1908-2614-A893-25521739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800" dirty="0" err="1"/>
              <a:t>Algorytm</a:t>
            </a:r>
            <a:r>
              <a:rPr lang="en-GB" sz="1800" dirty="0"/>
              <a:t> K </a:t>
            </a:r>
            <a:r>
              <a:rPr lang="en-GB" sz="1800" dirty="0" err="1"/>
              <a:t>najbliższych</a:t>
            </a:r>
            <a:r>
              <a:rPr lang="en-GB" sz="1800" dirty="0"/>
              <a:t> </a:t>
            </a:r>
            <a:r>
              <a:rPr lang="en-GB" sz="1800" dirty="0" err="1"/>
              <a:t>sąsiadów</a:t>
            </a:r>
            <a:r>
              <a:rPr lang="en-GB" sz="1800" dirty="0"/>
              <a:t>, </a:t>
            </a:r>
            <a:r>
              <a:rPr lang="en-GB" sz="1800" dirty="0" err="1"/>
              <a:t>znany</a:t>
            </a:r>
            <a:r>
              <a:rPr lang="en-GB" sz="1800" dirty="0"/>
              <a:t> </a:t>
            </a:r>
            <a:r>
              <a:rPr lang="en-GB" sz="1800" dirty="0" err="1"/>
              <a:t>jako</a:t>
            </a:r>
            <a:r>
              <a:rPr lang="en-GB" sz="1800" dirty="0"/>
              <a:t> KNN (ang. </a:t>
            </a:r>
            <a:r>
              <a:rPr lang="en-GB" sz="1800" i="1" dirty="0"/>
              <a:t>K-Nearest </a:t>
            </a:r>
            <a:r>
              <a:rPr lang="en-GB" sz="1800" i="1" dirty="0" err="1"/>
              <a:t>Neighbors</a:t>
            </a:r>
            <a:r>
              <a:rPr lang="en-GB" sz="1800" dirty="0"/>
              <a:t>), jest </a:t>
            </a:r>
            <a:r>
              <a:rPr lang="en-GB" sz="1800" dirty="0" err="1"/>
              <a:t>jednym</a:t>
            </a:r>
            <a:r>
              <a:rPr lang="en-GB" sz="1800" dirty="0"/>
              <a:t> z </a:t>
            </a:r>
            <a:r>
              <a:rPr lang="en-GB" sz="1800" dirty="0" err="1"/>
              <a:t>najprostszych</a:t>
            </a:r>
            <a:r>
              <a:rPr lang="en-GB" sz="1800" dirty="0"/>
              <a:t> </a:t>
            </a:r>
            <a:r>
              <a:rPr lang="en-GB" sz="1800" dirty="0" err="1"/>
              <a:t>algorytmów</a:t>
            </a:r>
            <a:r>
              <a:rPr lang="en-GB" sz="1800" dirty="0"/>
              <a:t> </a:t>
            </a:r>
            <a:r>
              <a:rPr lang="en-GB" sz="1800" dirty="0" err="1"/>
              <a:t>klasyfikacyjnych</a:t>
            </a:r>
            <a:r>
              <a:rPr lang="en-GB" sz="1800" dirty="0"/>
              <a:t>, ale </a:t>
            </a:r>
            <a:r>
              <a:rPr lang="en-GB" sz="1800" dirty="0" err="1"/>
              <a:t>jednocześnie</a:t>
            </a:r>
            <a:r>
              <a:rPr lang="en-GB" sz="1800" dirty="0"/>
              <a:t> </a:t>
            </a:r>
            <a:r>
              <a:rPr lang="en-GB" sz="1800" dirty="0" err="1"/>
              <a:t>bardzo</a:t>
            </a:r>
            <a:r>
              <a:rPr lang="en-GB" sz="1800" dirty="0"/>
              <a:t> </a:t>
            </a:r>
            <a:r>
              <a:rPr lang="en-GB" sz="1800" dirty="0" err="1"/>
              <a:t>intuicyjnym</a:t>
            </a:r>
            <a:r>
              <a:rPr lang="en-GB" sz="1800" dirty="0"/>
              <a:t>. </a:t>
            </a:r>
            <a:r>
              <a:rPr lang="en-GB" sz="1800" dirty="0" err="1"/>
              <a:t>Jego</a:t>
            </a:r>
            <a:r>
              <a:rPr lang="en-GB" sz="1800" dirty="0"/>
              <a:t> </a:t>
            </a:r>
            <a:r>
              <a:rPr lang="en-GB" sz="1800" dirty="0" err="1"/>
              <a:t>działanie</a:t>
            </a:r>
            <a:r>
              <a:rPr lang="en-GB" sz="1800" dirty="0"/>
              <a:t> </a:t>
            </a:r>
            <a:r>
              <a:rPr lang="en-GB" sz="1800" dirty="0" err="1"/>
              <a:t>opiera</a:t>
            </a:r>
            <a:r>
              <a:rPr lang="en-GB" sz="1800" dirty="0"/>
              <a:t> </a:t>
            </a:r>
            <a:r>
              <a:rPr lang="en-GB" sz="1800" dirty="0" err="1"/>
              <a:t>się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zasadzie</a:t>
            </a:r>
            <a:r>
              <a:rPr lang="en-GB" sz="1800" dirty="0"/>
              <a:t>, </a:t>
            </a:r>
            <a:r>
              <a:rPr lang="en-GB" sz="1800" dirty="0" err="1"/>
              <a:t>że</a:t>
            </a:r>
            <a:r>
              <a:rPr lang="en-GB" sz="1800" dirty="0"/>
              <a:t> „</a:t>
            </a:r>
            <a:r>
              <a:rPr lang="en-GB" sz="1800" dirty="0" err="1"/>
              <a:t>podobne</a:t>
            </a:r>
            <a:r>
              <a:rPr lang="en-GB" sz="1800" dirty="0"/>
              <a:t> </a:t>
            </a:r>
            <a:r>
              <a:rPr lang="en-GB" sz="1800" dirty="0" err="1"/>
              <a:t>zachowuje</a:t>
            </a:r>
            <a:r>
              <a:rPr lang="en-GB" sz="1800" dirty="0"/>
              <a:t> </a:t>
            </a:r>
            <a:r>
              <a:rPr lang="en-GB" sz="1800" dirty="0" err="1"/>
              <a:t>się</a:t>
            </a:r>
            <a:r>
              <a:rPr lang="en-GB" sz="1800" dirty="0"/>
              <a:t> </a:t>
            </a:r>
            <a:r>
              <a:rPr lang="en-GB" sz="1800" dirty="0" err="1"/>
              <a:t>podobnie</a:t>
            </a:r>
            <a:r>
              <a:rPr lang="en-GB" sz="1800" dirty="0"/>
              <a:t>”. </a:t>
            </a:r>
            <a:r>
              <a:rPr lang="en-GB" sz="1800" dirty="0" err="1"/>
              <a:t>Kiedy</a:t>
            </a:r>
            <a:r>
              <a:rPr lang="en-GB" sz="1800" dirty="0"/>
              <a:t> </a:t>
            </a:r>
            <a:r>
              <a:rPr lang="en-GB" sz="1800" dirty="0" err="1"/>
              <a:t>mamy</a:t>
            </a:r>
            <a:r>
              <a:rPr lang="en-GB" sz="1800" dirty="0"/>
              <a:t> </a:t>
            </a:r>
            <a:r>
              <a:rPr lang="en-GB" sz="1800" dirty="0" err="1"/>
              <a:t>nowy</a:t>
            </a:r>
            <a:r>
              <a:rPr lang="en-GB" sz="1800" dirty="0"/>
              <a:t> </a:t>
            </a:r>
            <a:r>
              <a:rPr lang="en-GB" sz="1800" dirty="0" err="1"/>
              <a:t>punkt</a:t>
            </a:r>
            <a:r>
              <a:rPr lang="en-GB" sz="1800" dirty="0"/>
              <a:t> </a:t>
            </a:r>
            <a:r>
              <a:rPr lang="en-GB" sz="1800" dirty="0" err="1"/>
              <a:t>danych</a:t>
            </a:r>
            <a:r>
              <a:rPr lang="en-GB" sz="1800" dirty="0"/>
              <a:t>, KNN </a:t>
            </a:r>
            <a:r>
              <a:rPr lang="en-GB" sz="1800" dirty="0" err="1"/>
              <a:t>szuka</a:t>
            </a:r>
            <a:r>
              <a:rPr lang="en-GB" sz="1800" dirty="0"/>
              <a:t> „</a:t>
            </a:r>
            <a:r>
              <a:rPr lang="en-GB" sz="1800" dirty="0" err="1"/>
              <a:t>sąsiadów</a:t>
            </a:r>
            <a:r>
              <a:rPr lang="en-GB" sz="1800" dirty="0"/>
              <a:t>” </a:t>
            </a:r>
            <a:r>
              <a:rPr lang="en-GB" sz="1800" dirty="0" err="1"/>
              <a:t>tego</a:t>
            </a:r>
            <a:r>
              <a:rPr lang="en-GB" sz="1800" dirty="0"/>
              <a:t> </a:t>
            </a:r>
            <a:r>
              <a:rPr lang="en-GB" sz="1800" dirty="0" err="1"/>
              <a:t>punktu</a:t>
            </a:r>
            <a:r>
              <a:rPr lang="en-GB" sz="1800" dirty="0"/>
              <a:t>, </a:t>
            </a:r>
            <a:r>
              <a:rPr lang="en-GB" sz="1800" dirty="0" err="1"/>
              <a:t>czyli</a:t>
            </a:r>
            <a:r>
              <a:rPr lang="en-GB" sz="1800" dirty="0"/>
              <a:t> </a:t>
            </a:r>
            <a:r>
              <a:rPr lang="en-GB" sz="1800" dirty="0" err="1"/>
              <a:t>kilku</a:t>
            </a:r>
            <a:r>
              <a:rPr lang="en-GB" sz="1800" dirty="0"/>
              <a:t> </a:t>
            </a:r>
            <a:r>
              <a:rPr lang="en-GB" sz="1800" dirty="0" err="1"/>
              <a:t>najbardziej</a:t>
            </a:r>
            <a:r>
              <a:rPr lang="en-GB" sz="1800" dirty="0"/>
              <a:t> </a:t>
            </a:r>
            <a:r>
              <a:rPr lang="en-GB" sz="1800" dirty="0" err="1"/>
              <a:t>podobnych</a:t>
            </a:r>
            <a:r>
              <a:rPr lang="en-GB" sz="1800" dirty="0"/>
              <a:t> </a:t>
            </a:r>
            <a:r>
              <a:rPr lang="en-GB" sz="1800" dirty="0" err="1"/>
              <a:t>punktów</a:t>
            </a:r>
            <a:r>
              <a:rPr lang="en-GB" sz="1800" dirty="0"/>
              <a:t> w </a:t>
            </a:r>
            <a:r>
              <a:rPr lang="en-GB" sz="1800" dirty="0" err="1"/>
              <a:t>już</a:t>
            </a:r>
            <a:r>
              <a:rPr lang="en-GB" sz="1800" dirty="0"/>
              <a:t> </a:t>
            </a:r>
            <a:r>
              <a:rPr lang="en-GB" sz="1800" dirty="0" err="1"/>
              <a:t>istniejących</a:t>
            </a:r>
            <a:r>
              <a:rPr lang="en-GB" sz="1800" dirty="0"/>
              <a:t> </a:t>
            </a:r>
            <a:r>
              <a:rPr lang="en-GB" sz="1800" dirty="0" err="1"/>
              <a:t>danych</a:t>
            </a:r>
            <a:r>
              <a:rPr lang="en-GB" sz="1800" dirty="0"/>
              <a:t>. Na </a:t>
            </a:r>
            <a:r>
              <a:rPr lang="en-GB" sz="1800" dirty="0" err="1"/>
              <a:t>tej</a:t>
            </a:r>
            <a:r>
              <a:rPr lang="en-GB" sz="1800" dirty="0"/>
              <a:t> </a:t>
            </a:r>
            <a:r>
              <a:rPr lang="en-GB" sz="1800" dirty="0" err="1"/>
              <a:t>podstawie</a:t>
            </a:r>
            <a:r>
              <a:rPr lang="en-GB" sz="1800" dirty="0"/>
              <a:t> </a:t>
            </a:r>
            <a:r>
              <a:rPr lang="en-GB" sz="1800" dirty="0" err="1"/>
              <a:t>algorytm</a:t>
            </a:r>
            <a:r>
              <a:rPr lang="en-GB" sz="1800" dirty="0"/>
              <a:t> </a:t>
            </a:r>
            <a:r>
              <a:rPr lang="en-GB" sz="1800" dirty="0" err="1"/>
              <a:t>podejmuje</a:t>
            </a:r>
            <a:r>
              <a:rPr lang="en-GB" sz="1800" dirty="0"/>
              <a:t> </a:t>
            </a:r>
            <a:r>
              <a:rPr lang="en-GB" sz="1800" dirty="0" err="1"/>
              <a:t>decyzję</a:t>
            </a:r>
            <a:r>
              <a:rPr lang="en-GB" sz="1800" dirty="0"/>
              <a:t>, do </a:t>
            </a:r>
            <a:r>
              <a:rPr lang="en-GB" sz="1800" dirty="0" err="1"/>
              <a:t>jakiej</a:t>
            </a:r>
            <a:r>
              <a:rPr lang="en-GB" sz="1800" dirty="0"/>
              <a:t> </a:t>
            </a:r>
            <a:r>
              <a:rPr lang="en-GB" sz="1800" dirty="0" err="1"/>
              <a:t>klasy</a:t>
            </a:r>
            <a:r>
              <a:rPr lang="en-GB" sz="1800" dirty="0"/>
              <a:t> </a:t>
            </a:r>
            <a:r>
              <a:rPr lang="en-GB" sz="1800" dirty="0" err="1"/>
              <a:t>przypisać</a:t>
            </a:r>
            <a:r>
              <a:rPr lang="en-GB" sz="1800" dirty="0"/>
              <a:t> </a:t>
            </a:r>
            <a:r>
              <a:rPr lang="en-GB" sz="1800" dirty="0" err="1"/>
              <a:t>nowy</a:t>
            </a:r>
            <a:r>
              <a:rPr lang="en-GB" sz="1800" dirty="0"/>
              <a:t> </a:t>
            </a:r>
            <a:r>
              <a:rPr lang="en-GB" sz="1800" dirty="0" err="1"/>
              <a:t>punkt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/>
              <a:t>Jak to </a:t>
            </a:r>
            <a:r>
              <a:rPr lang="en-GB" sz="1800" b="1" dirty="0" err="1"/>
              <a:t>działa</a:t>
            </a:r>
            <a:r>
              <a:rPr lang="en-GB" sz="1800" b="1" dirty="0"/>
              <a:t>?</a:t>
            </a:r>
            <a:r>
              <a:rPr lang="en-GB" sz="1800" dirty="0"/>
              <a:t> </a:t>
            </a:r>
            <a:r>
              <a:rPr lang="en-GB" sz="1800" dirty="0" err="1"/>
              <a:t>Wyobraźmy</a:t>
            </a:r>
            <a:r>
              <a:rPr lang="en-GB" sz="1800" dirty="0"/>
              <a:t> </a:t>
            </a:r>
            <a:r>
              <a:rPr lang="en-GB" sz="1800" dirty="0" err="1"/>
              <a:t>sobie</a:t>
            </a:r>
            <a:r>
              <a:rPr lang="en-GB" sz="1800" dirty="0"/>
              <a:t>, </a:t>
            </a:r>
            <a:r>
              <a:rPr lang="en-GB" sz="1800" dirty="0" err="1"/>
              <a:t>że</a:t>
            </a:r>
            <a:r>
              <a:rPr lang="en-GB" sz="1800" dirty="0"/>
              <a:t> </a:t>
            </a:r>
            <a:r>
              <a:rPr lang="en-GB" sz="1800" dirty="0" err="1"/>
              <a:t>mamy</a:t>
            </a:r>
            <a:r>
              <a:rPr lang="en-GB" sz="1800" dirty="0"/>
              <a:t> </a:t>
            </a:r>
            <a:r>
              <a:rPr lang="en-GB" sz="1800" dirty="0" err="1"/>
              <a:t>zbiór</a:t>
            </a:r>
            <a:r>
              <a:rPr lang="en-GB" sz="1800" dirty="0"/>
              <a:t> </a:t>
            </a:r>
            <a:r>
              <a:rPr lang="en-GB" sz="1800" dirty="0" err="1"/>
              <a:t>danych</a:t>
            </a:r>
            <a:r>
              <a:rPr lang="en-GB" sz="1800" dirty="0"/>
              <a:t> o </a:t>
            </a:r>
            <a:r>
              <a:rPr lang="en-GB" sz="1800" dirty="0" err="1"/>
              <a:t>różnych</a:t>
            </a:r>
            <a:r>
              <a:rPr lang="en-GB" sz="1800" dirty="0"/>
              <a:t> </a:t>
            </a:r>
            <a:r>
              <a:rPr lang="en-GB" sz="1800" dirty="0" err="1"/>
              <a:t>typach</a:t>
            </a:r>
            <a:r>
              <a:rPr lang="en-GB" sz="1800" dirty="0"/>
              <a:t> </a:t>
            </a:r>
            <a:r>
              <a:rPr lang="en-GB" sz="1800" dirty="0" err="1"/>
              <a:t>gazów</a:t>
            </a:r>
            <a:r>
              <a:rPr lang="en-GB" sz="1800" dirty="0"/>
              <a:t>, w </a:t>
            </a:r>
            <a:r>
              <a:rPr lang="en-GB" sz="1800" dirty="0" err="1"/>
              <a:t>którym</a:t>
            </a:r>
            <a:r>
              <a:rPr lang="en-GB" sz="1800" dirty="0"/>
              <a:t> </a:t>
            </a:r>
            <a:r>
              <a:rPr lang="en-GB" sz="1800" dirty="0" err="1"/>
              <a:t>każdemu</a:t>
            </a:r>
            <a:r>
              <a:rPr lang="en-GB" sz="1800" dirty="0"/>
              <a:t> z </a:t>
            </a:r>
            <a:r>
              <a:rPr lang="en-GB" sz="1800" dirty="0" err="1"/>
              <a:t>nich</a:t>
            </a:r>
            <a:r>
              <a:rPr lang="en-GB" sz="1800" dirty="0"/>
              <a:t> </a:t>
            </a:r>
            <a:r>
              <a:rPr lang="en-GB" sz="1800" dirty="0" err="1"/>
              <a:t>przypisano</a:t>
            </a:r>
            <a:r>
              <a:rPr lang="en-GB" sz="1800" dirty="0"/>
              <a:t> </a:t>
            </a:r>
            <a:r>
              <a:rPr lang="en-GB" sz="1800" dirty="0" err="1"/>
              <a:t>klasyfikację</a:t>
            </a:r>
            <a:r>
              <a:rPr lang="en-GB" sz="1800" dirty="0"/>
              <a:t>: np. „</a:t>
            </a:r>
            <a:r>
              <a:rPr lang="en-GB" sz="1800" dirty="0" err="1"/>
              <a:t>palny</a:t>
            </a:r>
            <a:r>
              <a:rPr lang="en-GB" sz="1800" dirty="0"/>
              <a:t>” </a:t>
            </a:r>
            <a:r>
              <a:rPr lang="en-GB" sz="1800" dirty="0" err="1"/>
              <a:t>lub</a:t>
            </a:r>
            <a:r>
              <a:rPr lang="en-GB" sz="1800" dirty="0"/>
              <a:t> „</a:t>
            </a:r>
            <a:r>
              <a:rPr lang="en-GB" sz="1800" dirty="0" err="1"/>
              <a:t>niepalny</a:t>
            </a:r>
            <a:r>
              <a:rPr lang="en-GB" sz="1800" dirty="0"/>
              <a:t>”. </a:t>
            </a:r>
            <a:r>
              <a:rPr lang="en-GB" sz="1800" dirty="0" err="1"/>
              <a:t>Jeśli</a:t>
            </a:r>
            <a:r>
              <a:rPr lang="en-GB" sz="1800" dirty="0"/>
              <a:t> </a:t>
            </a:r>
            <a:r>
              <a:rPr lang="en-GB" sz="1800" dirty="0" err="1"/>
              <a:t>mamy</a:t>
            </a:r>
            <a:r>
              <a:rPr lang="en-GB" sz="1800" dirty="0"/>
              <a:t> </a:t>
            </a:r>
            <a:r>
              <a:rPr lang="en-GB" sz="1800" dirty="0" err="1"/>
              <a:t>nową</a:t>
            </a:r>
            <a:r>
              <a:rPr lang="en-GB" sz="1800" dirty="0"/>
              <a:t> </a:t>
            </a:r>
            <a:r>
              <a:rPr lang="en-GB" sz="1800" dirty="0" err="1"/>
              <a:t>próbkę</a:t>
            </a:r>
            <a:r>
              <a:rPr lang="en-GB" sz="1800" dirty="0"/>
              <a:t>, KNN </a:t>
            </a:r>
            <a:r>
              <a:rPr lang="en-GB" sz="1800" dirty="0" err="1"/>
              <a:t>sprawdza</a:t>
            </a:r>
            <a:r>
              <a:rPr lang="en-GB" sz="1800" dirty="0"/>
              <a:t>, </a:t>
            </a:r>
            <a:r>
              <a:rPr lang="en-GB" sz="1800" dirty="0" err="1"/>
              <a:t>które</a:t>
            </a:r>
            <a:r>
              <a:rPr lang="en-GB" sz="1800" dirty="0"/>
              <a:t> </a:t>
            </a:r>
            <a:r>
              <a:rPr lang="en-GB" sz="1800" dirty="0" err="1"/>
              <a:t>znane</a:t>
            </a:r>
            <a:r>
              <a:rPr lang="en-GB" sz="1800" dirty="0"/>
              <a:t> </a:t>
            </a:r>
            <a:r>
              <a:rPr lang="en-GB" sz="1800" dirty="0" err="1"/>
              <a:t>gazy</a:t>
            </a:r>
            <a:r>
              <a:rPr lang="en-GB" sz="1800" dirty="0"/>
              <a:t> </a:t>
            </a:r>
            <a:r>
              <a:rPr lang="en-GB" sz="1800" dirty="0" err="1"/>
              <a:t>są</a:t>
            </a:r>
            <a:r>
              <a:rPr lang="en-GB" sz="1800" dirty="0"/>
              <a:t> do </a:t>
            </a:r>
            <a:r>
              <a:rPr lang="en-GB" sz="1800" dirty="0" err="1"/>
              <a:t>niej</a:t>
            </a:r>
            <a:r>
              <a:rPr lang="en-GB" sz="1800" dirty="0"/>
              <a:t> </a:t>
            </a:r>
            <a:r>
              <a:rPr lang="en-GB" sz="1800" dirty="0" err="1"/>
              <a:t>najbardziej</a:t>
            </a:r>
            <a:r>
              <a:rPr lang="en-GB" sz="1800" dirty="0"/>
              <a:t> </a:t>
            </a:r>
            <a:r>
              <a:rPr lang="en-GB" sz="1800" dirty="0" err="1"/>
              <a:t>podobne</a:t>
            </a:r>
            <a:r>
              <a:rPr lang="en-GB" sz="1800" dirty="0"/>
              <a:t>. </a:t>
            </a:r>
            <a:r>
              <a:rPr lang="en-GB" sz="1800" dirty="0" err="1"/>
              <a:t>Jeśli</a:t>
            </a:r>
            <a:r>
              <a:rPr lang="en-GB" sz="1800" dirty="0"/>
              <a:t> </a:t>
            </a:r>
            <a:r>
              <a:rPr lang="en-GB" sz="1800" dirty="0" err="1"/>
              <a:t>większość</a:t>
            </a:r>
            <a:r>
              <a:rPr lang="en-GB" sz="1800" dirty="0"/>
              <a:t> </a:t>
            </a:r>
            <a:r>
              <a:rPr lang="en-GB" sz="1800" dirty="0" err="1"/>
              <a:t>sąsiadów</a:t>
            </a:r>
            <a:r>
              <a:rPr lang="en-GB" sz="1800" dirty="0"/>
              <a:t> </a:t>
            </a:r>
            <a:r>
              <a:rPr lang="en-GB" sz="1800" dirty="0" err="1"/>
              <a:t>nowej</a:t>
            </a:r>
            <a:r>
              <a:rPr lang="en-GB" sz="1800" dirty="0"/>
              <a:t> </a:t>
            </a:r>
            <a:r>
              <a:rPr lang="en-GB" sz="1800" dirty="0" err="1"/>
              <a:t>próbki</a:t>
            </a:r>
            <a:r>
              <a:rPr lang="en-GB" sz="1800" dirty="0"/>
              <a:t> jest </a:t>
            </a:r>
            <a:r>
              <a:rPr lang="en-GB" sz="1800" dirty="0" err="1"/>
              <a:t>palna</a:t>
            </a:r>
            <a:r>
              <a:rPr lang="en-GB" sz="1800" dirty="0"/>
              <a:t>, KNN </a:t>
            </a:r>
            <a:r>
              <a:rPr lang="en-GB" sz="1800" dirty="0" err="1"/>
              <a:t>zakwalifikuje</a:t>
            </a:r>
            <a:r>
              <a:rPr lang="en-GB" sz="1800" dirty="0"/>
              <a:t> </a:t>
            </a:r>
            <a:r>
              <a:rPr lang="en-GB" sz="1800" dirty="0" err="1"/>
              <a:t>tę</a:t>
            </a:r>
            <a:r>
              <a:rPr lang="en-GB" sz="1800" dirty="0"/>
              <a:t> </a:t>
            </a:r>
            <a:r>
              <a:rPr lang="en-GB" sz="1800" dirty="0" err="1"/>
              <a:t>próbkę</a:t>
            </a:r>
            <a:r>
              <a:rPr lang="en-GB" sz="1800" dirty="0"/>
              <a:t> </a:t>
            </a:r>
            <a:r>
              <a:rPr lang="en-GB" sz="1800" dirty="0" err="1"/>
              <a:t>jako</a:t>
            </a:r>
            <a:r>
              <a:rPr lang="en-GB" sz="1800" dirty="0"/>
              <a:t> „</a:t>
            </a:r>
            <a:r>
              <a:rPr lang="en-GB" sz="1800" dirty="0" err="1"/>
              <a:t>palną</a:t>
            </a:r>
            <a:r>
              <a:rPr lang="en-GB" sz="1800" dirty="0"/>
              <a:t>”. </a:t>
            </a:r>
            <a:r>
              <a:rPr lang="en-GB" sz="1800" dirty="0" err="1"/>
              <a:t>Liczba</a:t>
            </a:r>
            <a:r>
              <a:rPr lang="en-GB" sz="1800" dirty="0"/>
              <a:t> „K” to </a:t>
            </a:r>
            <a:r>
              <a:rPr lang="en-GB" sz="1800" dirty="0" err="1"/>
              <a:t>liczba</a:t>
            </a:r>
            <a:r>
              <a:rPr lang="en-GB" sz="1800" dirty="0"/>
              <a:t> </a:t>
            </a:r>
            <a:r>
              <a:rPr lang="en-GB" sz="1800" dirty="0" err="1"/>
              <a:t>sąsiadów</a:t>
            </a:r>
            <a:r>
              <a:rPr lang="en-GB" sz="1800" dirty="0"/>
              <a:t>, </a:t>
            </a:r>
            <a:r>
              <a:rPr lang="en-GB" sz="1800" dirty="0" err="1"/>
              <a:t>których</a:t>
            </a:r>
            <a:r>
              <a:rPr lang="en-GB" sz="1800" dirty="0"/>
              <a:t> </a:t>
            </a:r>
            <a:r>
              <a:rPr lang="en-GB" sz="1800" dirty="0" err="1"/>
              <a:t>bierzemy</a:t>
            </a:r>
            <a:r>
              <a:rPr lang="en-GB" sz="1800" dirty="0"/>
              <a:t> pod </a:t>
            </a:r>
            <a:r>
              <a:rPr lang="en-GB" sz="1800" dirty="0" err="1"/>
              <a:t>uwagę</a:t>
            </a:r>
            <a:r>
              <a:rPr lang="en-GB" sz="1800" dirty="0"/>
              <a:t> </a:t>
            </a:r>
            <a:r>
              <a:rPr lang="en-GB" sz="1800" dirty="0" err="1"/>
              <a:t>przy</a:t>
            </a:r>
            <a:r>
              <a:rPr lang="en-GB" sz="1800" dirty="0"/>
              <a:t> </a:t>
            </a:r>
            <a:r>
              <a:rPr lang="en-GB" sz="1800" dirty="0" err="1"/>
              <a:t>podejmowaniu</a:t>
            </a:r>
            <a:r>
              <a:rPr lang="en-GB" sz="1800" dirty="0"/>
              <a:t> </a:t>
            </a:r>
            <a:r>
              <a:rPr lang="en-GB" sz="1800" dirty="0" err="1"/>
              <a:t>decyzji</a:t>
            </a:r>
            <a:r>
              <a:rPr lang="en-GB" sz="1800" dirty="0"/>
              <a:t> – </a:t>
            </a:r>
            <a:r>
              <a:rPr lang="en-GB" sz="1800" dirty="0" err="1"/>
              <a:t>możemy</a:t>
            </a:r>
            <a:r>
              <a:rPr lang="en-GB" sz="1800" dirty="0"/>
              <a:t> np. </a:t>
            </a:r>
            <a:r>
              <a:rPr lang="en-GB" sz="1800" dirty="0" err="1"/>
              <a:t>wybrać</a:t>
            </a:r>
            <a:r>
              <a:rPr lang="en-GB" sz="1800" dirty="0"/>
              <a:t> 3 </a:t>
            </a:r>
            <a:r>
              <a:rPr lang="en-GB" sz="1800" dirty="0" err="1"/>
              <a:t>lub</a:t>
            </a:r>
            <a:r>
              <a:rPr lang="en-GB" sz="1800" dirty="0"/>
              <a:t> 5 </a:t>
            </a:r>
            <a:r>
              <a:rPr lang="en-GB" sz="1800" dirty="0" err="1"/>
              <a:t>najbliższych</a:t>
            </a:r>
            <a:r>
              <a:rPr lang="en-GB" sz="1800" dirty="0"/>
              <a:t> </a:t>
            </a:r>
            <a:r>
              <a:rPr lang="en-GB" sz="1800" dirty="0" err="1"/>
              <a:t>sąsiadów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/>
              <a:t>Zalety</a:t>
            </a:r>
            <a:r>
              <a:rPr lang="en-GB" sz="1800" b="1" dirty="0"/>
              <a:t> </a:t>
            </a:r>
            <a:r>
              <a:rPr lang="en-GB" sz="1800" b="1" dirty="0" err="1"/>
              <a:t>i</a:t>
            </a:r>
            <a:r>
              <a:rPr lang="en-GB" sz="1800" b="1" dirty="0"/>
              <a:t> </a:t>
            </a:r>
            <a:r>
              <a:rPr lang="en-GB" sz="1800" b="1" dirty="0" err="1"/>
              <a:t>wady</a:t>
            </a:r>
            <a:r>
              <a:rPr lang="en-GB" sz="1800" dirty="0"/>
              <a:t>: KNN jest </a:t>
            </a:r>
            <a:r>
              <a:rPr lang="en-GB" sz="1800" dirty="0" err="1"/>
              <a:t>łatwy</a:t>
            </a:r>
            <a:r>
              <a:rPr lang="en-GB" sz="1800" dirty="0"/>
              <a:t> do </a:t>
            </a:r>
            <a:r>
              <a:rPr lang="en-GB" sz="1800" dirty="0" err="1"/>
              <a:t>zrozumienia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wdrożenia</a:t>
            </a:r>
            <a:r>
              <a:rPr lang="en-GB" sz="1800" dirty="0"/>
              <a:t>, a </a:t>
            </a:r>
            <a:r>
              <a:rPr lang="en-GB" sz="1800" dirty="0" err="1"/>
              <a:t>także</a:t>
            </a:r>
            <a:r>
              <a:rPr lang="en-GB" sz="1800" dirty="0"/>
              <a:t> </a:t>
            </a:r>
            <a:r>
              <a:rPr lang="en-GB" sz="1800" dirty="0" err="1"/>
              <a:t>dobrze</a:t>
            </a:r>
            <a:r>
              <a:rPr lang="en-GB" sz="1800" dirty="0"/>
              <a:t> </a:t>
            </a:r>
            <a:r>
              <a:rPr lang="en-GB" sz="1800" dirty="0" err="1"/>
              <a:t>sprawdza</a:t>
            </a:r>
            <a:r>
              <a:rPr lang="en-GB" sz="1800" dirty="0"/>
              <a:t> </a:t>
            </a:r>
            <a:r>
              <a:rPr lang="en-GB" sz="1800" dirty="0" err="1"/>
              <a:t>się</a:t>
            </a:r>
            <a:r>
              <a:rPr lang="en-GB" sz="1800" dirty="0"/>
              <a:t> </a:t>
            </a:r>
            <a:r>
              <a:rPr lang="en-GB" sz="1800" dirty="0" err="1"/>
              <a:t>przy</a:t>
            </a:r>
            <a:r>
              <a:rPr lang="en-GB" sz="1800" dirty="0"/>
              <a:t> </a:t>
            </a:r>
            <a:r>
              <a:rPr lang="en-GB" sz="1800" dirty="0" err="1"/>
              <a:t>małych</a:t>
            </a:r>
            <a:r>
              <a:rPr lang="en-GB" sz="1800" dirty="0"/>
              <a:t> </a:t>
            </a:r>
            <a:r>
              <a:rPr lang="en-GB" sz="1800" dirty="0" err="1"/>
              <a:t>zbiorach</a:t>
            </a:r>
            <a:r>
              <a:rPr lang="en-GB" sz="1800" dirty="0"/>
              <a:t> </a:t>
            </a:r>
            <a:r>
              <a:rPr lang="en-GB" sz="1800" dirty="0" err="1"/>
              <a:t>danych</a:t>
            </a:r>
            <a:r>
              <a:rPr lang="en-GB" sz="1800" dirty="0"/>
              <a:t>. </a:t>
            </a:r>
            <a:r>
              <a:rPr lang="en-GB" sz="1800" dirty="0" err="1"/>
              <a:t>Jego</a:t>
            </a:r>
            <a:r>
              <a:rPr lang="en-GB" sz="1800" dirty="0"/>
              <a:t> </a:t>
            </a:r>
            <a:r>
              <a:rPr lang="en-GB" sz="1800" dirty="0" err="1"/>
              <a:t>główną</a:t>
            </a:r>
            <a:r>
              <a:rPr lang="en-GB" sz="1800" dirty="0"/>
              <a:t> </a:t>
            </a:r>
            <a:r>
              <a:rPr lang="en-GB" sz="1800" dirty="0" err="1"/>
              <a:t>wadą</a:t>
            </a:r>
            <a:r>
              <a:rPr lang="en-GB" sz="1800" dirty="0"/>
              <a:t> jest to, </a:t>
            </a:r>
            <a:r>
              <a:rPr lang="en-GB" sz="1800" dirty="0" err="1"/>
              <a:t>że</a:t>
            </a:r>
            <a:r>
              <a:rPr lang="en-GB" sz="1800" dirty="0"/>
              <a:t> </a:t>
            </a:r>
            <a:r>
              <a:rPr lang="en-GB" sz="1800" dirty="0" err="1"/>
              <a:t>bywa</a:t>
            </a:r>
            <a:r>
              <a:rPr lang="en-GB" sz="1800" dirty="0"/>
              <a:t> </a:t>
            </a:r>
            <a:r>
              <a:rPr lang="en-GB" sz="1800" dirty="0" err="1"/>
              <a:t>wolny</a:t>
            </a:r>
            <a:r>
              <a:rPr lang="en-GB" sz="1800" dirty="0"/>
              <a:t> </a:t>
            </a:r>
            <a:r>
              <a:rPr lang="en-GB" sz="1800" dirty="0" err="1"/>
              <a:t>przy</a:t>
            </a:r>
            <a:r>
              <a:rPr lang="en-GB" sz="1800" dirty="0"/>
              <a:t> </a:t>
            </a:r>
            <a:r>
              <a:rPr lang="en-GB" sz="1800" dirty="0" err="1"/>
              <a:t>dużych</a:t>
            </a:r>
            <a:r>
              <a:rPr lang="en-GB" sz="1800" dirty="0"/>
              <a:t> </a:t>
            </a:r>
            <a:r>
              <a:rPr lang="en-GB" sz="1800" dirty="0" err="1"/>
              <a:t>zbiorach</a:t>
            </a:r>
            <a:r>
              <a:rPr lang="en-GB" sz="1800" dirty="0"/>
              <a:t> </a:t>
            </a:r>
            <a:r>
              <a:rPr lang="en-GB" sz="1800" dirty="0" err="1"/>
              <a:t>danych</a:t>
            </a:r>
            <a:r>
              <a:rPr lang="en-GB" sz="1800" dirty="0"/>
              <a:t>, </a:t>
            </a:r>
            <a:r>
              <a:rPr lang="en-GB" sz="1800" dirty="0" err="1"/>
              <a:t>bo</a:t>
            </a:r>
            <a:r>
              <a:rPr lang="en-GB" sz="1800" dirty="0"/>
              <a:t> </a:t>
            </a:r>
            <a:r>
              <a:rPr lang="en-GB" sz="1800" dirty="0" err="1"/>
              <a:t>dla</a:t>
            </a:r>
            <a:r>
              <a:rPr lang="en-GB" sz="1800" dirty="0"/>
              <a:t> </a:t>
            </a:r>
            <a:r>
              <a:rPr lang="en-GB" sz="1800" dirty="0" err="1"/>
              <a:t>każdego</a:t>
            </a:r>
            <a:r>
              <a:rPr lang="en-GB" sz="1800" dirty="0"/>
              <a:t> </a:t>
            </a:r>
            <a:r>
              <a:rPr lang="en-GB" sz="1800" dirty="0" err="1"/>
              <a:t>nowego</a:t>
            </a:r>
            <a:r>
              <a:rPr lang="en-GB" sz="1800" dirty="0"/>
              <a:t> </a:t>
            </a:r>
            <a:r>
              <a:rPr lang="en-GB" sz="1800" dirty="0" err="1"/>
              <a:t>punktu</a:t>
            </a:r>
            <a:r>
              <a:rPr lang="en-GB" sz="1800" dirty="0"/>
              <a:t> </a:t>
            </a:r>
            <a:r>
              <a:rPr lang="en-GB" sz="1800" dirty="0" err="1"/>
              <a:t>musi</a:t>
            </a:r>
            <a:r>
              <a:rPr lang="en-GB" sz="1800" dirty="0"/>
              <a:t> </a:t>
            </a:r>
            <a:r>
              <a:rPr lang="en-GB" sz="1800" dirty="0" err="1"/>
              <a:t>przeszukiwać</a:t>
            </a:r>
            <a:r>
              <a:rPr lang="en-GB" sz="1800" dirty="0"/>
              <a:t> </a:t>
            </a:r>
            <a:r>
              <a:rPr lang="en-GB" sz="1800" dirty="0" err="1"/>
              <a:t>całe</a:t>
            </a:r>
            <a:r>
              <a:rPr lang="en-GB" sz="1800" dirty="0"/>
              <a:t> </a:t>
            </a:r>
            <a:r>
              <a:rPr lang="en-GB" sz="1800" dirty="0" err="1"/>
              <a:t>dane</a:t>
            </a:r>
            <a:r>
              <a:rPr lang="en-GB" sz="1800" dirty="0"/>
              <a:t>, by </a:t>
            </a:r>
            <a:r>
              <a:rPr lang="en-GB" sz="1800" dirty="0" err="1"/>
              <a:t>znaleźć</a:t>
            </a:r>
            <a:r>
              <a:rPr lang="en-GB" sz="1800" dirty="0"/>
              <a:t> </a:t>
            </a:r>
            <a:r>
              <a:rPr lang="en-GB" sz="1800" dirty="0" err="1"/>
              <a:t>sąsiadów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/>
              <a:t>Praktyczne</a:t>
            </a:r>
            <a:r>
              <a:rPr lang="en-GB" sz="1800" b="1" dirty="0"/>
              <a:t> </a:t>
            </a:r>
            <a:r>
              <a:rPr lang="en-GB" sz="1800" b="1" dirty="0" err="1"/>
              <a:t>zastosowania</a:t>
            </a:r>
            <a:r>
              <a:rPr lang="en-GB" sz="1800" dirty="0"/>
              <a:t>: KNN jest </a:t>
            </a:r>
            <a:r>
              <a:rPr lang="en-GB" sz="1800" dirty="0" err="1"/>
              <a:t>stosowany</a:t>
            </a:r>
            <a:r>
              <a:rPr lang="en-GB" sz="1800" dirty="0"/>
              <a:t> w </a:t>
            </a:r>
            <a:r>
              <a:rPr lang="en-GB" sz="1800" dirty="0" err="1"/>
              <a:t>systemach</a:t>
            </a:r>
            <a:r>
              <a:rPr lang="en-GB" sz="1800" dirty="0"/>
              <a:t> </a:t>
            </a:r>
            <a:r>
              <a:rPr lang="en-GB" sz="1800" dirty="0" err="1"/>
              <a:t>rekomendacji</a:t>
            </a:r>
            <a:r>
              <a:rPr lang="en-GB" sz="1800" dirty="0"/>
              <a:t>, np. w </a:t>
            </a:r>
            <a:r>
              <a:rPr lang="en-GB" sz="1800" dirty="0" err="1"/>
              <a:t>sklepach</a:t>
            </a:r>
            <a:r>
              <a:rPr lang="en-GB" sz="1800" dirty="0"/>
              <a:t> </a:t>
            </a:r>
            <a:r>
              <a:rPr lang="en-GB" sz="1800" dirty="0" err="1"/>
              <a:t>internetowych</a:t>
            </a:r>
            <a:r>
              <a:rPr lang="en-GB" sz="1800" dirty="0"/>
              <a:t> do </a:t>
            </a:r>
            <a:r>
              <a:rPr lang="en-GB" sz="1800" dirty="0" err="1"/>
              <a:t>sugerowania</a:t>
            </a:r>
            <a:r>
              <a:rPr lang="en-GB" sz="1800" dirty="0"/>
              <a:t> </a:t>
            </a:r>
            <a:r>
              <a:rPr lang="en-GB" sz="1800" dirty="0" err="1"/>
              <a:t>produktów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podstawie</a:t>
            </a:r>
            <a:r>
              <a:rPr lang="en-GB" sz="1800" dirty="0"/>
              <a:t> </a:t>
            </a:r>
            <a:r>
              <a:rPr lang="en-GB" sz="1800" dirty="0" err="1"/>
              <a:t>zachowań</a:t>
            </a:r>
            <a:r>
              <a:rPr lang="en-GB" sz="1800" dirty="0"/>
              <a:t> </a:t>
            </a:r>
            <a:r>
              <a:rPr lang="en-GB" sz="1800" dirty="0" err="1"/>
              <a:t>podobnych</a:t>
            </a:r>
            <a:r>
              <a:rPr lang="en-GB" sz="1800" dirty="0"/>
              <a:t> </a:t>
            </a:r>
            <a:r>
              <a:rPr lang="en-GB" sz="1800" dirty="0" err="1"/>
              <a:t>klientów</a:t>
            </a:r>
            <a:r>
              <a:rPr lang="en-GB" sz="1800" dirty="0"/>
              <a:t>, </a:t>
            </a:r>
            <a:r>
              <a:rPr lang="en-GB" sz="1800" dirty="0" err="1"/>
              <a:t>czy</a:t>
            </a:r>
            <a:r>
              <a:rPr lang="en-GB" sz="1800" dirty="0"/>
              <a:t> w </a:t>
            </a:r>
            <a:r>
              <a:rPr lang="en-GB" sz="1800" dirty="0" err="1"/>
              <a:t>diagnostyce</a:t>
            </a:r>
            <a:r>
              <a:rPr lang="en-GB" sz="1800" dirty="0"/>
              <a:t> </a:t>
            </a:r>
            <a:r>
              <a:rPr lang="en-GB" sz="1800" dirty="0" err="1"/>
              <a:t>medycznej</a:t>
            </a:r>
            <a:r>
              <a:rPr lang="en-GB" sz="1800" dirty="0"/>
              <a:t> do </a:t>
            </a:r>
            <a:r>
              <a:rPr lang="en-GB" sz="1800" dirty="0" err="1"/>
              <a:t>identyfikacji</a:t>
            </a:r>
            <a:r>
              <a:rPr lang="en-GB" sz="1800" dirty="0"/>
              <a:t> </a:t>
            </a:r>
            <a:r>
              <a:rPr lang="en-GB" sz="1800" dirty="0" err="1"/>
              <a:t>chorób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podstawie</a:t>
            </a:r>
            <a:r>
              <a:rPr lang="en-GB" sz="1800" dirty="0"/>
              <a:t> </a:t>
            </a:r>
            <a:r>
              <a:rPr lang="en-GB" sz="1800" dirty="0" err="1"/>
              <a:t>podobieństwa</a:t>
            </a:r>
            <a:r>
              <a:rPr lang="en-GB" sz="1800" dirty="0"/>
              <a:t> </a:t>
            </a:r>
            <a:r>
              <a:rPr lang="en-GB" sz="1800" dirty="0" err="1"/>
              <a:t>objawów</a:t>
            </a:r>
            <a:r>
              <a:rPr lang="en-GB" sz="1800" dirty="0"/>
              <a:t> </a:t>
            </a:r>
            <a:r>
              <a:rPr lang="en-GB" sz="1800" dirty="0" err="1"/>
              <a:t>pacjenta</a:t>
            </a:r>
            <a:r>
              <a:rPr lang="en-GB" sz="1800" dirty="0"/>
              <a:t> do </a:t>
            </a:r>
            <a:r>
              <a:rPr lang="en-GB" sz="1800" dirty="0" err="1"/>
              <a:t>przypadków</a:t>
            </a:r>
            <a:r>
              <a:rPr lang="en-GB" sz="1800" dirty="0"/>
              <a:t> </a:t>
            </a:r>
            <a:r>
              <a:rPr lang="en-GB" sz="1800" dirty="0" err="1"/>
              <a:t>historycznych</a:t>
            </a:r>
            <a:r>
              <a:rPr lang="en-GB" sz="1800" dirty="0"/>
              <a:t>.</a:t>
            </a:r>
          </a:p>
          <a:p>
            <a:r>
              <a:rPr lang="en-GB" sz="1800" b="1" dirty="0" err="1"/>
              <a:t>Podsumowanie</a:t>
            </a:r>
            <a:r>
              <a:rPr lang="en-GB" sz="1800" dirty="0"/>
              <a:t>: KNN jest </a:t>
            </a:r>
            <a:r>
              <a:rPr lang="en-GB" sz="1800" dirty="0" err="1"/>
              <a:t>prosty</a:t>
            </a:r>
            <a:r>
              <a:rPr lang="en-GB" sz="1800" dirty="0"/>
              <a:t>, </a:t>
            </a:r>
            <a:r>
              <a:rPr lang="en-GB" sz="1800" dirty="0" err="1"/>
              <a:t>intuicyjny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działa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zasadzie</a:t>
            </a:r>
            <a:r>
              <a:rPr lang="en-GB" sz="1800" dirty="0"/>
              <a:t> </a:t>
            </a:r>
            <a:r>
              <a:rPr lang="en-GB" sz="1800" dirty="0" err="1"/>
              <a:t>sąsiedztwa</a:t>
            </a:r>
            <a:r>
              <a:rPr lang="en-GB" sz="1800" dirty="0"/>
              <a:t> – </a:t>
            </a:r>
            <a:r>
              <a:rPr lang="en-GB" sz="1800" dirty="0" err="1"/>
              <a:t>przypomina</a:t>
            </a:r>
            <a:r>
              <a:rPr lang="en-GB" sz="1800" dirty="0"/>
              <a:t> </a:t>
            </a:r>
            <a:r>
              <a:rPr lang="en-GB" sz="1800" dirty="0" err="1"/>
              <a:t>trochę</a:t>
            </a:r>
            <a:r>
              <a:rPr lang="en-GB" sz="1800" dirty="0"/>
              <a:t> </a:t>
            </a:r>
            <a:r>
              <a:rPr lang="en-GB" sz="1800" dirty="0" err="1"/>
              <a:t>codzienną</a:t>
            </a:r>
            <a:r>
              <a:rPr lang="en-GB" sz="1800" dirty="0"/>
              <a:t> </a:t>
            </a:r>
            <a:r>
              <a:rPr lang="en-GB" sz="1800" dirty="0" err="1"/>
              <a:t>zasadę</a:t>
            </a:r>
            <a:r>
              <a:rPr lang="en-GB" sz="1800" dirty="0"/>
              <a:t>, </a:t>
            </a:r>
            <a:r>
              <a:rPr lang="en-GB" sz="1800" dirty="0" err="1"/>
              <a:t>że</a:t>
            </a:r>
            <a:r>
              <a:rPr lang="en-GB" sz="1800" dirty="0"/>
              <a:t> „</a:t>
            </a:r>
            <a:r>
              <a:rPr lang="en-GB" sz="1800" dirty="0" err="1"/>
              <a:t>podobne</a:t>
            </a:r>
            <a:r>
              <a:rPr lang="en-GB" sz="1800" dirty="0"/>
              <a:t> </a:t>
            </a:r>
            <a:r>
              <a:rPr lang="en-GB" sz="1800" dirty="0" err="1"/>
              <a:t>rzeczy</a:t>
            </a:r>
            <a:r>
              <a:rPr lang="en-GB" sz="1800" dirty="0"/>
              <a:t> </a:t>
            </a:r>
            <a:r>
              <a:rPr lang="en-GB" sz="1800" dirty="0" err="1"/>
              <a:t>mają</a:t>
            </a:r>
            <a:r>
              <a:rPr lang="en-GB" sz="1800" dirty="0"/>
              <a:t> </a:t>
            </a:r>
            <a:r>
              <a:rPr lang="en-GB" sz="1800" dirty="0" err="1"/>
              <a:t>podobne</a:t>
            </a:r>
            <a:r>
              <a:rPr lang="en-GB" sz="1800" dirty="0"/>
              <a:t> </a:t>
            </a:r>
            <a:r>
              <a:rPr lang="en-GB" sz="1800" dirty="0" err="1"/>
              <a:t>zachowanie</a:t>
            </a:r>
            <a:r>
              <a:rPr lang="en-GB" sz="1800" dirty="0"/>
              <a:t>”. Jest </a:t>
            </a:r>
            <a:r>
              <a:rPr lang="en-GB" sz="1800" dirty="0" err="1"/>
              <a:t>skuteczny</a:t>
            </a:r>
            <a:r>
              <a:rPr lang="en-GB" sz="1800" dirty="0"/>
              <a:t> w </a:t>
            </a:r>
            <a:r>
              <a:rPr lang="en-GB" sz="1800" dirty="0" err="1"/>
              <a:t>klasyfikacji</a:t>
            </a:r>
            <a:r>
              <a:rPr lang="en-GB" sz="1800" dirty="0"/>
              <a:t> </a:t>
            </a:r>
            <a:r>
              <a:rPr lang="en-GB" sz="1800" dirty="0" err="1"/>
              <a:t>prostych</a:t>
            </a:r>
            <a:r>
              <a:rPr lang="en-GB" sz="1800" dirty="0"/>
              <a:t>, </a:t>
            </a:r>
            <a:r>
              <a:rPr lang="en-GB" sz="1800" dirty="0" err="1"/>
              <a:t>małych</a:t>
            </a:r>
            <a:r>
              <a:rPr lang="en-GB" sz="1800" dirty="0"/>
              <a:t> </a:t>
            </a:r>
            <a:r>
              <a:rPr lang="en-GB" sz="1800" dirty="0" err="1"/>
              <a:t>zestawów</a:t>
            </a:r>
            <a:r>
              <a:rPr lang="en-GB" sz="1800" dirty="0"/>
              <a:t> </a:t>
            </a:r>
            <a:r>
              <a:rPr lang="en-GB" sz="1800" dirty="0" err="1"/>
              <a:t>danych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277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F2E4-AEEA-A20A-93CF-4D160D9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decyzyjne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E67E-980C-CECD-3D11-64322F76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dirty="0" err="1"/>
              <a:t>Drzewa</a:t>
            </a:r>
            <a:r>
              <a:rPr lang="en-GB" sz="1600" dirty="0"/>
              <a:t> </a:t>
            </a:r>
            <a:r>
              <a:rPr lang="en-GB" sz="1600" dirty="0" err="1"/>
              <a:t>decyzyjne</a:t>
            </a:r>
            <a:r>
              <a:rPr lang="en-GB" sz="1600" dirty="0"/>
              <a:t> to </a:t>
            </a:r>
            <a:r>
              <a:rPr lang="en-GB" sz="1600" dirty="0" err="1"/>
              <a:t>algorytm</a:t>
            </a:r>
            <a:r>
              <a:rPr lang="en-GB" sz="1600" dirty="0"/>
              <a:t>, </a:t>
            </a:r>
            <a:r>
              <a:rPr lang="en-GB" sz="1600" dirty="0" err="1"/>
              <a:t>który</a:t>
            </a:r>
            <a:r>
              <a:rPr lang="en-GB" sz="1600" dirty="0"/>
              <a:t> </a:t>
            </a:r>
            <a:r>
              <a:rPr lang="en-GB" sz="1600" dirty="0" err="1"/>
              <a:t>organizuje</a:t>
            </a:r>
            <a:r>
              <a:rPr lang="en-GB" sz="1600" dirty="0"/>
              <a:t> </a:t>
            </a:r>
            <a:r>
              <a:rPr lang="en-GB" sz="1600" dirty="0" err="1"/>
              <a:t>klasyfikację</a:t>
            </a:r>
            <a:r>
              <a:rPr lang="en-GB" sz="1600" dirty="0"/>
              <a:t> w </a:t>
            </a:r>
            <a:r>
              <a:rPr lang="en-GB" sz="1600" dirty="0" err="1"/>
              <a:t>formie</a:t>
            </a:r>
            <a:r>
              <a:rPr lang="en-GB" sz="1600" dirty="0"/>
              <a:t> </a:t>
            </a:r>
            <a:r>
              <a:rPr lang="en-GB" sz="1600" dirty="0" err="1"/>
              <a:t>serii</a:t>
            </a:r>
            <a:r>
              <a:rPr lang="en-GB" sz="1600" dirty="0"/>
              <a:t> </a:t>
            </a:r>
            <a:r>
              <a:rPr lang="en-GB" sz="1600" dirty="0" err="1"/>
              <a:t>pytań</a:t>
            </a:r>
            <a:r>
              <a:rPr lang="en-GB" sz="1600" dirty="0"/>
              <a:t> o </a:t>
            </a:r>
            <a:r>
              <a:rPr lang="en-GB" sz="1600" dirty="0" err="1"/>
              <a:t>strukturze</a:t>
            </a:r>
            <a:r>
              <a:rPr lang="en-GB" sz="1600" dirty="0"/>
              <a:t> „</a:t>
            </a:r>
            <a:r>
              <a:rPr lang="en-GB" sz="1600" dirty="0" err="1"/>
              <a:t>tak</a:t>
            </a:r>
            <a:r>
              <a:rPr lang="en-GB" sz="1600" dirty="0"/>
              <a:t>/</a:t>
            </a:r>
            <a:r>
              <a:rPr lang="en-GB" sz="1600" dirty="0" err="1"/>
              <a:t>nie</a:t>
            </a:r>
            <a:r>
              <a:rPr lang="en-GB" sz="1600" dirty="0"/>
              <a:t>”. </a:t>
            </a:r>
            <a:r>
              <a:rPr lang="en-GB" sz="1600" dirty="0" err="1"/>
              <a:t>Każde</a:t>
            </a:r>
            <a:r>
              <a:rPr lang="en-GB" sz="1600" dirty="0"/>
              <a:t> </a:t>
            </a:r>
            <a:r>
              <a:rPr lang="en-GB" sz="1600" dirty="0" err="1"/>
              <a:t>pytanie</a:t>
            </a:r>
            <a:r>
              <a:rPr lang="en-GB" sz="1600" dirty="0"/>
              <a:t> </a:t>
            </a:r>
            <a:r>
              <a:rPr lang="en-GB" sz="1600" dirty="0" err="1"/>
              <a:t>wprowadza</a:t>
            </a:r>
            <a:r>
              <a:rPr lang="en-GB" sz="1600" dirty="0"/>
              <a:t> </a:t>
            </a:r>
            <a:r>
              <a:rPr lang="en-GB" sz="1600" dirty="0" err="1"/>
              <a:t>nas</a:t>
            </a:r>
            <a:r>
              <a:rPr lang="en-GB" sz="1600" dirty="0"/>
              <a:t> </a:t>
            </a:r>
            <a:r>
              <a:rPr lang="en-GB" sz="1600" dirty="0" err="1"/>
              <a:t>głębiej</a:t>
            </a:r>
            <a:r>
              <a:rPr lang="en-GB" sz="1600" dirty="0"/>
              <a:t> w </a:t>
            </a:r>
            <a:r>
              <a:rPr lang="en-GB" sz="1600" dirty="0" err="1"/>
              <a:t>drzewo</a:t>
            </a:r>
            <a:r>
              <a:rPr lang="en-GB" sz="1600" dirty="0"/>
              <a:t>, </a:t>
            </a:r>
            <a:r>
              <a:rPr lang="en-GB" sz="1600" dirty="0" err="1"/>
              <a:t>które</a:t>
            </a:r>
            <a:r>
              <a:rPr lang="en-GB" sz="1600" dirty="0"/>
              <a:t> </a:t>
            </a:r>
            <a:r>
              <a:rPr lang="en-GB" sz="1600" dirty="0" err="1"/>
              <a:t>prowadzi</a:t>
            </a:r>
            <a:r>
              <a:rPr lang="en-GB" sz="1600" dirty="0"/>
              <a:t> </a:t>
            </a:r>
            <a:r>
              <a:rPr lang="en-GB" sz="1600" dirty="0" err="1"/>
              <a:t>nas</a:t>
            </a:r>
            <a:r>
              <a:rPr lang="en-GB" sz="1600" dirty="0"/>
              <a:t> do </a:t>
            </a:r>
            <a:r>
              <a:rPr lang="en-GB" sz="1600" dirty="0" err="1"/>
              <a:t>określonej</a:t>
            </a:r>
            <a:r>
              <a:rPr lang="en-GB" sz="1600" dirty="0"/>
              <a:t> </a:t>
            </a:r>
            <a:r>
              <a:rPr lang="en-GB" sz="1600" dirty="0" err="1"/>
              <a:t>klasy</a:t>
            </a:r>
            <a:r>
              <a:rPr lang="en-GB" sz="1600" dirty="0"/>
              <a:t>. </a:t>
            </a:r>
            <a:r>
              <a:rPr lang="en-GB" sz="1600" dirty="0" err="1"/>
              <a:t>Każdy</a:t>
            </a:r>
            <a:r>
              <a:rPr lang="en-GB" sz="1600" dirty="0"/>
              <a:t> „</a:t>
            </a:r>
            <a:r>
              <a:rPr lang="en-GB" sz="1600" dirty="0" err="1"/>
              <a:t>węzeł</a:t>
            </a:r>
            <a:r>
              <a:rPr lang="en-GB" sz="1600" dirty="0"/>
              <a:t>” w </a:t>
            </a:r>
            <a:r>
              <a:rPr lang="en-GB" sz="1600" dirty="0" err="1"/>
              <a:t>drzewie</a:t>
            </a:r>
            <a:r>
              <a:rPr lang="en-GB" sz="1600" dirty="0"/>
              <a:t> to </a:t>
            </a:r>
            <a:r>
              <a:rPr lang="en-GB" sz="1600" dirty="0" err="1"/>
              <a:t>pytanie</a:t>
            </a:r>
            <a:r>
              <a:rPr lang="en-GB" sz="1600" dirty="0"/>
              <a:t> o </a:t>
            </a:r>
            <a:r>
              <a:rPr lang="en-GB" sz="1600" dirty="0" err="1"/>
              <a:t>daną</a:t>
            </a:r>
            <a:r>
              <a:rPr lang="en-GB" sz="1600" dirty="0"/>
              <a:t> </a:t>
            </a:r>
            <a:r>
              <a:rPr lang="en-GB" sz="1600" dirty="0" err="1"/>
              <a:t>cechę</a:t>
            </a:r>
            <a:r>
              <a:rPr lang="en-GB" sz="1600" dirty="0"/>
              <a:t>, a „</a:t>
            </a:r>
            <a:r>
              <a:rPr lang="en-GB" sz="1600" dirty="0" err="1"/>
              <a:t>gałęzie</a:t>
            </a:r>
            <a:r>
              <a:rPr lang="en-GB" sz="1600" dirty="0"/>
              <a:t>” to </a:t>
            </a:r>
            <a:r>
              <a:rPr lang="en-GB" sz="1600" dirty="0" err="1"/>
              <a:t>możliwe</a:t>
            </a:r>
            <a:r>
              <a:rPr lang="en-GB" sz="1600" dirty="0"/>
              <a:t> </a:t>
            </a:r>
            <a:r>
              <a:rPr lang="en-GB" sz="1600" dirty="0" err="1"/>
              <a:t>odpowiedzi</a:t>
            </a:r>
            <a:r>
              <a:rPr lang="en-GB" sz="1600" dirty="0"/>
              <a:t>, </a:t>
            </a:r>
            <a:r>
              <a:rPr lang="en-GB" sz="1600" dirty="0" err="1"/>
              <a:t>które</a:t>
            </a:r>
            <a:r>
              <a:rPr lang="en-GB" sz="1600" dirty="0"/>
              <a:t> </a:t>
            </a:r>
            <a:r>
              <a:rPr lang="en-GB" sz="1600" dirty="0" err="1"/>
              <a:t>prowadzą</a:t>
            </a:r>
            <a:r>
              <a:rPr lang="en-GB" sz="1600" dirty="0"/>
              <a:t> do </a:t>
            </a:r>
            <a:r>
              <a:rPr lang="en-GB" sz="1600" dirty="0" err="1"/>
              <a:t>kolejnych</a:t>
            </a:r>
            <a:r>
              <a:rPr lang="en-GB" sz="1600" dirty="0"/>
              <a:t> </a:t>
            </a:r>
            <a:r>
              <a:rPr lang="en-GB" sz="1600" dirty="0" err="1"/>
              <a:t>pytań</a:t>
            </a:r>
            <a:r>
              <a:rPr lang="en-GB" sz="1600" dirty="0"/>
              <a:t> </a:t>
            </a:r>
            <a:r>
              <a:rPr lang="en-GB" sz="1600" dirty="0" err="1"/>
              <a:t>lub</a:t>
            </a:r>
            <a:r>
              <a:rPr lang="en-GB" sz="1600" dirty="0"/>
              <a:t> </a:t>
            </a:r>
            <a:r>
              <a:rPr lang="en-GB" sz="1600" dirty="0" err="1"/>
              <a:t>końcowych</a:t>
            </a:r>
            <a:r>
              <a:rPr lang="en-GB" sz="1600" dirty="0"/>
              <a:t> </a:t>
            </a:r>
            <a:r>
              <a:rPr lang="en-GB" sz="1600" dirty="0" err="1"/>
              <a:t>klas</a:t>
            </a:r>
            <a:r>
              <a:rPr lang="en-GB" sz="1600" dirty="0"/>
              <a:t>. </a:t>
            </a:r>
            <a:r>
              <a:rPr lang="en-GB" sz="1600" dirty="0" err="1"/>
              <a:t>Drzewa</a:t>
            </a:r>
            <a:r>
              <a:rPr lang="en-GB" sz="1600" dirty="0"/>
              <a:t> </a:t>
            </a:r>
            <a:r>
              <a:rPr lang="en-GB" sz="1600" dirty="0" err="1"/>
              <a:t>decyzyjne</a:t>
            </a:r>
            <a:r>
              <a:rPr lang="en-GB" sz="1600" dirty="0"/>
              <a:t> </a:t>
            </a:r>
            <a:r>
              <a:rPr lang="en-GB" sz="1600" dirty="0" err="1"/>
              <a:t>są</a:t>
            </a:r>
            <a:r>
              <a:rPr lang="en-GB" sz="1600" dirty="0"/>
              <a:t> </a:t>
            </a:r>
            <a:r>
              <a:rPr lang="en-GB" sz="1600" dirty="0" err="1"/>
              <a:t>często</a:t>
            </a:r>
            <a:r>
              <a:rPr lang="en-GB" sz="1600" dirty="0"/>
              <a:t> </a:t>
            </a:r>
            <a:r>
              <a:rPr lang="en-GB" sz="1600" dirty="0" err="1"/>
              <a:t>wykorzystywane</a:t>
            </a:r>
            <a:r>
              <a:rPr lang="en-GB" sz="1600" dirty="0"/>
              <a:t>, </a:t>
            </a:r>
            <a:r>
              <a:rPr lang="en-GB" sz="1600" dirty="0" err="1"/>
              <a:t>ponieważ</a:t>
            </a:r>
            <a:r>
              <a:rPr lang="en-GB" sz="1600" dirty="0"/>
              <a:t> </a:t>
            </a:r>
            <a:r>
              <a:rPr lang="en-GB" sz="1600" dirty="0" err="1"/>
              <a:t>są</a:t>
            </a:r>
            <a:r>
              <a:rPr lang="en-GB" sz="1600" dirty="0"/>
              <a:t> </a:t>
            </a:r>
            <a:r>
              <a:rPr lang="en-GB" sz="1600" dirty="0" err="1"/>
              <a:t>przejrzyste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łatwo</a:t>
            </a:r>
            <a:r>
              <a:rPr lang="en-GB" sz="1600" dirty="0"/>
              <a:t> </a:t>
            </a:r>
            <a:r>
              <a:rPr lang="en-GB" sz="1600" dirty="0" err="1"/>
              <a:t>zrozumieć</a:t>
            </a:r>
            <a:r>
              <a:rPr lang="en-GB" sz="1600" dirty="0"/>
              <a:t> ich </a:t>
            </a:r>
            <a:r>
              <a:rPr lang="en-GB" sz="1600" dirty="0" err="1"/>
              <a:t>działanie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Jak to </a:t>
            </a:r>
            <a:r>
              <a:rPr lang="en-GB" sz="1600" b="1" dirty="0" err="1"/>
              <a:t>działa</a:t>
            </a:r>
            <a:r>
              <a:rPr lang="en-GB" sz="1600" b="1" dirty="0"/>
              <a:t>?</a:t>
            </a:r>
            <a:r>
              <a:rPr lang="en-GB" sz="1600" dirty="0"/>
              <a:t> W </a:t>
            </a:r>
            <a:r>
              <a:rPr lang="en-GB" sz="1600" dirty="0" err="1"/>
              <a:t>kontekście</a:t>
            </a:r>
            <a:r>
              <a:rPr lang="en-GB" sz="1600" dirty="0"/>
              <a:t> </a:t>
            </a:r>
            <a:r>
              <a:rPr lang="en-GB" sz="1600" dirty="0" err="1"/>
              <a:t>gazów</a:t>
            </a:r>
            <a:r>
              <a:rPr lang="en-GB" sz="1600" dirty="0"/>
              <a:t> </a:t>
            </a:r>
            <a:r>
              <a:rPr lang="en-GB" sz="1600" dirty="0" err="1"/>
              <a:t>moglibyśmy</a:t>
            </a:r>
            <a:r>
              <a:rPr lang="en-GB" sz="1600" dirty="0"/>
              <a:t> </a:t>
            </a:r>
            <a:r>
              <a:rPr lang="en-GB" sz="1600" dirty="0" err="1"/>
              <a:t>zaprojektować</a:t>
            </a:r>
            <a:r>
              <a:rPr lang="en-GB" sz="1600" dirty="0"/>
              <a:t> </a:t>
            </a:r>
            <a:r>
              <a:rPr lang="en-GB" sz="1600" dirty="0" err="1"/>
              <a:t>drzewo</a:t>
            </a:r>
            <a:r>
              <a:rPr lang="en-GB" sz="1600" dirty="0"/>
              <a:t>, </a:t>
            </a:r>
            <a:r>
              <a:rPr lang="en-GB" sz="1600" dirty="0" err="1"/>
              <a:t>które</a:t>
            </a:r>
            <a:r>
              <a:rPr lang="en-GB" sz="1600" dirty="0"/>
              <a:t> </a:t>
            </a:r>
            <a:r>
              <a:rPr lang="en-GB" sz="1600" dirty="0" err="1"/>
              <a:t>najpierw</a:t>
            </a:r>
            <a:r>
              <a:rPr lang="en-GB" sz="1600" dirty="0"/>
              <a:t> </a:t>
            </a:r>
            <a:r>
              <a:rPr lang="en-GB" sz="1600" dirty="0" err="1"/>
              <a:t>zadaje</a:t>
            </a:r>
            <a:r>
              <a:rPr lang="en-GB" sz="1600" dirty="0"/>
              <a:t> </a:t>
            </a:r>
            <a:r>
              <a:rPr lang="en-GB" sz="1600" dirty="0" err="1"/>
              <a:t>pytanie</a:t>
            </a:r>
            <a:r>
              <a:rPr lang="en-GB" sz="1600" dirty="0"/>
              <a:t>: „</a:t>
            </a:r>
            <a:r>
              <a:rPr lang="en-GB" sz="1600" dirty="0" err="1"/>
              <a:t>Czy</a:t>
            </a:r>
            <a:r>
              <a:rPr lang="en-GB" sz="1600" dirty="0"/>
              <a:t> </a:t>
            </a:r>
            <a:r>
              <a:rPr lang="en-GB" sz="1600" dirty="0" err="1"/>
              <a:t>gaz</a:t>
            </a:r>
            <a:r>
              <a:rPr lang="en-GB" sz="1600" dirty="0"/>
              <a:t> jest </a:t>
            </a:r>
            <a:r>
              <a:rPr lang="en-GB" sz="1600" dirty="0" err="1"/>
              <a:t>palny</a:t>
            </a:r>
            <a:r>
              <a:rPr lang="en-GB" sz="1600" dirty="0"/>
              <a:t>?” </a:t>
            </a:r>
            <a:r>
              <a:rPr lang="en-GB" sz="1600" dirty="0" err="1"/>
              <a:t>Jeśli</a:t>
            </a:r>
            <a:r>
              <a:rPr lang="en-GB" sz="1600" dirty="0"/>
              <a:t> </a:t>
            </a:r>
            <a:r>
              <a:rPr lang="en-GB" sz="1600" dirty="0" err="1"/>
              <a:t>tak</a:t>
            </a:r>
            <a:r>
              <a:rPr lang="en-GB" sz="1600" dirty="0"/>
              <a:t>, </a:t>
            </a:r>
            <a:r>
              <a:rPr lang="en-GB" sz="1600" dirty="0" err="1"/>
              <a:t>drzewo</a:t>
            </a:r>
            <a:r>
              <a:rPr lang="en-GB" sz="1600" dirty="0"/>
              <a:t> </a:t>
            </a:r>
            <a:r>
              <a:rPr lang="en-GB" sz="1600" dirty="0" err="1"/>
              <a:t>kieruje</a:t>
            </a:r>
            <a:r>
              <a:rPr lang="en-GB" sz="1600" dirty="0"/>
              <a:t> </a:t>
            </a:r>
            <a:r>
              <a:rPr lang="en-GB" sz="1600" dirty="0" err="1"/>
              <a:t>nas</a:t>
            </a:r>
            <a:r>
              <a:rPr lang="en-GB" sz="1600" dirty="0"/>
              <a:t> do </a:t>
            </a:r>
            <a:r>
              <a:rPr lang="en-GB" sz="1600" dirty="0" err="1"/>
              <a:t>kolejnych</a:t>
            </a:r>
            <a:r>
              <a:rPr lang="en-GB" sz="1600" dirty="0"/>
              <a:t> </a:t>
            </a:r>
            <a:r>
              <a:rPr lang="en-GB" sz="1600" dirty="0" err="1"/>
              <a:t>pytań</a:t>
            </a:r>
            <a:r>
              <a:rPr lang="en-GB" sz="1600" dirty="0"/>
              <a:t>, np. „</a:t>
            </a:r>
            <a:r>
              <a:rPr lang="en-GB" sz="1600" dirty="0" err="1"/>
              <a:t>Czy</a:t>
            </a:r>
            <a:r>
              <a:rPr lang="en-GB" sz="1600" dirty="0"/>
              <a:t> </a:t>
            </a:r>
            <a:r>
              <a:rPr lang="en-GB" sz="1600" dirty="0" err="1"/>
              <a:t>gaz</a:t>
            </a:r>
            <a:r>
              <a:rPr lang="en-GB" sz="1600" dirty="0"/>
              <a:t> jest </a:t>
            </a:r>
            <a:r>
              <a:rPr lang="en-GB" sz="1600" dirty="0" err="1"/>
              <a:t>toksyczny</a:t>
            </a:r>
            <a:r>
              <a:rPr lang="en-GB" sz="1600" dirty="0"/>
              <a:t>?”. W ten </a:t>
            </a:r>
            <a:r>
              <a:rPr lang="en-GB" sz="1600" dirty="0" err="1"/>
              <a:t>sposób</a:t>
            </a:r>
            <a:r>
              <a:rPr lang="en-GB" sz="1600" dirty="0"/>
              <a:t> </a:t>
            </a:r>
            <a:r>
              <a:rPr lang="en-GB" sz="1600" dirty="0" err="1"/>
              <a:t>przechodzimy</a:t>
            </a:r>
            <a:r>
              <a:rPr lang="en-GB" sz="1600" dirty="0"/>
              <a:t> </a:t>
            </a:r>
            <a:r>
              <a:rPr lang="en-GB" sz="1600" dirty="0" err="1"/>
              <a:t>przez</a:t>
            </a:r>
            <a:r>
              <a:rPr lang="en-GB" sz="1600" dirty="0"/>
              <a:t> </a:t>
            </a:r>
            <a:r>
              <a:rPr lang="en-GB" sz="1600" dirty="0" err="1"/>
              <a:t>kolejne</a:t>
            </a:r>
            <a:r>
              <a:rPr lang="en-GB" sz="1600" dirty="0"/>
              <a:t> </a:t>
            </a:r>
            <a:r>
              <a:rPr lang="en-GB" sz="1600" dirty="0" err="1"/>
              <a:t>poziomy</a:t>
            </a:r>
            <a:r>
              <a:rPr lang="en-GB" sz="1600" dirty="0"/>
              <a:t> </a:t>
            </a:r>
            <a:r>
              <a:rPr lang="en-GB" sz="1600" dirty="0" err="1"/>
              <a:t>drzewa</a:t>
            </a:r>
            <a:r>
              <a:rPr lang="en-GB" sz="1600" dirty="0"/>
              <a:t>, </a:t>
            </a:r>
            <a:r>
              <a:rPr lang="en-GB" sz="1600" dirty="0" err="1"/>
              <a:t>aż</a:t>
            </a:r>
            <a:r>
              <a:rPr lang="en-GB" sz="1600" dirty="0"/>
              <a:t> </a:t>
            </a:r>
            <a:r>
              <a:rPr lang="en-GB" sz="1600" dirty="0" err="1"/>
              <a:t>dotrzemy</a:t>
            </a:r>
            <a:r>
              <a:rPr lang="en-GB" sz="1600" dirty="0"/>
              <a:t> do </a:t>
            </a:r>
            <a:r>
              <a:rPr lang="en-GB" sz="1600" dirty="0" err="1"/>
              <a:t>klasy</a:t>
            </a:r>
            <a:r>
              <a:rPr lang="en-GB" sz="1600" dirty="0"/>
              <a:t>, </a:t>
            </a:r>
            <a:r>
              <a:rPr lang="en-GB" sz="1600" dirty="0" err="1"/>
              <a:t>która</a:t>
            </a:r>
            <a:r>
              <a:rPr lang="en-GB" sz="1600" dirty="0"/>
              <a:t> </a:t>
            </a:r>
            <a:r>
              <a:rPr lang="en-GB" sz="1600" dirty="0" err="1"/>
              <a:t>najlepiej</a:t>
            </a:r>
            <a:r>
              <a:rPr lang="en-GB" sz="1600" dirty="0"/>
              <a:t> </a:t>
            </a:r>
            <a:r>
              <a:rPr lang="en-GB" sz="1600" dirty="0" err="1"/>
              <a:t>opisuje</a:t>
            </a:r>
            <a:r>
              <a:rPr lang="en-GB" sz="1600" dirty="0"/>
              <a:t> </a:t>
            </a:r>
            <a:r>
              <a:rPr lang="en-GB" sz="1600" dirty="0" err="1"/>
              <a:t>nasz</a:t>
            </a:r>
            <a:r>
              <a:rPr lang="en-GB" sz="1600" dirty="0"/>
              <a:t> </a:t>
            </a:r>
            <a:r>
              <a:rPr lang="en-GB" sz="1600" dirty="0" err="1"/>
              <a:t>przypadek</a:t>
            </a:r>
            <a:r>
              <a:rPr lang="en-GB" sz="1600" dirty="0"/>
              <a:t> – np. „</a:t>
            </a:r>
            <a:r>
              <a:rPr lang="en-GB" sz="1600" dirty="0" err="1"/>
              <a:t>palny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toksyczny</a:t>
            </a:r>
            <a:r>
              <a:rPr lang="en-GB" sz="1600" dirty="0"/>
              <a:t> </a:t>
            </a:r>
            <a:r>
              <a:rPr lang="en-GB" sz="1600" dirty="0" err="1"/>
              <a:t>gaz</a:t>
            </a:r>
            <a:r>
              <a:rPr lang="en-GB" sz="1600" dirty="0"/>
              <a:t> </a:t>
            </a:r>
            <a:r>
              <a:rPr lang="en-GB" sz="1600" dirty="0" err="1"/>
              <a:t>przemysłowy</a:t>
            </a:r>
            <a:r>
              <a:rPr lang="en-GB" sz="1600" dirty="0"/>
              <a:t>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/>
              <a:t>Zalety</a:t>
            </a:r>
            <a:r>
              <a:rPr lang="en-GB" sz="1600" b="1" dirty="0"/>
              <a:t> </a:t>
            </a:r>
            <a:r>
              <a:rPr lang="en-GB" sz="1600" b="1" dirty="0" err="1"/>
              <a:t>i</a:t>
            </a:r>
            <a:r>
              <a:rPr lang="en-GB" sz="1600" b="1" dirty="0"/>
              <a:t> </a:t>
            </a:r>
            <a:r>
              <a:rPr lang="en-GB" sz="1600" b="1" dirty="0" err="1"/>
              <a:t>wady</a:t>
            </a:r>
            <a:r>
              <a:rPr lang="en-GB" sz="1600" dirty="0"/>
              <a:t>: </a:t>
            </a:r>
            <a:r>
              <a:rPr lang="en-GB" sz="1600" dirty="0" err="1"/>
              <a:t>Drzewa</a:t>
            </a:r>
            <a:r>
              <a:rPr lang="en-GB" sz="1600" dirty="0"/>
              <a:t> </a:t>
            </a:r>
            <a:r>
              <a:rPr lang="en-GB" sz="1600" dirty="0" err="1"/>
              <a:t>decyzyjne</a:t>
            </a:r>
            <a:r>
              <a:rPr lang="en-GB" sz="1600" dirty="0"/>
              <a:t> </a:t>
            </a:r>
            <a:r>
              <a:rPr lang="en-GB" sz="1600" dirty="0" err="1"/>
              <a:t>są</a:t>
            </a:r>
            <a:r>
              <a:rPr lang="en-GB" sz="1600" dirty="0"/>
              <a:t> </a:t>
            </a:r>
            <a:r>
              <a:rPr lang="en-GB" sz="1600" dirty="0" err="1"/>
              <a:t>łatwe</a:t>
            </a:r>
            <a:r>
              <a:rPr lang="en-GB" sz="1600" dirty="0"/>
              <a:t> do </a:t>
            </a:r>
            <a:r>
              <a:rPr lang="en-GB" sz="1600" dirty="0" err="1"/>
              <a:t>interpretacji</a:t>
            </a:r>
            <a:r>
              <a:rPr lang="en-GB" sz="1600" dirty="0"/>
              <a:t>, co </a:t>
            </a:r>
            <a:r>
              <a:rPr lang="en-GB" sz="1600" dirty="0" err="1"/>
              <a:t>sprawia</a:t>
            </a:r>
            <a:r>
              <a:rPr lang="en-GB" sz="1600" dirty="0"/>
              <a:t>, </a:t>
            </a:r>
            <a:r>
              <a:rPr lang="en-GB" sz="1600" dirty="0" err="1"/>
              <a:t>że</a:t>
            </a:r>
            <a:r>
              <a:rPr lang="en-GB" sz="1600" dirty="0"/>
              <a:t> </a:t>
            </a:r>
            <a:r>
              <a:rPr lang="en-GB" sz="1600" dirty="0" err="1"/>
              <a:t>można</a:t>
            </a:r>
            <a:r>
              <a:rPr lang="en-GB" sz="1600" dirty="0"/>
              <a:t> je </a:t>
            </a:r>
            <a:r>
              <a:rPr lang="en-GB" sz="1600" dirty="0" err="1"/>
              <a:t>stosować</a:t>
            </a:r>
            <a:r>
              <a:rPr lang="en-GB" sz="1600" dirty="0"/>
              <a:t> w </a:t>
            </a:r>
            <a:r>
              <a:rPr lang="en-GB" sz="1600" dirty="0" err="1"/>
              <a:t>zadaniach</a:t>
            </a:r>
            <a:r>
              <a:rPr lang="en-GB" sz="1600" dirty="0"/>
              <a:t>, </a:t>
            </a:r>
            <a:r>
              <a:rPr lang="en-GB" sz="1600" dirty="0" err="1"/>
              <a:t>gdzie</a:t>
            </a:r>
            <a:r>
              <a:rPr lang="en-GB" sz="1600" dirty="0"/>
              <a:t> </a:t>
            </a:r>
            <a:r>
              <a:rPr lang="en-GB" sz="1600" dirty="0" err="1"/>
              <a:t>istotna</a:t>
            </a:r>
            <a:r>
              <a:rPr lang="en-GB" sz="1600" dirty="0"/>
              <a:t> jest </a:t>
            </a:r>
            <a:r>
              <a:rPr lang="en-GB" sz="1600" dirty="0" err="1"/>
              <a:t>zrozumiałość</a:t>
            </a:r>
            <a:r>
              <a:rPr lang="en-GB" sz="1600" dirty="0"/>
              <a:t> </a:t>
            </a:r>
            <a:r>
              <a:rPr lang="en-GB" sz="1600" dirty="0" err="1"/>
              <a:t>wyników</a:t>
            </a:r>
            <a:r>
              <a:rPr lang="en-GB" sz="1600" dirty="0"/>
              <a:t>. </a:t>
            </a:r>
            <a:r>
              <a:rPr lang="en-GB" sz="1600" dirty="0" err="1"/>
              <a:t>Niestety</a:t>
            </a:r>
            <a:r>
              <a:rPr lang="en-GB" sz="1600" dirty="0"/>
              <a:t>, </a:t>
            </a:r>
            <a:r>
              <a:rPr lang="en-GB" sz="1600" dirty="0" err="1"/>
              <a:t>mogą</a:t>
            </a:r>
            <a:r>
              <a:rPr lang="en-GB" sz="1600" dirty="0"/>
              <a:t> </a:t>
            </a:r>
            <a:r>
              <a:rPr lang="en-GB" sz="1600" dirty="0" err="1"/>
              <a:t>mieć</a:t>
            </a:r>
            <a:r>
              <a:rPr lang="en-GB" sz="1600" dirty="0"/>
              <a:t> </a:t>
            </a:r>
            <a:r>
              <a:rPr lang="en-GB" sz="1600" dirty="0" err="1"/>
              <a:t>tendencję</a:t>
            </a:r>
            <a:r>
              <a:rPr lang="en-GB" sz="1600" dirty="0"/>
              <a:t> do </a:t>
            </a:r>
            <a:r>
              <a:rPr lang="en-GB" sz="1600" dirty="0" err="1"/>
              <a:t>nadmiernego</a:t>
            </a:r>
            <a:r>
              <a:rPr lang="en-GB" sz="1600" dirty="0"/>
              <a:t> </a:t>
            </a:r>
            <a:r>
              <a:rPr lang="en-GB" sz="1600" dirty="0" err="1"/>
              <a:t>dopasowania</a:t>
            </a:r>
            <a:r>
              <a:rPr lang="en-GB" sz="1600" dirty="0"/>
              <a:t> </a:t>
            </a:r>
            <a:r>
              <a:rPr lang="en-GB" sz="1600" dirty="0" err="1"/>
              <a:t>się</a:t>
            </a:r>
            <a:r>
              <a:rPr lang="en-GB" sz="1600" dirty="0"/>
              <a:t> do </a:t>
            </a:r>
            <a:r>
              <a:rPr lang="en-GB" sz="1600" dirty="0" err="1"/>
              <a:t>danych</a:t>
            </a:r>
            <a:r>
              <a:rPr lang="en-GB" sz="1600" dirty="0"/>
              <a:t>, </a:t>
            </a:r>
            <a:r>
              <a:rPr lang="en-GB" sz="1600" dirty="0" err="1"/>
              <a:t>przez</a:t>
            </a:r>
            <a:r>
              <a:rPr lang="en-GB" sz="1600" dirty="0"/>
              <a:t> co </a:t>
            </a:r>
            <a:r>
              <a:rPr lang="en-GB" sz="1600" dirty="0" err="1"/>
              <a:t>działają</a:t>
            </a:r>
            <a:r>
              <a:rPr lang="en-GB" sz="1600" dirty="0"/>
              <a:t> </a:t>
            </a:r>
            <a:r>
              <a:rPr lang="en-GB" sz="1600" dirty="0" err="1"/>
              <a:t>gorzej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nowych</a:t>
            </a:r>
            <a:r>
              <a:rPr lang="en-GB" sz="1600" dirty="0"/>
              <a:t> </a:t>
            </a:r>
            <a:r>
              <a:rPr lang="en-GB" sz="1600" dirty="0" err="1"/>
              <a:t>próbkach</a:t>
            </a:r>
            <a:r>
              <a:rPr lang="en-GB" sz="1600" dirty="0"/>
              <a:t>. </a:t>
            </a:r>
            <a:r>
              <a:rPr lang="en-GB" sz="1600" dirty="0" err="1"/>
              <a:t>Często</a:t>
            </a:r>
            <a:r>
              <a:rPr lang="en-GB" sz="1600" dirty="0"/>
              <a:t> </a:t>
            </a:r>
            <a:r>
              <a:rPr lang="en-GB" sz="1600" dirty="0" err="1"/>
              <a:t>wymagają</a:t>
            </a:r>
            <a:r>
              <a:rPr lang="en-GB" sz="1600" dirty="0"/>
              <a:t> </a:t>
            </a:r>
            <a:r>
              <a:rPr lang="en-GB" sz="1600" dirty="0" err="1"/>
              <a:t>też</a:t>
            </a:r>
            <a:r>
              <a:rPr lang="en-GB" sz="1600" dirty="0"/>
              <a:t> </a:t>
            </a:r>
            <a:r>
              <a:rPr lang="en-GB" sz="1600" dirty="0" err="1"/>
              <a:t>odpowiedniego</a:t>
            </a:r>
            <a:r>
              <a:rPr lang="en-GB" sz="1600" dirty="0"/>
              <a:t> </a:t>
            </a:r>
            <a:r>
              <a:rPr lang="en-GB" sz="1600" dirty="0" err="1"/>
              <a:t>przycięcia</a:t>
            </a:r>
            <a:r>
              <a:rPr lang="en-GB" sz="1600" dirty="0"/>
              <a:t>, aby </a:t>
            </a:r>
            <a:r>
              <a:rPr lang="en-GB" sz="1600" dirty="0" err="1"/>
              <a:t>uniknąć</a:t>
            </a:r>
            <a:r>
              <a:rPr lang="en-GB" sz="1600" dirty="0"/>
              <a:t> </a:t>
            </a:r>
            <a:r>
              <a:rPr lang="en-GB" sz="1600" dirty="0" err="1"/>
              <a:t>zbyt</a:t>
            </a:r>
            <a:r>
              <a:rPr lang="en-GB" sz="1600" dirty="0"/>
              <a:t> </a:t>
            </a:r>
            <a:r>
              <a:rPr lang="en-GB" sz="1600" dirty="0" err="1"/>
              <a:t>rozbudowanych</a:t>
            </a:r>
            <a:r>
              <a:rPr lang="en-GB" sz="1600" dirty="0"/>
              <a:t>, </a:t>
            </a:r>
            <a:r>
              <a:rPr lang="en-GB" sz="1600" dirty="0" err="1"/>
              <a:t>skomplikowanych</a:t>
            </a:r>
            <a:r>
              <a:rPr lang="en-GB" sz="1600" dirty="0"/>
              <a:t> </a:t>
            </a:r>
            <a:r>
              <a:rPr lang="en-GB" sz="1600" dirty="0" err="1"/>
              <a:t>struktur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/>
              <a:t>Praktyczne</a:t>
            </a:r>
            <a:r>
              <a:rPr lang="en-GB" sz="1600" b="1" dirty="0"/>
              <a:t> </a:t>
            </a:r>
            <a:r>
              <a:rPr lang="en-GB" sz="1600" b="1" dirty="0" err="1"/>
              <a:t>zastosowania</a:t>
            </a:r>
            <a:r>
              <a:rPr lang="en-GB" sz="1600" dirty="0"/>
              <a:t>: </a:t>
            </a:r>
            <a:r>
              <a:rPr lang="en-GB" sz="1600" dirty="0" err="1"/>
              <a:t>Drzewa</a:t>
            </a:r>
            <a:r>
              <a:rPr lang="en-GB" sz="1600" dirty="0"/>
              <a:t> </a:t>
            </a:r>
            <a:r>
              <a:rPr lang="en-GB" sz="1600" dirty="0" err="1"/>
              <a:t>decyzyjne</a:t>
            </a:r>
            <a:r>
              <a:rPr lang="en-GB" sz="1600" dirty="0"/>
              <a:t> </a:t>
            </a:r>
            <a:r>
              <a:rPr lang="en-GB" sz="1600" dirty="0" err="1"/>
              <a:t>znajdują</a:t>
            </a:r>
            <a:r>
              <a:rPr lang="en-GB" sz="1600" dirty="0"/>
              <a:t> </a:t>
            </a:r>
            <a:r>
              <a:rPr lang="en-GB" sz="1600" dirty="0" err="1"/>
              <a:t>szerokie</a:t>
            </a:r>
            <a:r>
              <a:rPr lang="en-GB" sz="1600" dirty="0"/>
              <a:t> </a:t>
            </a:r>
            <a:r>
              <a:rPr lang="en-GB" sz="1600" dirty="0" err="1"/>
              <a:t>zastosowanie</a:t>
            </a:r>
            <a:r>
              <a:rPr lang="en-GB" sz="1600" dirty="0"/>
              <a:t> w </a:t>
            </a:r>
            <a:r>
              <a:rPr lang="en-GB" sz="1600" dirty="0" err="1"/>
              <a:t>finansach</a:t>
            </a:r>
            <a:r>
              <a:rPr lang="en-GB" sz="1600" dirty="0"/>
              <a:t>, np. do </a:t>
            </a:r>
            <a:r>
              <a:rPr lang="en-GB" sz="1600" dirty="0" err="1"/>
              <a:t>oceny</a:t>
            </a:r>
            <a:r>
              <a:rPr lang="en-GB" sz="1600" dirty="0"/>
              <a:t> </a:t>
            </a:r>
            <a:r>
              <a:rPr lang="en-GB" sz="1600" dirty="0" err="1"/>
              <a:t>zdolności</a:t>
            </a:r>
            <a:r>
              <a:rPr lang="en-GB" sz="1600" dirty="0"/>
              <a:t> </a:t>
            </a:r>
            <a:r>
              <a:rPr lang="en-GB" sz="1600" dirty="0" err="1"/>
              <a:t>kredytowej</a:t>
            </a:r>
            <a:r>
              <a:rPr lang="en-GB" sz="1600" dirty="0"/>
              <a:t>, ale </a:t>
            </a:r>
            <a:r>
              <a:rPr lang="en-GB" sz="1600" dirty="0" err="1"/>
              <a:t>też</a:t>
            </a:r>
            <a:r>
              <a:rPr lang="en-GB" sz="1600" dirty="0"/>
              <a:t> w </a:t>
            </a:r>
            <a:r>
              <a:rPr lang="en-GB" sz="1600" dirty="0" err="1"/>
              <a:t>medycynie</a:t>
            </a:r>
            <a:r>
              <a:rPr lang="en-GB" sz="1600" dirty="0"/>
              <a:t> do </a:t>
            </a:r>
            <a:r>
              <a:rPr lang="en-GB" sz="1600" dirty="0" err="1"/>
              <a:t>diagnozowania</a:t>
            </a:r>
            <a:r>
              <a:rPr lang="en-GB" sz="1600" dirty="0"/>
              <a:t> </a:t>
            </a:r>
            <a:r>
              <a:rPr lang="en-GB" sz="1600" dirty="0" err="1"/>
              <a:t>chorób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podstawie</a:t>
            </a:r>
            <a:r>
              <a:rPr lang="en-GB" sz="1600" dirty="0"/>
              <a:t> </a:t>
            </a:r>
            <a:r>
              <a:rPr lang="en-GB" sz="1600" dirty="0" err="1"/>
              <a:t>zestawu</a:t>
            </a:r>
            <a:r>
              <a:rPr lang="en-GB" sz="1600" dirty="0"/>
              <a:t> </a:t>
            </a:r>
            <a:r>
              <a:rPr lang="en-GB" sz="1600" dirty="0" err="1"/>
              <a:t>objawów</a:t>
            </a:r>
            <a:r>
              <a:rPr lang="en-GB" sz="1600" dirty="0"/>
              <a:t>. </a:t>
            </a:r>
            <a:r>
              <a:rPr lang="en-GB" sz="1600" dirty="0" err="1"/>
              <a:t>Często</a:t>
            </a:r>
            <a:r>
              <a:rPr lang="en-GB" sz="1600" dirty="0"/>
              <a:t> </a:t>
            </a:r>
            <a:r>
              <a:rPr lang="en-GB" sz="1600" dirty="0" err="1"/>
              <a:t>są</a:t>
            </a:r>
            <a:r>
              <a:rPr lang="en-GB" sz="1600" dirty="0"/>
              <a:t> </a:t>
            </a:r>
            <a:r>
              <a:rPr lang="en-GB" sz="1600" dirty="0" err="1"/>
              <a:t>też</a:t>
            </a:r>
            <a:r>
              <a:rPr lang="en-GB" sz="1600" dirty="0"/>
              <a:t> </a:t>
            </a:r>
            <a:r>
              <a:rPr lang="en-GB" sz="1600" dirty="0" err="1"/>
              <a:t>stosowane</a:t>
            </a:r>
            <a:r>
              <a:rPr lang="en-GB" sz="1600" dirty="0"/>
              <a:t> w </a:t>
            </a:r>
            <a:r>
              <a:rPr lang="en-GB" sz="1600" dirty="0" err="1"/>
              <a:t>badaniach</a:t>
            </a:r>
            <a:r>
              <a:rPr lang="en-GB" sz="1600" dirty="0"/>
              <a:t> </a:t>
            </a:r>
            <a:r>
              <a:rPr lang="en-GB" sz="1600" dirty="0" err="1"/>
              <a:t>rynkowych</a:t>
            </a:r>
            <a:r>
              <a:rPr lang="en-GB" sz="1600" dirty="0"/>
              <a:t> do </a:t>
            </a:r>
            <a:r>
              <a:rPr lang="en-GB" sz="1600" dirty="0" err="1"/>
              <a:t>przewidywania</a:t>
            </a:r>
            <a:r>
              <a:rPr lang="en-GB" sz="1600" dirty="0"/>
              <a:t> </a:t>
            </a:r>
            <a:r>
              <a:rPr lang="en-GB" sz="1600" dirty="0" err="1"/>
              <a:t>preferencji</a:t>
            </a:r>
            <a:r>
              <a:rPr lang="en-GB" sz="1600" dirty="0"/>
              <a:t> </a:t>
            </a:r>
            <a:r>
              <a:rPr lang="en-GB" sz="1600" dirty="0" err="1"/>
              <a:t>konsumentów</a:t>
            </a:r>
            <a:r>
              <a:rPr lang="en-GB" sz="1600" dirty="0"/>
              <a:t>.</a:t>
            </a:r>
          </a:p>
          <a:p>
            <a:r>
              <a:rPr lang="en-GB" sz="1600" b="1" dirty="0" err="1"/>
              <a:t>Podsumowanie</a:t>
            </a:r>
            <a:r>
              <a:rPr lang="en-GB" sz="1600" dirty="0"/>
              <a:t>: </a:t>
            </a:r>
            <a:r>
              <a:rPr lang="en-GB" sz="1600" dirty="0" err="1"/>
              <a:t>Drzewa</a:t>
            </a:r>
            <a:r>
              <a:rPr lang="en-GB" sz="1600" dirty="0"/>
              <a:t> </a:t>
            </a:r>
            <a:r>
              <a:rPr lang="en-GB" sz="1600" dirty="0" err="1"/>
              <a:t>decyzyjne</a:t>
            </a:r>
            <a:r>
              <a:rPr lang="en-GB" sz="1600" dirty="0"/>
              <a:t> </a:t>
            </a:r>
            <a:r>
              <a:rPr lang="en-GB" sz="1600" dirty="0" err="1"/>
              <a:t>pozwalają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klasyfikację</a:t>
            </a:r>
            <a:r>
              <a:rPr lang="en-GB" sz="1600" dirty="0"/>
              <a:t> w </a:t>
            </a:r>
            <a:r>
              <a:rPr lang="en-GB" sz="1600" dirty="0" err="1"/>
              <a:t>sposób</a:t>
            </a:r>
            <a:r>
              <a:rPr lang="en-GB" sz="1600" dirty="0"/>
              <a:t> </a:t>
            </a:r>
            <a:r>
              <a:rPr lang="en-GB" sz="1600" dirty="0" err="1"/>
              <a:t>przejrzysty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łatwy</a:t>
            </a:r>
            <a:r>
              <a:rPr lang="en-GB" sz="1600" dirty="0"/>
              <a:t> do </a:t>
            </a:r>
            <a:r>
              <a:rPr lang="en-GB" sz="1600" dirty="0" err="1"/>
              <a:t>interpretacji</a:t>
            </a:r>
            <a:r>
              <a:rPr lang="en-GB" sz="1600" dirty="0"/>
              <a:t>, co </a:t>
            </a:r>
            <a:r>
              <a:rPr lang="en-GB" sz="1600" dirty="0" err="1"/>
              <a:t>czyni</a:t>
            </a:r>
            <a:r>
              <a:rPr lang="en-GB" sz="1600" dirty="0"/>
              <a:t> je </a:t>
            </a:r>
            <a:r>
              <a:rPr lang="en-GB" sz="1600" dirty="0" err="1"/>
              <a:t>przydatnymi</a:t>
            </a:r>
            <a:r>
              <a:rPr lang="en-GB" sz="1600" dirty="0"/>
              <a:t> w </a:t>
            </a:r>
            <a:r>
              <a:rPr lang="en-GB" sz="1600" dirty="0" err="1"/>
              <a:t>sytuacjach</a:t>
            </a:r>
            <a:r>
              <a:rPr lang="en-GB" sz="1600" dirty="0"/>
              <a:t>, </a:t>
            </a:r>
            <a:r>
              <a:rPr lang="en-GB" sz="1600" dirty="0" err="1"/>
              <a:t>gdzie</a:t>
            </a:r>
            <a:r>
              <a:rPr lang="en-GB" sz="1600" dirty="0"/>
              <a:t> </a:t>
            </a:r>
            <a:r>
              <a:rPr lang="en-GB" sz="1600" dirty="0" err="1"/>
              <a:t>decyzje</a:t>
            </a:r>
            <a:r>
              <a:rPr lang="en-GB" sz="1600" dirty="0"/>
              <a:t> </a:t>
            </a:r>
            <a:r>
              <a:rPr lang="en-GB" sz="1600" dirty="0" err="1"/>
              <a:t>muszą</a:t>
            </a:r>
            <a:r>
              <a:rPr lang="en-GB" sz="1600" dirty="0"/>
              <a:t> </a:t>
            </a:r>
            <a:r>
              <a:rPr lang="en-GB" sz="1600" dirty="0" err="1"/>
              <a:t>być</a:t>
            </a:r>
            <a:r>
              <a:rPr lang="en-GB" sz="1600" dirty="0"/>
              <a:t> </a:t>
            </a:r>
            <a:r>
              <a:rPr lang="en-GB" sz="1600" dirty="0" err="1"/>
              <a:t>łatwe</a:t>
            </a:r>
            <a:r>
              <a:rPr lang="en-GB" sz="1600" dirty="0"/>
              <a:t> do </a:t>
            </a:r>
            <a:r>
              <a:rPr lang="en-GB" sz="1600" dirty="0" err="1"/>
              <a:t>zrozumienia</a:t>
            </a:r>
            <a:r>
              <a:rPr lang="en-GB" sz="1600" dirty="0"/>
              <a:t>. </a:t>
            </a:r>
            <a:r>
              <a:rPr lang="en-GB" sz="1600" dirty="0" err="1"/>
              <a:t>Są</a:t>
            </a:r>
            <a:r>
              <a:rPr lang="en-GB" sz="1600" dirty="0"/>
              <a:t> </a:t>
            </a:r>
            <a:r>
              <a:rPr lang="en-GB" sz="1600" dirty="0" err="1"/>
              <a:t>wszechstronne</a:t>
            </a:r>
            <a:r>
              <a:rPr lang="en-GB" sz="1600" dirty="0"/>
              <a:t>, ale </a:t>
            </a:r>
            <a:r>
              <a:rPr lang="en-GB" sz="1600" dirty="0" err="1"/>
              <a:t>mogą</a:t>
            </a:r>
            <a:r>
              <a:rPr lang="en-GB" sz="1600" dirty="0"/>
              <a:t> </a:t>
            </a:r>
            <a:r>
              <a:rPr lang="en-GB" sz="1600" dirty="0" err="1"/>
              <a:t>wymagać</a:t>
            </a:r>
            <a:r>
              <a:rPr lang="en-GB" sz="1600" dirty="0"/>
              <a:t> </a:t>
            </a:r>
            <a:r>
              <a:rPr lang="en-GB" sz="1600" dirty="0" err="1"/>
              <a:t>dopracowania</a:t>
            </a:r>
            <a:r>
              <a:rPr lang="en-GB" sz="1600" dirty="0"/>
              <a:t>, aby </a:t>
            </a:r>
            <a:r>
              <a:rPr lang="en-GB" sz="1600" dirty="0" err="1"/>
              <a:t>uniknąć</a:t>
            </a:r>
            <a:r>
              <a:rPr lang="en-GB" sz="1600" dirty="0"/>
              <a:t> </a:t>
            </a:r>
            <a:r>
              <a:rPr lang="en-GB" sz="1600" dirty="0" err="1"/>
              <a:t>nadmiernego</a:t>
            </a:r>
            <a:r>
              <a:rPr lang="en-GB" sz="1600" dirty="0"/>
              <a:t> </a:t>
            </a:r>
            <a:r>
              <a:rPr lang="en-GB" sz="1600" dirty="0" err="1"/>
              <a:t>dopasowania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49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838F-F1F0-5983-1376-7564C8F2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Regresja logistyczna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93F0-6703-5537-9890-6E9667F0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err="1"/>
              <a:t>Regresja</a:t>
            </a:r>
            <a:r>
              <a:rPr lang="en-GB" sz="1600" dirty="0"/>
              <a:t> </a:t>
            </a:r>
            <a:r>
              <a:rPr lang="en-GB" sz="1600" dirty="0" err="1"/>
              <a:t>logistyczna</a:t>
            </a:r>
            <a:r>
              <a:rPr lang="en-GB" sz="1600" dirty="0"/>
              <a:t>, </a:t>
            </a:r>
            <a:r>
              <a:rPr lang="en-GB" sz="1600" dirty="0" err="1"/>
              <a:t>mimo</a:t>
            </a:r>
            <a:r>
              <a:rPr lang="en-GB" sz="1600" dirty="0"/>
              <a:t> </a:t>
            </a:r>
            <a:r>
              <a:rPr lang="en-GB" sz="1600" dirty="0" err="1"/>
              <a:t>że</a:t>
            </a:r>
            <a:r>
              <a:rPr lang="en-GB" sz="1600" dirty="0"/>
              <a:t> </a:t>
            </a:r>
            <a:r>
              <a:rPr lang="en-GB" sz="1600" dirty="0" err="1"/>
              <a:t>nazwa</a:t>
            </a:r>
            <a:r>
              <a:rPr lang="en-GB" sz="1600" dirty="0"/>
              <a:t> </a:t>
            </a:r>
            <a:r>
              <a:rPr lang="en-GB" sz="1600" dirty="0" err="1"/>
              <a:t>sugeruje</a:t>
            </a:r>
            <a:r>
              <a:rPr lang="en-GB" sz="1600" dirty="0"/>
              <a:t> </a:t>
            </a:r>
            <a:r>
              <a:rPr lang="en-GB" sz="1600" dirty="0" err="1"/>
              <a:t>regresję</a:t>
            </a:r>
            <a:r>
              <a:rPr lang="en-GB" sz="1600" dirty="0"/>
              <a:t>, jest w </a:t>
            </a:r>
            <a:r>
              <a:rPr lang="en-GB" sz="1600" dirty="0" err="1"/>
              <a:t>rzeczywistości</a:t>
            </a:r>
            <a:r>
              <a:rPr lang="en-GB" sz="1600" dirty="0"/>
              <a:t> </a:t>
            </a:r>
            <a:r>
              <a:rPr lang="en-GB" sz="1600" dirty="0" err="1"/>
              <a:t>algorytmem</a:t>
            </a:r>
            <a:r>
              <a:rPr lang="en-GB" sz="1600" dirty="0"/>
              <a:t> </a:t>
            </a:r>
            <a:r>
              <a:rPr lang="en-GB" sz="1600" dirty="0" err="1"/>
              <a:t>klasyfikacyjnym</a:t>
            </a:r>
            <a:r>
              <a:rPr lang="en-GB" sz="1600" dirty="0"/>
              <a:t>. </a:t>
            </a:r>
            <a:r>
              <a:rPr lang="en-GB" sz="1600" dirty="0" err="1"/>
              <a:t>Działa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zasadzie</a:t>
            </a:r>
            <a:r>
              <a:rPr lang="en-GB" sz="1600" dirty="0"/>
              <a:t> </a:t>
            </a:r>
            <a:r>
              <a:rPr lang="en-GB" sz="1600" dirty="0" err="1"/>
              <a:t>szacowania</a:t>
            </a:r>
            <a:r>
              <a:rPr lang="en-GB" sz="1600" dirty="0"/>
              <a:t> </a:t>
            </a:r>
            <a:r>
              <a:rPr lang="en-GB" sz="1600" dirty="0" err="1"/>
              <a:t>prawdopodobieństwa</a:t>
            </a:r>
            <a:r>
              <a:rPr lang="en-GB" sz="1600" dirty="0"/>
              <a:t> </a:t>
            </a:r>
            <a:r>
              <a:rPr lang="en-GB" sz="1600" dirty="0" err="1"/>
              <a:t>przynależności</a:t>
            </a:r>
            <a:r>
              <a:rPr lang="en-GB" sz="1600" dirty="0"/>
              <a:t> </a:t>
            </a:r>
            <a:r>
              <a:rPr lang="en-GB" sz="1600" dirty="0" err="1"/>
              <a:t>obiektu</a:t>
            </a:r>
            <a:r>
              <a:rPr lang="en-GB" sz="1600" dirty="0"/>
              <a:t> do </a:t>
            </a:r>
            <a:r>
              <a:rPr lang="en-GB" sz="1600" dirty="0" err="1"/>
              <a:t>danej</a:t>
            </a:r>
            <a:r>
              <a:rPr lang="en-GB" sz="1600" dirty="0"/>
              <a:t> </a:t>
            </a:r>
            <a:r>
              <a:rPr lang="en-GB" sz="1600" dirty="0" err="1"/>
              <a:t>klasy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podstawie</a:t>
            </a:r>
            <a:r>
              <a:rPr lang="en-GB" sz="1600" dirty="0"/>
              <a:t> </a:t>
            </a:r>
            <a:r>
              <a:rPr lang="en-GB" sz="1600" dirty="0" err="1"/>
              <a:t>jego</a:t>
            </a:r>
            <a:r>
              <a:rPr lang="en-GB" sz="1600" dirty="0"/>
              <a:t> </a:t>
            </a:r>
            <a:r>
              <a:rPr lang="en-GB" sz="1600" dirty="0" err="1"/>
              <a:t>cech</a:t>
            </a:r>
            <a:r>
              <a:rPr lang="en-GB" sz="1600" dirty="0"/>
              <a:t>. </a:t>
            </a:r>
            <a:r>
              <a:rPr lang="en-GB" sz="1600" dirty="0" err="1"/>
              <a:t>Regresja</a:t>
            </a:r>
            <a:r>
              <a:rPr lang="en-GB" sz="1600" dirty="0"/>
              <a:t> </a:t>
            </a:r>
            <a:r>
              <a:rPr lang="en-GB" sz="1600" dirty="0" err="1"/>
              <a:t>logistyczna</a:t>
            </a:r>
            <a:r>
              <a:rPr lang="en-GB" sz="1600" dirty="0"/>
              <a:t> </a:t>
            </a:r>
            <a:r>
              <a:rPr lang="en-GB" sz="1600" dirty="0" err="1"/>
              <a:t>używa</a:t>
            </a:r>
            <a:r>
              <a:rPr lang="en-GB" sz="1600" dirty="0"/>
              <a:t> </a:t>
            </a:r>
            <a:r>
              <a:rPr lang="en-GB" sz="1600" dirty="0" err="1"/>
              <a:t>tzw</a:t>
            </a:r>
            <a:r>
              <a:rPr lang="en-GB" sz="1600" dirty="0"/>
              <a:t>. </a:t>
            </a:r>
            <a:r>
              <a:rPr lang="en-GB" sz="1600" dirty="0" err="1"/>
              <a:t>funkcji</a:t>
            </a:r>
            <a:r>
              <a:rPr lang="en-GB" sz="1600" dirty="0"/>
              <a:t> </a:t>
            </a:r>
            <a:r>
              <a:rPr lang="en-GB" sz="1600" dirty="0" err="1"/>
              <a:t>logistycznej</a:t>
            </a:r>
            <a:r>
              <a:rPr lang="en-GB" sz="1600" dirty="0"/>
              <a:t> (</a:t>
            </a:r>
            <a:r>
              <a:rPr lang="en-GB" sz="1600" dirty="0" err="1"/>
              <a:t>inaczej</a:t>
            </a:r>
            <a:r>
              <a:rPr lang="en-GB" sz="1600" dirty="0"/>
              <a:t> </a:t>
            </a:r>
            <a:r>
              <a:rPr lang="en-GB" sz="1600" i="1" dirty="0" err="1"/>
              <a:t>sigmoidalnej</a:t>
            </a:r>
            <a:r>
              <a:rPr lang="en-GB" sz="1600" dirty="0"/>
              <a:t>), </a:t>
            </a:r>
            <a:r>
              <a:rPr lang="en-GB" sz="1600" dirty="0" err="1"/>
              <a:t>która</a:t>
            </a:r>
            <a:r>
              <a:rPr lang="en-GB" sz="1600" dirty="0"/>
              <a:t> </a:t>
            </a:r>
            <a:r>
              <a:rPr lang="en-GB" sz="1600" dirty="0" err="1"/>
              <a:t>zamienia</a:t>
            </a:r>
            <a:r>
              <a:rPr lang="en-GB" sz="1600" dirty="0"/>
              <a:t> </a:t>
            </a:r>
            <a:r>
              <a:rPr lang="en-GB" sz="1600" dirty="0" err="1"/>
              <a:t>wartość</a:t>
            </a:r>
            <a:r>
              <a:rPr lang="en-GB" sz="1600" dirty="0"/>
              <a:t> </a:t>
            </a:r>
            <a:r>
              <a:rPr lang="en-GB" sz="1600" dirty="0" err="1"/>
              <a:t>wejściową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wynik</a:t>
            </a:r>
            <a:r>
              <a:rPr lang="en-GB" sz="1600" dirty="0"/>
              <a:t> </a:t>
            </a:r>
            <a:r>
              <a:rPr lang="en-GB" sz="1600" dirty="0" err="1"/>
              <a:t>mieszczący</a:t>
            </a:r>
            <a:r>
              <a:rPr lang="en-GB" sz="1600" dirty="0"/>
              <a:t> </a:t>
            </a:r>
            <a:r>
              <a:rPr lang="en-GB" sz="1600" dirty="0" err="1"/>
              <a:t>się</a:t>
            </a:r>
            <a:r>
              <a:rPr lang="en-GB" sz="1600" dirty="0"/>
              <a:t> w </a:t>
            </a:r>
            <a:r>
              <a:rPr lang="en-GB" sz="1600" dirty="0" err="1"/>
              <a:t>przedziale</a:t>
            </a:r>
            <a:r>
              <a:rPr lang="en-GB" sz="1600" dirty="0"/>
              <a:t> od 0 do 1. Na </a:t>
            </a:r>
            <a:r>
              <a:rPr lang="en-GB" sz="1600" dirty="0" err="1"/>
              <a:t>tej</a:t>
            </a:r>
            <a:r>
              <a:rPr lang="en-GB" sz="1600" dirty="0"/>
              <a:t> </a:t>
            </a:r>
            <a:r>
              <a:rPr lang="en-GB" sz="1600" dirty="0" err="1"/>
              <a:t>podstawie</a:t>
            </a:r>
            <a:r>
              <a:rPr lang="en-GB" sz="1600" dirty="0"/>
              <a:t> </a:t>
            </a:r>
            <a:r>
              <a:rPr lang="en-GB" sz="1600" dirty="0" err="1"/>
              <a:t>algorytm</a:t>
            </a:r>
            <a:r>
              <a:rPr lang="en-GB" sz="1600" dirty="0"/>
              <a:t> </a:t>
            </a:r>
            <a:r>
              <a:rPr lang="en-GB" sz="1600" dirty="0" err="1"/>
              <a:t>decyduje</a:t>
            </a:r>
            <a:r>
              <a:rPr lang="en-GB" sz="1600" dirty="0"/>
              <a:t>, do </a:t>
            </a:r>
            <a:r>
              <a:rPr lang="en-GB" sz="1600" dirty="0" err="1"/>
              <a:t>której</a:t>
            </a:r>
            <a:r>
              <a:rPr lang="en-GB" sz="1600" dirty="0"/>
              <a:t> </a:t>
            </a:r>
            <a:r>
              <a:rPr lang="en-GB" sz="1600" dirty="0" err="1"/>
              <a:t>klasy</a:t>
            </a:r>
            <a:r>
              <a:rPr lang="en-GB" sz="1600" dirty="0"/>
              <a:t> </a:t>
            </a:r>
            <a:r>
              <a:rPr lang="en-GB" sz="1600" dirty="0" err="1"/>
              <a:t>przypisać</a:t>
            </a:r>
            <a:r>
              <a:rPr lang="en-GB" sz="1600" dirty="0"/>
              <a:t> </a:t>
            </a:r>
            <a:r>
              <a:rPr lang="en-GB" sz="1600" dirty="0" err="1"/>
              <a:t>dany</a:t>
            </a:r>
            <a:r>
              <a:rPr lang="en-GB" sz="1600" dirty="0"/>
              <a:t> </a:t>
            </a:r>
            <a:r>
              <a:rPr lang="en-GB" sz="1600" dirty="0" err="1"/>
              <a:t>punkt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Jak to </a:t>
            </a:r>
            <a:r>
              <a:rPr lang="en-GB" sz="1600" b="1" dirty="0" err="1"/>
              <a:t>działa</a:t>
            </a:r>
            <a:r>
              <a:rPr lang="en-GB" sz="1600" b="1" dirty="0"/>
              <a:t>?</a:t>
            </a:r>
            <a:r>
              <a:rPr lang="en-GB" sz="1600" dirty="0"/>
              <a:t> </a:t>
            </a:r>
            <a:r>
              <a:rPr lang="en-GB" sz="1600" dirty="0" err="1"/>
              <a:t>Przykładowo</a:t>
            </a:r>
            <a:r>
              <a:rPr lang="en-GB" sz="1600" dirty="0"/>
              <a:t>, </a:t>
            </a:r>
            <a:r>
              <a:rPr lang="en-GB" sz="1600" dirty="0" err="1"/>
              <a:t>jeśli</a:t>
            </a:r>
            <a:r>
              <a:rPr lang="en-GB" sz="1600" dirty="0"/>
              <a:t> </a:t>
            </a:r>
            <a:r>
              <a:rPr lang="en-GB" sz="1600" dirty="0" err="1"/>
              <a:t>analizujemy</a:t>
            </a:r>
            <a:r>
              <a:rPr lang="en-GB" sz="1600" dirty="0"/>
              <a:t> </a:t>
            </a:r>
            <a:r>
              <a:rPr lang="en-GB" sz="1600" dirty="0" err="1"/>
              <a:t>gaz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chcemy</a:t>
            </a:r>
            <a:r>
              <a:rPr lang="en-GB" sz="1600" dirty="0"/>
              <a:t> </a:t>
            </a:r>
            <a:r>
              <a:rPr lang="en-GB" sz="1600" dirty="0" err="1"/>
              <a:t>przewidzieć</a:t>
            </a:r>
            <a:r>
              <a:rPr lang="en-GB" sz="1600" dirty="0"/>
              <a:t>, </a:t>
            </a:r>
            <a:r>
              <a:rPr lang="en-GB" sz="1600" dirty="0" err="1"/>
              <a:t>czy</a:t>
            </a:r>
            <a:r>
              <a:rPr lang="en-GB" sz="1600" dirty="0"/>
              <a:t> jest on </a:t>
            </a:r>
            <a:r>
              <a:rPr lang="en-GB" sz="1600" dirty="0" err="1"/>
              <a:t>toksyczny</a:t>
            </a:r>
            <a:r>
              <a:rPr lang="en-GB" sz="1600" dirty="0"/>
              <a:t>, </a:t>
            </a:r>
            <a:r>
              <a:rPr lang="en-GB" sz="1600" dirty="0" err="1"/>
              <a:t>regresja</a:t>
            </a:r>
            <a:r>
              <a:rPr lang="en-GB" sz="1600" dirty="0"/>
              <a:t> </a:t>
            </a:r>
            <a:r>
              <a:rPr lang="en-GB" sz="1600" dirty="0" err="1"/>
              <a:t>logistyczna</a:t>
            </a:r>
            <a:r>
              <a:rPr lang="en-GB" sz="1600" dirty="0"/>
              <a:t> </a:t>
            </a:r>
            <a:r>
              <a:rPr lang="en-GB" sz="1600" dirty="0" err="1"/>
              <a:t>oceni</a:t>
            </a:r>
            <a:r>
              <a:rPr lang="en-GB" sz="1600" dirty="0"/>
              <a:t> </a:t>
            </a:r>
            <a:r>
              <a:rPr lang="en-GB" sz="1600" dirty="0" err="1"/>
              <a:t>prawdopodobieństwo</a:t>
            </a:r>
            <a:r>
              <a:rPr lang="en-GB" sz="1600" dirty="0"/>
              <a:t>, </a:t>
            </a:r>
            <a:r>
              <a:rPr lang="en-GB" sz="1600" dirty="0" err="1"/>
              <a:t>że</a:t>
            </a:r>
            <a:r>
              <a:rPr lang="en-GB" sz="1600" dirty="0"/>
              <a:t> </a:t>
            </a:r>
            <a:r>
              <a:rPr lang="en-GB" sz="1600" dirty="0" err="1"/>
              <a:t>gaz</a:t>
            </a:r>
            <a:r>
              <a:rPr lang="en-GB" sz="1600" dirty="0"/>
              <a:t> </a:t>
            </a:r>
            <a:r>
              <a:rPr lang="en-GB" sz="1600" dirty="0" err="1"/>
              <a:t>należy</a:t>
            </a:r>
            <a:r>
              <a:rPr lang="en-GB" sz="1600" dirty="0"/>
              <a:t> do </a:t>
            </a:r>
            <a:r>
              <a:rPr lang="en-GB" sz="1600" dirty="0" err="1"/>
              <a:t>klasy</a:t>
            </a:r>
            <a:r>
              <a:rPr lang="en-GB" sz="1600" dirty="0"/>
              <a:t> „</a:t>
            </a:r>
            <a:r>
              <a:rPr lang="en-GB" sz="1600" dirty="0" err="1"/>
              <a:t>toksyczny</a:t>
            </a:r>
            <a:r>
              <a:rPr lang="en-GB" sz="1600" dirty="0"/>
              <a:t>”. </a:t>
            </a:r>
            <a:r>
              <a:rPr lang="en-GB" sz="1600" dirty="0" err="1"/>
              <a:t>Jeśli</a:t>
            </a:r>
            <a:r>
              <a:rPr lang="en-GB" sz="1600" dirty="0"/>
              <a:t> </a:t>
            </a:r>
            <a:r>
              <a:rPr lang="en-GB" sz="1600" dirty="0" err="1"/>
              <a:t>prawdopodobieństwo</a:t>
            </a:r>
            <a:r>
              <a:rPr lang="en-GB" sz="1600" dirty="0"/>
              <a:t> jest </a:t>
            </a:r>
            <a:r>
              <a:rPr lang="en-GB" sz="1600" dirty="0" err="1"/>
              <a:t>wyższe</a:t>
            </a:r>
            <a:r>
              <a:rPr lang="en-GB" sz="1600" dirty="0"/>
              <a:t> </a:t>
            </a:r>
            <a:r>
              <a:rPr lang="en-GB" sz="1600" dirty="0" err="1"/>
              <a:t>niż</a:t>
            </a:r>
            <a:r>
              <a:rPr lang="en-GB" sz="1600" dirty="0"/>
              <a:t> </a:t>
            </a:r>
            <a:r>
              <a:rPr lang="en-GB" sz="1600" dirty="0" err="1"/>
              <a:t>ustalony</a:t>
            </a:r>
            <a:r>
              <a:rPr lang="en-GB" sz="1600" dirty="0"/>
              <a:t> </a:t>
            </a:r>
            <a:r>
              <a:rPr lang="en-GB" sz="1600" dirty="0" err="1"/>
              <a:t>próg</a:t>
            </a:r>
            <a:r>
              <a:rPr lang="en-GB" sz="1600" dirty="0"/>
              <a:t> (np. 0,5), </a:t>
            </a:r>
            <a:r>
              <a:rPr lang="en-GB" sz="1600" dirty="0" err="1"/>
              <a:t>klasyfikuje</a:t>
            </a:r>
            <a:r>
              <a:rPr lang="en-GB" sz="1600" dirty="0"/>
              <a:t> go </a:t>
            </a:r>
            <a:r>
              <a:rPr lang="en-GB" sz="1600" dirty="0" err="1"/>
              <a:t>jako</a:t>
            </a:r>
            <a:r>
              <a:rPr lang="en-GB" sz="1600" dirty="0"/>
              <a:t> </a:t>
            </a:r>
            <a:r>
              <a:rPr lang="en-GB" sz="1600" dirty="0" err="1"/>
              <a:t>toksyczny</a:t>
            </a:r>
            <a:r>
              <a:rPr lang="en-GB" sz="1600" dirty="0"/>
              <a:t>, a </a:t>
            </a:r>
            <a:r>
              <a:rPr lang="en-GB" sz="1600" dirty="0" err="1"/>
              <a:t>jeśli</a:t>
            </a:r>
            <a:r>
              <a:rPr lang="en-GB" sz="1600" dirty="0"/>
              <a:t> </a:t>
            </a:r>
            <a:r>
              <a:rPr lang="en-GB" sz="1600" dirty="0" err="1"/>
              <a:t>niższe</a:t>
            </a:r>
            <a:r>
              <a:rPr lang="en-GB" sz="1600" dirty="0"/>
              <a:t> – </a:t>
            </a:r>
            <a:r>
              <a:rPr lang="en-GB" sz="1600" dirty="0" err="1"/>
              <a:t>jako</a:t>
            </a:r>
            <a:r>
              <a:rPr lang="en-GB" sz="1600" dirty="0"/>
              <a:t> </a:t>
            </a:r>
            <a:r>
              <a:rPr lang="en-GB" sz="1600" dirty="0" err="1"/>
              <a:t>nietoksyczny</a:t>
            </a:r>
            <a:r>
              <a:rPr lang="en-GB" sz="1600" dirty="0"/>
              <a:t>. Jest to </a:t>
            </a:r>
            <a:r>
              <a:rPr lang="en-GB" sz="1600" dirty="0" err="1"/>
              <a:t>przydatne</a:t>
            </a:r>
            <a:r>
              <a:rPr lang="en-GB" sz="1600" dirty="0"/>
              <a:t>, </a:t>
            </a:r>
            <a:r>
              <a:rPr lang="en-GB" sz="1600" dirty="0" err="1"/>
              <a:t>gdy</a:t>
            </a:r>
            <a:r>
              <a:rPr lang="en-GB" sz="1600" dirty="0"/>
              <a:t> </a:t>
            </a:r>
            <a:r>
              <a:rPr lang="en-GB" sz="1600" dirty="0" err="1"/>
              <a:t>chcemy</a:t>
            </a:r>
            <a:r>
              <a:rPr lang="en-GB" sz="1600" dirty="0"/>
              <a:t> </a:t>
            </a:r>
            <a:r>
              <a:rPr lang="en-GB" sz="1600" dirty="0" err="1"/>
              <a:t>mieć</a:t>
            </a:r>
            <a:r>
              <a:rPr lang="en-GB" sz="1600" dirty="0"/>
              <a:t> </a:t>
            </a:r>
            <a:r>
              <a:rPr lang="en-GB" sz="1600" dirty="0" err="1"/>
              <a:t>wyniki</a:t>
            </a:r>
            <a:r>
              <a:rPr lang="en-GB" sz="1600" dirty="0"/>
              <a:t> </a:t>
            </a:r>
            <a:r>
              <a:rPr lang="en-GB" sz="1600" dirty="0" err="1"/>
              <a:t>wraz</a:t>
            </a:r>
            <a:r>
              <a:rPr lang="en-GB" sz="1600" dirty="0"/>
              <a:t> z </a:t>
            </a:r>
            <a:r>
              <a:rPr lang="en-GB" sz="1600" dirty="0" err="1"/>
              <a:t>oszacowaniem</a:t>
            </a:r>
            <a:r>
              <a:rPr lang="en-GB" sz="1600" dirty="0"/>
              <a:t> </a:t>
            </a:r>
            <a:r>
              <a:rPr lang="en-GB" sz="1600" dirty="0" err="1"/>
              <a:t>pewności</a:t>
            </a:r>
            <a:r>
              <a:rPr lang="en-GB" sz="1600" dirty="0"/>
              <a:t> </a:t>
            </a:r>
            <a:r>
              <a:rPr lang="en-GB" sz="1600" dirty="0" err="1"/>
              <a:t>decyzji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/>
              <a:t>Zalety</a:t>
            </a:r>
            <a:r>
              <a:rPr lang="en-GB" sz="1600" b="1" dirty="0"/>
              <a:t> </a:t>
            </a:r>
            <a:r>
              <a:rPr lang="en-GB" sz="1600" b="1" dirty="0" err="1"/>
              <a:t>i</a:t>
            </a:r>
            <a:r>
              <a:rPr lang="en-GB" sz="1600" b="1" dirty="0"/>
              <a:t> </a:t>
            </a:r>
            <a:r>
              <a:rPr lang="en-GB" sz="1600" b="1" dirty="0" err="1"/>
              <a:t>wady</a:t>
            </a:r>
            <a:r>
              <a:rPr lang="en-GB" sz="1600" dirty="0"/>
              <a:t>: </a:t>
            </a:r>
            <a:r>
              <a:rPr lang="en-GB" sz="1600" dirty="0" err="1"/>
              <a:t>Regresja</a:t>
            </a:r>
            <a:r>
              <a:rPr lang="en-GB" sz="1600" dirty="0"/>
              <a:t> </a:t>
            </a:r>
            <a:r>
              <a:rPr lang="en-GB" sz="1600" dirty="0" err="1"/>
              <a:t>logistyczna</a:t>
            </a:r>
            <a:r>
              <a:rPr lang="en-GB" sz="1600" dirty="0"/>
              <a:t> jest </a:t>
            </a:r>
            <a:r>
              <a:rPr lang="en-GB" sz="1600" dirty="0" err="1"/>
              <a:t>skuteczna</a:t>
            </a:r>
            <a:r>
              <a:rPr lang="en-GB" sz="1600" dirty="0"/>
              <a:t> w </a:t>
            </a:r>
            <a:r>
              <a:rPr lang="en-GB" sz="1600" dirty="0" err="1"/>
              <a:t>klasyfikacji</a:t>
            </a:r>
            <a:r>
              <a:rPr lang="en-GB" sz="1600" dirty="0"/>
              <a:t> </a:t>
            </a:r>
            <a:r>
              <a:rPr lang="en-GB" sz="1600" dirty="0" err="1"/>
              <a:t>binarnej</a:t>
            </a:r>
            <a:r>
              <a:rPr lang="en-GB" sz="1600" dirty="0"/>
              <a:t>, </a:t>
            </a:r>
            <a:r>
              <a:rPr lang="en-GB" sz="1600" dirty="0" err="1"/>
              <a:t>daje</a:t>
            </a:r>
            <a:r>
              <a:rPr lang="en-GB" sz="1600" dirty="0"/>
              <a:t> </a:t>
            </a:r>
            <a:r>
              <a:rPr lang="en-GB" sz="1600" dirty="0" err="1"/>
              <a:t>wyniki</a:t>
            </a:r>
            <a:r>
              <a:rPr lang="en-GB" sz="1600" dirty="0"/>
              <a:t> </a:t>
            </a:r>
            <a:r>
              <a:rPr lang="en-GB" sz="1600" dirty="0" err="1"/>
              <a:t>wraz</a:t>
            </a:r>
            <a:r>
              <a:rPr lang="en-GB" sz="1600" dirty="0"/>
              <a:t> z </a:t>
            </a:r>
            <a:r>
              <a:rPr lang="en-GB" sz="1600" dirty="0" err="1"/>
              <a:t>prawdopodobieństwem</a:t>
            </a:r>
            <a:r>
              <a:rPr lang="en-GB" sz="1600" dirty="0"/>
              <a:t>, co </a:t>
            </a:r>
            <a:r>
              <a:rPr lang="en-GB" sz="1600" dirty="0" err="1"/>
              <a:t>pozwala</a:t>
            </a:r>
            <a:r>
              <a:rPr lang="en-GB" sz="1600" dirty="0"/>
              <a:t> </a:t>
            </a:r>
            <a:r>
              <a:rPr lang="en-GB" sz="1600" dirty="0" err="1"/>
              <a:t>ocenić</a:t>
            </a:r>
            <a:r>
              <a:rPr lang="en-GB" sz="1600" dirty="0"/>
              <a:t> </a:t>
            </a:r>
            <a:r>
              <a:rPr lang="en-GB" sz="1600" dirty="0" err="1"/>
              <a:t>pewność</a:t>
            </a:r>
            <a:r>
              <a:rPr lang="en-GB" sz="1600" dirty="0"/>
              <a:t> </a:t>
            </a:r>
            <a:r>
              <a:rPr lang="en-GB" sz="1600" dirty="0" err="1"/>
              <a:t>przewidywań</a:t>
            </a:r>
            <a:r>
              <a:rPr lang="en-GB" sz="1600" dirty="0"/>
              <a:t>. Jest </a:t>
            </a:r>
            <a:r>
              <a:rPr lang="en-GB" sz="1600" dirty="0" err="1"/>
              <a:t>szybka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wydajna</a:t>
            </a:r>
            <a:r>
              <a:rPr lang="en-GB" sz="1600" dirty="0"/>
              <a:t>, ale </a:t>
            </a:r>
            <a:r>
              <a:rPr lang="en-GB" sz="1600" dirty="0" err="1"/>
              <a:t>mniej</a:t>
            </a:r>
            <a:r>
              <a:rPr lang="en-GB" sz="1600" dirty="0"/>
              <a:t> </a:t>
            </a:r>
            <a:r>
              <a:rPr lang="en-GB" sz="1600" dirty="0" err="1"/>
              <a:t>skuteczna</a:t>
            </a:r>
            <a:r>
              <a:rPr lang="en-GB" sz="1600" dirty="0"/>
              <a:t> w </a:t>
            </a:r>
            <a:r>
              <a:rPr lang="en-GB" sz="1600" dirty="0" err="1"/>
              <a:t>klasyfikacji</a:t>
            </a:r>
            <a:r>
              <a:rPr lang="en-GB" sz="1600" dirty="0"/>
              <a:t> </a:t>
            </a:r>
            <a:r>
              <a:rPr lang="en-GB" sz="1600" dirty="0" err="1"/>
              <a:t>wieloklasowej</a:t>
            </a:r>
            <a:r>
              <a:rPr lang="en-GB" sz="1600" dirty="0"/>
              <a:t>, </a:t>
            </a:r>
            <a:r>
              <a:rPr lang="en-GB" sz="1600" dirty="0" err="1"/>
              <a:t>choć</a:t>
            </a:r>
            <a:r>
              <a:rPr lang="en-GB" sz="1600" dirty="0"/>
              <a:t> </a:t>
            </a:r>
            <a:r>
              <a:rPr lang="en-GB" sz="1600" dirty="0" err="1"/>
              <a:t>istnieją</a:t>
            </a:r>
            <a:r>
              <a:rPr lang="en-GB" sz="1600" dirty="0"/>
              <a:t> </a:t>
            </a:r>
            <a:r>
              <a:rPr lang="en-GB" sz="1600" dirty="0" err="1"/>
              <a:t>jej</a:t>
            </a:r>
            <a:r>
              <a:rPr lang="en-GB" sz="1600" dirty="0"/>
              <a:t> </a:t>
            </a:r>
            <a:r>
              <a:rPr lang="en-GB" sz="1600" dirty="0" err="1"/>
              <a:t>warianty</a:t>
            </a:r>
            <a:r>
              <a:rPr lang="en-GB" sz="1600" dirty="0"/>
              <a:t>, </a:t>
            </a:r>
            <a:r>
              <a:rPr lang="en-GB" sz="1600" dirty="0" err="1"/>
              <a:t>które</a:t>
            </a:r>
            <a:r>
              <a:rPr lang="en-GB" sz="1600" dirty="0"/>
              <a:t> </a:t>
            </a:r>
            <a:r>
              <a:rPr lang="en-GB" sz="1600" dirty="0" err="1"/>
              <a:t>radzą</a:t>
            </a:r>
            <a:r>
              <a:rPr lang="en-GB" sz="1600" dirty="0"/>
              <a:t> </a:t>
            </a:r>
            <a:r>
              <a:rPr lang="en-GB" sz="1600" dirty="0" err="1"/>
              <a:t>sobie</a:t>
            </a:r>
            <a:r>
              <a:rPr lang="en-GB" sz="1600" dirty="0"/>
              <a:t> z </a:t>
            </a:r>
            <a:r>
              <a:rPr lang="en-GB" sz="1600" dirty="0" err="1"/>
              <a:t>takimi</a:t>
            </a:r>
            <a:r>
              <a:rPr lang="en-GB" sz="1600" dirty="0"/>
              <a:t> </a:t>
            </a:r>
            <a:r>
              <a:rPr lang="en-GB" sz="1600" dirty="0" err="1"/>
              <a:t>przypadkami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/>
              <a:t>Praktyczne</a:t>
            </a:r>
            <a:r>
              <a:rPr lang="en-GB" sz="1600" b="1" dirty="0"/>
              <a:t> </a:t>
            </a:r>
            <a:r>
              <a:rPr lang="en-GB" sz="1600" b="1" dirty="0" err="1"/>
              <a:t>zastosowania</a:t>
            </a:r>
            <a:r>
              <a:rPr lang="en-GB" sz="1600" dirty="0"/>
              <a:t>: </a:t>
            </a:r>
            <a:r>
              <a:rPr lang="en-GB" sz="1600" dirty="0" err="1"/>
              <a:t>Algorytm</a:t>
            </a:r>
            <a:r>
              <a:rPr lang="en-GB" sz="1600" dirty="0"/>
              <a:t> ten jest </a:t>
            </a:r>
            <a:r>
              <a:rPr lang="en-GB" sz="1600" dirty="0" err="1"/>
              <a:t>popularny</a:t>
            </a:r>
            <a:r>
              <a:rPr lang="en-GB" sz="1600" dirty="0"/>
              <a:t> w </a:t>
            </a:r>
            <a:r>
              <a:rPr lang="en-GB" sz="1600" dirty="0" err="1"/>
              <a:t>finansach</a:t>
            </a:r>
            <a:r>
              <a:rPr lang="en-GB" sz="1600" dirty="0"/>
              <a:t>, </a:t>
            </a:r>
            <a:r>
              <a:rPr lang="en-GB" sz="1600" dirty="0" err="1"/>
              <a:t>gdzie</a:t>
            </a:r>
            <a:r>
              <a:rPr lang="en-GB" sz="1600" dirty="0"/>
              <a:t> </a:t>
            </a:r>
            <a:r>
              <a:rPr lang="en-GB" sz="1600" dirty="0" err="1"/>
              <a:t>służy</a:t>
            </a:r>
            <a:r>
              <a:rPr lang="en-GB" sz="1600" dirty="0"/>
              <a:t> do </a:t>
            </a:r>
            <a:r>
              <a:rPr lang="en-GB" sz="1600" dirty="0" err="1"/>
              <a:t>oceny</a:t>
            </a:r>
            <a:r>
              <a:rPr lang="en-GB" sz="1600" dirty="0"/>
              <a:t> </a:t>
            </a:r>
            <a:r>
              <a:rPr lang="en-GB" sz="1600" dirty="0" err="1"/>
              <a:t>ryzyka</a:t>
            </a:r>
            <a:r>
              <a:rPr lang="en-GB" sz="1600" dirty="0"/>
              <a:t> </a:t>
            </a:r>
            <a:r>
              <a:rPr lang="en-GB" sz="1600" dirty="0" err="1"/>
              <a:t>kredytowego</a:t>
            </a:r>
            <a:r>
              <a:rPr lang="en-GB" sz="1600" dirty="0"/>
              <a:t>, </a:t>
            </a:r>
            <a:r>
              <a:rPr lang="en-GB" sz="1600" dirty="0" err="1"/>
              <a:t>oraz</a:t>
            </a:r>
            <a:r>
              <a:rPr lang="en-GB" sz="1600" dirty="0"/>
              <a:t> w </a:t>
            </a:r>
            <a:r>
              <a:rPr lang="en-GB" sz="1600" dirty="0" err="1"/>
              <a:t>biomedycynie</a:t>
            </a:r>
            <a:r>
              <a:rPr lang="en-GB" sz="1600" dirty="0"/>
              <a:t>, np. do </a:t>
            </a:r>
            <a:r>
              <a:rPr lang="en-GB" sz="1600" dirty="0" err="1"/>
              <a:t>przewidywania</a:t>
            </a:r>
            <a:r>
              <a:rPr lang="en-GB" sz="1600" dirty="0"/>
              <a:t> </a:t>
            </a:r>
            <a:r>
              <a:rPr lang="en-GB" sz="1600" dirty="0" err="1"/>
              <a:t>wyników</a:t>
            </a:r>
            <a:r>
              <a:rPr lang="en-GB" sz="1600" dirty="0"/>
              <a:t> </a:t>
            </a:r>
            <a:r>
              <a:rPr lang="en-GB" sz="1600" dirty="0" err="1"/>
              <a:t>choroby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podstawie</a:t>
            </a:r>
            <a:r>
              <a:rPr lang="en-GB" sz="1600" dirty="0"/>
              <a:t> </a:t>
            </a:r>
            <a:r>
              <a:rPr lang="en-GB" sz="1600" dirty="0" err="1"/>
              <a:t>zestawu</a:t>
            </a:r>
            <a:r>
              <a:rPr lang="en-GB" sz="1600" dirty="0"/>
              <a:t> </a:t>
            </a:r>
            <a:r>
              <a:rPr lang="en-GB" sz="1600" dirty="0" err="1"/>
              <a:t>zmiennych</a:t>
            </a:r>
            <a:r>
              <a:rPr lang="en-GB" sz="1600" dirty="0"/>
              <a:t>. Jest </a:t>
            </a:r>
            <a:r>
              <a:rPr lang="en-GB" sz="1600" dirty="0" err="1"/>
              <a:t>też</a:t>
            </a:r>
            <a:r>
              <a:rPr lang="en-GB" sz="1600" dirty="0"/>
              <a:t> </a:t>
            </a:r>
            <a:r>
              <a:rPr lang="en-GB" sz="1600" dirty="0" err="1"/>
              <a:t>wykorzystywany</a:t>
            </a:r>
            <a:r>
              <a:rPr lang="en-GB" sz="1600" dirty="0"/>
              <a:t> w </a:t>
            </a:r>
            <a:r>
              <a:rPr lang="en-GB" sz="1600" dirty="0" err="1"/>
              <a:t>marketingu</a:t>
            </a:r>
            <a:r>
              <a:rPr lang="en-GB" sz="1600" dirty="0"/>
              <a:t>, np. do </a:t>
            </a:r>
            <a:r>
              <a:rPr lang="en-GB" sz="1600" dirty="0" err="1"/>
              <a:t>przewidywania</a:t>
            </a:r>
            <a:r>
              <a:rPr lang="en-GB" sz="1600" dirty="0"/>
              <a:t>, </a:t>
            </a:r>
            <a:r>
              <a:rPr lang="en-GB" sz="1600" dirty="0" err="1"/>
              <a:t>czy</a:t>
            </a:r>
            <a:r>
              <a:rPr lang="en-GB" sz="1600" dirty="0"/>
              <a:t> </a:t>
            </a:r>
            <a:r>
              <a:rPr lang="en-GB" sz="1600" dirty="0" err="1"/>
              <a:t>dany</a:t>
            </a:r>
            <a:r>
              <a:rPr lang="en-GB" sz="1600" dirty="0"/>
              <a:t> </a:t>
            </a:r>
            <a:r>
              <a:rPr lang="en-GB" sz="1600" dirty="0" err="1"/>
              <a:t>klient</a:t>
            </a:r>
            <a:r>
              <a:rPr lang="en-GB" sz="1600" dirty="0"/>
              <a:t> jest </a:t>
            </a:r>
            <a:r>
              <a:rPr lang="en-GB" sz="1600" dirty="0" err="1"/>
              <a:t>bardziej</a:t>
            </a:r>
            <a:r>
              <a:rPr lang="en-GB" sz="1600" dirty="0"/>
              <a:t> </a:t>
            </a:r>
            <a:r>
              <a:rPr lang="en-GB" sz="1600" dirty="0" err="1"/>
              <a:t>skłonny</a:t>
            </a:r>
            <a:r>
              <a:rPr lang="en-GB" sz="1600" dirty="0"/>
              <a:t> do </a:t>
            </a:r>
            <a:r>
              <a:rPr lang="en-GB" sz="1600" dirty="0" err="1"/>
              <a:t>zakupu</a:t>
            </a:r>
            <a:r>
              <a:rPr lang="en-GB" sz="1600" dirty="0"/>
              <a:t> </a:t>
            </a:r>
            <a:r>
              <a:rPr lang="en-GB" sz="1600" dirty="0" err="1"/>
              <a:t>konkretnego</a:t>
            </a:r>
            <a:r>
              <a:rPr lang="en-GB" sz="1600" dirty="0"/>
              <a:t> </a:t>
            </a:r>
            <a:r>
              <a:rPr lang="en-GB" sz="1600" dirty="0" err="1"/>
              <a:t>produktu</a:t>
            </a:r>
            <a:r>
              <a:rPr lang="en-GB" sz="1600" dirty="0"/>
              <a:t>.</a:t>
            </a:r>
          </a:p>
          <a:p>
            <a:r>
              <a:rPr lang="en-GB" sz="1600" b="1" dirty="0" err="1"/>
              <a:t>Podsumowanie</a:t>
            </a:r>
            <a:r>
              <a:rPr lang="en-GB" sz="1600" dirty="0"/>
              <a:t>: </a:t>
            </a:r>
            <a:r>
              <a:rPr lang="en-GB" sz="1600" dirty="0" err="1"/>
              <a:t>Regresja</a:t>
            </a:r>
            <a:r>
              <a:rPr lang="en-GB" sz="1600" dirty="0"/>
              <a:t> </a:t>
            </a:r>
            <a:r>
              <a:rPr lang="en-GB" sz="1600" dirty="0" err="1"/>
              <a:t>logistyczna</a:t>
            </a:r>
            <a:r>
              <a:rPr lang="en-GB" sz="1600" dirty="0"/>
              <a:t> to </a:t>
            </a:r>
            <a:r>
              <a:rPr lang="en-GB" sz="1600" dirty="0" err="1"/>
              <a:t>algorytm</a:t>
            </a:r>
            <a:r>
              <a:rPr lang="en-GB" sz="1600" dirty="0"/>
              <a:t> </a:t>
            </a:r>
            <a:r>
              <a:rPr lang="en-GB" sz="1600" dirty="0" err="1"/>
              <a:t>binarny</a:t>
            </a:r>
            <a:r>
              <a:rPr lang="en-GB" sz="1600" dirty="0"/>
              <a:t>, </a:t>
            </a:r>
            <a:r>
              <a:rPr lang="en-GB" sz="1600" dirty="0" err="1"/>
              <a:t>który</a:t>
            </a:r>
            <a:r>
              <a:rPr lang="en-GB" sz="1600" dirty="0"/>
              <a:t> </a:t>
            </a:r>
            <a:r>
              <a:rPr lang="en-GB" sz="1600" dirty="0" err="1"/>
              <a:t>pozwala</a:t>
            </a:r>
            <a:r>
              <a:rPr lang="en-GB" sz="1600" dirty="0"/>
              <a:t> </a:t>
            </a:r>
            <a:r>
              <a:rPr lang="en-GB" sz="1600" dirty="0" err="1"/>
              <a:t>oszacować</a:t>
            </a:r>
            <a:r>
              <a:rPr lang="en-GB" sz="1600" dirty="0"/>
              <a:t> </a:t>
            </a:r>
            <a:r>
              <a:rPr lang="en-GB" sz="1600" dirty="0" err="1"/>
              <a:t>prawdopodobieństwo</a:t>
            </a:r>
            <a:r>
              <a:rPr lang="en-GB" sz="1600" dirty="0"/>
              <a:t> </a:t>
            </a:r>
            <a:r>
              <a:rPr lang="en-GB" sz="1600" dirty="0" err="1"/>
              <a:t>przynależności</a:t>
            </a:r>
            <a:r>
              <a:rPr lang="en-GB" sz="1600" dirty="0"/>
              <a:t> do </a:t>
            </a:r>
            <a:r>
              <a:rPr lang="en-GB" sz="1600" dirty="0" err="1"/>
              <a:t>danej</a:t>
            </a:r>
            <a:r>
              <a:rPr lang="en-GB" sz="1600" dirty="0"/>
              <a:t> </a:t>
            </a:r>
            <a:r>
              <a:rPr lang="en-GB" sz="1600" dirty="0" err="1"/>
              <a:t>klasy</a:t>
            </a:r>
            <a:r>
              <a:rPr lang="en-GB" sz="1600" dirty="0"/>
              <a:t>. Jest </a:t>
            </a:r>
            <a:r>
              <a:rPr lang="en-GB" sz="1600" dirty="0" err="1"/>
              <a:t>prosty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efektywny</a:t>
            </a:r>
            <a:r>
              <a:rPr lang="en-GB" sz="1600" dirty="0"/>
              <a:t>, </a:t>
            </a:r>
            <a:r>
              <a:rPr lang="en-GB" sz="1600" dirty="0" err="1"/>
              <a:t>szczególnie</a:t>
            </a:r>
            <a:r>
              <a:rPr lang="en-GB" sz="1600" dirty="0"/>
              <a:t> w </a:t>
            </a:r>
            <a:r>
              <a:rPr lang="en-GB" sz="1600" dirty="0" err="1"/>
              <a:t>przypadku</a:t>
            </a:r>
            <a:r>
              <a:rPr lang="en-GB" sz="1600" dirty="0"/>
              <a:t> </a:t>
            </a:r>
            <a:r>
              <a:rPr lang="en-GB" sz="1600" dirty="0" err="1"/>
              <a:t>klasyfikacji</a:t>
            </a:r>
            <a:r>
              <a:rPr lang="en-GB" sz="1600" dirty="0"/>
              <a:t> </a:t>
            </a:r>
            <a:r>
              <a:rPr lang="en-GB" sz="1600" dirty="0" err="1"/>
              <a:t>binarnej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tam, </a:t>
            </a:r>
            <a:r>
              <a:rPr lang="en-GB" sz="1600" dirty="0" err="1"/>
              <a:t>gdzie</a:t>
            </a:r>
            <a:r>
              <a:rPr lang="en-GB" sz="1600" dirty="0"/>
              <a:t> </a:t>
            </a:r>
            <a:r>
              <a:rPr lang="en-GB" sz="1600" dirty="0" err="1"/>
              <a:t>chcemy</a:t>
            </a:r>
            <a:r>
              <a:rPr lang="en-GB" sz="1600" dirty="0"/>
              <a:t> </a:t>
            </a:r>
            <a:r>
              <a:rPr lang="en-GB" sz="1600" dirty="0" err="1"/>
              <a:t>uzyskać</a:t>
            </a:r>
            <a:r>
              <a:rPr lang="en-GB" sz="1600" dirty="0"/>
              <a:t> </a:t>
            </a:r>
            <a:r>
              <a:rPr lang="en-GB" sz="1600" dirty="0" err="1"/>
              <a:t>nie</a:t>
            </a:r>
            <a:r>
              <a:rPr lang="en-GB" sz="1600" dirty="0"/>
              <a:t> </a:t>
            </a:r>
            <a:r>
              <a:rPr lang="en-GB" sz="1600" dirty="0" err="1"/>
              <a:t>tylko</a:t>
            </a:r>
            <a:r>
              <a:rPr lang="en-GB" sz="1600" dirty="0"/>
              <a:t> </a:t>
            </a:r>
            <a:r>
              <a:rPr lang="en-GB" sz="1600" dirty="0" err="1"/>
              <a:t>wynik</a:t>
            </a:r>
            <a:r>
              <a:rPr lang="en-GB" sz="1600" dirty="0"/>
              <a:t>, ale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jego</a:t>
            </a:r>
            <a:r>
              <a:rPr lang="en-GB" sz="1600" dirty="0"/>
              <a:t> </a:t>
            </a:r>
            <a:r>
              <a:rPr lang="en-GB" sz="1600" dirty="0" err="1"/>
              <a:t>wiarygodność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728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CA7A-A9D9-34A3-84C3-5AA10FD5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Support</a:t>
            </a:r>
            <a:r>
              <a:rPr lang="pl-PL" dirty="0"/>
              <a:t> </a:t>
            </a:r>
            <a:r>
              <a:rPr lang="pl-PL" dirty="0" err="1"/>
              <a:t>Vector</a:t>
            </a:r>
            <a:r>
              <a:rPr lang="pl-PL" dirty="0"/>
              <a:t>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7BDB-9974-CF6A-5AE5-F5EF4D970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600" b="1" dirty="0"/>
              <a:t>SVN (Support Vector Machine)</a:t>
            </a:r>
            <a:r>
              <a:rPr lang="en-GB" sz="1600" dirty="0"/>
              <a:t> jest </a:t>
            </a:r>
            <a:r>
              <a:rPr lang="en-GB" sz="1600" dirty="0" err="1"/>
              <a:t>algorytmem</a:t>
            </a:r>
            <a:r>
              <a:rPr lang="en-GB" sz="1600" dirty="0"/>
              <a:t> </a:t>
            </a:r>
            <a:r>
              <a:rPr lang="en-GB" sz="1600" dirty="0" err="1"/>
              <a:t>klasyfikacyjnym</a:t>
            </a:r>
            <a:r>
              <a:rPr lang="en-GB" sz="1600" dirty="0"/>
              <a:t>, </a:t>
            </a:r>
            <a:r>
              <a:rPr lang="en-GB" sz="1600" dirty="0" err="1"/>
              <a:t>który</a:t>
            </a:r>
            <a:r>
              <a:rPr lang="en-GB" sz="1600" dirty="0"/>
              <a:t> jest </a:t>
            </a:r>
            <a:r>
              <a:rPr lang="en-GB" sz="1600" dirty="0" err="1"/>
              <a:t>wykorzystywany</a:t>
            </a:r>
            <a:r>
              <a:rPr lang="en-GB" sz="1600" dirty="0"/>
              <a:t> do </a:t>
            </a:r>
            <a:r>
              <a:rPr lang="en-GB" sz="1600" dirty="0" err="1"/>
              <a:t>rozwiązywania</a:t>
            </a:r>
            <a:r>
              <a:rPr lang="en-GB" sz="1600" dirty="0"/>
              <a:t> </a:t>
            </a:r>
            <a:r>
              <a:rPr lang="en-GB" sz="1600" dirty="0" err="1"/>
              <a:t>problemów</a:t>
            </a:r>
            <a:r>
              <a:rPr lang="en-GB" sz="1600" dirty="0"/>
              <a:t> </a:t>
            </a:r>
            <a:r>
              <a:rPr lang="en-GB" sz="1600" dirty="0" err="1"/>
              <a:t>klasyfikacji</a:t>
            </a:r>
            <a:r>
              <a:rPr lang="en-GB" sz="1600" dirty="0"/>
              <a:t> </a:t>
            </a:r>
            <a:r>
              <a:rPr lang="en-GB" sz="1600" dirty="0" err="1"/>
              <a:t>binarnej</a:t>
            </a:r>
            <a:r>
              <a:rPr lang="en-GB" sz="1600" dirty="0"/>
              <a:t> </a:t>
            </a:r>
            <a:r>
              <a:rPr lang="en-GB" sz="1600" dirty="0" err="1"/>
              <a:t>oraz</a:t>
            </a:r>
            <a:r>
              <a:rPr lang="en-GB" sz="1600" dirty="0"/>
              <a:t> </a:t>
            </a:r>
            <a:r>
              <a:rPr lang="en-GB" sz="1600" dirty="0" err="1"/>
              <a:t>wieloklasowej</a:t>
            </a:r>
            <a:r>
              <a:rPr lang="en-GB" sz="1600" dirty="0"/>
              <a:t>. </a:t>
            </a:r>
            <a:r>
              <a:rPr lang="en-GB" sz="1600" dirty="0" err="1"/>
              <a:t>Działa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zasadzie</a:t>
            </a:r>
            <a:r>
              <a:rPr lang="en-GB" sz="1600" dirty="0"/>
              <a:t> </a:t>
            </a:r>
            <a:r>
              <a:rPr lang="en-GB" sz="1600" dirty="0" err="1"/>
              <a:t>znalezienia</a:t>
            </a:r>
            <a:r>
              <a:rPr lang="en-GB" sz="1600" dirty="0"/>
              <a:t> </a:t>
            </a:r>
            <a:r>
              <a:rPr lang="en-GB" sz="1600" dirty="0" err="1"/>
              <a:t>tzw</a:t>
            </a:r>
            <a:r>
              <a:rPr lang="en-GB" sz="1600" dirty="0"/>
              <a:t>. </a:t>
            </a:r>
            <a:r>
              <a:rPr lang="en-GB" sz="1600" dirty="0" err="1"/>
              <a:t>hiperpowierzchni</a:t>
            </a:r>
            <a:r>
              <a:rPr lang="en-GB" sz="1600" dirty="0"/>
              <a:t> (</a:t>
            </a:r>
            <a:r>
              <a:rPr lang="en-GB" sz="1600" dirty="0" err="1"/>
              <a:t>hiperplan</a:t>
            </a:r>
            <a:r>
              <a:rPr lang="en-GB" sz="1600" dirty="0"/>
              <a:t>), </a:t>
            </a:r>
            <a:r>
              <a:rPr lang="en-GB" sz="1600" dirty="0" err="1"/>
              <a:t>która</a:t>
            </a:r>
            <a:r>
              <a:rPr lang="en-GB" sz="1600" dirty="0"/>
              <a:t> </a:t>
            </a:r>
            <a:r>
              <a:rPr lang="en-GB" sz="1600" dirty="0" err="1"/>
              <a:t>najlepiej</a:t>
            </a:r>
            <a:r>
              <a:rPr lang="en-GB" sz="1600" dirty="0"/>
              <a:t> </a:t>
            </a:r>
            <a:r>
              <a:rPr lang="en-GB" sz="1600" dirty="0" err="1"/>
              <a:t>dzieli</a:t>
            </a:r>
            <a:r>
              <a:rPr lang="en-GB" sz="1600" dirty="0"/>
              <a:t> </a:t>
            </a:r>
            <a:r>
              <a:rPr lang="en-GB" sz="1600" dirty="0" err="1"/>
              <a:t>przestrzeń</a:t>
            </a:r>
            <a:r>
              <a:rPr lang="en-GB" sz="1600" dirty="0"/>
              <a:t> </a:t>
            </a:r>
            <a:r>
              <a:rPr lang="en-GB" sz="1600" dirty="0" err="1"/>
              <a:t>cech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klasy</a:t>
            </a:r>
            <a:r>
              <a:rPr lang="en-GB" sz="1600" dirty="0"/>
              <a:t>. </a:t>
            </a:r>
            <a:r>
              <a:rPr lang="en-GB" sz="1600" dirty="0" err="1"/>
              <a:t>Celem</a:t>
            </a:r>
            <a:r>
              <a:rPr lang="en-GB" sz="1600" dirty="0"/>
              <a:t> </a:t>
            </a:r>
            <a:r>
              <a:rPr lang="en-GB" sz="1600" dirty="0" err="1"/>
              <a:t>algorytmu</a:t>
            </a:r>
            <a:r>
              <a:rPr lang="en-GB" sz="1600" dirty="0"/>
              <a:t> jest </a:t>
            </a:r>
            <a:r>
              <a:rPr lang="en-GB" sz="1600" dirty="0" err="1"/>
              <a:t>maksymalizacja</a:t>
            </a:r>
            <a:r>
              <a:rPr lang="en-GB" sz="1600" dirty="0"/>
              <a:t> </a:t>
            </a:r>
            <a:r>
              <a:rPr lang="en-GB" sz="1600" dirty="0" err="1"/>
              <a:t>marginesu</a:t>
            </a:r>
            <a:r>
              <a:rPr lang="en-GB" sz="1600" dirty="0"/>
              <a:t>, </a:t>
            </a:r>
            <a:r>
              <a:rPr lang="en-GB" sz="1600" dirty="0" err="1"/>
              <a:t>czyli</a:t>
            </a:r>
            <a:r>
              <a:rPr lang="en-GB" sz="1600" dirty="0"/>
              <a:t> </a:t>
            </a:r>
            <a:r>
              <a:rPr lang="en-GB" sz="1600" dirty="0" err="1"/>
              <a:t>odległości</a:t>
            </a:r>
            <a:r>
              <a:rPr lang="en-GB" sz="1600" dirty="0"/>
              <a:t> </a:t>
            </a:r>
            <a:r>
              <a:rPr lang="en-GB" sz="1600" dirty="0" err="1"/>
              <a:t>między</a:t>
            </a:r>
            <a:r>
              <a:rPr lang="en-GB" sz="1600" dirty="0"/>
              <a:t> </a:t>
            </a:r>
            <a:r>
              <a:rPr lang="en-GB" sz="1600" dirty="0" err="1"/>
              <a:t>danymi</a:t>
            </a:r>
            <a:r>
              <a:rPr lang="en-GB" sz="1600" dirty="0"/>
              <a:t> </a:t>
            </a:r>
            <a:r>
              <a:rPr lang="en-GB" sz="1600" dirty="0" err="1"/>
              <a:t>punktami</a:t>
            </a:r>
            <a:r>
              <a:rPr lang="en-GB" sz="1600" dirty="0"/>
              <a:t> a </a:t>
            </a:r>
            <a:r>
              <a:rPr lang="en-GB" sz="1600" dirty="0" err="1"/>
              <a:t>hiperpowierzchnią</a:t>
            </a:r>
            <a:r>
              <a:rPr lang="en-GB" sz="1600" dirty="0"/>
              <a:t>, co </a:t>
            </a:r>
            <a:r>
              <a:rPr lang="en-GB" sz="1600" dirty="0" err="1"/>
              <a:t>zwiększa</a:t>
            </a:r>
            <a:r>
              <a:rPr lang="en-GB" sz="1600" dirty="0"/>
              <a:t> </a:t>
            </a:r>
            <a:r>
              <a:rPr lang="en-GB" sz="1600" dirty="0" err="1"/>
              <a:t>pewność</a:t>
            </a:r>
            <a:r>
              <a:rPr lang="en-GB" sz="1600" dirty="0"/>
              <a:t> </a:t>
            </a:r>
            <a:r>
              <a:rPr lang="en-GB" sz="1600" dirty="0" err="1"/>
              <a:t>decyzji</a:t>
            </a:r>
            <a:r>
              <a:rPr lang="en-GB" sz="1600" dirty="0"/>
              <a:t> </a:t>
            </a:r>
            <a:r>
              <a:rPr lang="en-GB" sz="1600" dirty="0" err="1"/>
              <a:t>klasyfikacyjnej</a:t>
            </a:r>
            <a:r>
              <a:rPr lang="en-GB" sz="1600" dirty="0"/>
              <a:t>.</a:t>
            </a:r>
          </a:p>
          <a:p>
            <a:r>
              <a:rPr lang="en-GB" sz="1600" b="1" dirty="0"/>
              <a:t>Jak to </a:t>
            </a:r>
            <a:r>
              <a:rPr lang="en-GB" sz="1600" b="1" dirty="0" err="1"/>
              <a:t>działa</a:t>
            </a:r>
            <a:r>
              <a:rPr lang="en-GB" sz="1600" b="1" dirty="0"/>
              <a:t>? </a:t>
            </a:r>
            <a:r>
              <a:rPr lang="en-GB" sz="1600" dirty="0" err="1"/>
              <a:t>Algorytm</a:t>
            </a:r>
            <a:r>
              <a:rPr lang="en-GB" sz="1600" dirty="0"/>
              <a:t> SVN </a:t>
            </a:r>
            <a:r>
              <a:rPr lang="en-GB" sz="1600" dirty="0" err="1"/>
              <a:t>szuka</a:t>
            </a:r>
            <a:r>
              <a:rPr lang="en-GB" sz="1600" dirty="0"/>
              <a:t> </a:t>
            </a:r>
            <a:r>
              <a:rPr lang="en-GB" sz="1600" dirty="0" err="1"/>
              <a:t>najlepszego</a:t>
            </a:r>
            <a:r>
              <a:rPr lang="en-GB" sz="1600" dirty="0"/>
              <a:t> </a:t>
            </a:r>
            <a:r>
              <a:rPr lang="en-GB" sz="1600" dirty="0" err="1"/>
              <a:t>hiperplanu</a:t>
            </a:r>
            <a:r>
              <a:rPr lang="en-GB" sz="1600" dirty="0"/>
              <a:t>, </a:t>
            </a:r>
            <a:r>
              <a:rPr lang="en-GB" sz="1600" dirty="0" err="1"/>
              <a:t>który</a:t>
            </a:r>
            <a:r>
              <a:rPr lang="en-GB" sz="1600" dirty="0"/>
              <a:t> </a:t>
            </a:r>
            <a:r>
              <a:rPr lang="en-GB" sz="1600" dirty="0" err="1"/>
              <a:t>oddziela</a:t>
            </a:r>
            <a:r>
              <a:rPr lang="en-GB" sz="1600" dirty="0"/>
              <a:t> </a:t>
            </a:r>
            <a:r>
              <a:rPr lang="en-GB" sz="1600" dirty="0" err="1"/>
              <a:t>dane</a:t>
            </a:r>
            <a:r>
              <a:rPr lang="en-GB" sz="1600" dirty="0"/>
              <a:t> </a:t>
            </a:r>
            <a:r>
              <a:rPr lang="en-GB" sz="1600" dirty="0" err="1"/>
              <a:t>należące</a:t>
            </a:r>
            <a:r>
              <a:rPr lang="en-GB" sz="1600" dirty="0"/>
              <a:t> do </a:t>
            </a:r>
            <a:r>
              <a:rPr lang="en-GB" sz="1600" dirty="0" err="1"/>
              <a:t>różnych</a:t>
            </a:r>
            <a:r>
              <a:rPr lang="en-GB" sz="1600" dirty="0"/>
              <a:t> </a:t>
            </a:r>
            <a:r>
              <a:rPr lang="en-GB" sz="1600" dirty="0" err="1"/>
              <a:t>klas</a:t>
            </a:r>
            <a:r>
              <a:rPr lang="en-GB" sz="1600" dirty="0"/>
              <a:t>. W </a:t>
            </a:r>
            <a:r>
              <a:rPr lang="en-GB" sz="1600" dirty="0" err="1"/>
              <a:t>przypadku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 </a:t>
            </a:r>
            <a:r>
              <a:rPr lang="en-GB" sz="1600" dirty="0" err="1"/>
              <a:t>nieliniowo</a:t>
            </a:r>
            <a:r>
              <a:rPr lang="en-GB" sz="1600" dirty="0"/>
              <a:t> </a:t>
            </a:r>
            <a:r>
              <a:rPr lang="en-GB" sz="1600" dirty="0" err="1"/>
              <a:t>separowalnych</a:t>
            </a:r>
            <a:r>
              <a:rPr lang="en-GB" sz="1600" dirty="0"/>
              <a:t>, </a:t>
            </a:r>
            <a:r>
              <a:rPr lang="en-GB" sz="1600" dirty="0" err="1"/>
              <a:t>stosuje</a:t>
            </a:r>
            <a:r>
              <a:rPr lang="en-GB" sz="1600" dirty="0"/>
              <a:t> </a:t>
            </a:r>
            <a:r>
              <a:rPr lang="en-GB" sz="1600" dirty="0" err="1"/>
              <a:t>się</a:t>
            </a:r>
            <a:r>
              <a:rPr lang="en-GB" sz="1600" dirty="0"/>
              <a:t> </a:t>
            </a:r>
            <a:r>
              <a:rPr lang="en-GB" sz="1600" dirty="0" err="1"/>
              <a:t>tzw</a:t>
            </a:r>
            <a:r>
              <a:rPr lang="en-GB" sz="1600" dirty="0"/>
              <a:t>. </a:t>
            </a:r>
            <a:r>
              <a:rPr lang="en-GB" sz="1600" dirty="0" err="1"/>
              <a:t>jądra</a:t>
            </a:r>
            <a:r>
              <a:rPr lang="en-GB" sz="1600" dirty="0"/>
              <a:t> (kernel), </a:t>
            </a:r>
            <a:r>
              <a:rPr lang="en-GB" sz="1600" dirty="0" err="1"/>
              <a:t>które</a:t>
            </a:r>
            <a:r>
              <a:rPr lang="en-GB" sz="1600" dirty="0"/>
              <a:t> </a:t>
            </a:r>
            <a:r>
              <a:rPr lang="en-GB" sz="1600" dirty="0" err="1"/>
              <a:t>przekształcają</a:t>
            </a:r>
            <a:r>
              <a:rPr lang="en-GB" sz="1600" dirty="0"/>
              <a:t> </a:t>
            </a:r>
            <a:r>
              <a:rPr lang="en-GB" sz="1600" dirty="0" err="1"/>
              <a:t>przestrzeń</a:t>
            </a:r>
            <a:r>
              <a:rPr lang="en-GB" sz="1600" dirty="0"/>
              <a:t> </a:t>
            </a:r>
            <a:r>
              <a:rPr lang="en-GB" sz="1600" dirty="0" err="1"/>
              <a:t>cech</a:t>
            </a:r>
            <a:r>
              <a:rPr lang="en-GB" sz="1600" dirty="0"/>
              <a:t>, </a:t>
            </a:r>
            <a:r>
              <a:rPr lang="en-GB" sz="1600" dirty="0" err="1"/>
              <a:t>umożliwiając</a:t>
            </a:r>
            <a:r>
              <a:rPr lang="en-GB" sz="1600" dirty="0"/>
              <a:t> </a:t>
            </a:r>
            <a:r>
              <a:rPr lang="en-GB" sz="1600" dirty="0" err="1"/>
              <a:t>znalezienie</a:t>
            </a:r>
            <a:r>
              <a:rPr lang="en-GB" sz="1600" dirty="0"/>
              <a:t> </a:t>
            </a:r>
            <a:r>
              <a:rPr lang="en-GB" sz="1600" dirty="0" err="1"/>
              <a:t>nieliniowego</a:t>
            </a:r>
            <a:r>
              <a:rPr lang="en-GB" sz="1600" dirty="0"/>
              <a:t> </a:t>
            </a:r>
            <a:r>
              <a:rPr lang="en-GB" sz="1600" dirty="0" err="1"/>
              <a:t>podziału</a:t>
            </a:r>
            <a:r>
              <a:rPr lang="en-GB" sz="1600" dirty="0"/>
              <a:t>. </a:t>
            </a:r>
            <a:r>
              <a:rPr lang="en-GB" sz="1600" dirty="0" err="1"/>
              <a:t>Dla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 </a:t>
            </a:r>
            <a:r>
              <a:rPr lang="en-GB" sz="1600" dirty="0" err="1"/>
              <a:t>liniowych</a:t>
            </a:r>
            <a:r>
              <a:rPr lang="en-GB" sz="1600" dirty="0"/>
              <a:t>, </a:t>
            </a:r>
            <a:r>
              <a:rPr lang="en-GB" sz="1600" dirty="0" err="1"/>
              <a:t>klasyfikacja</a:t>
            </a:r>
            <a:r>
              <a:rPr lang="en-GB" sz="1600" dirty="0"/>
              <a:t> </a:t>
            </a:r>
            <a:r>
              <a:rPr lang="en-GB" sz="1600" dirty="0" err="1"/>
              <a:t>opiera</a:t>
            </a:r>
            <a:r>
              <a:rPr lang="en-GB" sz="1600" dirty="0"/>
              <a:t> </a:t>
            </a:r>
            <a:r>
              <a:rPr lang="en-GB" sz="1600" dirty="0" err="1"/>
              <a:t>się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prostej</a:t>
            </a:r>
            <a:r>
              <a:rPr lang="en-GB" sz="1600" dirty="0"/>
              <a:t>, </a:t>
            </a:r>
            <a:r>
              <a:rPr lang="en-GB" sz="1600" dirty="0" err="1"/>
              <a:t>natomiast</a:t>
            </a:r>
            <a:r>
              <a:rPr lang="en-GB" sz="1600" dirty="0"/>
              <a:t> </a:t>
            </a:r>
            <a:r>
              <a:rPr lang="en-GB" sz="1600" dirty="0" err="1"/>
              <a:t>dla</a:t>
            </a:r>
            <a:r>
              <a:rPr lang="en-GB" sz="1600" dirty="0"/>
              <a:t> </a:t>
            </a:r>
            <a:r>
              <a:rPr lang="en-GB" sz="1600" dirty="0" err="1"/>
              <a:t>bardziej</a:t>
            </a:r>
            <a:r>
              <a:rPr lang="en-GB" sz="1600" dirty="0"/>
              <a:t> </a:t>
            </a:r>
            <a:r>
              <a:rPr lang="en-GB" sz="1600" dirty="0" err="1"/>
              <a:t>złożonych</a:t>
            </a:r>
            <a:r>
              <a:rPr lang="en-GB" sz="1600" dirty="0"/>
              <a:t> </a:t>
            </a:r>
            <a:r>
              <a:rPr lang="en-GB" sz="1600" dirty="0" err="1"/>
              <a:t>przypadków</a:t>
            </a:r>
            <a:r>
              <a:rPr lang="en-GB" sz="1600" dirty="0"/>
              <a:t> </a:t>
            </a:r>
            <a:r>
              <a:rPr lang="en-GB" sz="1600" dirty="0" err="1"/>
              <a:t>używa</a:t>
            </a:r>
            <a:r>
              <a:rPr lang="en-GB" sz="1600" dirty="0"/>
              <a:t> </a:t>
            </a:r>
            <a:r>
              <a:rPr lang="en-GB" sz="1600" dirty="0" err="1"/>
              <a:t>się</a:t>
            </a:r>
            <a:r>
              <a:rPr lang="en-GB" sz="1600" dirty="0"/>
              <a:t> </a:t>
            </a:r>
            <a:r>
              <a:rPr lang="en-GB" sz="1600" dirty="0" err="1"/>
              <a:t>funkcji</a:t>
            </a:r>
            <a:r>
              <a:rPr lang="en-GB" sz="1600" dirty="0"/>
              <a:t> </a:t>
            </a:r>
            <a:r>
              <a:rPr lang="en-GB" sz="1600" dirty="0" err="1"/>
              <a:t>jądra</a:t>
            </a:r>
            <a:r>
              <a:rPr lang="en-GB" sz="1600" dirty="0"/>
              <a:t>, </a:t>
            </a:r>
            <a:r>
              <a:rPr lang="en-GB" sz="1600" dirty="0" err="1"/>
              <a:t>która</a:t>
            </a:r>
            <a:r>
              <a:rPr lang="en-GB" sz="1600" dirty="0"/>
              <a:t> </a:t>
            </a:r>
            <a:r>
              <a:rPr lang="en-GB" sz="1600" dirty="0" err="1"/>
              <a:t>tworzy</a:t>
            </a:r>
            <a:r>
              <a:rPr lang="en-GB" sz="1600" dirty="0"/>
              <a:t> </a:t>
            </a:r>
            <a:r>
              <a:rPr lang="en-GB" sz="1600" dirty="0" err="1"/>
              <a:t>bardziej</a:t>
            </a:r>
            <a:r>
              <a:rPr lang="en-GB" sz="1600" dirty="0"/>
              <a:t> </a:t>
            </a:r>
            <a:r>
              <a:rPr lang="en-GB" sz="1600" dirty="0" err="1"/>
              <a:t>skomplikowane</a:t>
            </a:r>
            <a:r>
              <a:rPr lang="en-GB" sz="1600" dirty="0"/>
              <a:t> </a:t>
            </a:r>
            <a:r>
              <a:rPr lang="en-GB" sz="1600" dirty="0" err="1"/>
              <a:t>granice</a:t>
            </a:r>
            <a:r>
              <a:rPr lang="en-GB" sz="1600" dirty="0"/>
              <a:t>.</a:t>
            </a:r>
          </a:p>
          <a:p>
            <a:r>
              <a:rPr lang="en-GB" sz="1600" b="1" dirty="0" err="1"/>
              <a:t>Zalety</a:t>
            </a:r>
            <a:r>
              <a:rPr lang="en-GB" sz="1600" b="1" dirty="0"/>
              <a:t> </a:t>
            </a:r>
            <a:r>
              <a:rPr lang="en-GB" sz="1600" b="1" dirty="0" err="1"/>
              <a:t>i</a:t>
            </a:r>
            <a:r>
              <a:rPr lang="en-GB" sz="1600" b="1" dirty="0"/>
              <a:t> </a:t>
            </a:r>
            <a:r>
              <a:rPr lang="en-GB" sz="1600" b="1" dirty="0" err="1"/>
              <a:t>wady</a:t>
            </a:r>
            <a:r>
              <a:rPr lang="en-GB" sz="1600" b="1" dirty="0"/>
              <a:t>: </a:t>
            </a:r>
            <a:r>
              <a:rPr lang="en-GB" sz="1600" dirty="0"/>
              <a:t>SVN jest </a:t>
            </a:r>
            <a:r>
              <a:rPr lang="en-GB" sz="1600" dirty="0" err="1"/>
              <a:t>bardzo</a:t>
            </a:r>
            <a:r>
              <a:rPr lang="en-GB" sz="1600" dirty="0"/>
              <a:t> </a:t>
            </a:r>
            <a:r>
              <a:rPr lang="en-GB" sz="1600" dirty="0" err="1"/>
              <a:t>skutecznym</a:t>
            </a:r>
            <a:r>
              <a:rPr lang="en-GB" sz="1600" dirty="0"/>
              <a:t> </a:t>
            </a:r>
            <a:r>
              <a:rPr lang="en-GB" sz="1600" dirty="0" err="1"/>
              <a:t>algorytmem</a:t>
            </a:r>
            <a:r>
              <a:rPr lang="en-GB" sz="1600" dirty="0"/>
              <a:t>, </a:t>
            </a:r>
            <a:r>
              <a:rPr lang="en-GB" sz="1600" dirty="0" err="1"/>
              <a:t>szczególnie</a:t>
            </a:r>
            <a:r>
              <a:rPr lang="en-GB" sz="1600" dirty="0"/>
              <a:t> w </a:t>
            </a:r>
            <a:r>
              <a:rPr lang="en-GB" sz="1600" dirty="0" err="1"/>
              <a:t>przypadku</a:t>
            </a:r>
            <a:r>
              <a:rPr lang="en-GB" sz="1600" dirty="0"/>
              <a:t> </a:t>
            </a:r>
            <a:r>
              <a:rPr lang="en-GB" sz="1600" dirty="0" err="1"/>
              <a:t>małych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średnich</a:t>
            </a:r>
            <a:r>
              <a:rPr lang="en-GB" sz="1600" dirty="0"/>
              <a:t> </a:t>
            </a:r>
            <a:r>
              <a:rPr lang="en-GB" sz="1600" dirty="0" err="1"/>
              <a:t>zbiorów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, </a:t>
            </a:r>
            <a:r>
              <a:rPr lang="en-GB" sz="1600" dirty="0" err="1"/>
              <a:t>gdzie</a:t>
            </a:r>
            <a:r>
              <a:rPr lang="en-GB" sz="1600" dirty="0"/>
              <a:t> </a:t>
            </a:r>
            <a:r>
              <a:rPr lang="en-GB" sz="1600" dirty="0" err="1"/>
              <a:t>potrafi</a:t>
            </a:r>
            <a:r>
              <a:rPr lang="en-GB" sz="1600" dirty="0"/>
              <a:t> </a:t>
            </a:r>
            <a:r>
              <a:rPr lang="en-GB" sz="1600" dirty="0" err="1"/>
              <a:t>skutecznie</a:t>
            </a:r>
            <a:r>
              <a:rPr lang="en-GB" sz="1600" dirty="0"/>
              <a:t> </a:t>
            </a:r>
            <a:r>
              <a:rPr lang="en-GB" sz="1600" dirty="0" err="1"/>
              <a:t>oddzielić</a:t>
            </a:r>
            <a:r>
              <a:rPr lang="en-GB" sz="1600" dirty="0"/>
              <a:t> </a:t>
            </a:r>
            <a:r>
              <a:rPr lang="en-GB" sz="1600" dirty="0" err="1"/>
              <a:t>klasy</a:t>
            </a:r>
            <a:r>
              <a:rPr lang="en-GB" sz="1600" dirty="0"/>
              <a:t>, </a:t>
            </a:r>
            <a:r>
              <a:rPr lang="en-GB" sz="1600" dirty="0" err="1"/>
              <a:t>nawet</a:t>
            </a:r>
            <a:r>
              <a:rPr lang="en-GB" sz="1600" dirty="0"/>
              <a:t> w </a:t>
            </a:r>
            <a:r>
              <a:rPr lang="en-GB" sz="1600" dirty="0" err="1"/>
              <a:t>przypadku</a:t>
            </a:r>
            <a:r>
              <a:rPr lang="en-GB" sz="1600" dirty="0"/>
              <a:t> </a:t>
            </a:r>
            <a:r>
              <a:rPr lang="en-GB" sz="1600" dirty="0" err="1"/>
              <a:t>nieliniowych</a:t>
            </a:r>
            <a:r>
              <a:rPr lang="en-GB" sz="1600" dirty="0"/>
              <a:t> </a:t>
            </a:r>
            <a:r>
              <a:rPr lang="en-GB" sz="1600" dirty="0" err="1"/>
              <a:t>granic</a:t>
            </a:r>
            <a:r>
              <a:rPr lang="en-GB" sz="1600" dirty="0"/>
              <a:t>. </a:t>
            </a:r>
            <a:r>
              <a:rPr lang="en-GB" sz="1600" dirty="0" err="1"/>
              <a:t>Daje</a:t>
            </a:r>
            <a:r>
              <a:rPr lang="en-GB" sz="1600" dirty="0"/>
              <a:t> </a:t>
            </a:r>
            <a:r>
              <a:rPr lang="en-GB" sz="1600" dirty="0" err="1"/>
              <a:t>także</a:t>
            </a:r>
            <a:r>
              <a:rPr lang="en-GB" sz="1600" dirty="0"/>
              <a:t> </a:t>
            </a:r>
            <a:r>
              <a:rPr lang="en-GB" sz="1600" dirty="0" err="1"/>
              <a:t>dobre</a:t>
            </a:r>
            <a:r>
              <a:rPr lang="en-GB" sz="1600" dirty="0"/>
              <a:t> </a:t>
            </a:r>
            <a:r>
              <a:rPr lang="en-GB" sz="1600" dirty="0" err="1"/>
              <a:t>wyniki</a:t>
            </a:r>
            <a:r>
              <a:rPr lang="en-GB" sz="1600" dirty="0"/>
              <a:t> w </a:t>
            </a:r>
            <a:r>
              <a:rPr lang="en-GB" sz="1600" dirty="0" err="1"/>
              <a:t>klasyfikacji</a:t>
            </a:r>
            <a:r>
              <a:rPr lang="en-GB" sz="1600" dirty="0"/>
              <a:t> </a:t>
            </a:r>
            <a:r>
              <a:rPr lang="en-GB" sz="1600" dirty="0" err="1"/>
              <a:t>wieloklasowej</a:t>
            </a:r>
            <a:r>
              <a:rPr lang="en-GB" sz="1600" dirty="0"/>
              <a:t>, </a:t>
            </a:r>
            <a:r>
              <a:rPr lang="en-GB" sz="1600" dirty="0" err="1"/>
              <a:t>choć</a:t>
            </a:r>
            <a:r>
              <a:rPr lang="en-GB" sz="1600" dirty="0"/>
              <a:t> </a:t>
            </a:r>
            <a:r>
              <a:rPr lang="en-GB" sz="1600" dirty="0" err="1"/>
              <a:t>może</a:t>
            </a:r>
            <a:r>
              <a:rPr lang="en-GB" sz="1600" dirty="0"/>
              <a:t> </a:t>
            </a:r>
            <a:r>
              <a:rPr lang="en-GB" sz="1600" dirty="0" err="1"/>
              <a:t>być</a:t>
            </a:r>
            <a:r>
              <a:rPr lang="en-GB" sz="1600" dirty="0"/>
              <a:t> </a:t>
            </a:r>
            <a:r>
              <a:rPr lang="en-GB" sz="1600" dirty="0" err="1"/>
              <a:t>wolniejszy</a:t>
            </a:r>
            <a:r>
              <a:rPr lang="en-GB" sz="1600" dirty="0"/>
              <a:t> w </a:t>
            </a:r>
            <a:r>
              <a:rPr lang="en-GB" sz="1600" dirty="0" err="1"/>
              <a:t>porównaniu</a:t>
            </a:r>
            <a:r>
              <a:rPr lang="en-GB" sz="1600" dirty="0"/>
              <a:t> do </a:t>
            </a:r>
            <a:r>
              <a:rPr lang="en-GB" sz="1600" dirty="0" err="1"/>
              <a:t>innych</a:t>
            </a:r>
            <a:r>
              <a:rPr lang="en-GB" sz="1600" dirty="0"/>
              <a:t> </a:t>
            </a:r>
            <a:r>
              <a:rPr lang="en-GB" sz="1600" dirty="0" err="1"/>
              <a:t>algorytmów</a:t>
            </a:r>
            <a:r>
              <a:rPr lang="en-GB" sz="1600" dirty="0"/>
              <a:t> </a:t>
            </a:r>
            <a:r>
              <a:rPr lang="en-GB" sz="1600" dirty="0" err="1"/>
              <a:t>przy</a:t>
            </a:r>
            <a:r>
              <a:rPr lang="en-GB" sz="1600" dirty="0"/>
              <a:t> </a:t>
            </a:r>
            <a:r>
              <a:rPr lang="en-GB" sz="1600" dirty="0" err="1"/>
              <a:t>dużych</a:t>
            </a:r>
            <a:r>
              <a:rPr lang="en-GB" sz="1600" dirty="0"/>
              <a:t> </a:t>
            </a:r>
            <a:r>
              <a:rPr lang="en-GB" sz="1600" dirty="0" err="1"/>
              <a:t>zbiorach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. Jest </a:t>
            </a:r>
            <a:r>
              <a:rPr lang="en-GB" sz="1600" dirty="0" err="1"/>
              <a:t>również</a:t>
            </a:r>
            <a:r>
              <a:rPr lang="en-GB" sz="1600" dirty="0"/>
              <a:t> </a:t>
            </a:r>
            <a:r>
              <a:rPr lang="en-GB" sz="1600" dirty="0" err="1"/>
              <a:t>wrażliwy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dobór</a:t>
            </a:r>
            <a:r>
              <a:rPr lang="en-GB" sz="1600" dirty="0"/>
              <a:t> </a:t>
            </a:r>
            <a:r>
              <a:rPr lang="en-GB" sz="1600" dirty="0" err="1"/>
              <a:t>parametrów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wymaga</a:t>
            </a:r>
            <a:r>
              <a:rPr lang="en-GB" sz="1600" dirty="0"/>
              <a:t> </a:t>
            </a:r>
            <a:r>
              <a:rPr lang="en-GB" sz="1600" dirty="0" err="1"/>
              <a:t>odpowiedniego</a:t>
            </a:r>
            <a:r>
              <a:rPr lang="en-GB" sz="1600" dirty="0"/>
              <a:t> </a:t>
            </a:r>
            <a:r>
              <a:rPr lang="en-GB" sz="1600" dirty="0" err="1"/>
              <a:t>dostrojenia</a:t>
            </a:r>
            <a:r>
              <a:rPr lang="en-GB" sz="1600" dirty="0"/>
              <a:t>, aby </a:t>
            </a:r>
            <a:r>
              <a:rPr lang="en-GB" sz="1600" dirty="0" err="1"/>
              <a:t>uzyskać</a:t>
            </a:r>
            <a:r>
              <a:rPr lang="en-GB" sz="1600" dirty="0"/>
              <a:t> </a:t>
            </a:r>
            <a:r>
              <a:rPr lang="en-GB" sz="1600" dirty="0" err="1"/>
              <a:t>optymalne</a:t>
            </a:r>
            <a:r>
              <a:rPr lang="en-GB" sz="1600" dirty="0"/>
              <a:t> </a:t>
            </a:r>
            <a:r>
              <a:rPr lang="en-GB" sz="1600" dirty="0" err="1"/>
              <a:t>wyniki</a:t>
            </a:r>
            <a:r>
              <a:rPr lang="en-GB" sz="1600" dirty="0"/>
              <a:t>.</a:t>
            </a:r>
          </a:p>
          <a:p>
            <a:r>
              <a:rPr lang="en-GB" sz="1600" b="1" dirty="0" err="1"/>
              <a:t>Praktyczne</a:t>
            </a:r>
            <a:r>
              <a:rPr lang="en-GB" sz="1600" b="1" dirty="0"/>
              <a:t> </a:t>
            </a:r>
            <a:r>
              <a:rPr lang="en-GB" sz="1600" b="1" dirty="0" err="1"/>
              <a:t>zastosowania</a:t>
            </a:r>
            <a:r>
              <a:rPr lang="en-GB" sz="1600" b="1" dirty="0"/>
              <a:t>: </a:t>
            </a:r>
            <a:r>
              <a:rPr lang="en-GB" sz="1600" dirty="0"/>
              <a:t>SVN jest </a:t>
            </a:r>
            <a:r>
              <a:rPr lang="en-GB" sz="1600" dirty="0" err="1"/>
              <a:t>powszechnie</a:t>
            </a:r>
            <a:r>
              <a:rPr lang="en-GB" sz="1600" dirty="0"/>
              <a:t> </a:t>
            </a:r>
            <a:r>
              <a:rPr lang="en-GB" sz="1600" dirty="0" err="1"/>
              <a:t>stosowany</a:t>
            </a:r>
            <a:r>
              <a:rPr lang="en-GB" sz="1600" dirty="0"/>
              <a:t> w </a:t>
            </a:r>
            <a:r>
              <a:rPr lang="en-GB" sz="1600" dirty="0" err="1"/>
              <a:t>zadaniach</a:t>
            </a:r>
            <a:r>
              <a:rPr lang="en-GB" sz="1600" dirty="0"/>
              <a:t> </a:t>
            </a:r>
            <a:r>
              <a:rPr lang="en-GB" sz="1600" dirty="0" err="1"/>
              <a:t>rozpoznawania</a:t>
            </a:r>
            <a:r>
              <a:rPr lang="en-GB" sz="1600" dirty="0"/>
              <a:t> </a:t>
            </a:r>
            <a:r>
              <a:rPr lang="en-GB" sz="1600" dirty="0" err="1"/>
              <a:t>obrazów</a:t>
            </a:r>
            <a:r>
              <a:rPr lang="en-GB" sz="1600" dirty="0"/>
              <a:t>, </a:t>
            </a:r>
            <a:r>
              <a:rPr lang="en-GB" sz="1600" dirty="0" err="1"/>
              <a:t>analizy</a:t>
            </a:r>
            <a:r>
              <a:rPr lang="en-GB" sz="1600" dirty="0"/>
              <a:t> </a:t>
            </a:r>
            <a:r>
              <a:rPr lang="en-GB" sz="1600" dirty="0" err="1"/>
              <a:t>tekstu</a:t>
            </a:r>
            <a:r>
              <a:rPr lang="en-GB" sz="1600" dirty="0"/>
              <a:t> (np. </a:t>
            </a:r>
            <a:r>
              <a:rPr lang="en-GB" sz="1600" dirty="0" err="1"/>
              <a:t>klasyfikacja</a:t>
            </a:r>
            <a:r>
              <a:rPr lang="en-GB" sz="1600" dirty="0"/>
              <a:t> e-</a:t>
            </a:r>
            <a:r>
              <a:rPr lang="en-GB" sz="1600" dirty="0" err="1"/>
              <a:t>maili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spam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nie</a:t>
            </a:r>
            <a:r>
              <a:rPr lang="en-GB" sz="1600" dirty="0"/>
              <a:t>-spam) </a:t>
            </a:r>
            <a:r>
              <a:rPr lang="en-GB" sz="1600" dirty="0" err="1"/>
              <a:t>oraz</a:t>
            </a:r>
            <a:r>
              <a:rPr lang="en-GB" sz="1600" dirty="0"/>
              <a:t> w </a:t>
            </a:r>
            <a:r>
              <a:rPr lang="en-GB" sz="1600" dirty="0" err="1"/>
              <a:t>bioinformatyce</a:t>
            </a:r>
            <a:r>
              <a:rPr lang="en-GB" sz="1600" dirty="0"/>
              <a:t>, np. do </a:t>
            </a:r>
            <a:r>
              <a:rPr lang="en-GB" sz="1600" dirty="0" err="1"/>
              <a:t>klasyfikacji</a:t>
            </a:r>
            <a:r>
              <a:rPr lang="en-GB" sz="1600" dirty="0"/>
              <a:t> </a:t>
            </a:r>
            <a:r>
              <a:rPr lang="en-GB" sz="1600" dirty="0" err="1"/>
              <a:t>białek</a:t>
            </a:r>
            <a:r>
              <a:rPr lang="en-GB" sz="1600" dirty="0"/>
              <a:t> </a:t>
            </a:r>
            <a:r>
              <a:rPr lang="en-GB" sz="1600" dirty="0" err="1"/>
              <a:t>lub</a:t>
            </a:r>
            <a:r>
              <a:rPr lang="en-GB" sz="1600" dirty="0"/>
              <a:t> </a:t>
            </a:r>
            <a:r>
              <a:rPr lang="en-GB" sz="1600" dirty="0" err="1"/>
              <a:t>przewidywania</a:t>
            </a:r>
            <a:r>
              <a:rPr lang="en-GB" sz="1600" dirty="0"/>
              <a:t>, </a:t>
            </a:r>
            <a:r>
              <a:rPr lang="en-GB" sz="1600" dirty="0" err="1"/>
              <a:t>czy</a:t>
            </a:r>
            <a:r>
              <a:rPr lang="en-GB" sz="1600" dirty="0"/>
              <a:t> </a:t>
            </a:r>
            <a:r>
              <a:rPr lang="en-GB" sz="1600" dirty="0" err="1"/>
              <a:t>nowotwór</a:t>
            </a:r>
            <a:r>
              <a:rPr lang="en-GB" sz="1600" dirty="0"/>
              <a:t> jest </a:t>
            </a:r>
            <a:r>
              <a:rPr lang="en-GB" sz="1600" dirty="0" err="1"/>
              <a:t>złośliwy</a:t>
            </a:r>
            <a:r>
              <a:rPr lang="en-GB" sz="1600" dirty="0"/>
              <a:t>. </a:t>
            </a:r>
            <a:r>
              <a:rPr lang="en-GB" sz="1600" dirty="0" err="1"/>
              <a:t>Algorytm</a:t>
            </a:r>
            <a:r>
              <a:rPr lang="en-GB" sz="1600" dirty="0"/>
              <a:t> </a:t>
            </a:r>
            <a:r>
              <a:rPr lang="en-GB" sz="1600" dirty="0" err="1"/>
              <a:t>sprawdza</a:t>
            </a:r>
            <a:r>
              <a:rPr lang="en-GB" sz="1600" dirty="0"/>
              <a:t> </a:t>
            </a:r>
            <a:r>
              <a:rPr lang="en-GB" sz="1600" dirty="0" err="1"/>
              <a:t>się</a:t>
            </a:r>
            <a:r>
              <a:rPr lang="en-GB" sz="1600" dirty="0"/>
              <a:t> </a:t>
            </a:r>
            <a:r>
              <a:rPr lang="en-GB" sz="1600" dirty="0" err="1"/>
              <a:t>również</a:t>
            </a:r>
            <a:r>
              <a:rPr lang="en-GB" sz="1600" dirty="0"/>
              <a:t> w </a:t>
            </a:r>
            <a:r>
              <a:rPr lang="en-GB" sz="1600" dirty="0" err="1"/>
              <a:t>problemach</a:t>
            </a:r>
            <a:r>
              <a:rPr lang="en-GB" sz="1600" dirty="0"/>
              <a:t> </a:t>
            </a:r>
            <a:r>
              <a:rPr lang="en-GB" sz="1600" dirty="0" err="1"/>
              <a:t>rozpoznawania</a:t>
            </a:r>
            <a:r>
              <a:rPr lang="en-GB" sz="1600" dirty="0"/>
              <a:t> </a:t>
            </a:r>
            <a:r>
              <a:rPr lang="en-GB" sz="1600" dirty="0" err="1"/>
              <a:t>mowy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analizy</a:t>
            </a:r>
            <a:r>
              <a:rPr lang="en-GB" sz="1600" dirty="0"/>
              <a:t> </a:t>
            </a:r>
            <a:r>
              <a:rPr lang="en-GB" sz="1600" dirty="0" err="1"/>
              <a:t>rynku</a:t>
            </a:r>
            <a:r>
              <a:rPr lang="en-GB" sz="1600" dirty="0"/>
              <a:t>.</a:t>
            </a:r>
          </a:p>
          <a:p>
            <a:r>
              <a:rPr lang="en-GB" sz="1600" b="1" dirty="0" err="1"/>
              <a:t>Podsumowanie</a:t>
            </a:r>
            <a:r>
              <a:rPr lang="en-GB" sz="1600" b="1" dirty="0"/>
              <a:t>: </a:t>
            </a:r>
            <a:r>
              <a:rPr lang="en-GB" sz="1600" dirty="0"/>
              <a:t>SVN to </a:t>
            </a:r>
            <a:r>
              <a:rPr lang="en-GB" sz="1600" dirty="0" err="1"/>
              <a:t>potężny</a:t>
            </a:r>
            <a:r>
              <a:rPr lang="en-GB" sz="1600" dirty="0"/>
              <a:t> </a:t>
            </a:r>
            <a:r>
              <a:rPr lang="en-GB" sz="1600" dirty="0" err="1"/>
              <a:t>algorytm</a:t>
            </a:r>
            <a:r>
              <a:rPr lang="en-GB" sz="1600" dirty="0"/>
              <a:t> </a:t>
            </a:r>
            <a:r>
              <a:rPr lang="en-GB" sz="1600" dirty="0" err="1"/>
              <a:t>klasyfikacyjny</a:t>
            </a:r>
            <a:r>
              <a:rPr lang="en-GB" sz="1600" dirty="0"/>
              <a:t>, </a:t>
            </a:r>
            <a:r>
              <a:rPr lang="en-GB" sz="1600" dirty="0" err="1"/>
              <a:t>który</a:t>
            </a:r>
            <a:r>
              <a:rPr lang="en-GB" sz="1600" dirty="0"/>
              <a:t> </a:t>
            </a:r>
            <a:r>
              <a:rPr lang="en-GB" sz="1600" dirty="0" err="1"/>
              <a:t>działa</a:t>
            </a:r>
            <a:r>
              <a:rPr lang="en-GB" sz="1600" dirty="0"/>
              <a:t> </a:t>
            </a:r>
            <a:r>
              <a:rPr lang="en-GB" sz="1600" dirty="0" err="1"/>
              <a:t>poprzez</a:t>
            </a:r>
            <a:r>
              <a:rPr lang="en-GB" sz="1600" dirty="0"/>
              <a:t> </a:t>
            </a:r>
            <a:r>
              <a:rPr lang="en-GB" sz="1600" dirty="0" err="1"/>
              <a:t>znalezienie</a:t>
            </a:r>
            <a:r>
              <a:rPr lang="en-GB" sz="1600" dirty="0"/>
              <a:t> </a:t>
            </a:r>
            <a:r>
              <a:rPr lang="en-GB" sz="1600" dirty="0" err="1"/>
              <a:t>hiperpowierzchni</a:t>
            </a:r>
            <a:r>
              <a:rPr lang="en-GB" sz="1600" dirty="0"/>
              <a:t> </a:t>
            </a:r>
            <a:r>
              <a:rPr lang="en-GB" sz="1600" dirty="0" err="1"/>
              <a:t>najlepiej</a:t>
            </a:r>
            <a:r>
              <a:rPr lang="en-GB" sz="1600" dirty="0"/>
              <a:t> </a:t>
            </a:r>
            <a:r>
              <a:rPr lang="en-GB" sz="1600" dirty="0" err="1"/>
              <a:t>oddzielającej</a:t>
            </a:r>
            <a:r>
              <a:rPr lang="en-GB" sz="1600" dirty="0"/>
              <a:t> </a:t>
            </a:r>
            <a:r>
              <a:rPr lang="en-GB" sz="1600" dirty="0" err="1"/>
              <a:t>dane</a:t>
            </a:r>
            <a:r>
              <a:rPr lang="en-GB" sz="1600" dirty="0"/>
              <a:t> </a:t>
            </a:r>
            <a:r>
              <a:rPr lang="en-GB" sz="1600" dirty="0" err="1"/>
              <a:t>klasy</a:t>
            </a:r>
            <a:r>
              <a:rPr lang="en-GB" sz="1600" dirty="0"/>
              <a:t>. Jest </a:t>
            </a:r>
            <a:r>
              <a:rPr lang="en-GB" sz="1600" dirty="0" err="1"/>
              <a:t>szczególnie</a:t>
            </a:r>
            <a:r>
              <a:rPr lang="en-GB" sz="1600" dirty="0"/>
              <a:t> </a:t>
            </a:r>
            <a:r>
              <a:rPr lang="en-GB" sz="1600" dirty="0" err="1"/>
              <a:t>skuteczny</a:t>
            </a:r>
            <a:r>
              <a:rPr lang="en-GB" sz="1600" dirty="0"/>
              <a:t> w </a:t>
            </a:r>
            <a:r>
              <a:rPr lang="en-GB" sz="1600" dirty="0" err="1"/>
              <a:t>przypadku</a:t>
            </a:r>
            <a:r>
              <a:rPr lang="en-GB" sz="1600" dirty="0"/>
              <a:t> </a:t>
            </a:r>
            <a:r>
              <a:rPr lang="en-GB" sz="1600" dirty="0" err="1"/>
              <a:t>małych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średnich</a:t>
            </a:r>
            <a:r>
              <a:rPr lang="en-GB" sz="1600" dirty="0"/>
              <a:t> </a:t>
            </a:r>
            <a:r>
              <a:rPr lang="en-GB" sz="1600" dirty="0" err="1"/>
              <a:t>zbiorów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, </a:t>
            </a:r>
            <a:r>
              <a:rPr lang="en-GB" sz="1600" dirty="0" err="1"/>
              <a:t>oferując</a:t>
            </a:r>
            <a:r>
              <a:rPr lang="en-GB" sz="1600" dirty="0"/>
              <a:t> </a:t>
            </a:r>
            <a:r>
              <a:rPr lang="en-GB" sz="1600" dirty="0" err="1"/>
              <a:t>dobrą</a:t>
            </a:r>
            <a:r>
              <a:rPr lang="en-GB" sz="1600" dirty="0"/>
              <a:t> </a:t>
            </a:r>
            <a:r>
              <a:rPr lang="en-GB" sz="1600" dirty="0" err="1"/>
              <a:t>wydajność</a:t>
            </a:r>
            <a:r>
              <a:rPr lang="en-GB" sz="1600" dirty="0"/>
              <a:t> w </a:t>
            </a:r>
            <a:r>
              <a:rPr lang="en-GB" sz="1600" dirty="0" err="1"/>
              <a:t>klasyfikacji</a:t>
            </a:r>
            <a:r>
              <a:rPr lang="en-GB" sz="1600" dirty="0"/>
              <a:t> </a:t>
            </a:r>
            <a:r>
              <a:rPr lang="en-GB" sz="1600" dirty="0" err="1"/>
              <a:t>binarnej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wieloklasowej</a:t>
            </a:r>
            <a:r>
              <a:rPr lang="en-GB" sz="1600" dirty="0"/>
              <a:t>. </a:t>
            </a:r>
            <a:r>
              <a:rPr lang="en-GB" sz="1600" dirty="0" err="1"/>
              <a:t>Choć</a:t>
            </a:r>
            <a:r>
              <a:rPr lang="en-GB" sz="1600" dirty="0"/>
              <a:t> </a:t>
            </a:r>
            <a:r>
              <a:rPr lang="en-GB" sz="1600" dirty="0" err="1"/>
              <a:t>wymaga</a:t>
            </a:r>
            <a:r>
              <a:rPr lang="en-GB" sz="1600" dirty="0"/>
              <a:t> </a:t>
            </a:r>
            <a:r>
              <a:rPr lang="en-GB" sz="1600" dirty="0" err="1"/>
              <a:t>odpowiedniego</a:t>
            </a:r>
            <a:r>
              <a:rPr lang="en-GB" sz="1600" dirty="0"/>
              <a:t> </a:t>
            </a:r>
            <a:r>
              <a:rPr lang="en-GB" sz="1600" dirty="0" err="1"/>
              <a:t>dostosowania</a:t>
            </a:r>
            <a:r>
              <a:rPr lang="en-GB" sz="1600" dirty="0"/>
              <a:t> </a:t>
            </a:r>
            <a:r>
              <a:rPr lang="en-GB" sz="1600" dirty="0" err="1"/>
              <a:t>parametrów</a:t>
            </a:r>
            <a:r>
              <a:rPr lang="en-GB" sz="1600" dirty="0"/>
              <a:t>, jest </a:t>
            </a:r>
            <a:r>
              <a:rPr lang="en-GB" sz="1600" dirty="0" err="1"/>
              <a:t>ceniony</a:t>
            </a:r>
            <a:r>
              <a:rPr lang="en-GB" sz="1600" dirty="0"/>
              <a:t> za </a:t>
            </a:r>
            <a:r>
              <a:rPr lang="en-GB" sz="1600" dirty="0" err="1"/>
              <a:t>swoje</a:t>
            </a:r>
            <a:r>
              <a:rPr lang="en-GB" sz="1600" dirty="0"/>
              <a:t> </a:t>
            </a:r>
            <a:r>
              <a:rPr lang="en-GB" sz="1600" dirty="0" err="1"/>
              <a:t>precyzyjne</a:t>
            </a:r>
            <a:r>
              <a:rPr lang="en-GB" sz="1600" dirty="0"/>
              <a:t> </a:t>
            </a:r>
            <a:r>
              <a:rPr lang="en-GB" sz="1600" dirty="0" err="1"/>
              <a:t>wyniki</a:t>
            </a:r>
            <a:r>
              <a:rPr lang="en-GB" sz="1600" dirty="0"/>
              <a:t> w </a:t>
            </a:r>
            <a:r>
              <a:rPr lang="en-GB" sz="1600" dirty="0" err="1"/>
              <a:t>różnych</a:t>
            </a:r>
            <a:r>
              <a:rPr lang="en-GB" sz="1600" dirty="0"/>
              <a:t> </a:t>
            </a:r>
            <a:r>
              <a:rPr lang="en-GB" sz="1600" dirty="0" err="1"/>
              <a:t>dziedzinach</a:t>
            </a:r>
            <a:r>
              <a:rPr lang="en-GB" sz="1600" dirty="0"/>
              <a:t>, w </a:t>
            </a:r>
            <a:r>
              <a:rPr lang="en-GB" sz="1600" dirty="0" err="1"/>
              <a:t>tym</a:t>
            </a:r>
            <a:r>
              <a:rPr lang="en-GB" sz="1600" dirty="0"/>
              <a:t> w </a:t>
            </a:r>
            <a:r>
              <a:rPr lang="en-GB" sz="1600" dirty="0" err="1"/>
              <a:t>analizie</a:t>
            </a:r>
            <a:r>
              <a:rPr lang="en-GB" sz="1600" dirty="0"/>
              <a:t> </a:t>
            </a:r>
            <a:r>
              <a:rPr lang="en-GB" sz="1600" dirty="0" err="1"/>
              <a:t>obrazów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 </a:t>
            </a:r>
            <a:r>
              <a:rPr lang="en-GB" sz="1600" dirty="0" err="1"/>
              <a:t>biologicznych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33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2E91-8BCE-CCCC-C3BC-5B5053EE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Zastosowanie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klasyfikacyjnych</a:t>
            </a:r>
            <a:r>
              <a:rPr lang="en-GB" dirty="0"/>
              <a:t> w </a:t>
            </a:r>
            <a:r>
              <a:rPr lang="en-GB" dirty="0" err="1"/>
              <a:t>systemach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lotniskach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E488-119F-AE2F-C788-35FA17A9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Warto</a:t>
            </a:r>
            <a:r>
              <a:rPr lang="en-GB" dirty="0"/>
              <a:t> </a:t>
            </a:r>
            <a:r>
              <a:rPr lang="en-GB" dirty="0" err="1"/>
              <a:t>wspomnieć</a:t>
            </a:r>
            <a:r>
              <a:rPr lang="en-GB" dirty="0"/>
              <a:t> o </a:t>
            </a:r>
            <a:r>
              <a:rPr lang="en-GB" dirty="0" err="1"/>
              <a:t>interesującym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praktycznym</a:t>
            </a:r>
            <a:r>
              <a:rPr lang="en-GB" dirty="0"/>
              <a:t> </a:t>
            </a:r>
            <a:r>
              <a:rPr lang="en-GB" dirty="0" err="1"/>
              <a:t>zastosowaniu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klasyfikacyjnych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spotkać</a:t>
            </a:r>
            <a:r>
              <a:rPr lang="en-GB" dirty="0"/>
              <a:t> w </a:t>
            </a:r>
            <a:r>
              <a:rPr lang="en-GB" dirty="0" err="1"/>
              <a:t>codziennym</a:t>
            </a:r>
            <a:r>
              <a:rPr lang="en-GB" dirty="0"/>
              <a:t> </a:t>
            </a:r>
            <a:r>
              <a:rPr lang="en-GB" dirty="0" err="1"/>
              <a:t>życiu</a:t>
            </a:r>
            <a:r>
              <a:rPr lang="en-GB" dirty="0"/>
              <a:t>, </a:t>
            </a:r>
            <a:r>
              <a:rPr lang="en-GB" dirty="0" err="1"/>
              <a:t>choć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zawsze</a:t>
            </a:r>
            <a:r>
              <a:rPr lang="en-GB" dirty="0"/>
              <a:t> </a:t>
            </a:r>
            <a:r>
              <a:rPr lang="en-GB" dirty="0" err="1"/>
              <a:t>jesteśmy</a:t>
            </a:r>
            <a:r>
              <a:rPr lang="en-GB" dirty="0"/>
              <a:t>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świadomi</a:t>
            </a:r>
            <a:r>
              <a:rPr lang="en-GB" dirty="0"/>
              <a:t> – w </a:t>
            </a:r>
            <a:r>
              <a:rPr lang="en-GB" dirty="0" err="1"/>
              <a:t>systemach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lotniskach</a:t>
            </a:r>
            <a:r>
              <a:rPr lang="en-GB" dirty="0"/>
              <a:t>. </a:t>
            </a:r>
            <a:r>
              <a:rPr lang="en-GB" dirty="0" err="1"/>
              <a:t>Skanery</a:t>
            </a:r>
            <a:r>
              <a:rPr lang="en-GB" dirty="0"/>
              <a:t> </a:t>
            </a:r>
            <a:r>
              <a:rPr lang="en-GB" dirty="0" err="1"/>
              <a:t>bagażowe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analizują</a:t>
            </a:r>
            <a:r>
              <a:rPr lang="en-GB" dirty="0"/>
              <a:t> </a:t>
            </a:r>
            <a:r>
              <a:rPr lang="en-GB" dirty="0" err="1"/>
              <a:t>przedmioty</a:t>
            </a:r>
            <a:r>
              <a:rPr lang="en-GB" dirty="0"/>
              <a:t> w </a:t>
            </a:r>
            <a:r>
              <a:rPr lang="en-GB" dirty="0" err="1"/>
              <a:t>walizkach</a:t>
            </a:r>
            <a:r>
              <a:rPr lang="en-GB" dirty="0"/>
              <a:t>, </a:t>
            </a:r>
            <a:r>
              <a:rPr lang="en-GB" dirty="0" err="1"/>
              <a:t>korzystają</a:t>
            </a:r>
            <a:r>
              <a:rPr lang="en-GB" dirty="0"/>
              <a:t> z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klasyfikacyjnych</a:t>
            </a:r>
            <a:r>
              <a:rPr lang="en-GB" dirty="0"/>
              <a:t> do </a:t>
            </a:r>
            <a:r>
              <a:rPr lang="en-GB" dirty="0" err="1"/>
              <a:t>identyfikacji</a:t>
            </a:r>
            <a:r>
              <a:rPr lang="en-GB" dirty="0"/>
              <a:t> </a:t>
            </a:r>
            <a:r>
              <a:rPr lang="en-GB" dirty="0" err="1"/>
              <a:t>niebezpiecznych</a:t>
            </a:r>
            <a:r>
              <a:rPr lang="en-GB" dirty="0"/>
              <a:t> </a:t>
            </a:r>
            <a:r>
              <a:rPr lang="en-GB" dirty="0" err="1"/>
              <a:t>obiektów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broń</a:t>
            </a:r>
            <a:r>
              <a:rPr lang="en-GB" dirty="0"/>
              <a:t>, </a:t>
            </a:r>
            <a:r>
              <a:rPr lang="en-GB" dirty="0" err="1"/>
              <a:t>substancje</a:t>
            </a:r>
            <a:r>
              <a:rPr lang="en-GB" dirty="0"/>
              <a:t> </a:t>
            </a:r>
            <a:r>
              <a:rPr lang="en-GB" dirty="0" err="1"/>
              <a:t>wybuchowe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inne</a:t>
            </a:r>
            <a:r>
              <a:rPr lang="en-GB" dirty="0"/>
              <a:t> </a:t>
            </a:r>
            <a:r>
              <a:rPr lang="en-GB" dirty="0" err="1"/>
              <a:t>przedmioty</a:t>
            </a:r>
            <a:r>
              <a:rPr lang="en-GB" dirty="0"/>
              <a:t> </a:t>
            </a:r>
            <a:r>
              <a:rPr lang="en-GB" dirty="0" err="1"/>
              <a:t>mogące</a:t>
            </a:r>
            <a:r>
              <a:rPr lang="en-GB" dirty="0"/>
              <a:t> </a:t>
            </a:r>
            <a:r>
              <a:rPr lang="en-GB" dirty="0" err="1"/>
              <a:t>stanowić</a:t>
            </a:r>
            <a:r>
              <a:rPr lang="en-GB" dirty="0"/>
              <a:t> </a:t>
            </a:r>
            <a:r>
              <a:rPr lang="en-GB" dirty="0" err="1"/>
              <a:t>zagrożenie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Jak to </a:t>
            </a:r>
            <a:r>
              <a:rPr lang="en-GB" b="1" dirty="0" err="1"/>
              <a:t>działa</a:t>
            </a:r>
            <a:r>
              <a:rPr lang="en-GB" b="1" dirty="0"/>
              <a:t>?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klasyfikacyjne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trenowane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ogromnej</a:t>
            </a:r>
            <a:r>
              <a:rPr lang="en-GB" dirty="0"/>
              <a:t> </a:t>
            </a:r>
            <a:r>
              <a:rPr lang="en-GB" dirty="0" err="1"/>
              <a:t>ilości</a:t>
            </a:r>
            <a:r>
              <a:rPr lang="en-GB" dirty="0"/>
              <a:t> </a:t>
            </a:r>
            <a:r>
              <a:rPr lang="en-GB" dirty="0" err="1"/>
              <a:t>zdjęć</a:t>
            </a:r>
            <a:r>
              <a:rPr lang="en-GB" dirty="0"/>
              <a:t> </a:t>
            </a:r>
            <a:r>
              <a:rPr lang="en-GB" dirty="0" err="1"/>
              <a:t>przedmiotów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niebezpieczne</a:t>
            </a:r>
            <a:r>
              <a:rPr lang="en-GB" dirty="0"/>
              <a:t>,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bezpieczne</a:t>
            </a:r>
            <a:r>
              <a:rPr lang="en-GB" dirty="0"/>
              <a:t>. Na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kształtu</a:t>
            </a:r>
            <a:r>
              <a:rPr lang="en-GB" dirty="0"/>
              <a:t>, </a:t>
            </a:r>
            <a:r>
              <a:rPr lang="en-GB" dirty="0" err="1"/>
              <a:t>materiału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innych</a:t>
            </a:r>
            <a:r>
              <a:rPr lang="en-GB" dirty="0"/>
              <a:t> </a:t>
            </a:r>
            <a:r>
              <a:rPr lang="en-GB" dirty="0" err="1"/>
              <a:t>właściwości</a:t>
            </a:r>
            <a:r>
              <a:rPr lang="en-GB" dirty="0"/>
              <a:t>,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decyduje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dany</a:t>
            </a:r>
            <a:r>
              <a:rPr lang="en-GB" dirty="0"/>
              <a:t> </a:t>
            </a:r>
            <a:r>
              <a:rPr lang="en-GB" dirty="0" err="1"/>
              <a:t>przedmiot</a:t>
            </a:r>
            <a:r>
              <a:rPr lang="en-GB" dirty="0"/>
              <a:t> </a:t>
            </a:r>
            <a:r>
              <a:rPr lang="en-GB" dirty="0" err="1"/>
              <a:t>należy</a:t>
            </a:r>
            <a:r>
              <a:rPr lang="en-GB" dirty="0"/>
              <a:t> do </a:t>
            </a:r>
            <a:r>
              <a:rPr lang="en-GB" dirty="0" err="1"/>
              <a:t>kategorii</a:t>
            </a:r>
            <a:r>
              <a:rPr lang="en-GB" dirty="0"/>
              <a:t> „</a:t>
            </a:r>
            <a:r>
              <a:rPr lang="en-GB" dirty="0" err="1"/>
              <a:t>bezpieczny</a:t>
            </a:r>
            <a:r>
              <a:rPr lang="en-GB" dirty="0"/>
              <a:t>” </a:t>
            </a:r>
            <a:r>
              <a:rPr lang="en-GB" dirty="0" err="1"/>
              <a:t>czy</a:t>
            </a:r>
            <a:r>
              <a:rPr lang="en-GB" dirty="0"/>
              <a:t> „</a:t>
            </a:r>
            <a:r>
              <a:rPr lang="en-GB" dirty="0" err="1"/>
              <a:t>niebezpieczny</a:t>
            </a:r>
            <a:r>
              <a:rPr lang="en-GB" dirty="0"/>
              <a:t>”. </a:t>
            </a:r>
            <a:r>
              <a:rPr lang="en-GB" dirty="0" err="1"/>
              <a:t>Jeśli</a:t>
            </a:r>
            <a:r>
              <a:rPr lang="en-GB" dirty="0"/>
              <a:t> system </a:t>
            </a:r>
            <a:r>
              <a:rPr lang="en-GB" dirty="0" err="1"/>
              <a:t>wykryje</a:t>
            </a:r>
            <a:r>
              <a:rPr lang="en-GB" dirty="0"/>
              <a:t> </a:t>
            </a:r>
            <a:r>
              <a:rPr lang="en-GB" dirty="0" err="1"/>
              <a:t>przedmiot</a:t>
            </a:r>
            <a:r>
              <a:rPr lang="en-GB" dirty="0"/>
              <a:t> </a:t>
            </a:r>
            <a:r>
              <a:rPr lang="en-GB" dirty="0" err="1"/>
              <a:t>uznany</a:t>
            </a:r>
            <a:r>
              <a:rPr lang="en-GB" dirty="0"/>
              <a:t> za </a:t>
            </a:r>
            <a:r>
              <a:rPr lang="en-GB" dirty="0" err="1"/>
              <a:t>niebezpieczny</a:t>
            </a:r>
            <a:r>
              <a:rPr lang="en-GB" dirty="0"/>
              <a:t>,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uruchomić</a:t>
            </a:r>
            <a:r>
              <a:rPr lang="en-GB" dirty="0"/>
              <a:t> alarm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wezwać</a:t>
            </a:r>
            <a:r>
              <a:rPr lang="en-GB" dirty="0"/>
              <a:t> </a:t>
            </a:r>
            <a:r>
              <a:rPr lang="en-GB" dirty="0" err="1"/>
              <a:t>ochronę</a:t>
            </a:r>
            <a:r>
              <a:rPr lang="en-GB" dirty="0"/>
              <a:t> do </a:t>
            </a:r>
            <a:r>
              <a:rPr lang="en-GB" dirty="0" err="1"/>
              <a:t>sprawdzenia</a:t>
            </a:r>
            <a:r>
              <a:rPr lang="en-GB" dirty="0"/>
              <a:t> </a:t>
            </a:r>
            <a:r>
              <a:rPr lang="en-GB" dirty="0" err="1"/>
              <a:t>bagażu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Przykład</a:t>
            </a:r>
            <a:r>
              <a:rPr lang="en-GB" b="1" dirty="0"/>
              <a:t> </a:t>
            </a:r>
            <a:r>
              <a:rPr lang="en-GB" b="1" dirty="0" err="1"/>
              <a:t>algorytmu</a:t>
            </a:r>
            <a:r>
              <a:rPr lang="en-GB" b="1" dirty="0"/>
              <a:t>:</a:t>
            </a:r>
            <a:r>
              <a:rPr lang="en-GB" dirty="0"/>
              <a:t> KNN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porównać</a:t>
            </a:r>
            <a:r>
              <a:rPr lang="en-GB" dirty="0"/>
              <a:t> </a:t>
            </a:r>
            <a:r>
              <a:rPr lang="en-GB" dirty="0" err="1"/>
              <a:t>kształt</a:t>
            </a:r>
            <a:r>
              <a:rPr lang="en-GB" dirty="0"/>
              <a:t> </a:t>
            </a:r>
            <a:r>
              <a:rPr lang="en-GB" dirty="0" err="1"/>
              <a:t>przedmiotu</a:t>
            </a:r>
            <a:r>
              <a:rPr lang="en-GB" dirty="0"/>
              <a:t> z </a:t>
            </a:r>
            <a:r>
              <a:rPr lang="en-GB" dirty="0" err="1"/>
              <a:t>kształtami</a:t>
            </a:r>
            <a:r>
              <a:rPr lang="en-GB" dirty="0"/>
              <a:t> </a:t>
            </a:r>
            <a:r>
              <a:rPr lang="en-GB" dirty="0" err="1"/>
              <a:t>obiektów</a:t>
            </a:r>
            <a:r>
              <a:rPr lang="en-GB" dirty="0"/>
              <a:t> z </a:t>
            </a:r>
            <a:r>
              <a:rPr lang="en-GB" dirty="0" err="1"/>
              <a:t>bazy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by </a:t>
            </a:r>
            <a:r>
              <a:rPr lang="en-GB" dirty="0" err="1"/>
              <a:t>sprawdzić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jest </a:t>
            </a:r>
            <a:r>
              <a:rPr lang="en-GB" dirty="0" err="1"/>
              <a:t>podobny</a:t>
            </a:r>
            <a:r>
              <a:rPr lang="en-GB" dirty="0"/>
              <a:t> do </a:t>
            </a:r>
            <a:r>
              <a:rPr lang="en-GB" dirty="0" err="1"/>
              <a:t>czegoś</a:t>
            </a:r>
            <a:r>
              <a:rPr lang="en-GB" dirty="0"/>
              <a:t> </a:t>
            </a:r>
            <a:r>
              <a:rPr lang="en-GB" dirty="0" err="1"/>
              <a:t>niebezpiecznego</a:t>
            </a:r>
            <a:r>
              <a:rPr lang="en-GB" dirty="0"/>
              <a:t>. Z </a:t>
            </a:r>
            <a:r>
              <a:rPr lang="en-GB" dirty="0" err="1"/>
              <a:t>kolei</a:t>
            </a:r>
            <a:r>
              <a:rPr lang="en-GB" dirty="0"/>
              <a:t> </a:t>
            </a:r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decyzyjne</a:t>
            </a:r>
            <a:r>
              <a:rPr lang="en-GB" dirty="0"/>
              <a:t> </a:t>
            </a:r>
            <a:r>
              <a:rPr lang="en-GB" dirty="0" err="1"/>
              <a:t>mogłyby</a:t>
            </a:r>
            <a:r>
              <a:rPr lang="en-GB" dirty="0"/>
              <a:t> </a:t>
            </a:r>
            <a:r>
              <a:rPr lang="en-GB" dirty="0" err="1"/>
              <a:t>zadawać</a:t>
            </a:r>
            <a:r>
              <a:rPr lang="en-GB" dirty="0"/>
              <a:t> </a:t>
            </a:r>
            <a:r>
              <a:rPr lang="en-GB" dirty="0" err="1"/>
              <a:t>pytania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temat</a:t>
            </a:r>
            <a:r>
              <a:rPr lang="en-GB" dirty="0"/>
              <a:t> </a:t>
            </a:r>
            <a:r>
              <a:rPr lang="en-GB" dirty="0" err="1"/>
              <a:t>cech</a:t>
            </a:r>
            <a:r>
              <a:rPr lang="en-GB" dirty="0"/>
              <a:t> </a:t>
            </a:r>
            <a:r>
              <a:rPr lang="en-GB" dirty="0" err="1"/>
              <a:t>obiektu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materiał</a:t>
            </a:r>
            <a:r>
              <a:rPr lang="en-GB" dirty="0"/>
              <a:t>, </a:t>
            </a:r>
            <a:r>
              <a:rPr lang="en-GB" dirty="0" err="1"/>
              <a:t>waga</a:t>
            </a:r>
            <a:r>
              <a:rPr lang="en-GB" dirty="0"/>
              <a:t>, </a:t>
            </a:r>
            <a:r>
              <a:rPr lang="en-GB" dirty="0" err="1"/>
              <a:t>kształt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tej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przeprowadzać</a:t>
            </a:r>
            <a:r>
              <a:rPr lang="en-GB" dirty="0"/>
              <a:t> </a:t>
            </a:r>
            <a:r>
              <a:rPr lang="en-GB" dirty="0" err="1"/>
              <a:t>klasyfikację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17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8A15-273A-245D-FB68-E981A3C4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algorytmów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B5B8-C142-C478-DB08-7F8763E8E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 </a:t>
            </a:r>
            <a:r>
              <a:rPr lang="en-GB" dirty="0" err="1"/>
              <a:t>najbliższych</a:t>
            </a:r>
            <a:r>
              <a:rPr lang="en-GB" dirty="0"/>
              <a:t> </a:t>
            </a:r>
            <a:r>
              <a:rPr lang="en-GB" dirty="0" err="1"/>
              <a:t>sąsiadów</a:t>
            </a:r>
            <a:r>
              <a:rPr lang="en-GB" dirty="0"/>
              <a:t>, </a:t>
            </a:r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decyzyjne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regresja</a:t>
            </a:r>
            <a:r>
              <a:rPr lang="en-GB" dirty="0"/>
              <a:t> </a:t>
            </a:r>
            <a:r>
              <a:rPr lang="en-GB" dirty="0" err="1"/>
              <a:t>logistyczna</a:t>
            </a:r>
            <a:r>
              <a:rPr lang="en-GB" dirty="0"/>
              <a:t> to </a:t>
            </a: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skuteczne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klasyfikacyjne</a:t>
            </a:r>
            <a:r>
              <a:rPr lang="en-GB" dirty="0"/>
              <a:t>. </a:t>
            </a:r>
            <a:r>
              <a:rPr lang="en-GB" dirty="0" err="1"/>
              <a:t>Każdy</a:t>
            </a:r>
            <a:r>
              <a:rPr lang="en-GB" dirty="0"/>
              <a:t> z </a:t>
            </a:r>
            <a:r>
              <a:rPr lang="en-GB" dirty="0" err="1"/>
              <a:t>nich</a:t>
            </a:r>
            <a:r>
              <a:rPr lang="en-GB" dirty="0"/>
              <a:t> </a:t>
            </a:r>
            <a:r>
              <a:rPr lang="en-GB" dirty="0" err="1"/>
              <a:t>działa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innej</a:t>
            </a:r>
            <a:r>
              <a:rPr lang="en-GB" dirty="0"/>
              <a:t> </a:t>
            </a:r>
            <a:r>
              <a:rPr lang="en-GB" dirty="0" err="1"/>
              <a:t>zasadzie</a:t>
            </a:r>
            <a:r>
              <a:rPr lang="en-GB" dirty="0"/>
              <a:t>: KNN –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zasadzie</a:t>
            </a:r>
            <a:r>
              <a:rPr lang="en-GB" dirty="0"/>
              <a:t> </a:t>
            </a:r>
            <a:r>
              <a:rPr lang="en-GB" dirty="0" err="1"/>
              <a:t>podobieństwa</a:t>
            </a:r>
            <a:r>
              <a:rPr lang="en-GB" dirty="0"/>
              <a:t>, </a:t>
            </a:r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decyzyjne</a:t>
            </a:r>
            <a:r>
              <a:rPr lang="en-GB" dirty="0"/>
              <a:t> –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zasadzie</a:t>
            </a:r>
            <a:r>
              <a:rPr lang="en-GB" dirty="0"/>
              <a:t> </a:t>
            </a:r>
            <a:r>
              <a:rPr lang="en-GB" dirty="0" err="1"/>
              <a:t>pytań</a:t>
            </a:r>
            <a:r>
              <a:rPr lang="en-GB" dirty="0"/>
              <a:t>, a </a:t>
            </a:r>
            <a:r>
              <a:rPr lang="en-GB" dirty="0" err="1"/>
              <a:t>regresja</a:t>
            </a:r>
            <a:r>
              <a:rPr lang="en-GB" dirty="0"/>
              <a:t> </a:t>
            </a:r>
            <a:r>
              <a:rPr lang="en-GB" dirty="0" err="1"/>
              <a:t>logistyczna</a:t>
            </a:r>
            <a:r>
              <a:rPr lang="en-GB" dirty="0"/>
              <a:t> –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bazie</a:t>
            </a:r>
            <a:r>
              <a:rPr lang="en-GB" dirty="0"/>
              <a:t> </a:t>
            </a:r>
            <a:r>
              <a:rPr lang="en-GB" dirty="0" err="1"/>
              <a:t>prawdopodobieństwa</a:t>
            </a:r>
            <a:r>
              <a:rPr lang="en-GB" dirty="0"/>
              <a:t>. </a:t>
            </a:r>
            <a:r>
              <a:rPr lang="en-GB" dirty="0" err="1"/>
              <a:t>Wybór</a:t>
            </a:r>
            <a:r>
              <a:rPr lang="en-GB" dirty="0"/>
              <a:t> </a:t>
            </a:r>
            <a:r>
              <a:rPr lang="en-GB" dirty="0" err="1"/>
              <a:t>odpowiedniego</a:t>
            </a:r>
            <a:r>
              <a:rPr lang="en-GB" dirty="0"/>
              <a:t> </a:t>
            </a:r>
            <a:r>
              <a:rPr lang="en-GB" dirty="0" err="1"/>
              <a:t>algorytmu</a:t>
            </a:r>
            <a:r>
              <a:rPr lang="en-GB" dirty="0"/>
              <a:t> </a:t>
            </a:r>
            <a:r>
              <a:rPr lang="en-GB" dirty="0" err="1"/>
              <a:t>zależy</a:t>
            </a:r>
            <a:r>
              <a:rPr lang="en-GB" dirty="0"/>
              <a:t> od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problemu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dostępnych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ale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szeroko</a:t>
            </a:r>
            <a:r>
              <a:rPr lang="en-GB" dirty="0"/>
              <a:t> </a:t>
            </a:r>
            <a:r>
              <a:rPr lang="en-GB" dirty="0" err="1"/>
              <a:t>stosowane</a:t>
            </a:r>
            <a:r>
              <a:rPr lang="en-GB" dirty="0"/>
              <a:t>, od </a:t>
            </a:r>
            <a:r>
              <a:rPr lang="en-GB" dirty="0" err="1"/>
              <a:t>diagnostyki</a:t>
            </a:r>
            <a:r>
              <a:rPr lang="en-GB" dirty="0"/>
              <a:t> </a:t>
            </a:r>
            <a:r>
              <a:rPr lang="en-GB" dirty="0" err="1"/>
              <a:t>medycznej</a:t>
            </a:r>
            <a:r>
              <a:rPr lang="en-GB" dirty="0"/>
              <a:t> po </a:t>
            </a:r>
            <a:r>
              <a:rPr lang="en-GB" dirty="0" err="1"/>
              <a:t>bezpieczeństwo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lotniskach</a:t>
            </a:r>
            <a:r>
              <a:rPr lang="en-GB" dirty="0"/>
              <a:t>, co </a:t>
            </a:r>
            <a:r>
              <a:rPr lang="en-GB" dirty="0" err="1"/>
              <a:t>świadczy</a:t>
            </a:r>
            <a:r>
              <a:rPr lang="en-GB" dirty="0"/>
              <a:t> o ich </a:t>
            </a:r>
            <a:r>
              <a:rPr lang="en-GB" dirty="0" err="1"/>
              <a:t>ogromnej</a:t>
            </a:r>
            <a:r>
              <a:rPr lang="en-GB" dirty="0"/>
              <a:t> </a:t>
            </a:r>
            <a:r>
              <a:rPr lang="en-GB" dirty="0" err="1"/>
              <a:t>przydatności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wszechstronności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88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B5D2-F577-EE9E-FAAD-5E1EE82C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 „</a:t>
            </a:r>
            <a:r>
              <a:rPr lang="en-GB" dirty="0" err="1"/>
              <a:t>uczą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” </a:t>
            </a:r>
            <a:r>
              <a:rPr lang="en-GB" dirty="0" err="1"/>
              <a:t>klasyfikacji</a:t>
            </a:r>
            <a:r>
              <a:rPr lang="en-GB" dirty="0"/>
              <a:t>?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7CFD-6A3F-EE40-BF91-C34A23E7B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uczenia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klasyfikacyjnych</a:t>
            </a:r>
            <a:r>
              <a:rPr lang="en-GB" dirty="0"/>
              <a:t> to </a:t>
            </a:r>
            <a:r>
              <a:rPr lang="en-GB" dirty="0" err="1"/>
              <a:t>istotny</a:t>
            </a:r>
            <a:r>
              <a:rPr lang="en-GB" dirty="0"/>
              <a:t> </a:t>
            </a:r>
            <a:r>
              <a:rPr lang="en-GB" dirty="0" err="1"/>
              <a:t>krok</a:t>
            </a:r>
            <a:r>
              <a:rPr lang="en-GB" dirty="0"/>
              <a:t> w </a:t>
            </a:r>
            <a:r>
              <a:rPr lang="en-GB" dirty="0" err="1"/>
              <a:t>uczeniu</a:t>
            </a:r>
            <a:r>
              <a:rPr lang="en-GB" dirty="0"/>
              <a:t> </a:t>
            </a:r>
            <a:r>
              <a:rPr lang="en-GB" dirty="0" err="1"/>
              <a:t>maszynowym</a:t>
            </a:r>
            <a:r>
              <a:rPr lang="en-GB" dirty="0"/>
              <a:t>. </a:t>
            </a:r>
            <a:r>
              <a:rPr lang="en-GB" dirty="0" err="1"/>
              <a:t>Polega</a:t>
            </a:r>
            <a:r>
              <a:rPr lang="en-GB" dirty="0"/>
              <a:t> on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dostarczeniu</a:t>
            </a:r>
            <a:r>
              <a:rPr lang="en-GB" dirty="0"/>
              <a:t> </a:t>
            </a:r>
            <a:r>
              <a:rPr lang="en-GB" dirty="0" err="1"/>
              <a:t>algorytmowi</a:t>
            </a:r>
            <a:r>
              <a:rPr lang="en-GB" dirty="0"/>
              <a:t> </a:t>
            </a:r>
            <a:r>
              <a:rPr lang="en-GB" dirty="0" err="1"/>
              <a:t>dużej</a:t>
            </a:r>
            <a:r>
              <a:rPr lang="en-GB" dirty="0"/>
              <a:t> </a:t>
            </a:r>
            <a:r>
              <a:rPr lang="en-GB" dirty="0" err="1"/>
              <a:t>ilości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mają</a:t>
            </a:r>
            <a:r>
              <a:rPr lang="en-GB" dirty="0"/>
              <a:t> za </a:t>
            </a:r>
            <a:r>
              <a:rPr lang="en-GB" dirty="0" err="1"/>
              <a:t>zadanie</a:t>
            </a:r>
            <a:r>
              <a:rPr lang="en-GB" dirty="0"/>
              <a:t> </a:t>
            </a:r>
            <a:r>
              <a:rPr lang="en-GB" dirty="0" err="1"/>
              <a:t>nauczyć</a:t>
            </a:r>
            <a:r>
              <a:rPr lang="en-GB" dirty="0"/>
              <a:t> go </a:t>
            </a:r>
            <a:r>
              <a:rPr lang="en-GB" dirty="0" err="1"/>
              <a:t>rozróżniać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różnymi</a:t>
            </a:r>
            <a:r>
              <a:rPr lang="en-GB" dirty="0"/>
              <a:t> </a:t>
            </a:r>
            <a:r>
              <a:rPr lang="en-GB" dirty="0" err="1"/>
              <a:t>kategoriami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poprawnie</a:t>
            </a:r>
            <a:r>
              <a:rPr lang="en-GB" dirty="0"/>
              <a:t> </a:t>
            </a:r>
            <a:r>
              <a:rPr lang="en-GB" dirty="0" err="1"/>
              <a:t>przypisywać</a:t>
            </a:r>
            <a:r>
              <a:rPr lang="en-GB" dirty="0"/>
              <a:t> </a:t>
            </a:r>
            <a:r>
              <a:rPr lang="en-GB" dirty="0" err="1"/>
              <a:t>etykiety</a:t>
            </a:r>
            <a:r>
              <a:rPr lang="en-GB" dirty="0"/>
              <a:t> do </a:t>
            </a:r>
            <a:r>
              <a:rPr lang="en-GB" dirty="0" err="1"/>
              <a:t>nowych</a:t>
            </a:r>
            <a:r>
              <a:rPr lang="en-GB" dirty="0"/>
              <a:t> </a:t>
            </a:r>
            <a:r>
              <a:rPr lang="en-GB" dirty="0" err="1"/>
              <a:t>przypadków</a:t>
            </a:r>
            <a:r>
              <a:rPr lang="en-GB" dirty="0"/>
              <a:t>. </a:t>
            </a:r>
            <a:r>
              <a:rPr lang="en-GB" dirty="0" err="1"/>
              <a:t>Poniżej</a:t>
            </a:r>
            <a:r>
              <a:rPr lang="en-GB" dirty="0"/>
              <a:t> </a:t>
            </a:r>
            <a:r>
              <a:rPr lang="en-GB" dirty="0" err="1"/>
              <a:t>przedstawimy</a:t>
            </a:r>
            <a:r>
              <a:rPr lang="en-GB" dirty="0"/>
              <a:t> </a:t>
            </a:r>
            <a:r>
              <a:rPr lang="en-GB" dirty="0" err="1"/>
              <a:t>najważniejsze</a:t>
            </a:r>
            <a:r>
              <a:rPr lang="en-GB" dirty="0"/>
              <a:t> </a:t>
            </a:r>
            <a:r>
              <a:rPr lang="en-GB" dirty="0" err="1"/>
              <a:t>etapy</a:t>
            </a:r>
            <a:r>
              <a:rPr lang="en-GB" dirty="0"/>
              <a:t> </a:t>
            </a:r>
            <a:r>
              <a:rPr lang="en-GB" dirty="0" err="1"/>
              <a:t>tego</a:t>
            </a:r>
            <a:r>
              <a:rPr lang="en-GB" dirty="0"/>
              <a:t> </a:t>
            </a:r>
            <a:r>
              <a:rPr lang="en-GB" dirty="0" err="1"/>
              <a:t>procesu</a:t>
            </a:r>
            <a:r>
              <a:rPr lang="en-GB" dirty="0"/>
              <a:t>, </a:t>
            </a:r>
            <a:r>
              <a:rPr lang="en-GB" dirty="0" err="1"/>
              <a:t>uwzględniając</a:t>
            </a:r>
            <a:r>
              <a:rPr lang="en-GB" dirty="0"/>
              <a:t> </a:t>
            </a:r>
            <a:r>
              <a:rPr lang="en-GB" dirty="0" err="1"/>
              <a:t>rolę</a:t>
            </a:r>
            <a:r>
              <a:rPr lang="en-GB" dirty="0"/>
              <a:t> </a:t>
            </a:r>
            <a:r>
              <a:rPr lang="en-GB" dirty="0" err="1"/>
              <a:t>podziału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znaczenie</a:t>
            </a:r>
            <a:r>
              <a:rPr lang="en-GB" dirty="0"/>
              <a:t> </a:t>
            </a:r>
            <a:r>
              <a:rPr lang="en-GB" dirty="0" err="1"/>
              <a:t>etykiet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ciekawostkę</a:t>
            </a:r>
            <a:r>
              <a:rPr lang="en-GB" dirty="0"/>
              <a:t> o </a:t>
            </a:r>
            <a:r>
              <a:rPr lang="en-GB" dirty="0" err="1"/>
              <a:t>jednym</a:t>
            </a:r>
            <a:r>
              <a:rPr lang="en-GB" dirty="0"/>
              <a:t> z </a:t>
            </a:r>
            <a:r>
              <a:rPr lang="en-GB" dirty="0" err="1"/>
              <a:t>najbardziej</a:t>
            </a:r>
            <a:r>
              <a:rPr lang="en-GB" dirty="0"/>
              <a:t> </a:t>
            </a:r>
            <a:r>
              <a:rPr lang="en-GB" dirty="0" err="1"/>
              <a:t>znanych</a:t>
            </a:r>
            <a:r>
              <a:rPr lang="en-GB" dirty="0"/>
              <a:t> </a:t>
            </a:r>
            <a:r>
              <a:rPr lang="en-GB" dirty="0" err="1"/>
              <a:t>zestawów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do </a:t>
            </a:r>
            <a:r>
              <a:rPr lang="en-GB" dirty="0" err="1"/>
              <a:t>nauki</a:t>
            </a:r>
            <a:r>
              <a:rPr lang="en-GB" dirty="0"/>
              <a:t> </a:t>
            </a:r>
            <a:r>
              <a:rPr lang="en-GB" dirty="0" err="1"/>
              <a:t>klasyfikacji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0641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5F72-F628-248F-DCE0-79B21723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nauki</a:t>
            </a:r>
            <a:r>
              <a:rPr lang="en-GB" dirty="0"/>
              <a:t> – </a:t>
            </a:r>
            <a:r>
              <a:rPr lang="en-GB" dirty="0" err="1"/>
              <a:t>podział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zestaw</a:t>
            </a:r>
            <a:r>
              <a:rPr lang="en-GB" dirty="0"/>
              <a:t> </a:t>
            </a:r>
            <a:r>
              <a:rPr lang="en-GB" dirty="0" err="1"/>
              <a:t>treningowy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testowy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6910-3D5E-6EC4-37B1-3B22276D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/>
              <a:t>Pierwszym</a:t>
            </a:r>
            <a:r>
              <a:rPr lang="en-GB" dirty="0"/>
              <a:t> </a:t>
            </a:r>
            <a:r>
              <a:rPr lang="en-GB" dirty="0" err="1"/>
              <a:t>krokiem</a:t>
            </a:r>
            <a:r>
              <a:rPr lang="en-GB" dirty="0"/>
              <a:t> w </a:t>
            </a:r>
            <a:r>
              <a:rPr lang="en-GB" dirty="0" err="1"/>
              <a:t>nauce</a:t>
            </a:r>
            <a:r>
              <a:rPr lang="en-GB" dirty="0"/>
              <a:t> </a:t>
            </a:r>
            <a:r>
              <a:rPr lang="en-GB" dirty="0" err="1"/>
              <a:t>algorytmu</a:t>
            </a:r>
            <a:r>
              <a:rPr lang="en-GB" dirty="0"/>
              <a:t> jest </a:t>
            </a:r>
            <a:r>
              <a:rPr lang="en-GB" dirty="0" err="1"/>
              <a:t>odpowiedni</a:t>
            </a:r>
            <a:r>
              <a:rPr lang="en-GB" dirty="0"/>
              <a:t> </a:t>
            </a:r>
            <a:r>
              <a:rPr lang="en-GB" dirty="0" err="1"/>
              <a:t>podział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 </a:t>
            </a:r>
            <a:r>
              <a:rPr lang="en-GB" dirty="0" err="1"/>
              <a:t>Zazwyczaj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dzielimy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dwie</a:t>
            </a:r>
            <a:r>
              <a:rPr lang="en-GB" dirty="0"/>
              <a:t> </a:t>
            </a:r>
            <a:r>
              <a:rPr lang="en-GB" dirty="0" err="1"/>
              <a:t>główne</a:t>
            </a:r>
            <a:r>
              <a:rPr lang="en-GB" dirty="0"/>
              <a:t> </a:t>
            </a:r>
            <a:r>
              <a:rPr lang="en-GB" dirty="0" err="1"/>
              <a:t>części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Zestaw</a:t>
            </a:r>
            <a:r>
              <a:rPr lang="en-GB" b="1" dirty="0"/>
              <a:t> </a:t>
            </a:r>
            <a:r>
              <a:rPr lang="en-GB" b="1" dirty="0" err="1"/>
              <a:t>treningowy</a:t>
            </a:r>
            <a:r>
              <a:rPr lang="en-GB" dirty="0"/>
              <a:t> (ang. </a:t>
            </a:r>
            <a:r>
              <a:rPr lang="en-GB" i="1" dirty="0"/>
              <a:t>training set</a:t>
            </a:r>
            <a:r>
              <a:rPr lang="en-GB" dirty="0"/>
              <a:t>) – to </a:t>
            </a:r>
            <a:r>
              <a:rPr lang="en-GB" dirty="0" err="1"/>
              <a:t>główna</a:t>
            </a:r>
            <a:r>
              <a:rPr lang="en-GB" dirty="0"/>
              <a:t> </a:t>
            </a:r>
            <a:r>
              <a:rPr lang="en-GB" dirty="0" err="1"/>
              <a:t>część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posłuży</a:t>
            </a:r>
            <a:r>
              <a:rPr lang="en-GB" dirty="0"/>
              <a:t> </a:t>
            </a:r>
            <a:r>
              <a:rPr lang="en-GB" dirty="0" err="1"/>
              <a:t>algorytmowi</a:t>
            </a:r>
            <a:r>
              <a:rPr lang="en-GB" dirty="0"/>
              <a:t> do </a:t>
            </a:r>
            <a:r>
              <a:rPr lang="en-GB" dirty="0" err="1"/>
              <a:t>nauki</a:t>
            </a:r>
            <a:r>
              <a:rPr lang="en-GB" dirty="0"/>
              <a:t>.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analizuje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treningowe</a:t>
            </a:r>
            <a:r>
              <a:rPr lang="en-GB" dirty="0"/>
              <a:t>, </a:t>
            </a:r>
            <a:r>
              <a:rPr lang="en-GB" dirty="0" err="1"/>
              <a:t>uczy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rozpoznawać</a:t>
            </a:r>
            <a:r>
              <a:rPr lang="en-GB" dirty="0"/>
              <a:t> </a:t>
            </a:r>
            <a:r>
              <a:rPr lang="en-GB" dirty="0" err="1"/>
              <a:t>wzorce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wyciągać</a:t>
            </a:r>
            <a:r>
              <a:rPr lang="en-GB" dirty="0"/>
              <a:t> </a:t>
            </a:r>
            <a:r>
              <a:rPr lang="en-GB" dirty="0" err="1"/>
              <a:t>wnioski</a:t>
            </a:r>
            <a:r>
              <a:rPr lang="en-GB" dirty="0"/>
              <a:t>. </a:t>
            </a:r>
            <a:r>
              <a:rPr lang="en-GB" dirty="0" err="1"/>
              <a:t>Przykładowo</a:t>
            </a:r>
            <a:r>
              <a:rPr lang="en-GB" dirty="0"/>
              <a:t>, </a:t>
            </a:r>
            <a:r>
              <a:rPr lang="en-GB" dirty="0" err="1"/>
              <a:t>jeśli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zbiór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o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rodzajach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, w </a:t>
            </a:r>
            <a:r>
              <a:rPr lang="en-GB" dirty="0" err="1"/>
              <a:t>zestawie</a:t>
            </a:r>
            <a:r>
              <a:rPr lang="en-GB" dirty="0"/>
              <a:t> </a:t>
            </a:r>
            <a:r>
              <a:rPr lang="en-GB" dirty="0" err="1"/>
              <a:t>treningowym</a:t>
            </a:r>
            <a:r>
              <a:rPr lang="en-GB" dirty="0"/>
              <a:t> </a:t>
            </a:r>
            <a:r>
              <a:rPr lang="en-GB" dirty="0" err="1"/>
              <a:t>znajdą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przykłady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o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cechach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gęstość</a:t>
            </a:r>
            <a:r>
              <a:rPr lang="en-GB" dirty="0"/>
              <a:t>, </a:t>
            </a:r>
            <a:r>
              <a:rPr lang="en-GB" dirty="0" err="1"/>
              <a:t>toksyczność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palność</a:t>
            </a:r>
            <a:r>
              <a:rPr lang="en-GB" dirty="0"/>
              <a:t>,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przypisane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etykiety</a:t>
            </a:r>
            <a:r>
              <a:rPr lang="en-GB" dirty="0"/>
              <a:t> – np. „</a:t>
            </a:r>
            <a:r>
              <a:rPr lang="en-GB" dirty="0" err="1"/>
              <a:t>toksyczny</a:t>
            </a:r>
            <a:r>
              <a:rPr lang="en-GB" dirty="0"/>
              <a:t>” </a:t>
            </a:r>
            <a:r>
              <a:rPr lang="en-GB" dirty="0" err="1"/>
              <a:t>lub</a:t>
            </a:r>
            <a:r>
              <a:rPr lang="en-GB" dirty="0"/>
              <a:t> „</a:t>
            </a:r>
            <a:r>
              <a:rPr lang="en-GB" dirty="0" err="1"/>
              <a:t>nietoksyczny</a:t>
            </a:r>
            <a:r>
              <a:rPr lang="en-GB" dirty="0"/>
              <a:t>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Zestaw</a:t>
            </a:r>
            <a:r>
              <a:rPr lang="en-GB" b="1" dirty="0"/>
              <a:t> </a:t>
            </a:r>
            <a:r>
              <a:rPr lang="en-GB" b="1" dirty="0" err="1"/>
              <a:t>testowy</a:t>
            </a:r>
            <a:r>
              <a:rPr lang="en-GB" dirty="0"/>
              <a:t> (ang. </a:t>
            </a:r>
            <a:r>
              <a:rPr lang="en-GB" i="1" dirty="0"/>
              <a:t>test set</a:t>
            </a:r>
            <a:r>
              <a:rPr lang="en-GB" dirty="0"/>
              <a:t>) – po </a:t>
            </a:r>
            <a:r>
              <a:rPr lang="en-GB" dirty="0" err="1"/>
              <a:t>zakończeniu</a:t>
            </a:r>
            <a:r>
              <a:rPr lang="en-GB" dirty="0"/>
              <a:t> </a:t>
            </a:r>
            <a:r>
              <a:rPr lang="en-GB" dirty="0" err="1"/>
              <a:t>nauki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treningowych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 jest </a:t>
            </a:r>
            <a:r>
              <a:rPr lang="en-GB" dirty="0" err="1"/>
              <a:t>sprawdzany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zestawie</a:t>
            </a:r>
            <a:r>
              <a:rPr lang="en-GB" dirty="0"/>
              <a:t> </a:t>
            </a:r>
            <a:r>
              <a:rPr lang="en-GB" dirty="0" err="1"/>
              <a:t>testowym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zawiera</a:t>
            </a:r>
            <a:r>
              <a:rPr lang="en-GB" dirty="0"/>
              <a:t> </a:t>
            </a:r>
            <a:r>
              <a:rPr lang="en-GB" dirty="0" err="1"/>
              <a:t>nowe</a:t>
            </a:r>
            <a:r>
              <a:rPr lang="en-GB" dirty="0"/>
              <a:t> </a:t>
            </a:r>
            <a:r>
              <a:rPr lang="en-GB" dirty="0" err="1"/>
              <a:t>przykłady</a:t>
            </a:r>
            <a:r>
              <a:rPr lang="en-GB" dirty="0"/>
              <a:t>, </a:t>
            </a:r>
            <a:r>
              <a:rPr lang="en-GB" dirty="0" err="1"/>
              <a:t>których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widział</a:t>
            </a:r>
            <a:r>
              <a:rPr lang="en-GB" dirty="0"/>
              <a:t> </a:t>
            </a:r>
            <a:r>
              <a:rPr lang="en-GB" dirty="0" err="1"/>
              <a:t>wcześniej</a:t>
            </a:r>
            <a:r>
              <a:rPr lang="en-GB" dirty="0"/>
              <a:t>. </a:t>
            </a:r>
            <a:r>
              <a:rPr lang="en-GB" dirty="0" err="1"/>
              <a:t>Testowanie</a:t>
            </a:r>
            <a:r>
              <a:rPr lang="en-GB" dirty="0"/>
              <a:t> </a:t>
            </a:r>
            <a:r>
              <a:rPr lang="en-GB" dirty="0" err="1"/>
              <a:t>pomaga</a:t>
            </a:r>
            <a:r>
              <a:rPr lang="en-GB" dirty="0"/>
              <a:t> </a:t>
            </a:r>
            <a:r>
              <a:rPr lang="en-GB" dirty="0" err="1"/>
              <a:t>ocenić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dobrze</a:t>
            </a:r>
            <a:r>
              <a:rPr lang="en-GB" dirty="0"/>
              <a:t> </a:t>
            </a:r>
            <a:r>
              <a:rPr lang="en-GB" dirty="0" err="1"/>
              <a:t>nauczył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rozróżniać</a:t>
            </a:r>
            <a:r>
              <a:rPr lang="en-GB" dirty="0"/>
              <a:t> </a:t>
            </a:r>
            <a:r>
              <a:rPr lang="en-GB" dirty="0" err="1"/>
              <a:t>różne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potrafi</a:t>
            </a:r>
            <a:r>
              <a:rPr lang="en-GB" dirty="0"/>
              <a:t> </a:t>
            </a:r>
            <a:r>
              <a:rPr lang="en-GB" dirty="0" err="1"/>
              <a:t>poprawnie</a:t>
            </a:r>
            <a:r>
              <a:rPr lang="en-GB" dirty="0"/>
              <a:t> </a:t>
            </a:r>
            <a:r>
              <a:rPr lang="en-GB" dirty="0" err="1"/>
              <a:t>sklasyfikować</a:t>
            </a:r>
            <a:r>
              <a:rPr lang="en-GB" dirty="0"/>
              <a:t> </a:t>
            </a:r>
            <a:r>
              <a:rPr lang="en-GB" dirty="0" err="1"/>
              <a:t>nieznane</a:t>
            </a:r>
            <a:r>
              <a:rPr lang="en-GB" dirty="0"/>
              <a:t> mu </a:t>
            </a:r>
            <a:r>
              <a:rPr lang="en-GB" dirty="0" err="1"/>
              <a:t>wcześniej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.</a:t>
            </a:r>
          </a:p>
          <a:p>
            <a:r>
              <a:rPr lang="en-GB" dirty="0" err="1"/>
              <a:t>Podział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zestawy</a:t>
            </a:r>
            <a:r>
              <a:rPr lang="en-GB" dirty="0"/>
              <a:t> </a:t>
            </a:r>
            <a:r>
              <a:rPr lang="en-GB" dirty="0" err="1"/>
              <a:t>treningowe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testowe</a:t>
            </a:r>
            <a:r>
              <a:rPr lang="en-GB" dirty="0"/>
              <a:t> to </a:t>
            </a:r>
            <a:r>
              <a:rPr lang="en-GB" dirty="0" err="1"/>
              <a:t>kluczowy</a:t>
            </a:r>
            <a:r>
              <a:rPr lang="en-GB" dirty="0"/>
              <a:t> </a:t>
            </a:r>
            <a:r>
              <a:rPr lang="en-GB" dirty="0" err="1"/>
              <a:t>krok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zapobiec</a:t>
            </a:r>
            <a:r>
              <a:rPr lang="en-GB" dirty="0"/>
              <a:t> </a:t>
            </a:r>
            <a:r>
              <a:rPr lang="en-GB" dirty="0" err="1"/>
              <a:t>problemowi</a:t>
            </a:r>
            <a:r>
              <a:rPr lang="en-GB" dirty="0"/>
              <a:t> </a:t>
            </a:r>
            <a:r>
              <a:rPr lang="en-GB" dirty="0" err="1"/>
              <a:t>zwanemu</a:t>
            </a:r>
            <a:r>
              <a:rPr lang="en-GB" dirty="0"/>
              <a:t> </a:t>
            </a:r>
            <a:r>
              <a:rPr lang="en-GB" b="1" dirty="0" err="1"/>
              <a:t>nadmiernym</a:t>
            </a:r>
            <a:r>
              <a:rPr lang="en-GB" b="1" dirty="0"/>
              <a:t> </a:t>
            </a:r>
            <a:r>
              <a:rPr lang="en-GB" b="1" dirty="0" err="1"/>
              <a:t>dopasowaniem</a:t>
            </a:r>
            <a:r>
              <a:rPr lang="en-GB" dirty="0"/>
              <a:t> (ang. </a:t>
            </a:r>
            <a:r>
              <a:rPr lang="en-GB" i="1" dirty="0"/>
              <a:t>overfitting</a:t>
            </a:r>
            <a:r>
              <a:rPr lang="en-GB" dirty="0"/>
              <a:t>). </a:t>
            </a:r>
            <a:r>
              <a:rPr lang="en-GB" dirty="0" err="1"/>
              <a:t>Nadmierne</a:t>
            </a:r>
            <a:r>
              <a:rPr lang="en-GB" dirty="0"/>
              <a:t> </a:t>
            </a:r>
            <a:r>
              <a:rPr lang="en-GB" dirty="0" err="1"/>
              <a:t>dopasowanie</a:t>
            </a:r>
            <a:r>
              <a:rPr lang="en-GB" dirty="0"/>
              <a:t> </a:t>
            </a:r>
            <a:r>
              <a:rPr lang="en-GB" dirty="0" err="1"/>
              <a:t>pojawia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</a:t>
            </a:r>
            <a:r>
              <a:rPr lang="en-GB" dirty="0" err="1"/>
              <a:t>gdy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zbyt</a:t>
            </a:r>
            <a:r>
              <a:rPr lang="en-GB" dirty="0"/>
              <a:t> </a:t>
            </a:r>
            <a:r>
              <a:rPr lang="en-GB" dirty="0" err="1"/>
              <a:t>dokładnie</a:t>
            </a:r>
            <a:r>
              <a:rPr lang="en-GB" dirty="0"/>
              <a:t> </a:t>
            </a:r>
            <a:r>
              <a:rPr lang="en-GB" dirty="0" err="1"/>
              <a:t>uczy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treningowych</a:t>
            </a:r>
            <a:r>
              <a:rPr lang="en-GB" dirty="0"/>
              <a:t>, </a:t>
            </a:r>
            <a:r>
              <a:rPr lang="en-GB" dirty="0" err="1"/>
              <a:t>przez</a:t>
            </a:r>
            <a:r>
              <a:rPr lang="en-GB" dirty="0"/>
              <a:t> co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zdolność</a:t>
            </a:r>
            <a:r>
              <a:rPr lang="en-GB" dirty="0"/>
              <a:t> do </a:t>
            </a:r>
            <a:r>
              <a:rPr lang="en-GB" dirty="0" err="1"/>
              <a:t>uogólniania</a:t>
            </a:r>
            <a:r>
              <a:rPr lang="en-GB" dirty="0"/>
              <a:t> </a:t>
            </a:r>
            <a:r>
              <a:rPr lang="en-GB" dirty="0" err="1"/>
              <a:t>wyników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nowe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jest </a:t>
            </a:r>
            <a:r>
              <a:rPr lang="en-GB" dirty="0" err="1"/>
              <a:t>niska</a:t>
            </a:r>
            <a:r>
              <a:rPr lang="en-GB" dirty="0"/>
              <a:t>. </a:t>
            </a:r>
            <a:r>
              <a:rPr lang="en-GB" dirty="0" err="1"/>
              <a:t>Optymalny</a:t>
            </a:r>
            <a:r>
              <a:rPr lang="en-GB" dirty="0"/>
              <a:t> </a:t>
            </a:r>
            <a:r>
              <a:rPr lang="en-GB" dirty="0" err="1"/>
              <a:t>podział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– </a:t>
            </a:r>
            <a:r>
              <a:rPr lang="en-GB" dirty="0" err="1"/>
              <a:t>zazwyczaj</a:t>
            </a:r>
            <a:r>
              <a:rPr lang="en-GB" dirty="0"/>
              <a:t> </a:t>
            </a:r>
            <a:r>
              <a:rPr lang="en-GB" dirty="0" err="1"/>
              <a:t>około</a:t>
            </a:r>
            <a:r>
              <a:rPr lang="en-GB" dirty="0"/>
              <a:t> 70%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trening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30% </a:t>
            </a:r>
            <a:r>
              <a:rPr lang="en-GB" dirty="0" err="1"/>
              <a:t>na</a:t>
            </a:r>
            <a:r>
              <a:rPr lang="en-GB" dirty="0"/>
              <a:t> testy –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uzyskać</a:t>
            </a:r>
            <a:r>
              <a:rPr lang="en-GB" dirty="0"/>
              <a:t> model </a:t>
            </a:r>
            <a:r>
              <a:rPr lang="en-GB" dirty="0" err="1"/>
              <a:t>dobrze</a:t>
            </a:r>
            <a:r>
              <a:rPr lang="en-GB" dirty="0"/>
              <a:t> </a:t>
            </a:r>
            <a:r>
              <a:rPr lang="en-GB" dirty="0" err="1"/>
              <a:t>dopasowany</a:t>
            </a:r>
            <a:r>
              <a:rPr lang="en-GB" dirty="0"/>
              <a:t>, a </a:t>
            </a:r>
            <a:r>
              <a:rPr lang="en-GB" dirty="0" err="1"/>
              <a:t>jednocześnie</a:t>
            </a:r>
            <a:r>
              <a:rPr lang="en-GB" dirty="0"/>
              <a:t> </a:t>
            </a:r>
            <a:r>
              <a:rPr lang="en-GB" dirty="0" err="1"/>
              <a:t>skuteczny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nowych</a:t>
            </a:r>
            <a:r>
              <a:rPr lang="en-GB" dirty="0"/>
              <a:t> </a:t>
            </a:r>
            <a:r>
              <a:rPr lang="en-GB" dirty="0" err="1"/>
              <a:t>przykładach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53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74E1-D035-D1F5-B7FF-A54FEA55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Przypomnienie:</a:t>
            </a:r>
            <a:br>
              <a:rPr lang="en-PL" dirty="0"/>
            </a:br>
            <a:r>
              <a:rPr lang="en-PL" dirty="0"/>
              <a:t>Uczenie nadzorowane i </a:t>
            </a:r>
            <a:r>
              <a:rPr lang="pl-PL" dirty="0"/>
              <a:t>nienadzorowane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0E22-BBA2-44AC-8E51-11EC5CF9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Uczenie nadzorowane wymaga etykietowanych danych</a:t>
            </a:r>
          </a:p>
          <a:p>
            <a:pPr lvl="1"/>
            <a:r>
              <a:rPr lang="en-GB" dirty="0"/>
              <a:t>N</a:t>
            </a:r>
            <a:r>
              <a:rPr lang="en-PL" dirty="0"/>
              <a:t>p. </a:t>
            </a:r>
            <a:r>
              <a:rPr lang="en-GB" dirty="0"/>
              <a:t>p</a:t>
            </a:r>
            <a:r>
              <a:rPr lang="en-PL" dirty="0"/>
              <a:t>rzewidywanie zapotrzebowania na surowiec na podstawie wcześniejszych danych o zapotrzebowaniu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innych</a:t>
            </a:r>
            <a:r>
              <a:rPr lang="en-GB" dirty="0"/>
              <a:t> </a:t>
            </a:r>
            <a:r>
              <a:rPr lang="en-GB" dirty="0" err="1"/>
              <a:t>dostępnych</a:t>
            </a:r>
            <a:r>
              <a:rPr lang="en-GB" dirty="0"/>
              <a:t> </a:t>
            </a:r>
            <a:r>
              <a:rPr lang="en-GB" dirty="0" err="1"/>
              <a:t>parametrów</a:t>
            </a:r>
            <a:r>
              <a:rPr lang="en-GB" dirty="0"/>
              <a:t> </a:t>
            </a:r>
            <a:endParaRPr lang="en-PL" dirty="0"/>
          </a:p>
          <a:p>
            <a:r>
              <a:rPr lang="en-PL" dirty="0"/>
              <a:t>Uczenie nienadzorowane nie wymaga etykiet danych</a:t>
            </a:r>
          </a:p>
          <a:p>
            <a:pPr lvl="1"/>
            <a:r>
              <a:rPr lang="en-PL" dirty="0"/>
              <a:t>Grupowanie klientów na potencjalnie zainteresowanych nowym produktem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niezainteresowanych</a:t>
            </a:r>
            <a:endParaRPr lang="en-GB" dirty="0"/>
          </a:p>
          <a:p>
            <a:pPr lvl="1"/>
            <a:r>
              <a:rPr lang="en-GB" dirty="0" err="1"/>
              <a:t>Grupowanie</a:t>
            </a:r>
            <a:r>
              <a:rPr lang="en-GB" dirty="0"/>
              <a:t> </a:t>
            </a:r>
            <a:r>
              <a:rPr lang="en-GB" dirty="0" err="1"/>
              <a:t>populacji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narażoną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nienarażoną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daną</a:t>
            </a:r>
            <a:r>
              <a:rPr lang="en-GB" dirty="0"/>
              <a:t> </a:t>
            </a:r>
            <a:r>
              <a:rPr lang="en-GB" dirty="0" err="1"/>
              <a:t>chorobę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334878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99A5-63CE-75EF-3F40-05EF66B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Rola </a:t>
            </a:r>
            <a:r>
              <a:rPr lang="en-GB" dirty="0" err="1"/>
              <a:t>etykiet</a:t>
            </a:r>
            <a:r>
              <a:rPr lang="en-GB" dirty="0"/>
              <a:t> w </a:t>
            </a:r>
            <a:r>
              <a:rPr lang="en-GB" dirty="0" err="1"/>
              <a:t>procesie</a:t>
            </a:r>
            <a:r>
              <a:rPr lang="en-GB" dirty="0"/>
              <a:t> </a:t>
            </a:r>
            <a:r>
              <a:rPr lang="en-GB" dirty="0" err="1"/>
              <a:t>uczenia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C087A-FD1E-732C-ED1F-C0D5BFE91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000" dirty="0"/>
              <a:t>W </a:t>
            </a:r>
            <a:r>
              <a:rPr lang="en-GB" sz="2000" dirty="0" err="1"/>
              <a:t>klasyfikacji</a:t>
            </a:r>
            <a:r>
              <a:rPr lang="en-GB" sz="2000" dirty="0"/>
              <a:t> </a:t>
            </a:r>
            <a:r>
              <a:rPr lang="en-GB" sz="2000" dirty="0" err="1"/>
              <a:t>nadzorowanej</a:t>
            </a:r>
            <a:r>
              <a:rPr lang="en-GB" sz="2000" dirty="0"/>
              <a:t> (supervised learning) </a:t>
            </a:r>
            <a:r>
              <a:rPr lang="en-GB" sz="2000" dirty="0" err="1"/>
              <a:t>kluczową</a:t>
            </a:r>
            <a:r>
              <a:rPr lang="en-GB" sz="2000" dirty="0"/>
              <a:t> </a:t>
            </a:r>
            <a:r>
              <a:rPr lang="en-GB" sz="2000" dirty="0" err="1"/>
              <a:t>rolę</a:t>
            </a:r>
            <a:r>
              <a:rPr lang="en-GB" sz="2000" dirty="0"/>
              <a:t> </a:t>
            </a:r>
            <a:r>
              <a:rPr lang="en-GB" sz="2000" dirty="0" err="1"/>
              <a:t>pełnią</a:t>
            </a:r>
            <a:r>
              <a:rPr lang="en-GB" sz="2000" dirty="0"/>
              <a:t> </a:t>
            </a:r>
            <a:r>
              <a:rPr lang="en-GB" sz="2000" dirty="0" err="1"/>
              <a:t>etykiety</a:t>
            </a:r>
            <a:r>
              <a:rPr lang="en-GB" sz="2000" dirty="0"/>
              <a:t>, </a:t>
            </a:r>
            <a:r>
              <a:rPr lang="en-GB" sz="2000" dirty="0" err="1"/>
              <a:t>czyli</a:t>
            </a:r>
            <a:r>
              <a:rPr lang="en-GB" sz="2000" dirty="0"/>
              <a:t> </a:t>
            </a:r>
            <a:r>
              <a:rPr lang="en-GB" sz="2000" dirty="0" err="1"/>
              <a:t>przypisane</a:t>
            </a:r>
            <a:r>
              <a:rPr lang="en-GB" sz="2000" dirty="0"/>
              <a:t> </a:t>
            </a:r>
            <a:r>
              <a:rPr lang="en-GB" sz="2000" dirty="0" err="1"/>
              <a:t>kategorie</a:t>
            </a:r>
            <a:r>
              <a:rPr lang="en-GB" sz="2000" dirty="0"/>
              <a:t> </a:t>
            </a:r>
            <a:r>
              <a:rPr lang="en-GB" sz="2000" dirty="0" err="1"/>
              <a:t>lub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r>
              <a:rPr lang="en-GB" sz="2000" dirty="0"/>
              <a:t>, </a:t>
            </a:r>
            <a:r>
              <a:rPr lang="en-GB" sz="2000" dirty="0" err="1"/>
              <a:t>które</a:t>
            </a:r>
            <a:r>
              <a:rPr lang="en-GB" sz="2000" dirty="0"/>
              <a:t> </a:t>
            </a:r>
            <a:r>
              <a:rPr lang="en-GB" sz="2000" dirty="0" err="1"/>
              <a:t>opisują</a:t>
            </a:r>
            <a:r>
              <a:rPr lang="en-GB" sz="2000" dirty="0"/>
              <a:t> </a:t>
            </a:r>
            <a:r>
              <a:rPr lang="en-GB" sz="2000" dirty="0" err="1"/>
              <a:t>każdy</a:t>
            </a:r>
            <a:r>
              <a:rPr lang="en-GB" sz="2000" dirty="0"/>
              <a:t> </a:t>
            </a:r>
            <a:r>
              <a:rPr lang="en-GB" sz="2000" dirty="0" err="1"/>
              <a:t>przykład</a:t>
            </a:r>
            <a:r>
              <a:rPr lang="en-GB" sz="2000" dirty="0"/>
              <a:t> w </a:t>
            </a:r>
            <a:r>
              <a:rPr lang="en-GB" sz="2000" dirty="0" err="1"/>
              <a:t>danych</a:t>
            </a:r>
            <a:r>
              <a:rPr lang="en-GB" sz="2000" dirty="0"/>
              <a:t> </a:t>
            </a:r>
            <a:r>
              <a:rPr lang="en-GB" sz="2000" dirty="0" err="1"/>
              <a:t>treningowych</a:t>
            </a:r>
            <a:r>
              <a:rPr lang="en-GB" sz="2000" dirty="0"/>
              <a:t>. Na </a:t>
            </a:r>
            <a:r>
              <a:rPr lang="en-GB" sz="2000" dirty="0" err="1"/>
              <a:t>etykietach</a:t>
            </a:r>
            <a:r>
              <a:rPr lang="en-GB" sz="2000" dirty="0"/>
              <a:t> </a:t>
            </a:r>
            <a:r>
              <a:rPr lang="en-GB" sz="2000" dirty="0" err="1"/>
              <a:t>algorytm</a:t>
            </a:r>
            <a:r>
              <a:rPr lang="en-GB" sz="2000" dirty="0"/>
              <a:t> „</a:t>
            </a:r>
            <a:r>
              <a:rPr lang="en-GB" sz="2000" dirty="0" err="1"/>
              <a:t>uczy</a:t>
            </a:r>
            <a:r>
              <a:rPr lang="en-GB" sz="2000" dirty="0"/>
              <a:t> </a:t>
            </a:r>
            <a:r>
              <a:rPr lang="en-GB" sz="2000" dirty="0" err="1"/>
              <a:t>się</a:t>
            </a:r>
            <a:r>
              <a:rPr lang="en-GB" sz="2000" dirty="0"/>
              <a:t>” </a:t>
            </a:r>
            <a:r>
              <a:rPr lang="en-GB" sz="2000" dirty="0" err="1"/>
              <a:t>wzorców</a:t>
            </a:r>
            <a:r>
              <a:rPr lang="en-GB" sz="2000" dirty="0"/>
              <a:t>, aby </a:t>
            </a:r>
            <a:r>
              <a:rPr lang="en-GB" sz="2000" dirty="0" err="1"/>
              <a:t>móc</a:t>
            </a:r>
            <a:r>
              <a:rPr lang="en-GB" sz="2000" dirty="0"/>
              <a:t> </a:t>
            </a:r>
            <a:r>
              <a:rPr lang="en-GB" sz="2000" dirty="0" err="1"/>
              <a:t>przypisywać</a:t>
            </a:r>
            <a:r>
              <a:rPr lang="en-GB" sz="2000" dirty="0"/>
              <a:t> </a:t>
            </a:r>
            <a:r>
              <a:rPr lang="en-GB" sz="2000" dirty="0" err="1"/>
              <a:t>odpowiednie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r>
              <a:rPr lang="en-GB" sz="2000" dirty="0"/>
              <a:t> </a:t>
            </a:r>
            <a:r>
              <a:rPr lang="en-GB" sz="2000" dirty="0" err="1"/>
              <a:t>nowym</a:t>
            </a:r>
            <a:r>
              <a:rPr lang="en-GB" sz="2000" dirty="0"/>
              <a:t>, </a:t>
            </a:r>
            <a:r>
              <a:rPr lang="en-GB" sz="2000" dirty="0" err="1"/>
              <a:t>nieoznaczonym</a:t>
            </a:r>
            <a:r>
              <a:rPr lang="en-GB" sz="2000" dirty="0"/>
              <a:t> </a:t>
            </a:r>
            <a:r>
              <a:rPr lang="en-GB" sz="2000" dirty="0" err="1"/>
              <a:t>danym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Etykiety</a:t>
            </a:r>
            <a:r>
              <a:rPr lang="en-GB" sz="2000" b="1" dirty="0"/>
              <a:t> </a:t>
            </a:r>
            <a:r>
              <a:rPr lang="en-GB" sz="2000" b="1" dirty="0" err="1"/>
              <a:t>jako</a:t>
            </a:r>
            <a:r>
              <a:rPr lang="en-GB" sz="2000" b="1" dirty="0"/>
              <a:t> </a:t>
            </a:r>
            <a:r>
              <a:rPr lang="en-GB" sz="2000" b="1" dirty="0" err="1"/>
              <a:t>podstawa</a:t>
            </a:r>
            <a:r>
              <a:rPr lang="en-GB" sz="2000" b="1" dirty="0"/>
              <a:t> </a:t>
            </a:r>
            <a:r>
              <a:rPr lang="en-GB" sz="2000" b="1" dirty="0" err="1"/>
              <a:t>nauki</a:t>
            </a:r>
            <a:r>
              <a:rPr lang="en-GB" sz="2000" dirty="0"/>
              <a:t>: W </a:t>
            </a:r>
            <a:r>
              <a:rPr lang="en-GB" sz="2000" dirty="0" err="1"/>
              <a:t>procesie</a:t>
            </a:r>
            <a:r>
              <a:rPr lang="en-GB" sz="2000" dirty="0"/>
              <a:t> </a:t>
            </a:r>
            <a:r>
              <a:rPr lang="en-GB" sz="2000" dirty="0" err="1"/>
              <a:t>treningowym</a:t>
            </a:r>
            <a:r>
              <a:rPr lang="en-GB" sz="2000" dirty="0"/>
              <a:t> </a:t>
            </a:r>
            <a:r>
              <a:rPr lang="en-GB" sz="2000" dirty="0" err="1"/>
              <a:t>algorytm</a:t>
            </a:r>
            <a:r>
              <a:rPr lang="en-GB" sz="2000" dirty="0"/>
              <a:t> </a:t>
            </a:r>
            <a:r>
              <a:rPr lang="en-GB" sz="2000" dirty="0" err="1"/>
              <a:t>analizuje</a:t>
            </a:r>
            <a:r>
              <a:rPr lang="en-GB" sz="2000" dirty="0"/>
              <a:t> </a:t>
            </a:r>
            <a:r>
              <a:rPr lang="en-GB" sz="2000" dirty="0" err="1"/>
              <a:t>przykłady</a:t>
            </a:r>
            <a:r>
              <a:rPr lang="en-GB" sz="2000" dirty="0"/>
              <a:t> z </a:t>
            </a:r>
            <a:r>
              <a:rPr lang="en-GB" sz="2000" dirty="0" err="1"/>
              <a:t>etykietami</a:t>
            </a:r>
            <a:r>
              <a:rPr lang="en-GB" sz="2000" dirty="0"/>
              <a:t>, </a:t>
            </a:r>
            <a:r>
              <a:rPr lang="en-GB" sz="2000" dirty="0" err="1"/>
              <a:t>które</a:t>
            </a:r>
            <a:r>
              <a:rPr lang="en-GB" sz="2000" dirty="0"/>
              <a:t> </a:t>
            </a:r>
            <a:r>
              <a:rPr lang="en-GB" sz="2000" dirty="0" err="1"/>
              <a:t>pokazują</a:t>
            </a:r>
            <a:r>
              <a:rPr lang="en-GB" sz="2000" dirty="0"/>
              <a:t> mu, </a:t>
            </a:r>
            <a:r>
              <a:rPr lang="en-GB" sz="2000" dirty="0" err="1"/>
              <a:t>jakie</a:t>
            </a:r>
            <a:r>
              <a:rPr lang="en-GB" sz="2000" dirty="0"/>
              <a:t> </a:t>
            </a:r>
            <a:r>
              <a:rPr lang="en-GB" sz="2000" dirty="0" err="1"/>
              <a:t>cechy</a:t>
            </a:r>
            <a:r>
              <a:rPr lang="en-GB" sz="2000" dirty="0"/>
              <a:t> </a:t>
            </a:r>
            <a:r>
              <a:rPr lang="en-GB" sz="2000" dirty="0" err="1"/>
              <a:t>charakteryzują</a:t>
            </a:r>
            <a:r>
              <a:rPr lang="en-GB" sz="2000" dirty="0"/>
              <a:t> </a:t>
            </a:r>
            <a:r>
              <a:rPr lang="en-GB" sz="2000" dirty="0" err="1"/>
              <a:t>każdą</a:t>
            </a:r>
            <a:r>
              <a:rPr lang="en-GB" sz="2000" dirty="0"/>
              <a:t> </a:t>
            </a:r>
            <a:r>
              <a:rPr lang="en-GB" sz="2000" dirty="0" err="1"/>
              <a:t>klasę</a:t>
            </a:r>
            <a:r>
              <a:rPr lang="en-GB" sz="2000" dirty="0"/>
              <a:t>. Na </a:t>
            </a:r>
            <a:r>
              <a:rPr lang="en-GB" sz="2000" dirty="0" err="1"/>
              <a:t>przykład</a:t>
            </a:r>
            <a:r>
              <a:rPr lang="en-GB" sz="2000" dirty="0"/>
              <a:t>, </a:t>
            </a:r>
            <a:r>
              <a:rPr lang="en-GB" sz="2000" dirty="0" err="1"/>
              <a:t>jeśli</a:t>
            </a:r>
            <a:r>
              <a:rPr lang="en-GB" sz="2000" dirty="0"/>
              <a:t> </a:t>
            </a:r>
            <a:r>
              <a:rPr lang="en-GB" sz="2000" dirty="0" err="1"/>
              <a:t>zestaw</a:t>
            </a:r>
            <a:r>
              <a:rPr lang="en-GB" sz="2000" dirty="0"/>
              <a:t> </a:t>
            </a:r>
            <a:r>
              <a:rPr lang="en-GB" sz="2000" dirty="0" err="1"/>
              <a:t>danych</a:t>
            </a:r>
            <a:r>
              <a:rPr lang="en-GB" sz="2000" dirty="0"/>
              <a:t> </a:t>
            </a:r>
            <a:r>
              <a:rPr lang="en-GB" sz="2000" dirty="0" err="1"/>
              <a:t>zawiera</a:t>
            </a:r>
            <a:r>
              <a:rPr lang="en-GB" sz="2000" dirty="0"/>
              <a:t> </a:t>
            </a:r>
            <a:r>
              <a:rPr lang="en-GB" sz="2000" dirty="0" err="1"/>
              <a:t>różne</a:t>
            </a:r>
            <a:r>
              <a:rPr lang="en-GB" sz="2000" dirty="0"/>
              <a:t> </a:t>
            </a:r>
            <a:r>
              <a:rPr lang="en-GB" sz="2000" dirty="0" err="1"/>
              <a:t>rodzaje</a:t>
            </a:r>
            <a:r>
              <a:rPr lang="en-GB" sz="2000" dirty="0"/>
              <a:t> </a:t>
            </a:r>
            <a:r>
              <a:rPr lang="en-GB" sz="2000" dirty="0" err="1"/>
              <a:t>gazów</a:t>
            </a:r>
            <a:r>
              <a:rPr lang="en-GB" sz="2000" dirty="0"/>
              <a:t> z </a:t>
            </a:r>
            <a:r>
              <a:rPr lang="en-GB" sz="2000" dirty="0" err="1"/>
              <a:t>etykietami</a:t>
            </a:r>
            <a:r>
              <a:rPr lang="en-GB" sz="2000" dirty="0"/>
              <a:t> „</a:t>
            </a:r>
            <a:r>
              <a:rPr lang="en-GB" sz="2000" dirty="0" err="1"/>
              <a:t>toksyczny</a:t>
            </a:r>
            <a:r>
              <a:rPr lang="en-GB" sz="2000" dirty="0"/>
              <a:t>” </a:t>
            </a:r>
            <a:r>
              <a:rPr lang="en-GB" sz="2000" dirty="0" err="1"/>
              <a:t>i</a:t>
            </a:r>
            <a:r>
              <a:rPr lang="en-GB" sz="2000" dirty="0"/>
              <a:t> „</a:t>
            </a:r>
            <a:r>
              <a:rPr lang="en-GB" sz="2000" dirty="0" err="1"/>
              <a:t>nietoksyczny</a:t>
            </a:r>
            <a:r>
              <a:rPr lang="en-GB" sz="2000" dirty="0"/>
              <a:t>”, </a:t>
            </a:r>
            <a:r>
              <a:rPr lang="en-GB" sz="2000" dirty="0" err="1"/>
              <a:t>algorytm</a:t>
            </a:r>
            <a:r>
              <a:rPr lang="en-GB" sz="2000" dirty="0"/>
              <a:t> </a:t>
            </a:r>
            <a:r>
              <a:rPr lang="en-GB" sz="2000" dirty="0" err="1"/>
              <a:t>szuka</a:t>
            </a:r>
            <a:r>
              <a:rPr lang="en-GB" sz="2000" dirty="0"/>
              <a:t> </a:t>
            </a:r>
            <a:r>
              <a:rPr lang="en-GB" sz="2000" dirty="0" err="1"/>
              <a:t>cech</a:t>
            </a:r>
            <a:r>
              <a:rPr lang="en-GB" sz="2000" dirty="0"/>
              <a:t>, </a:t>
            </a:r>
            <a:r>
              <a:rPr lang="en-GB" sz="2000" dirty="0" err="1"/>
              <a:t>które</a:t>
            </a:r>
            <a:r>
              <a:rPr lang="en-GB" sz="2000" dirty="0"/>
              <a:t> </a:t>
            </a:r>
            <a:r>
              <a:rPr lang="en-GB" sz="2000" dirty="0" err="1"/>
              <a:t>pozwolą</a:t>
            </a:r>
            <a:r>
              <a:rPr lang="en-GB" sz="2000" dirty="0"/>
              <a:t> </a:t>
            </a:r>
            <a:r>
              <a:rPr lang="en-GB" sz="2000" dirty="0" err="1"/>
              <a:t>odróżnić</a:t>
            </a:r>
            <a:r>
              <a:rPr lang="en-GB" sz="2000" dirty="0"/>
              <a:t>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dwie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r>
              <a:rPr lang="en-GB" sz="2000" dirty="0"/>
              <a:t>, </a:t>
            </a:r>
            <a:r>
              <a:rPr lang="en-GB" sz="2000" dirty="0" err="1"/>
              <a:t>takich</a:t>
            </a:r>
            <a:r>
              <a:rPr lang="en-GB" sz="2000" dirty="0"/>
              <a:t> jak </a:t>
            </a:r>
            <a:r>
              <a:rPr lang="en-GB" sz="2000" dirty="0" err="1"/>
              <a:t>gęstość</a:t>
            </a:r>
            <a:r>
              <a:rPr lang="en-GB" sz="2000" dirty="0"/>
              <a:t>, </a:t>
            </a:r>
            <a:r>
              <a:rPr lang="en-GB" sz="2000" dirty="0" err="1"/>
              <a:t>temperatura</a:t>
            </a:r>
            <a:r>
              <a:rPr lang="en-GB" sz="2000" dirty="0"/>
              <a:t> </a:t>
            </a:r>
            <a:r>
              <a:rPr lang="en-GB" sz="2000" dirty="0" err="1"/>
              <a:t>zapłonu</a:t>
            </a:r>
            <a:r>
              <a:rPr lang="en-GB" sz="2000" dirty="0"/>
              <a:t> </a:t>
            </a:r>
            <a:r>
              <a:rPr lang="en-GB" sz="2000" dirty="0" err="1"/>
              <a:t>czy</a:t>
            </a:r>
            <a:r>
              <a:rPr lang="en-GB" sz="2000" dirty="0"/>
              <a:t> </a:t>
            </a:r>
            <a:r>
              <a:rPr lang="en-GB" sz="2000" dirty="0" err="1"/>
              <a:t>skład</a:t>
            </a:r>
            <a:r>
              <a:rPr lang="en-GB" sz="2000" dirty="0"/>
              <a:t> </a:t>
            </a:r>
            <a:r>
              <a:rPr lang="en-GB" sz="2000" dirty="0" err="1"/>
              <a:t>chemiczny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Tworzenie</a:t>
            </a:r>
            <a:r>
              <a:rPr lang="en-GB" sz="2000" b="1" dirty="0"/>
              <a:t> </a:t>
            </a:r>
            <a:r>
              <a:rPr lang="en-GB" sz="2000" b="1" dirty="0" err="1"/>
              <a:t>wzorców</a:t>
            </a:r>
            <a:r>
              <a:rPr lang="en-GB" sz="2000" dirty="0"/>
              <a:t>: </a:t>
            </a:r>
            <a:r>
              <a:rPr lang="en-GB" sz="2000" dirty="0" err="1"/>
              <a:t>Dzięki</a:t>
            </a:r>
            <a:r>
              <a:rPr lang="en-GB" sz="2000" dirty="0"/>
              <a:t> </a:t>
            </a:r>
            <a:r>
              <a:rPr lang="en-GB" sz="2000" dirty="0" err="1"/>
              <a:t>dostępowi</a:t>
            </a:r>
            <a:r>
              <a:rPr lang="en-GB" sz="2000" dirty="0"/>
              <a:t> do </a:t>
            </a:r>
            <a:r>
              <a:rPr lang="en-GB" sz="2000" dirty="0" err="1"/>
              <a:t>etykiet</a:t>
            </a:r>
            <a:r>
              <a:rPr lang="en-GB" sz="2000" dirty="0"/>
              <a:t> </a:t>
            </a:r>
            <a:r>
              <a:rPr lang="en-GB" sz="2000" dirty="0" err="1"/>
              <a:t>algorytm</a:t>
            </a:r>
            <a:r>
              <a:rPr lang="en-GB" sz="2000" dirty="0"/>
              <a:t> jest w </a:t>
            </a:r>
            <a:r>
              <a:rPr lang="en-GB" sz="2000" dirty="0" err="1"/>
              <a:t>stanie</a:t>
            </a:r>
            <a:r>
              <a:rPr lang="en-GB" sz="2000" dirty="0"/>
              <a:t> </a:t>
            </a:r>
            <a:r>
              <a:rPr lang="en-GB" sz="2000" dirty="0" err="1"/>
              <a:t>tworzyć</a:t>
            </a:r>
            <a:r>
              <a:rPr lang="en-GB" sz="2000" dirty="0"/>
              <a:t> </a:t>
            </a:r>
            <a:r>
              <a:rPr lang="en-GB" sz="2000" dirty="0" err="1"/>
              <a:t>wewnętrzne</a:t>
            </a:r>
            <a:r>
              <a:rPr lang="en-GB" sz="2000" dirty="0"/>
              <a:t> </a:t>
            </a:r>
            <a:r>
              <a:rPr lang="en-GB" sz="2000" dirty="0" err="1"/>
              <a:t>wzorce</a:t>
            </a:r>
            <a:r>
              <a:rPr lang="en-GB" sz="2000" dirty="0"/>
              <a:t> </a:t>
            </a:r>
            <a:r>
              <a:rPr lang="en-GB" sz="2000" dirty="0" err="1"/>
              <a:t>klasyfikacyjne</a:t>
            </a:r>
            <a:r>
              <a:rPr lang="en-GB" sz="2000" dirty="0"/>
              <a:t>, </a:t>
            </a:r>
            <a:r>
              <a:rPr lang="en-GB" sz="2000" dirty="0" err="1"/>
              <a:t>które</a:t>
            </a:r>
            <a:r>
              <a:rPr lang="en-GB" sz="2000" dirty="0"/>
              <a:t> </a:t>
            </a:r>
            <a:r>
              <a:rPr lang="en-GB" sz="2000" dirty="0" err="1"/>
              <a:t>są</a:t>
            </a:r>
            <a:r>
              <a:rPr lang="en-GB" sz="2000" dirty="0"/>
              <a:t> </a:t>
            </a:r>
            <a:r>
              <a:rPr lang="en-GB" sz="2000" dirty="0" err="1"/>
              <a:t>odpowiednikami</a:t>
            </a:r>
            <a:r>
              <a:rPr lang="en-GB" sz="2000" dirty="0"/>
              <a:t> „</a:t>
            </a:r>
            <a:r>
              <a:rPr lang="en-GB" sz="2000" dirty="0" err="1"/>
              <a:t>reguł</a:t>
            </a:r>
            <a:r>
              <a:rPr lang="en-GB" sz="2000" dirty="0"/>
              <a:t>” </a:t>
            </a:r>
            <a:r>
              <a:rPr lang="en-GB" sz="2000" dirty="0" err="1"/>
              <a:t>lub</a:t>
            </a:r>
            <a:r>
              <a:rPr lang="en-GB" sz="2000" dirty="0"/>
              <a:t> „</a:t>
            </a:r>
            <a:r>
              <a:rPr lang="en-GB" sz="2000" dirty="0" err="1"/>
              <a:t>wytycznych</a:t>
            </a:r>
            <a:r>
              <a:rPr lang="en-GB" sz="2000" dirty="0"/>
              <a:t>” </a:t>
            </a:r>
            <a:r>
              <a:rPr lang="en-GB" sz="2000" dirty="0" err="1"/>
              <a:t>dla</a:t>
            </a:r>
            <a:r>
              <a:rPr lang="en-GB" sz="2000" dirty="0"/>
              <a:t> </a:t>
            </a:r>
            <a:r>
              <a:rPr lang="en-GB" sz="2000" dirty="0" err="1"/>
              <a:t>każdej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r>
              <a:rPr lang="en-GB" sz="2000" dirty="0"/>
              <a:t>. </a:t>
            </a:r>
            <a:r>
              <a:rPr lang="en-GB" sz="2000" dirty="0" err="1"/>
              <a:t>Ostatecznie</a:t>
            </a:r>
            <a:r>
              <a:rPr lang="en-GB" sz="2000" dirty="0"/>
              <a:t>, po </a:t>
            </a:r>
            <a:r>
              <a:rPr lang="en-GB" sz="2000" dirty="0" err="1"/>
              <a:t>zakończeniu</a:t>
            </a:r>
            <a:r>
              <a:rPr lang="en-GB" sz="2000" dirty="0"/>
              <a:t> </a:t>
            </a:r>
            <a:r>
              <a:rPr lang="en-GB" sz="2000" dirty="0" err="1"/>
              <a:t>etapu</a:t>
            </a:r>
            <a:r>
              <a:rPr lang="en-GB" sz="2000" dirty="0"/>
              <a:t> </a:t>
            </a:r>
            <a:r>
              <a:rPr lang="en-GB" sz="2000" dirty="0" err="1"/>
              <a:t>nauki</a:t>
            </a:r>
            <a:r>
              <a:rPr lang="en-GB" sz="2000" dirty="0"/>
              <a:t>, </a:t>
            </a:r>
            <a:r>
              <a:rPr lang="en-GB" sz="2000" dirty="0" err="1"/>
              <a:t>algorytm</a:t>
            </a:r>
            <a:r>
              <a:rPr lang="en-GB" sz="2000" dirty="0"/>
              <a:t> </a:t>
            </a:r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stosować</a:t>
            </a:r>
            <a:r>
              <a:rPr lang="en-GB" sz="2000" dirty="0"/>
              <a:t>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wzorce</a:t>
            </a:r>
            <a:r>
              <a:rPr lang="en-GB" sz="2000" dirty="0"/>
              <a:t> do </a:t>
            </a:r>
            <a:r>
              <a:rPr lang="en-GB" sz="2000" dirty="0" err="1"/>
              <a:t>nowych</a:t>
            </a:r>
            <a:r>
              <a:rPr lang="en-GB" sz="2000" dirty="0"/>
              <a:t> </a:t>
            </a:r>
            <a:r>
              <a:rPr lang="en-GB" sz="2000" dirty="0" err="1"/>
              <a:t>przypadków</a:t>
            </a:r>
            <a:r>
              <a:rPr lang="en-GB" sz="2000" dirty="0"/>
              <a:t> –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przykład</a:t>
            </a:r>
            <a:r>
              <a:rPr lang="en-GB" sz="2000" dirty="0"/>
              <a:t> </a:t>
            </a:r>
            <a:r>
              <a:rPr lang="en-GB" sz="2000" dirty="0" err="1"/>
              <a:t>ocenić</a:t>
            </a:r>
            <a:r>
              <a:rPr lang="en-GB" sz="2000" dirty="0"/>
              <a:t>, </a:t>
            </a:r>
            <a:r>
              <a:rPr lang="en-GB" sz="2000" dirty="0" err="1"/>
              <a:t>czy</a:t>
            </a:r>
            <a:r>
              <a:rPr lang="en-GB" sz="2000" dirty="0"/>
              <a:t> </a:t>
            </a:r>
            <a:r>
              <a:rPr lang="en-GB" sz="2000" dirty="0" err="1"/>
              <a:t>nowy</a:t>
            </a:r>
            <a:r>
              <a:rPr lang="en-GB" sz="2000" dirty="0"/>
              <a:t>, </a:t>
            </a:r>
            <a:r>
              <a:rPr lang="en-GB" sz="2000" dirty="0" err="1"/>
              <a:t>nieetykietowany</a:t>
            </a:r>
            <a:r>
              <a:rPr lang="en-GB" sz="2000" dirty="0"/>
              <a:t> </a:t>
            </a:r>
            <a:r>
              <a:rPr lang="en-GB" sz="2000" dirty="0" err="1"/>
              <a:t>przykład</a:t>
            </a:r>
            <a:r>
              <a:rPr lang="en-GB" sz="2000" dirty="0"/>
              <a:t> </a:t>
            </a:r>
            <a:r>
              <a:rPr lang="en-GB" sz="2000" dirty="0" err="1"/>
              <a:t>gazu</a:t>
            </a:r>
            <a:r>
              <a:rPr lang="en-GB" sz="2000" dirty="0"/>
              <a:t> jest </a:t>
            </a:r>
            <a:r>
              <a:rPr lang="en-GB" sz="2000" dirty="0" err="1"/>
              <a:t>bardziej</a:t>
            </a:r>
            <a:r>
              <a:rPr lang="en-GB" sz="2000" dirty="0"/>
              <a:t> </a:t>
            </a:r>
            <a:r>
              <a:rPr lang="en-GB" sz="2000" dirty="0" err="1"/>
              <a:t>podobny</a:t>
            </a:r>
            <a:r>
              <a:rPr lang="en-GB" sz="2000" dirty="0"/>
              <a:t> do </a:t>
            </a:r>
            <a:r>
              <a:rPr lang="en-GB" sz="2000" dirty="0" err="1"/>
              <a:t>znanych</a:t>
            </a:r>
            <a:r>
              <a:rPr lang="en-GB" sz="2000" dirty="0"/>
              <a:t> </a:t>
            </a:r>
            <a:r>
              <a:rPr lang="en-GB" sz="2000" dirty="0" err="1"/>
              <a:t>przypadków</a:t>
            </a:r>
            <a:r>
              <a:rPr lang="en-GB" sz="2000" dirty="0"/>
              <a:t> „</a:t>
            </a:r>
            <a:r>
              <a:rPr lang="en-GB" sz="2000" dirty="0" err="1"/>
              <a:t>toksycznych</a:t>
            </a:r>
            <a:r>
              <a:rPr lang="en-GB" sz="2000" dirty="0"/>
              <a:t>” </a:t>
            </a:r>
            <a:r>
              <a:rPr lang="en-GB" sz="2000" dirty="0" err="1"/>
              <a:t>czy</a:t>
            </a:r>
            <a:r>
              <a:rPr lang="en-GB" sz="2000" dirty="0"/>
              <a:t> „</a:t>
            </a:r>
            <a:r>
              <a:rPr lang="en-GB" sz="2000" dirty="0" err="1"/>
              <a:t>nietoksycznych</a:t>
            </a:r>
            <a:r>
              <a:rPr lang="en-GB" sz="2000" dirty="0"/>
              <a:t>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Przykład</a:t>
            </a:r>
            <a:r>
              <a:rPr lang="en-GB" sz="2000" b="1" dirty="0"/>
              <a:t> z </a:t>
            </a:r>
            <a:r>
              <a:rPr lang="en-GB" sz="2000" b="1" dirty="0" err="1"/>
              <a:t>życia</a:t>
            </a:r>
            <a:r>
              <a:rPr lang="en-GB" sz="2000" dirty="0"/>
              <a:t>: </a:t>
            </a:r>
            <a:r>
              <a:rPr lang="en-GB" sz="2000" dirty="0" err="1"/>
              <a:t>Możemy</a:t>
            </a:r>
            <a:r>
              <a:rPr lang="en-GB" sz="2000" dirty="0"/>
              <a:t> to </a:t>
            </a:r>
            <a:r>
              <a:rPr lang="en-GB" sz="2000" dirty="0" err="1"/>
              <a:t>porównać</a:t>
            </a:r>
            <a:r>
              <a:rPr lang="en-GB" sz="2000" dirty="0"/>
              <a:t> do </a:t>
            </a:r>
            <a:r>
              <a:rPr lang="en-GB" sz="2000" dirty="0" err="1"/>
              <a:t>nauki</a:t>
            </a:r>
            <a:r>
              <a:rPr lang="en-GB" sz="2000" dirty="0"/>
              <a:t> </a:t>
            </a:r>
            <a:r>
              <a:rPr lang="en-GB" sz="2000" dirty="0" err="1"/>
              <a:t>rozpoznawania</a:t>
            </a:r>
            <a:r>
              <a:rPr lang="en-GB" sz="2000" dirty="0"/>
              <a:t> </a:t>
            </a:r>
            <a:r>
              <a:rPr lang="en-GB" sz="2000" dirty="0" err="1"/>
              <a:t>gatunków</a:t>
            </a:r>
            <a:r>
              <a:rPr lang="en-GB" sz="2000" dirty="0"/>
              <a:t> </a:t>
            </a:r>
            <a:r>
              <a:rPr lang="en-GB" sz="2000" dirty="0" err="1"/>
              <a:t>drzew</a:t>
            </a:r>
            <a:r>
              <a:rPr lang="en-GB" sz="2000" dirty="0"/>
              <a:t> </a:t>
            </a:r>
            <a:r>
              <a:rPr lang="en-GB" sz="2000" dirty="0" err="1"/>
              <a:t>przez</a:t>
            </a:r>
            <a:r>
              <a:rPr lang="en-GB" sz="2000" dirty="0"/>
              <a:t> </a:t>
            </a:r>
            <a:r>
              <a:rPr lang="en-GB" sz="2000" dirty="0" err="1"/>
              <a:t>człowieka</a:t>
            </a:r>
            <a:r>
              <a:rPr lang="en-GB" sz="2000" dirty="0"/>
              <a:t>. </a:t>
            </a:r>
            <a:r>
              <a:rPr lang="en-GB" sz="2000" dirty="0" err="1"/>
              <a:t>Jeśli</a:t>
            </a:r>
            <a:r>
              <a:rPr lang="en-GB" sz="2000" dirty="0"/>
              <a:t> </a:t>
            </a:r>
            <a:r>
              <a:rPr lang="en-GB" sz="2000" dirty="0" err="1"/>
              <a:t>widzimy</a:t>
            </a:r>
            <a:r>
              <a:rPr lang="en-GB" sz="2000" dirty="0"/>
              <a:t> </a:t>
            </a:r>
            <a:r>
              <a:rPr lang="en-GB" sz="2000" dirty="0" err="1"/>
              <a:t>wiele</a:t>
            </a:r>
            <a:r>
              <a:rPr lang="en-GB" sz="2000" dirty="0"/>
              <a:t> </a:t>
            </a:r>
            <a:r>
              <a:rPr lang="en-GB" sz="2000" dirty="0" err="1"/>
              <a:t>dębów</a:t>
            </a:r>
            <a:r>
              <a:rPr lang="en-GB" sz="2000" dirty="0"/>
              <a:t>, to po </a:t>
            </a:r>
            <a:r>
              <a:rPr lang="en-GB" sz="2000" dirty="0" err="1"/>
              <a:t>pewnym</a:t>
            </a:r>
            <a:r>
              <a:rPr lang="en-GB" sz="2000" dirty="0"/>
              <a:t> </a:t>
            </a:r>
            <a:r>
              <a:rPr lang="en-GB" sz="2000" dirty="0" err="1"/>
              <a:t>czasie</a:t>
            </a:r>
            <a:r>
              <a:rPr lang="en-GB" sz="2000" dirty="0"/>
              <a:t> </a:t>
            </a:r>
            <a:r>
              <a:rPr lang="en-GB" sz="2000" dirty="0" err="1"/>
              <a:t>potrafimy</a:t>
            </a:r>
            <a:r>
              <a:rPr lang="en-GB" sz="2000" dirty="0"/>
              <a:t> </a:t>
            </a:r>
            <a:r>
              <a:rPr lang="en-GB" sz="2000" dirty="0" err="1"/>
              <a:t>rozpoznać</a:t>
            </a:r>
            <a:r>
              <a:rPr lang="en-GB" sz="2000" dirty="0"/>
              <a:t> </a:t>
            </a:r>
            <a:r>
              <a:rPr lang="en-GB" sz="2000" dirty="0" err="1"/>
              <a:t>nowe</a:t>
            </a:r>
            <a:r>
              <a:rPr lang="en-GB" sz="2000" dirty="0"/>
              <a:t> </a:t>
            </a:r>
            <a:r>
              <a:rPr lang="en-GB" sz="2000" dirty="0" err="1"/>
              <a:t>drzewa</a:t>
            </a:r>
            <a:r>
              <a:rPr lang="en-GB" sz="2000" dirty="0"/>
              <a:t> </a:t>
            </a:r>
            <a:r>
              <a:rPr lang="en-GB" sz="2000" dirty="0" err="1"/>
              <a:t>tego</a:t>
            </a:r>
            <a:r>
              <a:rPr lang="en-GB" sz="2000" dirty="0"/>
              <a:t> </a:t>
            </a:r>
            <a:r>
              <a:rPr lang="en-GB" sz="2000" dirty="0" err="1"/>
              <a:t>gatunku</a:t>
            </a:r>
            <a:r>
              <a:rPr lang="en-GB" sz="2000" dirty="0"/>
              <a:t> po ich </a:t>
            </a:r>
            <a:r>
              <a:rPr lang="en-GB" sz="2000" dirty="0" err="1"/>
              <a:t>charakterystycznych</a:t>
            </a:r>
            <a:r>
              <a:rPr lang="en-GB" sz="2000" dirty="0"/>
              <a:t> </a:t>
            </a:r>
            <a:r>
              <a:rPr lang="en-GB" sz="2000" dirty="0" err="1"/>
              <a:t>liściach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korze</a:t>
            </a:r>
            <a:r>
              <a:rPr lang="en-GB" sz="2000" dirty="0"/>
              <a:t>, </a:t>
            </a:r>
            <a:r>
              <a:rPr lang="en-GB" sz="2000" dirty="0" err="1"/>
              <a:t>nawet</a:t>
            </a:r>
            <a:r>
              <a:rPr lang="en-GB" sz="2000" dirty="0"/>
              <a:t> </a:t>
            </a:r>
            <a:r>
              <a:rPr lang="en-GB" sz="2000" dirty="0" err="1"/>
              <a:t>jeśli</a:t>
            </a:r>
            <a:r>
              <a:rPr lang="en-GB" sz="2000" dirty="0"/>
              <a:t> </a:t>
            </a:r>
            <a:r>
              <a:rPr lang="en-GB" sz="2000" dirty="0" err="1"/>
              <a:t>nie</a:t>
            </a:r>
            <a:r>
              <a:rPr lang="en-GB" sz="2000" dirty="0"/>
              <a:t> </a:t>
            </a:r>
            <a:r>
              <a:rPr lang="en-GB" sz="2000" dirty="0" err="1"/>
              <a:t>widzieliśmy</a:t>
            </a:r>
            <a:r>
              <a:rPr lang="en-GB" sz="2000" dirty="0"/>
              <a:t> </a:t>
            </a:r>
            <a:r>
              <a:rPr lang="en-GB" sz="2000" dirty="0" err="1"/>
              <a:t>jeszcze</a:t>
            </a:r>
            <a:r>
              <a:rPr lang="en-GB" sz="2000" dirty="0"/>
              <a:t> </a:t>
            </a:r>
            <a:r>
              <a:rPr lang="en-GB" sz="2000" dirty="0" err="1"/>
              <a:t>dokładnie</a:t>
            </a:r>
            <a:r>
              <a:rPr lang="en-GB" sz="2000" dirty="0"/>
              <a:t> </a:t>
            </a:r>
            <a:r>
              <a:rPr lang="en-GB" sz="2000" dirty="0" err="1"/>
              <a:t>takiego</a:t>
            </a:r>
            <a:r>
              <a:rPr lang="en-GB" sz="2000" dirty="0"/>
              <a:t> </a:t>
            </a:r>
            <a:r>
              <a:rPr lang="en-GB" sz="2000" dirty="0" err="1"/>
              <a:t>samego</a:t>
            </a:r>
            <a:r>
              <a:rPr lang="en-GB" sz="2000" dirty="0"/>
              <a:t> </a:t>
            </a:r>
            <a:r>
              <a:rPr lang="en-GB" sz="2000" dirty="0" err="1"/>
              <a:t>dębu</a:t>
            </a:r>
            <a:r>
              <a:rPr lang="en-GB" sz="2000" dirty="0"/>
              <a:t>.</a:t>
            </a:r>
          </a:p>
          <a:p>
            <a:r>
              <a:rPr lang="en-GB" sz="2000" dirty="0"/>
              <a:t>Rola </a:t>
            </a:r>
            <a:r>
              <a:rPr lang="en-GB" sz="2000" dirty="0" err="1"/>
              <a:t>etykiet</a:t>
            </a:r>
            <a:r>
              <a:rPr lang="en-GB" sz="2000" dirty="0"/>
              <a:t> jest </a:t>
            </a:r>
            <a:r>
              <a:rPr lang="en-GB" sz="2000" dirty="0" err="1"/>
              <a:t>więc</a:t>
            </a:r>
            <a:r>
              <a:rPr lang="en-GB" sz="2000" dirty="0"/>
              <a:t> </a:t>
            </a:r>
            <a:r>
              <a:rPr lang="en-GB" sz="2000" dirty="0" err="1"/>
              <a:t>kluczowa</a:t>
            </a:r>
            <a:r>
              <a:rPr lang="en-GB" sz="2000" dirty="0"/>
              <a:t> – bez </a:t>
            </a:r>
            <a:r>
              <a:rPr lang="en-GB" sz="2000" dirty="0" err="1"/>
              <a:t>nich</a:t>
            </a:r>
            <a:r>
              <a:rPr lang="en-GB" sz="2000" dirty="0"/>
              <a:t> </a:t>
            </a:r>
            <a:r>
              <a:rPr lang="en-GB" sz="2000" dirty="0" err="1"/>
              <a:t>algorytm</a:t>
            </a:r>
            <a:r>
              <a:rPr lang="en-GB" sz="2000" dirty="0"/>
              <a:t> </a:t>
            </a:r>
            <a:r>
              <a:rPr lang="en-GB" sz="2000" dirty="0" err="1"/>
              <a:t>nie</a:t>
            </a:r>
            <a:r>
              <a:rPr lang="en-GB" sz="2000" dirty="0"/>
              <a:t> </a:t>
            </a:r>
            <a:r>
              <a:rPr lang="en-GB" sz="2000" dirty="0" err="1"/>
              <a:t>miałby</a:t>
            </a:r>
            <a:r>
              <a:rPr lang="en-GB" sz="2000" dirty="0"/>
              <a:t> </a:t>
            </a:r>
            <a:r>
              <a:rPr lang="en-GB" sz="2000" dirty="0" err="1"/>
              <a:t>możliwości</a:t>
            </a:r>
            <a:r>
              <a:rPr lang="en-GB" sz="2000" dirty="0"/>
              <a:t> </a:t>
            </a:r>
            <a:r>
              <a:rPr lang="en-GB" sz="2000" dirty="0" err="1"/>
              <a:t>rozpoznania</a:t>
            </a:r>
            <a:r>
              <a:rPr lang="en-GB" sz="2000" dirty="0"/>
              <a:t> </a:t>
            </a:r>
            <a:r>
              <a:rPr lang="en-GB" sz="2000" dirty="0" err="1"/>
              <a:t>wzorców</a:t>
            </a:r>
            <a:r>
              <a:rPr lang="en-GB" sz="2000" dirty="0"/>
              <a:t>, </a:t>
            </a:r>
            <a:r>
              <a:rPr lang="en-GB" sz="2000" dirty="0" err="1"/>
              <a:t>które</a:t>
            </a:r>
            <a:r>
              <a:rPr lang="en-GB" sz="2000" dirty="0"/>
              <a:t> </a:t>
            </a:r>
            <a:r>
              <a:rPr lang="en-GB" sz="2000" dirty="0" err="1"/>
              <a:t>są</a:t>
            </a:r>
            <a:r>
              <a:rPr lang="en-GB" sz="2000" dirty="0"/>
              <a:t> </a:t>
            </a:r>
            <a:r>
              <a:rPr lang="en-GB" sz="2000" dirty="0" err="1"/>
              <a:t>potrzebne</a:t>
            </a:r>
            <a:r>
              <a:rPr lang="en-GB" sz="2000" dirty="0"/>
              <a:t> do </a:t>
            </a:r>
            <a:r>
              <a:rPr lang="en-GB" sz="2000" dirty="0" err="1"/>
              <a:t>dokonywania</a:t>
            </a:r>
            <a:r>
              <a:rPr lang="en-GB" sz="2000" dirty="0"/>
              <a:t> </a:t>
            </a:r>
            <a:r>
              <a:rPr lang="en-GB" sz="2000" dirty="0" err="1"/>
              <a:t>trafnych</a:t>
            </a:r>
            <a:r>
              <a:rPr lang="en-GB" sz="2000" dirty="0"/>
              <a:t> </a:t>
            </a:r>
            <a:r>
              <a:rPr lang="en-GB" sz="2000" dirty="0" err="1"/>
              <a:t>klasyfikacji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284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8850-1B57-CE87-2573-801C3C5F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</a:t>
            </a:r>
            <a:r>
              <a:rPr lang="pl-PL" dirty="0" err="1"/>
              <a:t>Iris</a:t>
            </a:r>
            <a:r>
              <a:rPr lang="pl-PL" dirty="0"/>
              <a:t> </a:t>
            </a:r>
            <a:r>
              <a:rPr lang="pl-PL" dirty="0" err="1"/>
              <a:t>Dataset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20B5-45A0-4250-F6C4-A82EBF42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000" dirty="0"/>
              <a:t>Na </a:t>
            </a:r>
            <a:r>
              <a:rPr lang="en-GB" sz="2000" dirty="0" err="1"/>
              <a:t>koniec</a:t>
            </a:r>
            <a:r>
              <a:rPr lang="en-GB" sz="2000" dirty="0"/>
              <a:t> </a:t>
            </a:r>
            <a:r>
              <a:rPr lang="en-GB" sz="2000" dirty="0" err="1"/>
              <a:t>warto</a:t>
            </a:r>
            <a:r>
              <a:rPr lang="en-GB" sz="2000" dirty="0"/>
              <a:t> </a:t>
            </a:r>
            <a:r>
              <a:rPr lang="en-GB" sz="2000" dirty="0" err="1"/>
              <a:t>wspomnieć</a:t>
            </a:r>
            <a:r>
              <a:rPr lang="en-GB" sz="2000" dirty="0"/>
              <a:t> o </a:t>
            </a:r>
            <a:r>
              <a:rPr lang="en-GB" sz="2000" dirty="0" err="1"/>
              <a:t>ciekawej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historycznej</a:t>
            </a:r>
            <a:r>
              <a:rPr lang="en-GB" sz="2000" dirty="0"/>
              <a:t> </a:t>
            </a:r>
            <a:r>
              <a:rPr lang="en-GB" sz="2000" dirty="0" err="1"/>
              <a:t>bazie</a:t>
            </a:r>
            <a:r>
              <a:rPr lang="en-GB" sz="2000" dirty="0"/>
              <a:t> </a:t>
            </a:r>
            <a:r>
              <a:rPr lang="en-GB" sz="2000" dirty="0" err="1"/>
              <a:t>danych</a:t>
            </a:r>
            <a:r>
              <a:rPr lang="en-GB" sz="2000" dirty="0"/>
              <a:t>, </a:t>
            </a:r>
            <a:r>
              <a:rPr lang="en-GB" sz="2000" dirty="0" err="1"/>
              <a:t>która</a:t>
            </a:r>
            <a:r>
              <a:rPr lang="en-GB" sz="2000" dirty="0"/>
              <a:t> jest </a:t>
            </a:r>
            <a:r>
              <a:rPr lang="en-GB" sz="2000" dirty="0" err="1"/>
              <a:t>jedną</a:t>
            </a:r>
            <a:r>
              <a:rPr lang="en-GB" sz="2000" dirty="0"/>
              <a:t> z </a:t>
            </a:r>
            <a:r>
              <a:rPr lang="en-GB" sz="2000" dirty="0" err="1"/>
              <a:t>najczęściej</a:t>
            </a:r>
            <a:r>
              <a:rPr lang="en-GB" sz="2000" dirty="0"/>
              <a:t> </a:t>
            </a:r>
            <a:r>
              <a:rPr lang="en-GB" sz="2000" dirty="0" err="1"/>
              <a:t>używanych</a:t>
            </a:r>
            <a:r>
              <a:rPr lang="en-GB" sz="2000" dirty="0"/>
              <a:t> w </a:t>
            </a:r>
            <a:r>
              <a:rPr lang="en-GB" sz="2000" dirty="0" err="1"/>
              <a:t>nauce</a:t>
            </a:r>
            <a:r>
              <a:rPr lang="en-GB" sz="2000" dirty="0"/>
              <a:t> </a:t>
            </a:r>
            <a:r>
              <a:rPr lang="en-GB" sz="2000" dirty="0" err="1"/>
              <a:t>klasyfikacji</a:t>
            </a:r>
            <a:r>
              <a:rPr lang="en-GB" sz="2000" dirty="0"/>
              <a:t> – </a:t>
            </a:r>
            <a:r>
              <a:rPr lang="en-GB" sz="2000" i="1" dirty="0"/>
              <a:t>Iris Dataset</a:t>
            </a:r>
            <a:r>
              <a:rPr lang="en-GB" sz="2000" dirty="0"/>
              <a:t>. Jest to </a:t>
            </a:r>
            <a:r>
              <a:rPr lang="en-GB" sz="2000" dirty="0" err="1"/>
              <a:t>klasyczny</a:t>
            </a:r>
            <a:r>
              <a:rPr lang="en-GB" sz="2000" dirty="0"/>
              <a:t> </a:t>
            </a:r>
            <a:r>
              <a:rPr lang="en-GB" sz="2000" dirty="0" err="1"/>
              <a:t>zestaw</a:t>
            </a:r>
            <a:r>
              <a:rPr lang="en-GB" sz="2000" dirty="0"/>
              <a:t> </a:t>
            </a:r>
            <a:r>
              <a:rPr lang="en-GB" sz="2000" dirty="0" err="1"/>
              <a:t>danych</a:t>
            </a:r>
            <a:r>
              <a:rPr lang="en-GB" sz="2000" dirty="0"/>
              <a:t>, </a:t>
            </a:r>
            <a:r>
              <a:rPr lang="en-GB" sz="2000" dirty="0" err="1"/>
              <a:t>który</a:t>
            </a:r>
            <a:r>
              <a:rPr lang="en-GB" sz="2000" dirty="0"/>
              <a:t> </a:t>
            </a:r>
            <a:r>
              <a:rPr lang="en-GB" sz="2000" dirty="0" err="1"/>
              <a:t>zawiera</a:t>
            </a:r>
            <a:r>
              <a:rPr lang="en-GB" sz="2000" dirty="0"/>
              <a:t> </a:t>
            </a:r>
            <a:r>
              <a:rPr lang="en-GB" sz="2000" dirty="0" err="1"/>
              <a:t>informacje</a:t>
            </a:r>
            <a:r>
              <a:rPr lang="en-GB" sz="2000" dirty="0"/>
              <a:t> o </a:t>
            </a:r>
            <a:r>
              <a:rPr lang="en-GB" sz="2000" dirty="0" err="1"/>
              <a:t>trzech</a:t>
            </a:r>
            <a:r>
              <a:rPr lang="en-GB" sz="2000" dirty="0"/>
              <a:t> </a:t>
            </a:r>
            <a:r>
              <a:rPr lang="en-GB" sz="2000" dirty="0" err="1"/>
              <a:t>gatunkach</a:t>
            </a:r>
            <a:r>
              <a:rPr lang="en-GB" sz="2000" dirty="0"/>
              <a:t> </a:t>
            </a:r>
            <a:r>
              <a:rPr lang="en-GB" sz="2000" dirty="0" err="1"/>
              <a:t>irysów</a:t>
            </a:r>
            <a:r>
              <a:rPr lang="en-GB" sz="2000" dirty="0"/>
              <a:t> – </a:t>
            </a:r>
            <a:r>
              <a:rPr lang="en-GB" sz="2000" dirty="0" err="1"/>
              <a:t>Setosa</a:t>
            </a:r>
            <a:r>
              <a:rPr lang="en-GB" sz="2000" dirty="0"/>
              <a:t>, Versicolor </a:t>
            </a:r>
            <a:r>
              <a:rPr lang="en-GB" sz="2000" dirty="0" err="1"/>
              <a:t>i</a:t>
            </a:r>
            <a:r>
              <a:rPr lang="en-GB" sz="2000" dirty="0"/>
              <a:t> Virginica. </a:t>
            </a:r>
            <a:r>
              <a:rPr lang="en-GB" sz="2000" dirty="0" err="1"/>
              <a:t>Każdy</a:t>
            </a:r>
            <a:r>
              <a:rPr lang="en-GB" sz="2000" dirty="0"/>
              <a:t> </a:t>
            </a:r>
            <a:r>
              <a:rPr lang="en-GB" sz="2000" dirty="0" err="1"/>
              <a:t>kwiat</a:t>
            </a:r>
            <a:r>
              <a:rPr lang="en-GB" sz="2000" dirty="0"/>
              <a:t> </a:t>
            </a:r>
            <a:r>
              <a:rPr lang="en-GB" sz="2000" dirty="0" err="1"/>
              <a:t>opisany</a:t>
            </a:r>
            <a:r>
              <a:rPr lang="en-GB" sz="2000" dirty="0"/>
              <a:t> jest </a:t>
            </a:r>
            <a:r>
              <a:rPr lang="en-GB" sz="2000" dirty="0" err="1"/>
              <a:t>czterema</a:t>
            </a:r>
            <a:r>
              <a:rPr lang="en-GB" sz="2000" dirty="0"/>
              <a:t> </a:t>
            </a:r>
            <a:r>
              <a:rPr lang="en-GB" sz="2000" dirty="0" err="1"/>
              <a:t>cechami</a:t>
            </a:r>
            <a:r>
              <a:rPr lang="en-GB" sz="2000" dirty="0"/>
              <a:t>: </a:t>
            </a:r>
            <a:r>
              <a:rPr lang="en-GB" sz="2000" dirty="0" err="1"/>
              <a:t>długością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szerokością</a:t>
            </a:r>
            <a:r>
              <a:rPr lang="en-GB" sz="2000" dirty="0"/>
              <a:t> </a:t>
            </a:r>
            <a:r>
              <a:rPr lang="en-GB" sz="2000" dirty="0" err="1"/>
              <a:t>działek</a:t>
            </a:r>
            <a:r>
              <a:rPr lang="en-GB" sz="2000" dirty="0"/>
              <a:t> </a:t>
            </a:r>
            <a:r>
              <a:rPr lang="en-GB" sz="2000" dirty="0" err="1"/>
              <a:t>kielicha</a:t>
            </a:r>
            <a:r>
              <a:rPr lang="en-GB" sz="2000" dirty="0"/>
              <a:t> </a:t>
            </a:r>
            <a:r>
              <a:rPr lang="en-GB" sz="2000" dirty="0" err="1"/>
              <a:t>oraz</a:t>
            </a:r>
            <a:r>
              <a:rPr lang="en-GB" sz="2000" dirty="0"/>
              <a:t> </a:t>
            </a:r>
            <a:r>
              <a:rPr lang="en-GB" sz="2000" dirty="0" err="1"/>
              <a:t>długością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szerokością</a:t>
            </a:r>
            <a:r>
              <a:rPr lang="en-GB" sz="2000" dirty="0"/>
              <a:t> </a:t>
            </a:r>
            <a:r>
              <a:rPr lang="en-GB" sz="2000" dirty="0" err="1"/>
              <a:t>płatków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Dlaczego</a:t>
            </a:r>
            <a:r>
              <a:rPr lang="en-GB" sz="2000" b="1" dirty="0"/>
              <a:t> „Iris Dataset” jest </a:t>
            </a:r>
            <a:r>
              <a:rPr lang="en-GB" sz="2000" b="1" dirty="0" err="1"/>
              <a:t>wyjątkowy</a:t>
            </a:r>
            <a:r>
              <a:rPr lang="en-GB" sz="2000" b="1" dirty="0"/>
              <a:t>?</a:t>
            </a:r>
            <a:r>
              <a:rPr lang="en-GB" sz="2000" dirty="0"/>
              <a:t> </a:t>
            </a:r>
            <a:r>
              <a:rPr lang="en-GB" sz="2000" dirty="0" err="1"/>
              <a:t>Zestaw</a:t>
            </a:r>
            <a:r>
              <a:rPr lang="en-GB" sz="2000" dirty="0"/>
              <a:t> ten </a:t>
            </a:r>
            <a:r>
              <a:rPr lang="en-GB" sz="2000" dirty="0" err="1"/>
              <a:t>stał</a:t>
            </a:r>
            <a:r>
              <a:rPr lang="en-GB" sz="2000" dirty="0"/>
              <a:t> </a:t>
            </a:r>
            <a:r>
              <a:rPr lang="en-GB" sz="2000" dirty="0" err="1"/>
              <a:t>się</a:t>
            </a:r>
            <a:r>
              <a:rPr lang="en-GB" sz="2000" dirty="0"/>
              <a:t> </a:t>
            </a:r>
            <a:r>
              <a:rPr lang="en-GB" sz="2000" dirty="0" err="1"/>
              <a:t>popularny</a:t>
            </a:r>
            <a:r>
              <a:rPr lang="en-GB" sz="2000" dirty="0"/>
              <a:t>, </a:t>
            </a:r>
            <a:r>
              <a:rPr lang="en-GB" sz="2000" dirty="0" err="1"/>
              <a:t>ponieważ</a:t>
            </a:r>
            <a:r>
              <a:rPr lang="en-GB" sz="2000" dirty="0"/>
              <a:t> </a:t>
            </a:r>
            <a:r>
              <a:rPr lang="en-GB" sz="2000" dirty="0" err="1"/>
              <a:t>różnice</a:t>
            </a:r>
            <a:r>
              <a:rPr lang="en-GB" sz="2000" dirty="0"/>
              <a:t> </a:t>
            </a:r>
            <a:r>
              <a:rPr lang="en-GB" sz="2000" dirty="0" err="1"/>
              <a:t>między</a:t>
            </a:r>
            <a:r>
              <a:rPr lang="en-GB" sz="2000" dirty="0"/>
              <a:t> </a:t>
            </a:r>
            <a:r>
              <a:rPr lang="en-GB" sz="2000" dirty="0" err="1"/>
              <a:t>trzema</a:t>
            </a:r>
            <a:r>
              <a:rPr lang="en-GB" sz="2000" dirty="0"/>
              <a:t> </a:t>
            </a:r>
            <a:r>
              <a:rPr lang="en-GB" sz="2000" dirty="0" err="1"/>
              <a:t>gatunkami</a:t>
            </a:r>
            <a:r>
              <a:rPr lang="en-GB" sz="2000" dirty="0"/>
              <a:t> </a:t>
            </a:r>
            <a:r>
              <a:rPr lang="en-GB" sz="2000" dirty="0" err="1"/>
              <a:t>są</a:t>
            </a:r>
            <a:r>
              <a:rPr lang="en-GB" sz="2000" dirty="0"/>
              <a:t> </a:t>
            </a:r>
            <a:r>
              <a:rPr lang="en-GB" sz="2000" dirty="0" err="1"/>
              <a:t>subtelne</a:t>
            </a:r>
            <a:r>
              <a:rPr lang="en-GB" sz="2000" dirty="0"/>
              <a:t>, ale </a:t>
            </a:r>
            <a:r>
              <a:rPr lang="en-GB" sz="2000" dirty="0" err="1"/>
              <a:t>dają</a:t>
            </a:r>
            <a:r>
              <a:rPr lang="en-GB" sz="2000" dirty="0"/>
              <a:t> </a:t>
            </a:r>
            <a:r>
              <a:rPr lang="en-GB" sz="2000" dirty="0" err="1"/>
              <a:t>się</a:t>
            </a:r>
            <a:r>
              <a:rPr lang="en-GB" sz="2000" dirty="0"/>
              <a:t> </a:t>
            </a:r>
            <a:r>
              <a:rPr lang="en-GB" sz="2000" dirty="0" err="1"/>
              <a:t>uchwycić</a:t>
            </a:r>
            <a:r>
              <a:rPr lang="en-GB" sz="2000" dirty="0"/>
              <a:t> </a:t>
            </a:r>
            <a:r>
              <a:rPr lang="en-GB" sz="2000" dirty="0" err="1"/>
              <a:t>przez</a:t>
            </a:r>
            <a:r>
              <a:rPr lang="en-GB" sz="2000" dirty="0"/>
              <a:t> </a:t>
            </a:r>
            <a:r>
              <a:rPr lang="en-GB" sz="2000" dirty="0" err="1"/>
              <a:t>algorytmy</a:t>
            </a:r>
            <a:r>
              <a:rPr lang="en-GB" sz="2000" dirty="0"/>
              <a:t> </a:t>
            </a:r>
            <a:r>
              <a:rPr lang="en-GB" sz="2000" dirty="0" err="1"/>
              <a:t>klasyfikacyjne</a:t>
            </a:r>
            <a:r>
              <a:rPr lang="en-GB" sz="2000" dirty="0"/>
              <a:t>. </a:t>
            </a:r>
            <a:r>
              <a:rPr lang="en-GB" sz="2000" dirty="0" err="1"/>
              <a:t>Cecha</a:t>
            </a:r>
            <a:r>
              <a:rPr lang="en-GB" sz="2000" dirty="0"/>
              <a:t> taka, jak </a:t>
            </a:r>
            <a:r>
              <a:rPr lang="en-GB" sz="2000" dirty="0" err="1"/>
              <a:t>długość</a:t>
            </a:r>
            <a:r>
              <a:rPr lang="en-GB" sz="2000" dirty="0"/>
              <a:t> </a:t>
            </a:r>
            <a:r>
              <a:rPr lang="en-GB" sz="2000" dirty="0" err="1"/>
              <a:t>płatków</a:t>
            </a:r>
            <a:r>
              <a:rPr lang="en-GB" sz="2000" dirty="0"/>
              <a:t>, </a:t>
            </a:r>
            <a:r>
              <a:rPr lang="en-GB" sz="2000" dirty="0" err="1"/>
              <a:t>dla</a:t>
            </a:r>
            <a:r>
              <a:rPr lang="en-GB" sz="2000" dirty="0"/>
              <a:t> </a:t>
            </a:r>
            <a:r>
              <a:rPr lang="en-GB" sz="2000" dirty="0" err="1"/>
              <a:t>jednego</a:t>
            </a:r>
            <a:r>
              <a:rPr lang="en-GB" sz="2000" dirty="0"/>
              <a:t> </a:t>
            </a:r>
            <a:r>
              <a:rPr lang="en-GB" sz="2000" dirty="0" err="1"/>
              <a:t>gatunku</a:t>
            </a:r>
            <a:r>
              <a:rPr lang="en-GB" sz="2000" dirty="0"/>
              <a:t> </a:t>
            </a:r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być</a:t>
            </a:r>
            <a:r>
              <a:rPr lang="en-GB" sz="2000" dirty="0"/>
              <a:t> </a:t>
            </a:r>
            <a:r>
              <a:rPr lang="en-GB" sz="2000" dirty="0" err="1"/>
              <a:t>krótka</a:t>
            </a:r>
            <a:r>
              <a:rPr lang="en-GB" sz="2000" dirty="0"/>
              <a:t>, a </a:t>
            </a:r>
            <a:r>
              <a:rPr lang="en-GB" sz="2000" dirty="0" err="1"/>
              <a:t>dla</a:t>
            </a:r>
            <a:r>
              <a:rPr lang="en-GB" sz="2000" dirty="0"/>
              <a:t> </a:t>
            </a:r>
            <a:r>
              <a:rPr lang="en-GB" sz="2000" dirty="0" err="1"/>
              <a:t>innego</a:t>
            </a:r>
            <a:r>
              <a:rPr lang="en-GB" sz="2000" dirty="0"/>
              <a:t> </a:t>
            </a:r>
            <a:r>
              <a:rPr lang="en-GB" sz="2000" dirty="0" err="1"/>
              <a:t>dłuższa</a:t>
            </a:r>
            <a:r>
              <a:rPr lang="en-GB" sz="2000" dirty="0"/>
              <a:t> – ale bez </a:t>
            </a:r>
            <a:r>
              <a:rPr lang="en-GB" sz="2000" dirty="0" err="1"/>
              <a:t>skomplikowanej</a:t>
            </a:r>
            <a:r>
              <a:rPr lang="en-GB" sz="2000" dirty="0"/>
              <a:t> </a:t>
            </a:r>
            <a:r>
              <a:rPr lang="en-GB" sz="2000" dirty="0" err="1"/>
              <a:t>struktury</a:t>
            </a:r>
            <a:r>
              <a:rPr lang="en-GB" sz="2000" dirty="0"/>
              <a:t>. To </a:t>
            </a:r>
            <a:r>
              <a:rPr lang="en-GB" sz="2000" dirty="0" err="1"/>
              <a:t>prostota</a:t>
            </a:r>
            <a:r>
              <a:rPr lang="en-GB" sz="2000" dirty="0"/>
              <a:t> </a:t>
            </a:r>
            <a:r>
              <a:rPr lang="en-GB" sz="2000" dirty="0" err="1"/>
              <a:t>oraz</a:t>
            </a:r>
            <a:r>
              <a:rPr lang="en-GB" sz="2000" dirty="0"/>
              <a:t> </a:t>
            </a:r>
            <a:r>
              <a:rPr lang="en-GB" sz="2000" dirty="0" err="1"/>
              <a:t>dobrze</a:t>
            </a:r>
            <a:r>
              <a:rPr lang="en-GB" sz="2000" dirty="0"/>
              <a:t> </a:t>
            </a:r>
            <a:r>
              <a:rPr lang="en-GB" sz="2000" dirty="0" err="1"/>
              <a:t>oddzielone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r>
              <a:rPr lang="en-GB" sz="2000" dirty="0"/>
              <a:t> </a:t>
            </a:r>
            <a:r>
              <a:rPr lang="en-GB" sz="2000" dirty="0" err="1"/>
              <a:t>sprawiają</a:t>
            </a:r>
            <a:r>
              <a:rPr lang="en-GB" sz="2000" dirty="0"/>
              <a:t>, </a:t>
            </a:r>
            <a:r>
              <a:rPr lang="en-GB" sz="2000" dirty="0" err="1"/>
              <a:t>że</a:t>
            </a:r>
            <a:r>
              <a:rPr lang="en-GB" sz="2000" dirty="0"/>
              <a:t> „Iris Dataset” jest </a:t>
            </a:r>
            <a:r>
              <a:rPr lang="en-GB" sz="2000" dirty="0" err="1"/>
              <a:t>bardzo</a:t>
            </a:r>
            <a:r>
              <a:rPr lang="en-GB" sz="2000" dirty="0"/>
              <a:t> </a:t>
            </a:r>
            <a:r>
              <a:rPr lang="en-GB" sz="2000" dirty="0" err="1"/>
              <a:t>przystępny</a:t>
            </a:r>
            <a:r>
              <a:rPr lang="en-GB" sz="2000" dirty="0"/>
              <a:t> </a:t>
            </a:r>
            <a:r>
              <a:rPr lang="en-GB" sz="2000" dirty="0" err="1"/>
              <a:t>dla</a:t>
            </a:r>
            <a:r>
              <a:rPr lang="en-GB" sz="2000" dirty="0"/>
              <a:t> </a:t>
            </a:r>
            <a:r>
              <a:rPr lang="en-GB" sz="2000" dirty="0" err="1"/>
              <a:t>początkujących</a:t>
            </a:r>
            <a:r>
              <a:rPr lang="en-GB" sz="2000" dirty="0"/>
              <a:t>, </a:t>
            </a:r>
            <a:r>
              <a:rPr lang="en-GB" sz="2000" dirty="0" err="1"/>
              <a:t>którzy</a:t>
            </a:r>
            <a:r>
              <a:rPr lang="en-GB" sz="2000" dirty="0"/>
              <a:t> </a:t>
            </a:r>
            <a:r>
              <a:rPr lang="en-GB" sz="2000" dirty="0" err="1"/>
              <a:t>uczą</a:t>
            </a:r>
            <a:r>
              <a:rPr lang="en-GB" sz="2000" dirty="0"/>
              <a:t> </a:t>
            </a:r>
            <a:r>
              <a:rPr lang="en-GB" sz="2000" dirty="0" err="1"/>
              <a:t>się</a:t>
            </a:r>
            <a:r>
              <a:rPr lang="en-GB" sz="2000" dirty="0"/>
              <a:t> </a:t>
            </a:r>
            <a:r>
              <a:rPr lang="en-GB" sz="2000" dirty="0" err="1"/>
              <a:t>podstaw</a:t>
            </a:r>
            <a:r>
              <a:rPr lang="en-GB" sz="2000" dirty="0"/>
              <a:t> </a:t>
            </a:r>
            <a:r>
              <a:rPr lang="en-GB" sz="2000" dirty="0" err="1"/>
              <a:t>klasyfikacji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Jak „Iris Dataset” </a:t>
            </a:r>
            <a:r>
              <a:rPr lang="en-GB" sz="2000" b="1" dirty="0" err="1"/>
              <a:t>pomaga</a:t>
            </a:r>
            <a:r>
              <a:rPr lang="en-GB" sz="2000" b="1" dirty="0"/>
              <a:t> w </a:t>
            </a:r>
            <a:r>
              <a:rPr lang="en-GB" sz="2000" b="1" dirty="0" err="1"/>
              <a:t>nauce</a:t>
            </a:r>
            <a:r>
              <a:rPr lang="en-GB" sz="2000" b="1" dirty="0"/>
              <a:t> </a:t>
            </a:r>
            <a:r>
              <a:rPr lang="en-GB" sz="2000" b="1" dirty="0" err="1"/>
              <a:t>algorytmów</a:t>
            </a:r>
            <a:r>
              <a:rPr lang="en-GB" sz="2000" b="1" dirty="0"/>
              <a:t>?</a:t>
            </a:r>
            <a:r>
              <a:rPr lang="en-GB" sz="2000" dirty="0"/>
              <a:t> </a:t>
            </a:r>
            <a:r>
              <a:rPr lang="en-GB" sz="2000" dirty="0" err="1"/>
              <a:t>Przykład</a:t>
            </a:r>
            <a:r>
              <a:rPr lang="en-GB" sz="2000" dirty="0"/>
              <a:t> </a:t>
            </a:r>
            <a:r>
              <a:rPr lang="en-GB" sz="2000" dirty="0" err="1"/>
              <a:t>irysów</a:t>
            </a:r>
            <a:r>
              <a:rPr lang="en-GB" sz="2000" dirty="0"/>
              <a:t> </a:t>
            </a:r>
            <a:r>
              <a:rPr lang="en-GB" sz="2000" dirty="0" err="1"/>
              <a:t>pozwala</a:t>
            </a:r>
            <a:r>
              <a:rPr lang="en-GB" sz="2000" dirty="0"/>
              <a:t> </a:t>
            </a:r>
            <a:r>
              <a:rPr lang="en-GB" sz="2000" dirty="0" err="1"/>
              <a:t>łatwo</a:t>
            </a:r>
            <a:r>
              <a:rPr lang="en-GB" sz="2000" dirty="0"/>
              <a:t> </a:t>
            </a:r>
            <a:r>
              <a:rPr lang="en-GB" sz="2000" dirty="0" err="1"/>
              <a:t>zobrazować</a:t>
            </a:r>
            <a:r>
              <a:rPr lang="en-GB" sz="2000" dirty="0"/>
              <a:t> </a:t>
            </a:r>
            <a:r>
              <a:rPr lang="en-GB" sz="2000" dirty="0" err="1"/>
              <a:t>działanie</a:t>
            </a:r>
            <a:r>
              <a:rPr lang="en-GB" sz="2000" dirty="0"/>
              <a:t> </a:t>
            </a:r>
            <a:r>
              <a:rPr lang="en-GB" sz="2000" dirty="0" err="1"/>
              <a:t>różnych</a:t>
            </a:r>
            <a:r>
              <a:rPr lang="en-GB" sz="2000" dirty="0"/>
              <a:t> </a:t>
            </a:r>
            <a:r>
              <a:rPr lang="en-GB" sz="2000" dirty="0" err="1"/>
              <a:t>algorytmów</a:t>
            </a:r>
            <a:r>
              <a:rPr lang="en-GB" sz="2000" dirty="0"/>
              <a:t>. Na </a:t>
            </a:r>
            <a:r>
              <a:rPr lang="en-GB" sz="2000" dirty="0" err="1"/>
              <a:t>przykład</a:t>
            </a:r>
            <a:r>
              <a:rPr lang="en-GB" sz="2000" dirty="0"/>
              <a:t>, w </a:t>
            </a:r>
            <a:r>
              <a:rPr lang="en-GB" sz="2000" dirty="0" err="1"/>
              <a:t>przypadku</a:t>
            </a:r>
            <a:r>
              <a:rPr lang="en-GB" sz="2000" dirty="0"/>
              <a:t> </a:t>
            </a:r>
            <a:r>
              <a:rPr lang="en-GB" sz="2000" dirty="0" err="1"/>
              <a:t>drzewa</a:t>
            </a:r>
            <a:r>
              <a:rPr lang="en-GB" sz="2000" dirty="0"/>
              <a:t> </a:t>
            </a:r>
            <a:r>
              <a:rPr lang="en-GB" sz="2000" dirty="0" err="1"/>
              <a:t>decyzyjnego</a:t>
            </a:r>
            <a:r>
              <a:rPr lang="en-GB" sz="2000" dirty="0"/>
              <a:t> </a:t>
            </a:r>
            <a:r>
              <a:rPr lang="en-GB" sz="2000" dirty="0" err="1"/>
              <a:t>algorytm</a:t>
            </a:r>
            <a:r>
              <a:rPr lang="en-GB" sz="2000" dirty="0"/>
              <a:t> </a:t>
            </a:r>
            <a:r>
              <a:rPr lang="en-GB" sz="2000" dirty="0" err="1"/>
              <a:t>mógłby</a:t>
            </a:r>
            <a:r>
              <a:rPr lang="en-GB" sz="2000" dirty="0"/>
              <a:t> </a:t>
            </a:r>
            <a:r>
              <a:rPr lang="en-GB" sz="2000" dirty="0" err="1"/>
              <a:t>zacząć</a:t>
            </a:r>
            <a:r>
              <a:rPr lang="en-GB" sz="2000" dirty="0"/>
              <a:t> od </a:t>
            </a:r>
            <a:r>
              <a:rPr lang="en-GB" sz="2000" dirty="0" err="1"/>
              <a:t>pytania</a:t>
            </a:r>
            <a:r>
              <a:rPr lang="en-GB" sz="2000" dirty="0"/>
              <a:t>, </a:t>
            </a:r>
            <a:r>
              <a:rPr lang="en-GB" sz="2000" dirty="0" err="1"/>
              <a:t>czy</a:t>
            </a:r>
            <a:r>
              <a:rPr lang="en-GB" sz="2000" dirty="0"/>
              <a:t> </a:t>
            </a:r>
            <a:r>
              <a:rPr lang="en-GB" sz="2000" dirty="0" err="1"/>
              <a:t>długość</a:t>
            </a:r>
            <a:r>
              <a:rPr lang="en-GB" sz="2000" dirty="0"/>
              <a:t> </a:t>
            </a:r>
            <a:r>
              <a:rPr lang="en-GB" sz="2000" dirty="0" err="1"/>
              <a:t>płatka</a:t>
            </a:r>
            <a:r>
              <a:rPr lang="en-GB" sz="2000" dirty="0"/>
              <a:t> jest </a:t>
            </a:r>
            <a:r>
              <a:rPr lang="en-GB" sz="2000" dirty="0" err="1"/>
              <a:t>dłuższa</a:t>
            </a:r>
            <a:r>
              <a:rPr lang="en-GB" sz="2000" dirty="0"/>
              <a:t> </a:t>
            </a:r>
            <a:r>
              <a:rPr lang="en-GB" sz="2000" dirty="0" err="1"/>
              <a:t>niż</a:t>
            </a:r>
            <a:r>
              <a:rPr lang="en-GB" sz="2000" dirty="0"/>
              <a:t> </a:t>
            </a:r>
            <a:r>
              <a:rPr lang="en-GB" sz="2000" dirty="0" err="1"/>
              <a:t>określony</a:t>
            </a:r>
            <a:r>
              <a:rPr lang="en-GB" sz="2000" dirty="0"/>
              <a:t> </a:t>
            </a:r>
            <a:r>
              <a:rPr lang="en-GB" sz="2000" dirty="0" err="1"/>
              <a:t>próg</a:t>
            </a:r>
            <a:r>
              <a:rPr lang="en-GB" sz="2000" dirty="0"/>
              <a:t>. </a:t>
            </a:r>
            <a:r>
              <a:rPr lang="en-GB" sz="2000" dirty="0" err="1"/>
              <a:t>Następnie</a:t>
            </a:r>
            <a:r>
              <a:rPr lang="en-GB" sz="2000" dirty="0"/>
              <a:t>, w </a:t>
            </a:r>
            <a:r>
              <a:rPr lang="en-GB" sz="2000" dirty="0" err="1"/>
              <a:t>zależności</a:t>
            </a:r>
            <a:r>
              <a:rPr lang="en-GB" sz="2000" dirty="0"/>
              <a:t> od </a:t>
            </a:r>
            <a:r>
              <a:rPr lang="en-GB" sz="2000" dirty="0" err="1"/>
              <a:t>odpowiedzi</a:t>
            </a:r>
            <a:r>
              <a:rPr lang="en-GB" sz="2000" dirty="0"/>
              <a:t>, </a:t>
            </a:r>
            <a:r>
              <a:rPr lang="en-GB" sz="2000" dirty="0" err="1"/>
              <a:t>drzewo</a:t>
            </a:r>
            <a:r>
              <a:rPr lang="en-GB" sz="2000" dirty="0"/>
              <a:t> </a:t>
            </a:r>
            <a:r>
              <a:rPr lang="en-GB" sz="2000" dirty="0" err="1"/>
              <a:t>decyzyjne</a:t>
            </a:r>
            <a:r>
              <a:rPr lang="en-GB" sz="2000" dirty="0"/>
              <a:t> </a:t>
            </a:r>
            <a:r>
              <a:rPr lang="en-GB" sz="2000" dirty="0" err="1"/>
              <a:t>prowadziłoby</a:t>
            </a:r>
            <a:r>
              <a:rPr lang="en-GB" sz="2000" dirty="0"/>
              <a:t> do </a:t>
            </a:r>
            <a:r>
              <a:rPr lang="en-GB" sz="2000" dirty="0" err="1"/>
              <a:t>kolejnych</a:t>
            </a:r>
            <a:r>
              <a:rPr lang="en-GB" sz="2000" dirty="0"/>
              <a:t> </a:t>
            </a:r>
            <a:r>
              <a:rPr lang="en-GB" sz="2000" dirty="0" err="1"/>
              <a:t>pytań</a:t>
            </a:r>
            <a:r>
              <a:rPr lang="en-GB" sz="2000" dirty="0"/>
              <a:t>, </a:t>
            </a:r>
            <a:r>
              <a:rPr lang="en-GB" sz="2000" dirty="0" err="1"/>
              <a:t>aż</a:t>
            </a:r>
            <a:r>
              <a:rPr lang="en-GB" sz="2000" dirty="0"/>
              <a:t> </a:t>
            </a:r>
            <a:r>
              <a:rPr lang="en-GB" sz="2000" dirty="0" err="1"/>
              <a:t>algorytm</a:t>
            </a:r>
            <a:r>
              <a:rPr lang="en-GB" sz="2000" dirty="0"/>
              <a:t> „</a:t>
            </a:r>
            <a:r>
              <a:rPr lang="en-GB" sz="2000" dirty="0" err="1"/>
              <a:t>dojdzie</a:t>
            </a:r>
            <a:r>
              <a:rPr lang="en-GB" sz="2000" dirty="0"/>
              <a:t>” do </a:t>
            </a:r>
            <a:r>
              <a:rPr lang="en-GB" sz="2000" dirty="0" err="1"/>
              <a:t>konkretnego</a:t>
            </a:r>
            <a:r>
              <a:rPr lang="en-GB" sz="2000" dirty="0"/>
              <a:t> </a:t>
            </a:r>
            <a:r>
              <a:rPr lang="en-GB" sz="2000" dirty="0" err="1"/>
              <a:t>gatunku</a:t>
            </a:r>
            <a:r>
              <a:rPr lang="en-GB" sz="2000" dirty="0"/>
              <a:t>. </a:t>
            </a:r>
            <a:r>
              <a:rPr lang="en-GB" sz="2000" dirty="0" err="1"/>
              <a:t>Dzięki</a:t>
            </a:r>
            <a:r>
              <a:rPr lang="en-GB" sz="2000" dirty="0"/>
              <a:t> </a:t>
            </a:r>
            <a:r>
              <a:rPr lang="en-GB" sz="2000" dirty="0" err="1"/>
              <a:t>takiej</a:t>
            </a:r>
            <a:r>
              <a:rPr lang="en-GB" sz="2000" dirty="0"/>
              <a:t> </a:t>
            </a:r>
            <a:r>
              <a:rPr lang="en-GB" sz="2000" dirty="0" err="1"/>
              <a:t>przejrzystej</a:t>
            </a:r>
            <a:r>
              <a:rPr lang="en-GB" sz="2000" dirty="0"/>
              <a:t> </a:t>
            </a:r>
            <a:r>
              <a:rPr lang="en-GB" sz="2000" dirty="0" err="1"/>
              <a:t>strukturze</a:t>
            </a:r>
            <a:r>
              <a:rPr lang="en-GB" sz="2000" dirty="0"/>
              <a:t> </a:t>
            </a:r>
            <a:r>
              <a:rPr lang="en-GB" sz="2000" dirty="0" err="1"/>
              <a:t>nowicjusze</a:t>
            </a:r>
            <a:r>
              <a:rPr lang="en-GB" sz="2000" dirty="0"/>
              <a:t> </a:t>
            </a:r>
            <a:r>
              <a:rPr lang="en-GB" sz="2000" dirty="0" err="1"/>
              <a:t>mogą</a:t>
            </a:r>
            <a:r>
              <a:rPr lang="en-GB" sz="2000" dirty="0"/>
              <a:t> </a:t>
            </a:r>
            <a:r>
              <a:rPr lang="en-GB" sz="2000" dirty="0" err="1"/>
              <a:t>zobaczyć</a:t>
            </a:r>
            <a:r>
              <a:rPr lang="en-GB" sz="2000" dirty="0"/>
              <a:t>, jak </a:t>
            </a:r>
            <a:r>
              <a:rPr lang="en-GB" sz="2000" dirty="0" err="1"/>
              <a:t>algorytmy</a:t>
            </a:r>
            <a:r>
              <a:rPr lang="en-GB" sz="2000" dirty="0"/>
              <a:t> </a:t>
            </a:r>
            <a:r>
              <a:rPr lang="en-GB" sz="2000" dirty="0" err="1"/>
              <a:t>klasyfikacyjne</a:t>
            </a:r>
            <a:r>
              <a:rPr lang="en-GB" sz="2000" dirty="0"/>
              <a:t> </a:t>
            </a:r>
            <a:r>
              <a:rPr lang="en-GB" sz="2000" dirty="0" err="1"/>
              <a:t>uczą</a:t>
            </a:r>
            <a:r>
              <a:rPr lang="en-GB" sz="2000" dirty="0"/>
              <a:t> </a:t>
            </a:r>
            <a:r>
              <a:rPr lang="en-GB" sz="2000" dirty="0" err="1"/>
              <a:t>się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tworzą</a:t>
            </a:r>
            <a:r>
              <a:rPr lang="en-GB" sz="2000" dirty="0"/>
              <a:t> </a:t>
            </a:r>
            <a:r>
              <a:rPr lang="en-GB" sz="2000" dirty="0" err="1"/>
              <a:t>reguły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Znaczenie</a:t>
            </a:r>
            <a:r>
              <a:rPr lang="en-GB" sz="2000" b="1" dirty="0"/>
              <a:t> „Iris Dataset” w </a:t>
            </a:r>
            <a:r>
              <a:rPr lang="en-GB" sz="2000" b="1" dirty="0" err="1"/>
              <a:t>historii</a:t>
            </a:r>
            <a:r>
              <a:rPr lang="en-GB" sz="2000" b="1" dirty="0"/>
              <a:t> </a:t>
            </a:r>
            <a:r>
              <a:rPr lang="en-GB" sz="2000" b="1" dirty="0" err="1"/>
              <a:t>uczenia</a:t>
            </a:r>
            <a:r>
              <a:rPr lang="en-GB" sz="2000" b="1" dirty="0"/>
              <a:t> </a:t>
            </a:r>
            <a:r>
              <a:rPr lang="en-GB" sz="2000" b="1" dirty="0" err="1"/>
              <a:t>maszynowego</a:t>
            </a:r>
            <a:r>
              <a:rPr lang="en-GB" sz="2000" dirty="0"/>
              <a:t>: Od </a:t>
            </a:r>
            <a:r>
              <a:rPr lang="en-GB" sz="2000" dirty="0" err="1"/>
              <a:t>czasu</a:t>
            </a:r>
            <a:r>
              <a:rPr lang="en-GB" sz="2000" dirty="0"/>
              <a:t> </a:t>
            </a:r>
            <a:r>
              <a:rPr lang="en-GB" sz="2000" dirty="0" err="1"/>
              <a:t>jego</a:t>
            </a:r>
            <a:r>
              <a:rPr lang="en-GB" sz="2000" dirty="0"/>
              <a:t> </a:t>
            </a:r>
            <a:r>
              <a:rPr lang="en-GB" sz="2000" dirty="0" err="1"/>
              <a:t>stworzenia</a:t>
            </a:r>
            <a:r>
              <a:rPr lang="en-GB" sz="2000" dirty="0"/>
              <a:t> w </a:t>
            </a:r>
            <a:r>
              <a:rPr lang="en-GB" sz="2000" dirty="0" err="1"/>
              <a:t>latach</a:t>
            </a:r>
            <a:r>
              <a:rPr lang="en-GB" sz="2000" dirty="0"/>
              <a:t> 30. </a:t>
            </a:r>
            <a:r>
              <a:rPr lang="en-GB" sz="2000" dirty="0" err="1"/>
              <a:t>przez</a:t>
            </a:r>
            <a:r>
              <a:rPr lang="en-GB" sz="2000" dirty="0"/>
              <a:t> </a:t>
            </a:r>
            <a:r>
              <a:rPr lang="en-GB" sz="2000" dirty="0" err="1"/>
              <a:t>Ronalda</a:t>
            </a:r>
            <a:r>
              <a:rPr lang="en-GB" sz="2000" dirty="0"/>
              <a:t> </a:t>
            </a:r>
            <a:r>
              <a:rPr lang="en-GB" sz="2000" dirty="0" err="1"/>
              <a:t>Fishera</a:t>
            </a:r>
            <a:r>
              <a:rPr lang="en-GB" sz="2000" dirty="0"/>
              <a:t>, „Iris Dataset” </a:t>
            </a:r>
            <a:r>
              <a:rPr lang="en-GB" sz="2000" dirty="0" err="1"/>
              <a:t>stał</a:t>
            </a:r>
            <a:r>
              <a:rPr lang="en-GB" sz="2000" dirty="0"/>
              <a:t> </a:t>
            </a:r>
            <a:r>
              <a:rPr lang="en-GB" sz="2000" dirty="0" err="1"/>
              <a:t>się</a:t>
            </a:r>
            <a:r>
              <a:rPr lang="en-GB" sz="2000" dirty="0"/>
              <a:t> </a:t>
            </a:r>
            <a:r>
              <a:rPr lang="en-GB" sz="2000" dirty="0" err="1"/>
              <a:t>standardowym</a:t>
            </a:r>
            <a:r>
              <a:rPr lang="en-GB" sz="2000" dirty="0"/>
              <a:t> </a:t>
            </a:r>
            <a:r>
              <a:rPr lang="en-GB" sz="2000" dirty="0" err="1"/>
              <a:t>przykładem</a:t>
            </a:r>
            <a:r>
              <a:rPr lang="en-GB" sz="2000" dirty="0"/>
              <a:t> </a:t>
            </a:r>
            <a:r>
              <a:rPr lang="en-GB" sz="2000" dirty="0" err="1"/>
              <a:t>wykorzystywanym</a:t>
            </a:r>
            <a:r>
              <a:rPr lang="en-GB" sz="2000" dirty="0"/>
              <a:t> </a:t>
            </a:r>
            <a:r>
              <a:rPr lang="en-GB" sz="2000" dirty="0" err="1"/>
              <a:t>przez</a:t>
            </a:r>
            <a:r>
              <a:rPr lang="en-GB" sz="2000" dirty="0"/>
              <a:t> </a:t>
            </a:r>
            <a:r>
              <a:rPr lang="en-GB" sz="2000" dirty="0" err="1"/>
              <a:t>badaczy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praktyków</a:t>
            </a:r>
            <a:r>
              <a:rPr lang="en-GB" sz="2000" dirty="0"/>
              <a:t> </a:t>
            </a:r>
            <a:r>
              <a:rPr lang="en-GB" sz="2000" dirty="0" err="1"/>
              <a:t>uczenia</a:t>
            </a:r>
            <a:r>
              <a:rPr lang="en-GB" sz="2000" dirty="0"/>
              <a:t> </a:t>
            </a:r>
            <a:r>
              <a:rPr lang="en-GB" sz="2000" dirty="0" err="1"/>
              <a:t>maszynowego</a:t>
            </a:r>
            <a:r>
              <a:rPr lang="en-GB" sz="2000" dirty="0"/>
              <a:t>. Jest </a:t>
            </a:r>
            <a:r>
              <a:rPr lang="en-GB" sz="2000" dirty="0" err="1"/>
              <a:t>stosowany</a:t>
            </a:r>
            <a:r>
              <a:rPr lang="en-GB" sz="2000" dirty="0"/>
              <a:t> do </a:t>
            </a:r>
            <a:r>
              <a:rPr lang="en-GB" sz="2000" dirty="0" err="1"/>
              <a:t>dzisiaj</a:t>
            </a:r>
            <a:r>
              <a:rPr lang="en-GB" sz="2000" dirty="0"/>
              <a:t>, </a:t>
            </a:r>
            <a:r>
              <a:rPr lang="en-GB" sz="2000" dirty="0" err="1"/>
              <a:t>pomagając</a:t>
            </a:r>
            <a:r>
              <a:rPr lang="en-GB" sz="2000" dirty="0"/>
              <a:t> </a:t>
            </a:r>
            <a:r>
              <a:rPr lang="en-GB" sz="2000" dirty="0" err="1"/>
              <a:t>osobom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całym</a:t>
            </a:r>
            <a:r>
              <a:rPr lang="en-GB" sz="2000" dirty="0"/>
              <a:t> </a:t>
            </a:r>
            <a:r>
              <a:rPr lang="en-GB" sz="2000" dirty="0" err="1"/>
              <a:t>świecie</a:t>
            </a:r>
            <a:r>
              <a:rPr lang="en-GB" sz="2000" dirty="0"/>
              <a:t> </a:t>
            </a:r>
            <a:r>
              <a:rPr lang="en-GB" sz="2000" dirty="0" err="1"/>
              <a:t>zrozumieć</a:t>
            </a:r>
            <a:r>
              <a:rPr lang="en-GB" sz="2000" dirty="0"/>
              <a:t> </a:t>
            </a:r>
            <a:r>
              <a:rPr lang="en-GB" sz="2000" dirty="0" err="1"/>
              <a:t>podstawowe</a:t>
            </a:r>
            <a:r>
              <a:rPr lang="en-GB" sz="2000" dirty="0"/>
              <a:t> </a:t>
            </a:r>
            <a:r>
              <a:rPr lang="en-GB" sz="2000" dirty="0" err="1"/>
              <a:t>pojęcia</a:t>
            </a:r>
            <a:r>
              <a:rPr lang="en-GB" sz="2000" dirty="0"/>
              <a:t> </a:t>
            </a:r>
            <a:r>
              <a:rPr lang="en-GB" sz="2000" dirty="0" err="1"/>
              <a:t>związane</a:t>
            </a:r>
            <a:r>
              <a:rPr lang="en-GB" sz="2000" dirty="0"/>
              <a:t> z </a:t>
            </a:r>
            <a:r>
              <a:rPr lang="en-GB" sz="2000" dirty="0" err="1"/>
              <a:t>klasyfikacją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uczeniem</a:t>
            </a:r>
            <a:r>
              <a:rPr lang="en-GB" sz="2000" dirty="0"/>
              <a:t> </a:t>
            </a:r>
            <a:r>
              <a:rPr lang="en-GB" sz="2000" dirty="0" err="1"/>
              <a:t>nadzorowanym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003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6CD4-ECC9-7C54-B6C0-65E83A00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uczenia algorytmów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308C-3A65-48FE-F61E-F563113A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klasyfikacyjne</a:t>
            </a:r>
            <a:r>
              <a:rPr lang="en-GB" dirty="0"/>
              <a:t> </a:t>
            </a:r>
            <a:r>
              <a:rPr lang="en-GB" dirty="0" err="1"/>
              <a:t>uczą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</a:t>
            </a:r>
            <a:r>
              <a:rPr lang="en-GB" dirty="0" err="1"/>
              <a:t>analizując</a:t>
            </a:r>
            <a:r>
              <a:rPr lang="en-GB" dirty="0"/>
              <a:t> </a:t>
            </a:r>
            <a:r>
              <a:rPr lang="en-GB" dirty="0" err="1"/>
              <a:t>przykłady</a:t>
            </a:r>
            <a:r>
              <a:rPr lang="en-GB" dirty="0"/>
              <a:t> w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treningowych</a:t>
            </a:r>
            <a:r>
              <a:rPr lang="en-GB" dirty="0"/>
              <a:t> z </a:t>
            </a:r>
            <a:r>
              <a:rPr lang="en-GB" dirty="0" err="1"/>
              <a:t>przypisanymi</a:t>
            </a:r>
            <a:r>
              <a:rPr lang="en-GB" dirty="0"/>
              <a:t> </a:t>
            </a:r>
            <a:r>
              <a:rPr lang="en-GB" dirty="0" err="1"/>
              <a:t>etykietami</a:t>
            </a:r>
            <a:r>
              <a:rPr lang="en-GB" dirty="0"/>
              <a:t>, </a:t>
            </a: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czemu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następnie</a:t>
            </a:r>
            <a:r>
              <a:rPr lang="en-GB" dirty="0"/>
              <a:t> </a:t>
            </a:r>
            <a:r>
              <a:rPr lang="en-GB" dirty="0" err="1"/>
              <a:t>przypisywać</a:t>
            </a:r>
            <a:r>
              <a:rPr lang="en-GB" dirty="0"/>
              <a:t> </a:t>
            </a:r>
            <a:r>
              <a:rPr lang="en-GB" dirty="0" err="1"/>
              <a:t>odpowiednie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</a:t>
            </a:r>
            <a:r>
              <a:rPr lang="en-GB" dirty="0" err="1"/>
              <a:t>nowym</a:t>
            </a:r>
            <a:r>
              <a:rPr lang="en-GB" dirty="0"/>
              <a:t>, </a:t>
            </a:r>
            <a:r>
              <a:rPr lang="en-GB" dirty="0" err="1"/>
              <a:t>nieoznaczonym</a:t>
            </a:r>
            <a:r>
              <a:rPr lang="en-GB" dirty="0"/>
              <a:t> </a:t>
            </a:r>
            <a:r>
              <a:rPr lang="en-GB" dirty="0" err="1"/>
              <a:t>danym</a:t>
            </a:r>
            <a:r>
              <a:rPr lang="en-GB" dirty="0"/>
              <a:t>. </a:t>
            </a:r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podziału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zestaw</a:t>
            </a:r>
            <a:r>
              <a:rPr lang="en-GB" dirty="0"/>
              <a:t> </a:t>
            </a:r>
            <a:r>
              <a:rPr lang="en-GB" dirty="0" err="1"/>
              <a:t>treningowy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testowy</a:t>
            </a:r>
            <a:r>
              <a:rPr lang="en-GB" dirty="0"/>
              <a:t> </a:t>
            </a:r>
            <a:r>
              <a:rPr lang="en-GB" dirty="0" err="1"/>
              <a:t>umożliwia</a:t>
            </a:r>
            <a:r>
              <a:rPr lang="en-GB" dirty="0"/>
              <a:t> </a:t>
            </a:r>
            <a:r>
              <a:rPr lang="en-GB" dirty="0" err="1"/>
              <a:t>skuteczną</a:t>
            </a:r>
            <a:r>
              <a:rPr lang="en-GB" dirty="0"/>
              <a:t> </a:t>
            </a:r>
            <a:r>
              <a:rPr lang="en-GB" dirty="0" err="1"/>
              <a:t>naukę</a:t>
            </a:r>
            <a:r>
              <a:rPr lang="en-GB" dirty="0"/>
              <a:t>, a </a:t>
            </a:r>
            <a:r>
              <a:rPr lang="en-GB" dirty="0" err="1"/>
              <a:t>rola</a:t>
            </a:r>
            <a:r>
              <a:rPr lang="en-GB" dirty="0"/>
              <a:t> </a:t>
            </a:r>
            <a:r>
              <a:rPr lang="en-GB" dirty="0" err="1"/>
              <a:t>etykiet</a:t>
            </a:r>
            <a:r>
              <a:rPr lang="en-GB" dirty="0"/>
              <a:t> jest </a:t>
            </a:r>
            <a:r>
              <a:rPr lang="en-GB" dirty="0" err="1"/>
              <a:t>kluczowa</a:t>
            </a:r>
            <a:r>
              <a:rPr lang="en-GB" dirty="0"/>
              <a:t>, </a:t>
            </a:r>
            <a:r>
              <a:rPr lang="en-GB" dirty="0" err="1"/>
              <a:t>ponieważ</a:t>
            </a:r>
            <a:r>
              <a:rPr lang="en-GB" dirty="0"/>
              <a:t> to one </a:t>
            </a:r>
            <a:r>
              <a:rPr lang="en-GB" dirty="0" err="1"/>
              <a:t>pozwalają</a:t>
            </a:r>
            <a:r>
              <a:rPr lang="en-GB" dirty="0"/>
              <a:t> </a:t>
            </a:r>
            <a:r>
              <a:rPr lang="en-GB" dirty="0" err="1"/>
              <a:t>algorytmowi</a:t>
            </a:r>
            <a:r>
              <a:rPr lang="en-GB" dirty="0"/>
              <a:t> </a:t>
            </a:r>
            <a:r>
              <a:rPr lang="en-GB" dirty="0" err="1"/>
              <a:t>dostrzegać</a:t>
            </a:r>
            <a:r>
              <a:rPr lang="en-GB" dirty="0"/>
              <a:t> </a:t>
            </a:r>
            <a:r>
              <a:rPr lang="en-GB" dirty="0" err="1"/>
              <a:t>wzorce</a:t>
            </a:r>
            <a:r>
              <a:rPr lang="en-GB" dirty="0"/>
              <a:t>. Na </a:t>
            </a:r>
            <a:r>
              <a:rPr lang="en-GB" dirty="0" err="1"/>
              <a:t>koniec</a:t>
            </a:r>
            <a:r>
              <a:rPr lang="en-GB" dirty="0"/>
              <a:t> </a:t>
            </a:r>
            <a:r>
              <a:rPr lang="en-GB" dirty="0" err="1"/>
              <a:t>warto</a:t>
            </a:r>
            <a:r>
              <a:rPr lang="en-GB" dirty="0"/>
              <a:t> </a:t>
            </a:r>
            <a:r>
              <a:rPr lang="en-GB" dirty="0" err="1"/>
              <a:t>pamiętać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klasyczny</a:t>
            </a:r>
            <a:r>
              <a:rPr lang="en-GB" dirty="0"/>
              <a:t> „Iris Dataset” </a:t>
            </a:r>
            <a:r>
              <a:rPr lang="en-GB" dirty="0" err="1"/>
              <a:t>odegrał</a:t>
            </a:r>
            <a:r>
              <a:rPr lang="en-GB" dirty="0"/>
              <a:t> </a:t>
            </a:r>
            <a:r>
              <a:rPr lang="en-GB" dirty="0" err="1"/>
              <a:t>istotną</a:t>
            </a:r>
            <a:r>
              <a:rPr lang="en-GB" dirty="0"/>
              <a:t> </a:t>
            </a:r>
            <a:r>
              <a:rPr lang="en-GB" dirty="0" err="1"/>
              <a:t>rolę</a:t>
            </a:r>
            <a:r>
              <a:rPr lang="en-GB" dirty="0"/>
              <a:t> w </a:t>
            </a:r>
            <a:r>
              <a:rPr lang="en-GB" dirty="0" err="1"/>
              <a:t>edukacji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temat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klasyfikacyjnych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do </a:t>
            </a:r>
            <a:r>
              <a:rPr lang="en-GB" dirty="0" err="1"/>
              <a:t>dziś</a:t>
            </a:r>
            <a:r>
              <a:rPr lang="en-GB" dirty="0"/>
              <a:t> </a:t>
            </a:r>
            <a:r>
              <a:rPr lang="en-GB" dirty="0" err="1"/>
              <a:t>służy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modelowy</a:t>
            </a:r>
            <a:r>
              <a:rPr lang="en-GB" dirty="0"/>
              <a:t> </a:t>
            </a:r>
            <a:r>
              <a:rPr lang="en-GB" dirty="0" err="1"/>
              <a:t>przykład</a:t>
            </a:r>
            <a:r>
              <a:rPr lang="en-GB" dirty="0"/>
              <a:t> </a:t>
            </a:r>
            <a:r>
              <a:rPr lang="en-GB" dirty="0" err="1"/>
              <a:t>procesu</a:t>
            </a:r>
            <a:r>
              <a:rPr lang="en-GB" dirty="0"/>
              <a:t> </a:t>
            </a:r>
            <a:r>
              <a:rPr lang="en-GB" dirty="0" err="1"/>
              <a:t>nauki</a:t>
            </a:r>
            <a:r>
              <a:rPr lang="en-GB" dirty="0"/>
              <a:t> </a:t>
            </a:r>
            <a:r>
              <a:rPr lang="en-GB" dirty="0" err="1"/>
              <a:t>klasyfikacji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8750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AA4A-1AE4-B1FB-0D82-7FC17209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Zalety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wady</a:t>
            </a:r>
            <a:r>
              <a:rPr lang="en-GB" b="1" dirty="0"/>
              <a:t> </a:t>
            </a:r>
            <a:r>
              <a:rPr lang="en-GB" b="1" dirty="0" err="1"/>
              <a:t>klasyfikacji</a:t>
            </a:r>
            <a:r>
              <a:rPr lang="en-GB" b="1" dirty="0"/>
              <a:t> w </a:t>
            </a:r>
            <a:r>
              <a:rPr lang="en-GB" b="1" dirty="0" err="1"/>
              <a:t>zastosowaniach</a:t>
            </a:r>
            <a:r>
              <a:rPr lang="en-GB" b="1" dirty="0"/>
              <a:t> </a:t>
            </a:r>
            <a:r>
              <a:rPr lang="en-GB" b="1" dirty="0" err="1"/>
              <a:t>przemysłowych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12A8-D7E9-17F3-2A89-003DAA15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Klasyfikacja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 </a:t>
            </a:r>
            <a:r>
              <a:rPr lang="en-GB" dirty="0" err="1"/>
              <a:t>przynosi</a:t>
            </a:r>
            <a:r>
              <a:rPr lang="en-GB" dirty="0"/>
              <a:t> </a:t>
            </a:r>
            <a:r>
              <a:rPr lang="en-GB" dirty="0" err="1"/>
              <a:t>znaczące</a:t>
            </a:r>
            <a:r>
              <a:rPr lang="en-GB" dirty="0"/>
              <a:t> </a:t>
            </a:r>
            <a:r>
              <a:rPr lang="en-GB" dirty="0" err="1"/>
              <a:t>korzyści</a:t>
            </a:r>
            <a:r>
              <a:rPr lang="en-GB" dirty="0"/>
              <a:t>, ale </a:t>
            </a:r>
            <a:r>
              <a:rPr lang="en-GB" dirty="0" err="1"/>
              <a:t>również</a:t>
            </a:r>
            <a:r>
              <a:rPr lang="en-GB" dirty="0"/>
              <a:t> </a:t>
            </a:r>
            <a:r>
              <a:rPr lang="en-GB" dirty="0" err="1"/>
              <a:t>napotyka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pewne</a:t>
            </a:r>
            <a:r>
              <a:rPr lang="en-GB" dirty="0"/>
              <a:t> </a:t>
            </a:r>
            <a:r>
              <a:rPr lang="en-GB" dirty="0" err="1"/>
              <a:t>wyzwania</a:t>
            </a:r>
            <a:r>
              <a:rPr lang="en-GB" dirty="0"/>
              <a:t>.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klasyfikacyjne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wykorzystywane</a:t>
            </a:r>
            <a:r>
              <a:rPr lang="en-GB" dirty="0"/>
              <a:t> w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branżach</a:t>
            </a:r>
            <a:r>
              <a:rPr lang="en-GB" dirty="0"/>
              <a:t>, w </a:t>
            </a:r>
            <a:r>
              <a:rPr lang="en-GB" dirty="0" err="1"/>
              <a:t>tym</a:t>
            </a:r>
            <a:r>
              <a:rPr lang="en-GB" dirty="0"/>
              <a:t> w </a:t>
            </a:r>
            <a:r>
              <a:rPr lang="en-GB" dirty="0" err="1"/>
              <a:t>sektorze</a:t>
            </a:r>
            <a:r>
              <a:rPr lang="en-GB" dirty="0"/>
              <a:t> </a:t>
            </a:r>
            <a:r>
              <a:rPr lang="en-GB" dirty="0" err="1"/>
              <a:t>gazowym</a:t>
            </a:r>
            <a:r>
              <a:rPr lang="en-GB" dirty="0"/>
              <a:t>, do </a:t>
            </a:r>
            <a:r>
              <a:rPr lang="en-GB" dirty="0" err="1"/>
              <a:t>szybkiego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skutecznego</a:t>
            </a:r>
            <a:r>
              <a:rPr lang="en-GB" dirty="0"/>
              <a:t> </a:t>
            </a:r>
            <a:r>
              <a:rPr lang="en-GB" dirty="0" err="1"/>
              <a:t>rozpoznawania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przewidywania</a:t>
            </a:r>
            <a:r>
              <a:rPr lang="en-GB" dirty="0"/>
              <a:t> </a:t>
            </a:r>
            <a:r>
              <a:rPr lang="en-GB" dirty="0" err="1"/>
              <a:t>właściwości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wykrywania</a:t>
            </a:r>
            <a:r>
              <a:rPr lang="en-GB" dirty="0"/>
              <a:t> </a:t>
            </a:r>
            <a:r>
              <a:rPr lang="en-GB" dirty="0" err="1"/>
              <a:t>nieprawidłowości</a:t>
            </a:r>
            <a:r>
              <a:rPr lang="en-GB" dirty="0"/>
              <a:t>. </a:t>
            </a:r>
            <a:r>
              <a:rPr lang="en-GB" dirty="0" err="1"/>
              <a:t>Omówienie</a:t>
            </a:r>
            <a:r>
              <a:rPr lang="en-GB" dirty="0"/>
              <a:t> </a:t>
            </a:r>
            <a:r>
              <a:rPr lang="en-GB" dirty="0" err="1"/>
              <a:t>zalet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wad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technologii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ciekawostka</a:t>
            </a:r>
            <a:r>
              <a:rPr lang="en-GB" dirty="0"/>
              <a:t> o ich </a:t>
            </a:r>
            <a:r>
              <a:rPr lang="en-GB" dirty="0" err="1"/>
              <a:t>przejrzystości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lepiej</a:t>
            </a:r>
            <a:r>
              <a:rPr lang="en-GB" dirty="0"/>
              <a:t> </a:t>
            </a:r>
            <a:r>
              <a:rPr lang="en-GB" dirty="0" err="1"/>
              <a:t>zrozumieć</a:t>
            </a:r>
            <a:r>
              <a:rPr lang="en-GB" dirty="0"/>
              <a:t> ich </a:t>
            </a:r>
            <a:r>
              <a:rPr lang="en-GB" dirty="0" err="1"/>
              <a:t>rzeczywistą</a:t>
            </a:r>
            <a:r>
              <a:rPr lang="en-GB" dirty="0"/>
              <a:t> </a:t>
            </a:r>
            <a:r>
              <a:rPr lang="en-GB" dirty="0" err="1"/>
              <a:t>wartość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296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9A3E-E489-94F8-FA27-2D97281E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Zalety</a:t>
            </a:r>
            <a:r>
              <a:rPr lang="en-GB" dirty="0"/>
              <a:t> </a:t>
            </a:r>
            <a:r>
              <a:rPr lang="en-GB" dirty="0" err="1"/>
              <a:t>klasyfikacji</a:t>
            </a:r>
            <a:r>
              <a:rPr lang="en-GB" dirty="0"/>
              <a:t> w </a:t>
            </a:r>
            <a:r>
              <a:rPr lang="en-GB" dirty="0" err="1"/>
              <a:t>zastosowaniach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3DB3-3FFC-2DEE-53A7-9B365B2F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b="1" dirty="0" err="1"/>
              <a:t>Wysoka</a:t>
            </a:r>
            <a:r>
              <a:rPr lang="en-GB" sz="1600" b="1" dirty="0"/>
              <a:t> </a:t>
            </a:r>
            <a:r>
              <a:rPr lang="en-GB" sz="1600" b="1" dirty="0" err="1"/>
              <a:t>dokładność</a:t>
            </a:r>
            <a:r>
              <a:rPr lang="en-GB" sz="1600" b="1" dirty="0"/>
              <a:t> </a:t>
            </a:r>
            <a:r>
              <a:rPr lang="en-GB" sz="1600" b="1" dirty="0" err="1"/>
              <a:t>i</a:t>
            </a:r>
            <a:r>
              <a:rPr lang="en-GB" sz="1600" b="1" dirty="0"/>
              <a:t> </a:t>
            </a:r>
            <a:r>
              <a:rPr lang="en-GB" sz="1600" b="1" dirty="0" err="1"/>
              <a:t>szybkość</a:t>
            </a:r>
            <a:r>
              <a:rPr lang="en-GB" sz="1600" b="1" dirty="0"/>
              <a:t> </a:t>
            </a:r>
            <a:r>
              <a:rPr lang="en-GB" sz="1600" b="1" dirty="0" err="1"/>
              <a:t>klasyfikacji</a:t>
            </a:r>
            <a:endParaRPr lang="en-GB" sz="1600" dirty="0"/>
          </a:p>
          <a:p>
            <a:r>
              <a:rPr lang="en-GB" sz="1600" dirty="0" err="1"/>
              <a:t>Algorytmy</a:t>
            </a:r>
            <a:r>
              <a:rPr lang="en-GB" sz="1600" dirty="0"/>
              <a:t> </a:t>
            </a:r>
            <a:r>
              <a:rPr lang="en-GB" sz="1600" dirty="0" err="1"/>
              <a:t>klasyfikacyjne</a:t>
            </a:r>
            <a:r>
              <a:rPr lang="en-GB" sz="1600" dirty="0"/>
              <a:t> </a:t>
            </a:r>
            <a:r>
              <a:rPr lang="en-GB" sz="1600" dirty="0" err="1"/>
              <a:t>są</a:t>
            </a:r>
            <a:r>
              <a:rPr lang="en-GB" sz="1600" dirty="0"/>
              <a:t> </a:t>
            </a:r>
            <a:r>
              <a:rPr lang="en-GB" sz="1600" dirty="0" err="1"/>
              <a:t>zaprojektowane</a:t>
            </a:r>
            <a:r>
              <a:rPr lang="en-GB" sz="1600" dirty="0"/>
              <a:t> </a:t>
            </a:r>
            <a:r>
              <a:rPr lang="en-GB" sz="1600" dirty="0" err="1"/>
              <a:t>tak</a:t>
            </a:r>
            <a:r>
              <a:rPr lang="en-GB" sz="1600" dirty="0"/>
              <a:t>, aby w </a:t>
            </a:r>
            <a:r>
              <a:rPr lang="en-GB" sz="1600" dirty="0" err="1"/>
              <a:t>szybki</a:t>
            </a:r>
            <a:r>
              <a:rPr lang="en-GB" sz="1600" dirty="0"/>
              <a:t> </a:t>
            </a:r>
            <a:r>
              <a:rPr lang="en-GB" sz="1600" dirty="0" err="1"/>
              <a:t>sposób</a:t>
            </a:r>
            <a:r>
              <a:rPr lang="en-GB" sz="1600" dirty="0"/>
              <a:t> </a:t>
            </a:r>
            <a:r>
              <a:rPr lang="en-GB" sz="1600" dirty="0" err="1"/>
              <a:t>analizować</a:t>
            </a:r>
            <a:r>
              <a:rPr lang="en-GB" sz="1600" dirty="0"/>
              <a:t> </a:t>
            </a:r>
            <a:r>
              <a:rPr lang="en-GB" sz="1600" dirty="0" err="1"/>
              <a:t>dane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przypisywać</a:t>
            </a:r>
            <a:r>
              <a:rPr lang="en-GB" sz="1600" dirty="0"/>
              <a:t> je do </a:t>
            </a:r>
            <a:r>
              <a:rPr lang="en-GB" sz="1600" dirty="0" err="1"/>
              <a:t>odpowiednich</a:t>
            </a:r>
            <a:r>
              <a:rPr lang="en-GB" sz="1600" dirty="0"/>
              <a:t> </a:t>
            </a:r>
            <a:r>
              <a:rPr lang="en-GB" sz="1600" dirty="0" err="1"/>
              <a:t>kategorii</a:t>
            </a:r>
            <a:r>
              <a:rPr lang="en-GB" sz="1600" dirty="0"/>
              <a:t>, co jest </a:t>
            </a:r>
            <a:r>
              <a:rPr lang="en-GB" sz="1600" dirty="0" err="1"/>
              <a:t>kluczowe</a:t>
            </a:r>
            <a:r>
              <a:rPr lang="en-GB" sz="1600" dirty="0"/>
              <a:t> w </a:t>
            </a:r>
            <a:r>
              <a:rPr lang="en-GB" sz="1600" dirty="0" err="1"/>
              <a:t>środowiskach</a:t>
            </a:r>
            <a:r>
              <a:rPr lang="en-GB" sz="1600" dirty="0"/>
              <a:t> </a:t>
            </a:r>
            <a:r>
              <a:rPr lang="en-GB" sz="1600" dirty="0" err="1"/>
              <a:t>przemysłowych</a:t>
            </a:r>
            <a:r>
              <a:rPr lang="en-GB" sz="1600" dirty="0"/>
              <a:t>, </a:t>
            </a:r>
            <a:r>
              <a:rPr lang="en-GB" sz="1600" dirty="0" err="1"/>
              <a:t>gdzie</a:t>
            </a:r>
            <a:r>
              <a:rPr lang="en-GB" sz="1600" dirty="0"/>
              <a:t> </a:t>
            </a:r>
            <a:r>
              <a:rPr lang="en-GB" sz="1600" dirty="0" err="1"/>
              <a:t>czas</a:t>
            </a:r>
            <a:r>
              <a:rPr lang="en-GB" sz="1600" dirty="0"/>
              <a:t> jest </a:t>
            </a:r>
            <a:r>
              <a:rPr lang="en-GB" sz="1600" dirty="0" err="1"/>
              <a:t>zasobem</a:t>
            </a:r>
            <a:r>
              <a:rPr lang="en-GB" sz="1600" dirty="0"/>
              <a:t> </a:t>
            </a:r>
            <a:r>
              <a:rPr lang="en-GB" sz="1600" dirty="0" err="1"/>
              <a:t>cennym</a:t>
            </a:r>
            <a:r>
              <a:rPr lang="en-GB" sz="1600" dirty="0"/>
              <a:t>. Na </a:t>
            </a:r>
            <a:r>
              <a:rPr lang="en-GB" sz="1600" dirty="0" err="1"/>
              <a:t>przykład</a:t>
            </a:r>
            <a:r>
              <a:rPr lang="en-GB" sz="1600" dirty="0"/>
              <a:t> w </a:t>
            </a:r>
            <a:r>
              <a:rPr lang="en-GB" sz="1600" dirty="0" err="1"/>
              <a:t>przemyśle</a:t>
            </a:r>
            <a:r>
              <a:rPr lang="en-GB" sz="1600" dirty="0"/>
              <a:t> </a:t>
            </a:r>
            <a:r>
              <a:rPr lang="en-GB" sz="1600" dirty="0" err="1"/>
              <a:t>gazowym</a:t>
            </a:r>
            <a:r>
              <a:rPr lang="en-GB" sz="1600" dirty="0"/>
              <a:t> </a:t>
            </a:r>
            <a:r>
              <a:rPr lang="en-GB" sz="1600" dirty="0" err="1"/>
              <a:t>klasyfikacja</a:t>
            </a:r>
            <a:r>
              <a:rPr lang="en-GB" sz="1600" dirty="0"/>
              <a:t> </a:t>
            </a:r>
            <a:r>
              <a:rPr lang="en-GB" sz="1600" dirty="0" err="1"/>
              <a:t>może</a:t>
            </a:r>
            <a:r>
              <a:rPr lang="en-GB" sz="1600" dirty="0"/>
              <a:t> </a:t>
            </a:r>
            <a:r>
              <a:rPr lang="en-GB" sz="1600" dirty="0" err="1"/>
              <a:t>pomóc</a:t>
            </a:r>
            <a:r>
              <a:rPr lang="en-GB" sz="1600" dirty="0"/>
              <a:t> w </a:t>
            </a:r>
            <a:r>
              <a:rPr lang="en-GB" sz="1600" dirty="0" err="1"/>
              <a:t>natychmiastowym</a:t>
            </a:r>
            <a:r>
              <a:rPr lang="en-GB" sz="1600" dirty="0"/>
              <a:t> </a:t>
            </a:r>
            <a:r>
              <a:rPr lang="en-GB" sz="1600" dirty="0" err="1"/>
              <a:t>rozpoznaniu</a:t>
            </a:r>
            <a:r>
              <a:rPr lang="en-GB" sz="1600" dirty="0"/>
              <a:t> </a:t>
            </a:r>
            <a:r>
              <a:rPr lang="en-GB" sz="1600" dirty="0" err="1"/>
              <a:t>rodzaju</a:t>
            </a:r>
            <a:r>
              <a:rPr lang="en-GB" sz="1600" dirty="0"/>
              <a:t> </a:t>
            </a:r>
            <a:r>
              <a:rPr lang="en-GB" sz="1600" dirty="0" err="1"/>
              <a:t>gazu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jego</a:t>
            </a:r>
            <a:r>
              <a:rPr lang="en-GB" sz="1600" dirty="0"/>
              <a:t> </a:t>
            </a:r>
            <a:r>
              <a:rPr lang="en-GB" sz="1600" dirty="0" err="1"/>
              <a:t>właściwości</a:t>
            </a:r>
            <a:r>
              <a:rPr lang="en-GB" sz="1600" dirty="0"/>
              <a:t>, </a:t>
            </a:r>
            <a:r>
              <a:rPr lang="en-GB" sz="1600" dirty="0" err="1"/>
              <a:t>takich</a:t>
            </a:r>
            <a:r>
              <a:rPr lang="en-GB" sz="1600" dirty="0"/>
              <a:t> jak </a:t>
            </a:r>
            <a:r>
              <a:rPr lang="en-GB" sz="1600" dirty="0" err="1"/>
              <a:t>palność</a:t>
            </a:r>
            <a:r>
              <a:rPr lang="en-GB" sz="1600" dirty="0"/>
              <a:t> </a:t>
            </a:r>
            <a:r>
              <a:rPr lang="en-GB" sz="1600" dirty="0" err="1"/>
              <a:t>czy</a:t>
            </a:r>
            <a:r>
              <a:rPr lang="en-GB" sz="1600" dirty="0"/>
              <a:t> </a:t>
            </a:r>
            <a:r>
              <a:rPr lang="en-GB" sz="1600" dirty="0" err="1"/>
              <a:t>toksyczność</a:t>
            </a:r>
            <a:r>
              <a:rPr lang="en-GB" sz="1600" dirty="0"/>
              <a:t>. Taka </a:t>
            </a:r>
            <a:r>
              <a:rPr lang="en-GB" sz="1600" dirty="0" err="1"/>
              <a:t>automatyczna</a:t>
            </a:r>
            <a:r>
              <a:rPr lang="en-GB" sz="1600" dirty="0"/>
              <a:t> </a:t>
            </a:r>
            <a:r>
              <a:rPr lang="en-GB" sz="1600" dirty="0" err="1"/>
              <a:t>klasyfikacja</a:t>
            </a:r>
            <a:r>
              <a:rPr lang="en-GB" sz="1600" dirty="0"/>
              <a:t> </a:t>
            </a:r>
            <a:r>
              <a:rPr lang="en-GB" sz="1600" dirty="0" err="1"/>
              <a:t>pozwala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szybsze</a:t>
            </a:r>
            <a:r>
              <a:rPr lang="en-GB" sz="1600" dirty="0"/>
              <a:t> </a:t>
            </a:r>
            <a:r>
              <a:rPr lang="en-GB" sz="1600" dirty="0" err="1"/>
              <a:t>reakcje</a:t>
            </a:r>
            <a:r>
              <a:rPr lang="en-GB" sz="1600" dirty="0"/>
              <a:t>, co ma </a:t>
            </a:r>
            <a:r>
              <a:rPr lang="en-GB" sz="1600" dirty="0" err="1"/>
              <a:t>znaczenie</a:t>
            </a:r>
            <a:r>
              <a:rPr lang="en-GB" sz="1600" dirty="0"/>
              <a:t> np. w </a:t>
            </a:r>
            <a:r>
              <a:rPr lang="en-GB" sz="1600" dirty="0" err="1"/>
              <a:t>sytuacjach</a:t>
            </a:r>
            <a:r>
              <a:rPr lang="en-GB" sz="1600" dirty="0"/>
              <a:t> </a:t>
            </a:r>
            <a:r>
              <a:rPr lang="en-GB" sz="1600" dirty="0" err="1"/>
              <a:t>awaryjnych</a:t>
            </a:r>
            <a:r>
              <a:rPr lang="en-GB" sz="1600" dirty="0"/>
              <a:t>, </a:t>
            </a:r>
            <a:r>
              <a:rPr lang="en-GB" sz="1600" dirty="0" err="1"/>
              <a:t>gdzie</a:t>
            </a:r>
            <a:r>
              <a:rPr lang="en-GB" sz="1600" dirty="0"/>
              <a:t> </a:t>
            </a:r>
            <a:r>
              <a:rPr lang="en-GB" sz="1600" dirty="0" err="1"/>
              <a:t>liczy</a:t>
            </a:r>
            <a:r>
              <a:rPr lang="en-GB" sz="1600" dirty="0"/>
              <a:t> </a:t>
            </a:r>
            <a:r>
              <a:rPr lang="en-GB" sz="1600" dirty="0" err="1"/>
              <a:t>się</a:t>
            </a:r>
            <a:r>
              <a:rPr lang="en-GB" sz="1600" dirty="0"/>
              <a:t> </a:t>
            </a:r>
            <a:r>
              <a:rPr lang="en-GB" sz="1600" dirty="0" err="1"/>
              <a:t>każda</a:t>
            </a:r>
            <a:r>
              <a:rPr lang="en-GB" sz="1600" dirty="0"/>
              <a:t> </a:t>
            </a:r>
            <a:r>
              <a:rPr lang="en-GB" sz="1600" dirty="0" err="1"/>
              <a:t>sekunda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b="1" dirty="0" err="1"/>
              <a:t>Oszczędność</a:t>
            </a:r>
            <a:r>
              <a:rPr lang="en-GB" sz="1600" b="1" dirty="0"/>
              <a:t> </a:t>
            </a:r>
            <a:r>
              <a:rPr lang="en-GB" sz="1600" b="1" dirty="0" err="1"/>
              <a:t>czasu</a:t>
            </a:r>
            <a:r>
              <a:rPr lang="en-GB" sz="1600" b="1" dirty="0"/>
              <a:t> </a:t>
            </a:r>
            <a:r>
              <a:rPr lang="en-GB" sz="1600" b="1" dirty="0" err="1"/>
              <a:t>i</a:t>
            </a:r>
            <a:r>
              <a:rPr lang="en-GB" sz="1600" b="1" dirty="0"/>
              <a:t> </a:t>
            </a:r>
            <a:r>
              <a:rPr lang="en-GB" sz="1600" b="1" dirty="0" err="1"/>
              <a:t>kosztów</a:t>
            </a:r>
            <a:endParaRPr lang="en-GB" sz="1600" dirty="0"/>
          </a:p>
          <a:p>
            <a:r>
              <a:rPr lang="en-GB" sz="1600" dirty="0" err="1"/>
              <a:t>Klasyfikacja</a:t>
            </a:r>
            <a:r>
              <a:rPr lang="en-GB" sz="1600" dirty="0"/>
              <a:t> </a:t>
            </a:r>
            <a:r>
              <a:rPr lang="en-GB" sz="1600" dirty="0" err="1"/>
              <a:t>pozwala</a:t>
            </a:r>
            <a:r>
              <a:rPr lang="en-GB" sz="1600" dirty="0"/>
              <a:t> </a:t>
            </a:r>
            <a:r>
              <a:rPr lang="en-GB" sz="1600" dirty="0" err="1"/>
              <a:t>zautomatyzować</a:t>
            </a:r>
            <a:r>
              <a:rPr lang="en-GB" sz="1600" dirty="0"/>
              <a:t> </a:t>
            </a:r>
            <a:r>
              <a:rPr lang="en-GB" sz="1600" dirty="0" err="1"/>
              <a:t>procesy</a:t>
            </a:r>
            <a:r>
              <a:rPr lang="en-GB" sz="1600" dirty="0"/>
              <a:t>, </a:t>
            </a:r>
            <a:r>
              <a:rPr lang="en-GB" sz="1600" dirty="0" err="1"/>
              <a:t>które</a:t>
            </a:r>
            <a:r>
              <a:rPr lang="en-GB" sz="1600" dirty="0"/>
              <a:t> </a:t>
            </a:r>
            <a:r>
              <a:rPr lang="en-GB" sz="1600" dirty="0" err="1"/>
              <a:t>wcześniej</a:t>
            </a:r>
            <a:r>
              <a:rPr lang="en-GB" sz="1600" dirty="0"/>
              <a:t> </a:t>
            </a:r>
            <a:r>
              <a:rPr lang="en-GB" sz="1600" dirty="0" err="1"/>
              <a:t>wymagałyby</a:t>
            </a:r>
            <a:r>
              <a:rPr lang="en-GB" sz="1600" dirty="0"/>
              <a:t> </a:t>
            </a:r>
            <a:r>
              <a:rPr lang="en-GB" sz="1600" dirty="0" err="1"/>
              <a:t>ręcznej</a:t>
            </a:r>
            <a:r>
              <a:rPr lang="en-GB" sz="1600" dirty="0"/>
              <a:t> </a:t>
            </a:r>
            <a:r>
              <a:rPr lang="en-GB" sz="1600" dirty="0" err="1"/>
              <a:t>analizy</a:t>
            </a:r>
            <a:r>
              <a:rPr lang="en-GB" sz="1600" dirty="0"/>
              <a:t>. W </a:t>
            </a:r>
            <a:r>
              <a:rPr lang="en-GB" sz="1600" dirty="0" err="1"/>
              <a:t>przemyśle</a:t>
            </a:r>
            <a:r>
              <a:rPr lang="en-GB" sz="1600" dirty="0"/>
              <a:t> </a:t>
            </a:r>
            <a:r>
              <a:rPr lang="en-GB" sz="1600" dirty="0" err="1"/>
              <a:t>gazowym</a:t>
            </a:r>
            <a:r>
              <a:rPr lang="en-GB" sz="1600" dirty="0"/>
              <a:t> </a:t>
            </a:r>
            <a:r>
              <a:rPr lang="en-GB" sz="1600" dirty="0" err="1"/>
              <a:t>oszczędza</a:t>
            </a:r>
            <a:r>
              <a:rPr lang="en-GB" sz="1600" dirty="0"/>
              <a:t> to </a:t>
            </a:r>
            <a:r>
              <a:rPr lang="en-GB" sz="1600" dirty="0" err="1"/>
              <a:t>czas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pieniądze</a:t>
            </a:r>
            <a:r>
              <a:rPr lang="en-GB" sz="1600" dirty="0"/>
              <a:t>, </a:t>
            </a:r>
            <a:r>
              <a:rPr lang="en-GB" sz="1600" dirty="0" err="1"/>
              <a:t>ponieważ</a:t>
            </a:r>
            <a:r>
              <a:rPr lang="en-GB" sz="1600" dirty="0"/>
              <a:t> </a:t>
            </a:r>
            <a:r>
              <a:rPr lang="en-GB" sz="1600" dirty="0" err="1"/>
              <a:t>algorytmy</a:t>
            </a:r>
            <a:r>
              <a:rPr lang="en-GB" sz="1600" dirty="0"/>
              <a:t> </a:t>
            </a:r>
            <a:r>
              <a:rPr lang="en-GB" sz="1600" dirty="0" err="1"/>
              <a:t>mogą</a:t>
            </a:r>
            <a:r>
              <a:rPr lang="en-GB" sz="1600" dirty="0"/>
              <a:t> </a:t>
            </a:r>
            <a:r>
              <a:rPr lang="en-GB" sz="1600" dirty="0" err="1"/>
              <a:t>analizować</a:t>
            </a:r>
            <a:r>
              <a:rPr lang="en-GB" sz="1600" dirty="0"/>
              <a:t> </a:t>
            </a:r>
            <a:r>
              <a:rPr lang="en-GB" sz="1600" dirty="0" err="1"/>
              <a:t>ogromne</a:t>
            </a:r>
            <a:r>
              <a:rPr lang="en-GB" sz="1600" dirty="0"/>
              <a:t> </a:t>
            </a:r>
            <a:r>
              <a:rPr lang="en-GB" sz="1600" dirty="0" err="1"/>
              <a:t>ilości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 w </a:t>
            </a:r>
            <a:r>
              <a:rPr lang="en-GB" sz="1600" dirty="0" err="1"/>
              <a:t>krótkim</a:t>
            </a:r>
            <a:r>
              <a:rPr lang="en-GB" sz="1600" dirty="0"/>
              <a:t> </a:t>
            </a:r>
            <a:r>
              <a:rPr lang="en-GB" sz="1600" dirty="0" err="1"/>
              <a:t>czasie</a:t>
            </a:r>
            <a:r>
              <a:rPr lang="en-GB" sz="1600" dirty="0"/>
              <a:t>. </a:t>
            </a:r>
            <a:r>
              <a:rPr lang="en-GB" sz="1600" dirty="0" err="1"/>
              <a:t>Przykładowo</a:t>
            </a:r>
            <a:r>
              <a:rPr lang="en-GB" sz="1600" dirty="0"/>
              <a:t>, </a:t>
            </a:r>
            <a:r>
              <a:rPr lang="en-GB" sz="1600" dirty="0" err="1"/>
              <a:t>zamiast</a:t>
            </a:r>
            <a:r>
              <a:rPr lang="en-GB" sz="1600" dirty="0"/>
              <a:t> </a:t>
            </a:r>
            <a:r>
              <a:rPr lang="en-GB" sz="1600" dirty="0" err="1"/>
              <a:t>ręcznego</a:t>
            </a:r>
            <a:r>
              <a:rPr lang="en-GB" sz="1600" dirty="0"/>
              <a:t> </a:t>
            </a:r>
            <a:r>
              <a:rPr lang="en-GB" sz="1600" dirty="0" err="1"/>
              <a:t>sprawdzania</a:t>
            </a:r>
            <a:r>
              <a:rPr lang="en-GB" sz="1600" dirty="0"/>
              <a:t> </a:t>
            </a:r>
            <a:r>
              <a:rPr lang="en-GB" sz="1600" dirty="0" err="1"/>
              <a:t>składu</a:t>
            </a:r>
            <a:r>
              <a:rPr lang="en-GB" sz="1600" dirty="0"/>
              <a:t> </a:t>
            </a:r>
            <a:r>
              <a:rPr lang="en-GB" sz="1600" dirty="0" err="1"/>
              <a:t>chemicznego</a:t>
            </a:r>
            <a:r>
              <a:rPr lang="en-GB" sz="1600" dirty="0"/>
              <a:t> </a:t>
            </a:r>
            <a:r>
              <a:rPr lang="en-GB" sz="1600" dirty="0" err="1"/>
              <a:t>gazu</a:t>
            </a:r>
            <a:r>
              <a:rPr lang="en-GB" sz="1600" dirty="0"/>
              <a:t>, co </a:t>
            </a:r>
            <a:r>
              <a:rPr lang="en-GB" sz="1600" dirty="0" err="1"/>
              <a:t>byłoby</a:t>
            </a:r>
            <a:r>
              <a:rPr lang="en-GB" sz="1600" dirty="0"/>
              <a:t> </a:t>
            </a:r>
            <a:r>
              <a:rPr lang="en-GB" sz="1600" dirty="0" err="1"/>
              <a:t>kosztowne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czasochłonne</a:t>
            </a:r>
            <a:r>
              <a:rPr lang="en-GB" sz="1600" dirty="0"/>
              <a:t>, </a:t>
            </a:r>
            <a:r>
              <a:rPr lang="en-GB" sz="1600" dirty="0" err="1"/>
              <a:t>odpowiednio</a:t>
            </a:r>
            <a:r>
              <a:rPr lang="en-GB" sz="1600" dirty="0"/>
              <a:t> </a:t>
            </a:r>
            <a:r>
              <a:rPr lang="en-GB" sz="1600" dirty="0" err="1"/>
              <a:t>wytrenowany</a:t>
            </a:r>
            <a:r>
              <a:rPr lang="en-GB" sz="1600" dirty="0"/>
              <a:t> model </a:t>
            </a:r>
            <a:r>
              <a:rPr lang="en-GB" sz="1600" dirty="0" err="1"/>
              <a:t>klasyfikacyjny</a:t>
            </a:r>
            <a:r>
              <a:rPr lang="en-GB" sz="1600" dirty="0"/>
              <a:t> </a:t>
            </a:r>
            <a:r>
              <a:rPr lang="en-GB" sz="1600" dirty="0" err="1"/>
              <a:t>może</a:t>
            </a:r>
            <a:r>
              <a:rPr lang="en-GB" sz="1600" dirty="0"/>
              <a:t> </a:t>
            </a:r>
            <a:r>
              <a:rPr lang="en-GB" sz="1600" dirty="0" err="1"/>
              <a:t>automatycznie</a:t>
            </a:r>
            <a:r>
              <a:rPr lang="en-GB" sz="1600" dirty="0"/>
              <a:t> </a:t>
            </a:r>
            <a:r>
              <a:rPr lang="en-GB" sz="1600" dirty="0" err="1"/>
              <a:t>wykrywać</a:t>
            </a:r>
            <a:r>
              <a:rPr lang="en-GB" sz="1600" dirty="0"/>
              <a:t> </a:t>
            </a:r>
            <a:r>
              <a:rPr lang="en-GB" sz="1600" dirty="0" err="1"/>
              <a:t>nieprawidłowości</a:t>
            </a:r>
            <a:r>
              <a:rPr lang="en-GB" sz="1600" dirty="0"/>
              <a:t> w </a:t>
            </a:r>
            <a:r>
              <a:rPr lang="en-GB" sz="1600" dirty="0" err="1"/>
              <a:t>składzie</a:t>
            </a:r>
            <a:r>
              <a:rPr lang="en-GB" sz="1600" dirty="0"/>
              <a:t>, co </a:t>
            </a:r>
            <a:r>
              <a:rPr lang="en-GB" sz="1600" dirty="0" err="1"/>
              <a:t>zmniejsza</a:t>
            </a:r>
            <a:r>
              <a:rPr lang="en-GB" sz="1600" dirty="0"/>
              <a:t> </a:t>
            </a:r>
            <a:r>
              <a:rPr lang="en-GB" sz="1600" dirty="0" err="1"/>
              <a:t>ryzyko</a:t>
            </a:r>
            <a:r>
              <a:rPr lang="en-GB" sz="1600" dirty="0"/>
              <a:t> </a:t>
            </a:r>
            <a:r>
              <a:rPr lang="en-GB" sz="1600" dirty="0" err="1"/>
              <a:t>wystąpienia</a:t>
            </a:r>
            <a:r>
              <a:rPr lang="en-GB" sz="1600" dirty="0"/>
              <a:t> </a:t>
            </a:r>
            <a:r>
              <a:rPr lang="en-GB" sz="1600" dirty="0" err="1"/>
              <a:t>niebezpiecznych</a:t>
            </a:r>
            <a:r>
              <a:rPr lang="en-GB" sz="1600" dirty="0"/>
              <a:t> </a:t>
            </a:r>
            <a:r>
              <a:rPr lang="en-GB" sz="1600" dirty="0" err="1"/>
              <a:t>sytuacji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minimalizuje</a:t>
            </a:r>
            <a:r>
              <a:rPr lang="en-GB" sz="1600" dirty="0"/>
              <a:t> </a:t>
            </a:r>
            <a:r>
              <a:rPr lang="en-GB" sz="1600" dirty="0" err="1"/>
              <a:t>konieczność</a:t>
            </a:r>
            <a:r>
              <a:rPr lang="en-GB" sz="1600" dirty="0"/>
              <a:t> </a:t>
            </a:r>
            <a:r>
              <a:rPr lang="en-GB" sz="1600" dirty="0" err="1"/>
              <a:t>angażowania</a:t>
            </a:r>
            <a:r>
              <a:rPr lang="en-GB" sz="1600" dirty="0"/>
              <a:t> </a:t>
            </a:r>
            <a:r>
              <a:rPr lang="en-GB" sz="1600" dirty="0" err="1"/>
              <a:t>specjalistycznych</a:t>
            </a:r>
            <a:r>
              <a:rPr lang="en-GB" sz="1600" dirty="0"/>
              <a:t> </a:t>
            </a:r>
            <a:r>
              <a:rPr lang="en-GB" sz="1600" dirty="0" err="1"/>
              <a:t>laboratoriów</a:t>
            </a:r>
            <a:r>
              <a:rPr lang="en-GB" sz="1600" dirty="0"/>
              <a:t> do </a:t>
            </a:r>
            <a:r>
              <a:rPr lang="en-GB" sz="1600" dirty="0" err="1"/>
              <a:t>codziennego</a:t>
            </a:r>
            <a:r>
              <a:rPr lang="en-GB" sz="1600" dirty="0"/>
              <a:t> </a:t>
            </a:r>
            <a:r>
              <a:rPr lang="en-GB" sz="1600" dirty="0" err="1"/>
              <a:t>monitoringu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r>
              <a:rPr lang="en-GB" sz="1600" b="1" dirty="0" err="1"/>
              <a:t>Możliwość</a:t>
            </a:r>
            <a:r>
              <a:rPr lang="en-GB" sz="1600" b="1" dirty="0"/>
              <a:t> </a:t>
            </a:r>
            <a:r>
              <a:rPr lang="en-GB" sz="1600" b="1" dirty="0" err="1"/>
              <a:t>wdrożenia</a:t>
            </a:r>
            <a:r>
              <a:rPr lang="en-GB" sz="1600" b="1" dirty="0"/>
              <a:t> w </a:t>
            </a:r>
            <a:r>
              <a:rPr lang="en-GB" sz="1600" b="1" dirty="0" err="1"/>
              <a:t>systemy</a:t>
            </a:r>
            <a:r>
              <a:rPr lang="en-GB" sz="1600" b="1" dirty="0"/>
              <a:t> </a:t>
            </a:r>
            <a:r>
              <a:rPr lang="en-GB" sz="1600" b="1" dirty="0" err="1"/>
              <a:t>monitorowania</a:t>
            </a:r>
            <a:r>
              <a:rPr lang="en-GB" sz="1600" b="1" dirty="0"/>
              <a:t> </a:t>
            </a:r>
            <a:r>
              <a:rPr lang="en-GB" sz="1600" b="1" dirty="0" err="1"/>
              <a:t>i</a:t>
            </a:r>
            <a:r>
              <a:rPr lang="en-GB" sz="1600" b="1" dirty="0"/>
              <a:t> </a:t>
            </a:r>
            <a:r>
              <a:rPr lang="en-GB" sz="1600" b="1" dirty="0" err="1"/>
              <a:t>wykrywania</a:t>
            </a:r>
            <a:r>
              <a:rPr lang="en-GB" sz="1600" b="1" dirty="0"/>
              <a:t> </a:t>
            </a:r>
            <a:r>
              <a:rPr lang="en-GB" sz="1600" b="1" dirty="0" err="1"/>
              <a:t>anomalii</a:t>
            </a:r>
            <a:endParaRPr lang="en-GB" sz="1600" dirty="0"/>
          </a:p>
          <a:p>
            <a:r>
              <a:rPr lang="en-GB" sz="1600" dirty="0" err="1"/>
              <a:t>Zastosowanie</a:t>
            </a:r>
            <a:r>
              <a:rPr lang="en-GB" sz="1600" dirty="0"/>
              <a:t> </a:t>
            </a:r>
            <a:r>
              <a:rPr lang="en-GB" sz="1600" dirty="0" err="1"/>
              <a:t>klasyfikacji</a:t>
            </a:r>
            <a:r>
              <a:rPr lang="en-GB" sz="1600" dirty="0"/>
              <a:t> w </a:t>
            </a:r>
            <a:r>
              <a:rPr lang="en-GB" sz="1600" dirty="0" err="1"/>
              <a:t>monitorowaniu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automatycznym</a:t>
            </a:r>
            <a:r>
              <a:rPr lang="en-GB" sz="1600" dirty="0"/>
              <a:t> </a:t>
            </a:r>
            <a:r>
              <a:rPr lang="en-GB" sz="1600" dirty="0" err="1"/>
              <a:t>wykrywaniu</a:t>
            </a:r>
            <a:r>
              <a:rPr lang="en-GB" sz="1600" dirty="0"/>
              <a:t> </a:t>
            </a:r>
            <a:r>
              <a:rPr lang="en-GB" sz="1600" dirty="0" err="1"/>
              <a:t>anomalii</a:t>
            </a:r>
            <a:r>
              <a:rPr lang="en-GB" sz="1600" dirty="0"/>
              <a:t> </a:t>
            </a:r>
            <a:r>
              <a:rPr lang="en-GB" sz="1600" dirty="0" err="1"/>
              <a:t>pomaga</a:t>
            </a:r>
            <a:r>
              <a:rPr lang="en-GB" sz="1600" dirty="0"/>
              <a:t> </a:t>
            </a:r>
            <a:r>
              <a:rPr lang="en-GB" sz="1600" dirty="0" err="1"/>
              <a:t>szybko</a:t>
            </a:r>
            <a:r>
              <a:rPr lang="en-GB" sz="1600" dirty="0"/>
              <a:t> </a:t>
            </a:r>
            <a:r>
              <a:rPr lang="en-GB" sz="1600" dirty="0" err="1"/>
              <a:t>identyfikować</a:t>
            </a:r>
            <a:r>
              <a:rPr lang="en-GB" sz="1600" dirty="0"/>
              <a:t> </a:t>
            </a:r>
            <a:r>
              <a:rPr lang="en-GB" sz="1600" dirty="0" err="1"/>
              <a:t>nieprawidłowości</a:t>
            </a:r>
            <a:r>
              <a:rPr lang="en-GB" sz="1600" dirty="0"/>
              <a:t>. </a:t>
            </a:r>
            <a:r>
              <a:rPr lang="en-GB" sz="1600" dirty="0" err="1"/>
              <a:t>Algorytmy</a:t>
            </a:r>
            <a:r>
              <a:rPr lang="en-GB" sz="1600" dirty="0"/>
              <a:t> </a:t>
            </a:r>
            <a:r>
              <a:rPr lang="en-GB" sz="1600" dirty="0" err="1"/>
              <a:t>mogą</a:t>
            </a:r>
            <a:r>
              <a:rPr lang="en-GB" sz="1600" dirty="0"/>
              <a:t> </a:t>
            </a:r>
            <a:r>
              <a:rPr lang="en-GB" sz="1600" dirty="0" err="1"/>
              <a:t>analizować</a:t>
            </a:r>
            <a:r>
              <a:rPr lang="en-GB" sz="1600" dirty="0"/>
              <a:t> </a:t>
            </a:r>
            <a:r>
              <a:rPr lang="en-GB" sz="1600" dirty="0" err="1"/>
              <a:t>zmienne</a:t>
            </a:r>
            <a:r>
              <a:rPr lang="en-GB" sz="1600" dirty="0"/>
              <a:t> w </a:t>
            </a:r>
            <a:r>
              <a:rPr lang="en-GB" sz="1600" dirty="0" err="1"/>
              <a:t>czasie</a:t>
            </a:r>
            <a:r>
              <a:rPr lang="en-GB" sz="1600" dirty="0"/>
              <a:t> </a:t>
            </a:r>
            <a:r>
              <a:rPr lang="en-GB" sz="1600" dirty="0" err="1"/>
              <a:t>rzeczywistym</a:t>
            </a:r>
            <a:r>
              <a:rPr lang="en-GB" sz="1600" dirty="0"/>
              <a:t>, np. </a:t>
            </a:r>
            <a:r>
              <a:rPr lang="en-GB" sz="1600" dirty="0" err="1"/>
              <a:t>wartości</a:t>
            </a:r>
            <a:r>
              <a:rPr lang="en-GB" sz="1600" dirty="0"/>
              <a:t> </a:t>
            </a:r>
            <a:r>
              <a:rPr lang="en-GB" sz="1600" dirty="0" err="1"/>
              <a:t>stężeń</a:t>
            </a:r>
            <a:r>
              <a:rPr lang="en-GB" sz="1600" dirty="0"/>
              <a:t> </a:t>
            </a:r>
            <a:r>
              <a:rPr lang="en-GB" sz="1600" dirty="0" err="1"/>
              <a:t>gazów</a:t>
            </a:r>
            <a:r>
              <a:rPr lang="en-GB" sz="1600" dirty="0"/>
              <a:t> w </a:t>
            </a:r>
            <a:r>
              <a:rPr lang="en-GB" sz="1600" dirty="0" err="1"/>
              <a:t>różnych</a:t>
            </a:r>
            <a:r>
              <a:rPr lang="en-GB" sz="1600" dirty="0"/>
              <a:t> </a:t>
            </a:r>
            <a:r>
              <a:rPr lang="en-GB" sz="1600" dirty="0" err="1"/>
              <a:t>etapach</a:t>
            </a:r>
            <a:r>
              <a:rPr lang="en-GB" sz="1600" dirty="0"/>
              <a:t> </a:t>
            </a:r>
            <a:r>
              <a:rPr lang="en-GB" sz="1600" dirty="0" err="1"/>
              <a:t>produkcji</a:t>
            </a:r>
            <a:r>
              <a:rPr lang="en-GB" sz="1600" dirty="0"/>
              <a:t> </a:t>
            </a:r>
            <a:r>
              <a:rPr lang="en-GB" sz="1600" dirty="0" err="1"/>
              <a:t>lub</a:t>
            </a:r>
            <a:r>
              <a:rPr lang="en-GB" sz="1600" dirty="0"/>
              <a:t> </a:t>
            </a:r>
            <a:r>
              <a:rPr lang="en-GB" sz="1600" dirty="0" err="1"/>
              <a:t>dystrybucji</a:t>
            </a:r>
            <a:r>
              <a:rPr lang="en-GB" sz="1600" dirty="0"/>
              <a:t>. W </a:t>
            </a:r>
            <a:r>
              <a:rPr lang="en-GB" sz="1600" dirty="0" err="1"/>
              <a:t>momencie</a:t>
            </a:r>
            <a:r>
              <a:rPr lang="en-GB" sz="1600" dirty="0"/>
              <a:t> </a:t>
            </a:r>
            <a:r>
              <a:rPr lang="en-GB" sz="1600" dirty="0" err="1"/>
              <a:t>wykrycia</a:t>
            </a:r>
            <a:r>
              <a:rPr lang="en-GB" sz="1600" dirty="0"/>
              <a:t> </a:t>
            </a:r>
            <a:r>
              <a:rPr lang="en-GB" sz="1600" dirty="0" err="1"/>
              <a:t>odchyleń</a:t>
            </a:r>
            <a:r>
              <a:rPr lang="en-GB" sz="1600" dirty="0"/>
              <a:t> od </a:t>
            </a:r>
            <a:r>
              <a:rPr lang="en-GB" sz="1600" dirty="0" err="1"/>
              <a:t>normy</a:t>
            </a:r>
            <a:r>
              <a:rPr lang="en-GB" sz="1600" dirty="0"/>
              <a:t>, system </a:t>
            </a:r>
            <a:r>
              <a:rPr lang="en-GB" sz="1600" dirty="0" err="1"/>
              <a:t>może</a:t>
            </a:r>
            <a:r>
              <a:rPr lang="en-GB" sz="1600" dirty="0"/>
              <a:t> </a:t>
            </a:r>
            <a:r>
              <a:rPr lang="en-GB" sz="1600" dirty="0" err="1"/>
              <a:t>automatycznie</a:t>
            </a:r>
            <a:r>
              <a:rPr lang="en-GB" sz="1600" dirty="0"/>
              <a:t> </a:t>
            </a:r>
            <a:r>
              <a:rPr lang="en-GB" sz="1600" dirty="0" err="1"/>
              <a:t>uruchomić</a:t>
            </a:r>
            <a:r>
              <a:rPr lang="en-GB" sz="1600" dirty="0"/>
              <a:t> alarm, co </a:t>
            </a:r>
            <a:r>
              <a:rPr lang="en-GB" sz="1600" dirty="0" err="1"/>
              <a:t>zwiększa</a:t>
            </a:r>
            <a:r>
              <a:rPr lang="en-GB" sz="1600" dirty="0"/>
              <a:t> </a:t>
            </a:r>
            <a:r>
              <a:rPr lang="en-GB" sz="1600" dirty="0" err="1"/>
              <a:t>bezpieczeństwo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pozwala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szybkie</a:t>
            </a:r>
            <a:r>
              <a:rPr lang="en-GB" sz="1600" dirty="0"/>
              <a:t> </a:t>
            </a:r>
            <a:r>
              <a:rPr lang="en-GB" sz="1600" dirty="0" err="1"/>
              <a:t>działania</a:t>
            </a:r>
            <a:r>
              <a:rPr lang="en-GB" sz="1600" dirty="0"/>
              <a:t> </a:t>
            </a:r>
            <a:r>
              <a:rPr lang="en-GB" sz="1600" dirty="0" err="1"/>
              <a:t>prewencyjne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552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39CE-B06D-7BAE-B988-C1F1BFB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Wady </a:t>
            </a:r>
            <a:r>
              <a:rPr lang="en-GB" dirty="0" err="1"/>
              <a:t>klasyfikacji</a:t>
            </a:r>
            <a:r>
              <a:rPr lang="en-GB" dirty="0"/>
              <a:t> w </a:t>
            </a:r>
            <a:r>
              <a:rPr lang="en-GB" dirty="0" err="1"/>
              <a:t>zastosowaniach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9B84-A010-9D35-2C61-3A093AF5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„</a:t>
            </a:r>
            <a:r>
              <a:rPr lang="en-GB" b="1" dirty="0" err="1"/>
              <a:t>Czarne</a:t>
            </a:r>
            <a:r>
              <a:rPr lang="en-GB" b="1" dirty="0"/>
              <a:t> </a:t>
            </a:r>
            <a:r>
              <a:rPr lang="en-GB" b="1" dirty="0" err="1"/>
              <a:t>skrzynki</a:t>
            </a:r>
            <a:r>
              <a:rPr lang="en-GB" b="1" dirty="0"/>
              <a:t>” – </a:t>
            </a:r>
            <a:r>
              <a:rPr lang="en-GB" b="1" dirty="0" err="1"/>
              <a:t>trudność</a:t>
            </a:r>
            <a:r>
              <a:rPr lang="en-GB" b="1" dirty="0"/>
              <a:t> w </a:t>
            </a:r>
            <a:r>
              <a:rPr lang="en-GB" b="1" dirty="0" err="1"/>
              <a:t>zrozumieniu</a:t>
            </a:r>
            <a:r>
              <a:rPr lang="en-GB" b="1" dirty="0"/>
              <a:t> </a:t>
            </a:r>
            <a:r>
              <a:rPr lang="en-GB" b="1" dirty="0" err="1"/>
              <a:t>decyzji</a:t>
            </a:r>
            <a:r>
              <a:rPr lang="en-GB" b="1" dirty="0"/>
              <a:t> </a:t>
            </a:r>
            <a:r>
              <a:rPr lang="en-GB" b="1" dirty="0" err="1"/>
              <a:t>algorytmu</a:t>
            </a:r>
            <a:endParaRPr lang="en-GB" dirty="0"/>
          </a:p>
          <a:p>
            <a:r>
              <a:rPr lang="en-GB" dirty="0" err="1"/>
              <a:t>Jednym</a:t>
            </a:r>
            <a:r>
              <a:rPr lang="en-GB" dirty="0"/>
              <a:t> z </a:t>
            </a:r>
            <a:r>
              <a:rPr lang="en-GB" dirty="0" err="1"/>
              <a:t>najczęstszych</a:t>
            </a:r>
            <a:r>
              <a:rPr lang="en-GB" dirty="0"/>
              <a:t> </a:t>
            </a:r>
            <a:r>
              <a:rPr lang="en-GB" dirty="0" err="1"/>
              <a:t>problemów</a:t>
            </a:r>
            <a:r>
              <a:rPr lang="en-GB" dirty="0"/>
              <a:t>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stosowaniu</a:t>
            </a:r>
            <a:r>
              <a:rPr lang="en-GB" dirty="0"/>
              <a:t>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złożonych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sieci</a:t>
            </a:r>
            <a:r>
              <a:rPr lang="en-GB" dirty="0"/>
              <a:t> </a:t>
            </a:r>
            <a:r>
              <a:rPr lang="en-GB" dirty="0" err="1"/>
              <a:t>neuronowe</a:t>
            </a:r>
            <a:r>
              <a:rPr lang="en-GB" dirty="0"/>
              <a:t>, jest to,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często</a:t>
            </a:r>
            <a:r>
              <a:rPr lang="en-GB" dirty="0"/>
              <a:t> </a:t>
            </a:r>
            <a:r>
              <a:rPr lang="en-GB" dirty="0" err="1"/>
              <a:t>działają</a:t>
            </a:r>
            <a:r>
              <a:rPr lang="en-GB" dirty="0"/>
              <a:t> jak </a:t>
            </a:r>
            <a:r>
              <a:rPr lang="en-GB" dirty="0" err="1"/>
              <a:t>tzw</a:t>
            </a:r>
            <a:r>
              <a:rPr lang="en-GB" dirty="0"/>
              <a:t>. </a:t>
            </a:r>
            <a:r>
              <a:rPr lang="en-GB" i="1" dirty="0" err="1"/>
              <a:t>czarne</a:t>
            </a:r>
            <a:r>
              <a:rPr lang="en-GB" i="1" dirty="0"/>
              <a:t> </a:t>
            </a:r>
            <a:r>
              <a:rPr lang="en-GB" i="1" dirty="0" err="1"/>
              <a:t>skrzynki</a:t>
            </a:r>
            <a:r>
              <a:rPr lang="en-GB" dirty="0"/>
              <a:t> –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skuteczne</a:t>
            </a:r>
            <a:r>
              <a:rPr lang="en-GB" dirty="0"/>
              <a:t>, ale </a:t>
            </a:r>
            <a:r>
              <a:rPr lang="en-GB" dirty="0" err="1"/>
              <a:t>trudne</a:t>
            </a:r>
            <a:r>
              <a:rPr lang="en-GB" dirty="0"/>
              <a:t> do </a:t>
            </a:r>
            <a:r>
              <a:rPr lang="en-GB" dirty="0" err="1"/>
              <a:t>zrozumienia</a:t>
            </a:r>
            <a:r>
              <a:rPr lang="en-GB" dirty="0"/>
              <a:t>. To </a:t>
            </a:r>
            <a:r>
              <a:rPr lang="en-GB" dirty="0" err="1"/>
              <a:t>oznacza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w </a:t>
            </a:r>
            <a:r>
              <a:rPr lang="en-GB" dirty="0" err="1"/>
              <a:t>sytuacji</a:t>
            </a:r>
            <a:r>
              <a:rPr lang="en-GB" dirty="0"/>
              <a:t>, </a:t>
            </a:r>
            <a:r>
              <a:rPr lang="en-GB" dirty="0" err="1"/>
              <a:t>gdy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przypisze</a:t>
            </a:r>
            <a:r>
              <a:rPr lang="en-GB" dirty="0"/>
              <a:t> </a:t>
            </a:r>
            <a:r>
              <a:rPr lang="en-GB" dirty="0" err="1"/>
              <a:t>dany</a:t>
            </a:r>
            <a:r>
              <a:rPr lang="en-GB" dirty="0"/>
              <a:t> </a:t>
            </a:r>
            <a:r>
              <a:rPr lang="en-GB" dirty="0" err="1"/>
              <a:t>gaz</a:t>
            </a:r>
            <a:r>
              <a:rPr lang="en-GB" dirty="0"/>
              <a:t> do </a:t>
            </a:r>
            <a:r>
              <a:rPr lang="en-GB" dirty="0" err="1"/>
              <a:t>klasy</a:t>
            </a:r>
            <a:r>
              <a:rPr lang="en-GB" dirty="0"/>
              <a:t> </a:t>
            </a:r>
            <a:r>
              <a:rPr lang="en-GB" dirty="0" err="1"/>
              <a:t>toksycznych</a:t>
            </a:r>
            <a:r>
              <a:rPr lang="en-GB" dirty="0"/>
              <a:t>, </a:t>
            </a:r>
            <a:r>
              <a:rPr lang="en-GB" dirty="0" err="1"/>
              <a:t>trudno</a:t>
            </a:r>
            <a:r>
              <a:rPr lang="en-GB" dirty="0"/>
              <a:t> </a:t>
            </a:r>
            <a:r>
              <a:rPr lang="en-GB" dirty="0" err="1"/>
              <a:t>dokładnie</a:t>
            </a:r>
            <a:r>
              <a:rPr lang="en-GB" dirty="0"/>
              <a:t> </a:t>
            </a:r>
            <a:r>
              <a:rPr lang="en-GB" dirty="0" err="1"/>
              <a:t>określić</a:t>
            </a:r>
            <a:r>
              <a:rPr lang="en-GB" dirty="0"/>
              <a:t>, </a:t>
            </a:r>
            <a:r>
              <a:rPr lang="en-GB" dirty="0" err="1"/>
              <a:t>jakimi</a:t>
            </a:r>
            <a:r>
              <a:rPr lang="en-GB" dirty="0"/>
              <a:t> </a:t>
            </a:r>
            <a:r>
              <a:rPr lang="en-GB" dirty="0" err="1"/>
              <a:t>przesłankami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kierował</a:t>
            </a:r>
            <a:r>
              <a:rPr lang="en-GB" dirty="0"/>
              <a:t>. W </a:t>
            </a:r>
            <a:r>
              <a:rPr lang="en-GB" dirty="0" err="1"/>
              <a:t>przemyśle</a:t>
            </a:r>
            <a:r>
              <a:rPr lang="en-GB" dirty="0"/>
              <a:t>, </a:t>
            </a:r>
            <a:r>
              <a:rPr lang="en-GB" dirty="0" err="1"/>
              <a:t>zwłaszcza</a:t>
            </a:r>
            <a:r>
              <a:rPr lang="en-GB" dirty="0"/>
              <a:t> tam, </a:t>
            </a:r>
            <a:r>
              <a:rPr lang="en-GB" dirty="0" err="1"/>
              <a:t>gdzie</a:t>
            </a:r>
            <a:r>
              <a:rPr lang="en-GB" dirty="0"/>
              <a:t> </a:t>
            </a:r>
            <a:r>
              <a:rPr lang="en-GB" dirty="0" err="1"/>
              <a:t>stawką</a:t>
            </a:r>
            <a:r>
              <a:rPr lang="en-GB" dirty="0"/>
              <a:t> jest </a:t>
            </a:r>
            <a:r>
              <a:rPr lang="en-GB" dirty="0" err="1"/>
              <a:t>bezpieczeństwo</a:t>
            </a:r>
            <a:r>
              <a:rPr lang="en-GB" dirty="0"/>
              <a:t> </a:t>
            </a:r>
            <a:r>
              <a:rPr lang="en-GB" dirty="0" err="1"/>
              <a:t>ludzi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środowiska</a:t>
            </a:r>
            <a:r>
              <a:rPr lang="en-GB" dirty="0"/>
              <a:t>, </a:t>
            </a:r>
            <a:r>
              <a:rPr lang="en-GB" dirty="0" err="1"/>
              <a:t>zrozumienie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przejrzystość</a:t>
            </a:r>
            <a:r>
              <a:rPr lang="en-GB" dirty="0"/>
              <a:t> </a:t>
            </a:r>
            <a:r>
              <a:rPr lang="en-GB" dirty="0" err="1"/>
              <a:t>decyzji</a:t>
            </a:r>
            <a:r>
              <a:rPr lang="en-GB" dirty="0"/>
              <a:t> jest </a:t>
            </a:r>
            <a:r>
              <a:rPr lang="en-GB" dirty="0" err="1"/>
              <a:t>kluczowa</a:t>
            </a:r>
            <a:r>
              <a:rPr lang="en-GB" dirty="0"/>
              <a:t>. </a:t>
            </a:r>
            <a:r>
              <a:rPr lang="en-GB" dirty="0" err="1"/>
              <a:t>Dlatego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wymagają</a:t>
            </a:r>
            <a:r>
              <a:rPr lang="en-GB" dirty="0"/>
              <a:t> </a:t>
            </a:r>
            <a:r>
              <a:rPr lang="en-GB" dirty="0" err="1"/>
              <a:t>wysokiej</a:t>
            </a:r>
            <a:r>
              <a:rPr lang="en-GB" dirty="0"/>
              <a:t> </a:t>
            </a:r>
            <a:r>
              <a:rPr lang="en-GB" dirty="0" err="1"/>
              <a:t>przejrzystości</a:t>
            </a:r>
            <a:r>
              <a:rPr lang="en-GB" dirty="0"/>
              <a:t>,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odpowiednie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prostsze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</a:t>
            </a:r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decyzyjne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Wymóg</a:t>
            </a:r>
            <a:r>
              <a:rPr lang="en-GB" b="1" dirty="0"/>
              <a:t> </a:t>
            </a:r>
            <a:r>
              <a:rPr lang="en-GB" b="1" dirty="0" err="1"/>
              <a:t>dużej</a:t>
            </a:r>
            <a:r>
              <a:rPr lang="en-GB" b="1" dirty="0"/>
              <a:t> </a:t>
            </a:r>
            <a:r>
              <a:rPr lang="en-GB" b="1" dirty="0" err="1"/>
              <a:t>ilości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r>
              <a:rPr lang="en-GB" b="1" dirty="0"/>
              <a:t> do </a:t>
            </a:r>
            <a:r>
              <a:rPr lang="en-GB" b="1" dirty="0" err="1"/>
              <a:t>skutecznego</a:t>
            </a:r>
            <a:r>
              <a:rPr lang="en-GB" b="1" dirty="0"/>
              <a:t> </a:t>
            </a:r>
            <a:r>
              <a:rPr lang="en-GB" b="1" dirty="0" err="1"/>
              <a:t>treningu</a:t>
            </a:r>
            <a:endParaRPr lang="en-GB" dirty="0"/>
          </a:p>
          <a:p>
            <a:r>
              <a:rPr lang="en-GB" dirty="0" err="1"/>
              <a:t>Skuteczność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klasyfikacyjnych</a:t>
            </a:r>
            <a:r>
              <a:rPr lang="en-GB" dirty="0"/>
              <a:t> </a:t>
            </a:r>
            <a:r>
              <a:rPr lang="en-GB" dirty="0" err="1"/>
              <a:t>zależy</a:t>
            </a:r>
            <a:r>
              <a:rPr lang="en-GB" dirty="0"/>
              <a:t> od </a:t>
            </a:r>
            <a:r>
              <a:rPr lang="en-GB" dirty="0" err="1"/>
              <a:t>dostępu</a:t>
            </a:r>
            <a:r>
              <a:rPr lang="en-GB" dirty="0"/>
              <a:t> do </a:t>
            </a:r>
            <a:r>
              <a:rPr lang="en-GB" dirty="0" err="1"/>
              <a:t>dużej</a:t>
            </a:r>
            <a:r>
              <a:rPr lang="en-GB" dirty="0"/>
              <a:t> </a:t>
            </a:r>
            <a:r>
              <a:rPr lang="en-GB" dirty="0" err="1"/>
              <a:t>ilości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wysokiej</a:t>
            </a:r>
            <a:r>
              <a:rPr lang="en-GB" dirty="0"/>
              <a:t> </a:t>
            </a:r>
            <a:r>
              <a:rPr lang="en-GB" dirty="0" err="1"/>
              <a:t>jakości</a:t>
            </a:r>
            <a:r>
              <a:rPr lang="en-GB" dirty="0"/>
              <a:t>. W </a:t>
            </a:r>
            <a:r>
              <a:rPr lang="en-GB" dirty="0" err="1"/>
              <a:t>sektorze</a:t>
            </a:r>
            <a:r>
              <a:rPr lang="en-GB" dirty="0"/>
              <a:t> </a:t>
            </a:r>
            <a:r>
              <a:rPr lang="en-GB" dirty="0" err="1"/>
              <a:t>przemysłowym</a:t>
            </a:r>
            <a:r>
              <a:rPr lang="en-GB" dirty="0"/>
              <a:t>, aby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mógł</a:t>
            </a:r>
            <a:r>
              <a:rPr lang="en-GB" dirty="0"/>
              <a:t> </a:t>
            </a:r>
            <a:r>
              <a:rPr lang="en-GB" dirty="0" err="1"/>
              <a:t>efektywnie</a:t>
            </a:r>
            <a:r>
              <a:rPr lang="en-GB" dirty="0"/>
              <a:t> </a:t>
            </a:r>
            <a:r>
              <a:rPr lang="en-GB" dirty="0" err="1"/>
              <a:t>nauczyć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rozróżniać</a:t>
            </a:r>
            <a:r>
              <a:rPr lang="en-GB" dirty="0"/>
              <a:t> </a:t>
            </a:r>
            <a:r>
              <a:rPr lang="en-GB" dirty="0" err="1"/>
              <a:t>różne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, </a:t>
            </a:r>
            <a:r>
              <a:rPr lang="en-GB" dirty="0" err="1"/>
              <a:t>potrzebuje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historycznych</a:t>
            </a:r>
            <a:r>
              <a:rPr lang="en-GB" dirty="0"/>
              <a:t> o </a:t>
            </a:r>
            <a:r>
              <a:rPr lang="en-GB" dirty="0" err="1"/>
              <a:t>składach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, ich </a:t>
            </a:r>
            <a:r>
              <a:rPr lang="en-GB" dirty="0" err="1"/>
              <a:t>właściwościach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etykietach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określają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toksyczne</a:t>
            </a:r>
            <a:r>
              <a:rPr lang="en-GB" dirty="0"/>
              <a:t>, </a:t>
            </a:r>
            <a:r>
              <a:rPr lang="en-GB" dirty="0" err="1"/>
              <a:t>palne</a:t>
            </a:r>
            <a:r>
              <a:rPr lang="en-GB" dirty="0"/>
              <a:t>, </a:t>
            </a:r>
            <a:r>
              <a:rPr lang="en-GB" dirty="0" err="1"/>
              <a:t>bezpieczne</a:t>
            </a:r>
            <a:r>
              <a:rPr lang="en-GB" dirty="0"/>
              <a:t> </a:t>
            </a:r>
            <a:r>
              <a:rPr lang="en-GB" dirty="0" err="1"/>
              <a:t>itp</a:t>
            </a:r>
            <a:r>
              <a:rPr lang="en-GB" dirty="0"/>
              <a:t>. </a:t>
            </a:r>
            <a:r>
              <a:rPr lang="en-GB" dirty="0" err="1"/>
              <a:t>Zbieranie</a:t>
            </a:r>
            <a:r>
              <a:rPr lang="en-GB" dirty="0"/>
              <a:t>,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etykietowanie</a:t>
            </a:r>
            <a:r>
              <a:rPr lang="en-GB" dirty="0"/>
              <a:t>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dużych</a:t>
            </a:r>
            <a:r>
              <a:rPr lang="en-GB" dirty="0"/>
              <a:t> </a:t>
            </a:r>
            <a:r>
              <a:rPr lang="en-GB" dirty="0" err="1"/>
              <a:t>zbiorów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kosztowne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czasochłonne</a:t>
            </a:r>
            <a:r>
              <a:rPr lang="en-GB" dirty="0"/>
              <a:t>. W </a:t>
            </a:r>
            <a:r>
              <a:rPr lang="en-GB" dirty="0" err="1"/>
              <a:t>niektórych</a:t>
            </a:r>
            <a:r>
              <a:rPr lang="en-GB" dirty="0"/>
              <a:t> </a:t>
            </a:r>
            <a:r>
              <a:rPr lang="en-GB" dirty="0" err="1"/>
              <a:t>przypadkach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wykrywanie</a:t>
            </a:r>
            <a:r>
              <a:rPr lang="en-GB" dirty="0"/>
              <a:t> </a:t>
            </a:r>
            <a:r>
              <a:rPr lang="en-GB" dirty="0" err="1"/>
              <a:t>rzadkich</a:t>
            </a:r>
            <a:r>
              <a:rPr lang="en-GB" dirty="0"/>
              <a:t> </a:t>
            </a:r>
            <a:r>
              <a:rPr lang="en-GB" dirty="0" err="1"/>
              <a:t>niebezpiecznych</a:t>
            </a:r>
            <a:r>
              <a:rPr lang="en-GB" dirty="0"/>
              <a:t> </a:t>
            </a:r>
            <a:r>
              <a:rPr lang="en-GB" dirty="0" err="1"/>
              <a:t>substancji</a:t>
            </a:r>
            <a:r>
              <a:rPr lang="en-GB" dirty="0"/>
              <a:t>, </a:t>
            </a:r>
            <a:r>
              <a:rPr lang="en-GB" dirty="0" err="1"/>
              <a:t>zbiory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trudne</a:t>
            </a:r>
            <a:r>
              <a:rPr lang="en-GB" dirty="0"/>
              <a:t> do </a:t>
            </a:r>
            <a:r>
              <a:rPr lang="en-GB" dirty="0" err="1"/>
              <a:t>zdobycia</a:t>
            </a:r>
            <a:r>
              <a:rPr lang="en-GB" dirty="0"/>
              <a:t>, co </a:t>
            </a:r>
            <a:r>
              <a:rPr lang="en-GB" dirty="0" err="1"/>
              <a:t>ogranicza</a:t>
            </a:r>
            <a:r>
              <a:rPr lang="en-GB" dirty="0"/>
              <a:t> </a:t>
            </a:r>
            <a:r>
              <a:rPr lang="en-GB" dirty="0" err="1"/>
              <a:t>efektywność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zdolność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do </a:t>
            </a:r>
            <a:r>
              <a:rPr lang="en-GB" dirty="0" err="1"/>
              <a:t>nauki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593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9E13-7974-955C-A546-88E48FD7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Ciekawostka</a:t>
            </a:r>
            <a:r>
              <a:rPr lang="en-GB" dirty="0"/>
              <a:t>: </a:t>
            </a:r>
            <a:r>
              <a:rPr lang="en-GB" dirty="0" err="1"/>
              <a:t>Przejrzystość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– </a:t>
            </a:r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decyzyjne</a:t>
            </a:r>
            <a:r>
              <a:rPr lang="en-GB" dirty="0"/>
              <a:t> </a:t>
            </a:r>
            <a:r>
              <a:rPr lang="en-GB" dirty="0" err="1"/>
              <a:t>kontra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 </a:t>
            </a:r>
            <a:r>
              <a:rPr lang="en-GB" dirty="0" err="1"/>
              <a:t>neuronowe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3697-1EF8-8889-F069-3B1380DB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klasyfikacyjne</a:t>
            </a:r>
            <a:r>
              <a:rPr lang="en-GB" dirty="0"/>
              <a:t> </a:t>
            </a:r>
            <a:r>
              <a:rPr lang="en-GB" dirty="0" err="1"/>
              <a:t>działają</a:t>
            </a:r>
            <a:r>
              <a:rPr lang="en-GB" dirty="0"/>
              <a:t> jak „</a:t>
            </a:r>
            <a:r>
              <a:rPr lang="en-GB" dirty="0" err="1"/>
              <a:t>czarne</a:t>
            </a:r>
            <a:r>
              <a:rPr lang="en-GB" dirty="0"/>
              <a:t> </a:t>
            </a:r>
            <a:r>
              <a:rPr lang="en-GB" dirty="0" err="1"/>
              <a:t>skrzynki</a:t>
            </a:r>
            <a:r>
              <a:rPr lang="en-GB" dirty="0"/>
              <a:t>”. Na </a:t>
            </a:r>
            <a:r>
              <a:rPr lang="en-GB" dirty="0" err="1"/>
              <a:t>przykład</a:t>
            </a:r>
            <a:r>
              <a:rPr lang="en-GB" dirty="0"/>
              <a:t> </a:t>
            </a:r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decyzyjne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jednym</a:t>
            </a:r>
            <a:r>
              <a:rPr lang="en-GB" dirty="0"/>
              <a:t> z </a:t>
            </a:r>
            <a:r>
              <a:rPr lang="en-GB" dirty="0" err="1"/>
              <a:t>najbardziej</a:t>
            </a:r>
            <a:r>
              <a:rPr lang="en-GB" dirty="0"/>
              <a:t> </a:t>
            </a:r>
            <a:r>
              <a:rPr lang="en-GB" dirty="0" err="1"/>
              <a:t>przejrzystych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. </a:t>
            </a:r>
            <a:r>
              <a:rPr lang="en-GB" dirty="0" err="1"/>
              <a:t>Działają</a:t>
            </a:r>
            <a:r>
              <a:rPr lang="en-GB" dirty="0"/>
              <a:t> one jak </a:t>
            </a:r>
            <a:r>
              <a:rPr lang="en-GB" dirty="0" err="1"/>
              <a:t>hierarchia</a:t>
            </a:r>
            <a:r>
              <a:rPr lang="en-GB" dirty="0"/>
              <a:t> </a:t>
            </a:r>
            <a:r>
              <a:rPr lang="en-GB" dirty="0" err="1"/>
              <a:t>pytań</a:t>
            </a:r>
            <a:r>
              <a:rPr lang="en-GB" dirty="0"/>
              <a:t> „</a:t>
            </a:r>
            <a:r>
              <a:rPr lang="en-GB" dirty="0" err="1"/>
              <a:t>tak</a:t>
            </a:r>
            <a:r>
              <a:rPr lang="en-GB" dirty="0"/>
              <a:t>/</a:t>
            </a:r>
            <a:r>
              <a:rPr lang="en-GB" dirty="0" err="1"/>
              <a:t>nie</a:t>
            </a:r>
            <a:r>
              <a:rPr lang="en-GB" dirty="0"/>
              <a:t>”, co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zrozumienie</a:t>
            </a:r>
            <a:r>
              <a:rPr lang="en-GB" dirty="0"/>
              <a:t>, jak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podjął</a:t>
            </a:r>
            <a:r>
              <a:rPr lang="en-GB" dirty="0"/>
              <a:t> </a:t>
            </a:r>
            <a:r>
              <a:rPr lang="en-GB" dirty="0" err="1"/>
              <a:t>decyzję</a:t>
            </a:r>
            <a:r>
              <a:rPr lang="en-GB" dirty="0"/>
              <a:t>. Na </a:t>
            </a:r>
            <a:r>
              <a:rPr lang="en-GB" dirty="0" err="1"/>
              <a:t>każdym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zobaczyć</a:t>
            </a:r>
            <a:r>
              <a:rPr lang="en-GB" dirty="0"/>
              <a:t>,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warunki</a:t>
            </a:r>
            <a:r>
              <a:rPr lang="en-GB" dirty="0"/>
              <a:t> </a:t>
            </a:r>
            <a:r>
              <a:rPr lang="en-GB" dirty="0" err="1"/>
              <a:t>musiały</a:t>
            </a:r>
            <a:r>
              <a:rPr lang="en-GB" dirty="0"/>
              <a:t> </a:t>
            </a:r>
            <a:r>
              <a:rPr lang="en-GB" dirty="0" err="1"/>
              <a:t>zostać</a:t>
            </a:r>
            <a:r>
              <a:rPr lang="en-GB" dirty="0"/>
              <a:t> </a:t>
            </a:r>
            <a:r>
              <a:rPr lang="en-GB" dirty="0" err="1"/>
              <a:t>spełnione</a:t>
            </a:r>
            <a:r>
              <a:rPr lang="en-GB" dirty="0"/>
              <a:t>, aby </a:t>
            </a:r>
            <a:r>
              <a:rPr lang="en-GB" dirty="0" err="1"/>
              <a:t>dany</a:t>
            </a:r>
            <a:r>
              <a:rPr lang="en-GB" dirty="0"/>
              <a:t> </a:t>
            </a:r>
            <a:r>
              <a:rPr lang="en-GB" dirty="0" err="1"/>
              <a:t>przykład</a:t>
            </a:r>
            <a:r>
              <a:rPr lang="en-GB" dirty="0"/>
              <a:t> </a:t>
            </a:r>
            <a:r>
              <a:rPr lang="en-GB" dirty="0" err="1"/>
              <a:t>trafił</a:t>
            </a:r>
            <a:r>
              <a:rPr lang="en-GB" dirty="0"/>
              <a:t> do </a:t>
            </a:r>
            <a:r>
              <a:rPr lang="en-GB" dirty="0" err="1"/>
              <a:t>konkretnej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. W </a:t>
            </a:r>
            <a:r>
              <a:rPr lang="en-GB" dirty="0" err="1"/>
              <a:t>sytuacji</a:t>
            </a:r>
            <a:r>
              <a:rPr lang="en-GB" dirty="0"/>
              <a:t>, </a:t>
            </a:r>
            <a:r>
              <a:rPr lang="en-GB" dirty="0" err="1"/>
              <a:t>gdy</a:t>
            </a:r>
            <a:r>
              <a:rPr lang="en-GB" dirty="0"/>
              <a:t> </a:t>
            </a:r>
            <a:r>
              <a:rPr lang="en-GB" dirty="0" err="1"/>
              <a:t>istotne</a:t>
            </a:r>
            <a:r>
              <a:rPr lang="en-GB" dirty="0"/>
              <a:t> jest </a:t>
            </a:r>
            <a:r>
              <a:rPr lang="en-GB" dirty="0" err="1"/>
              <a:t>dokładne</a:t>
            </a:r>
            <a:r>
              <a:rPr lang="en-GB" dirty="0"/>
              <a:t> </a:t>
            </a:r>
            <a:r>
              <a:rPr lang="en-GB" dirty="0" err="1"/>
              <a:t>rozumienie</a:t>
            </a:r>
            <a:r>
              <a:rPr lang="en-GB" dirty="0"/>
              <a:t>, </a:t>
            </a:r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przypisał</a:t>
            </a:r>
            <a:r>
              <a:rPr lang="en-GB" dirty="0"/>
              <a:t> </a:t>
            </a:r>
            <a:r>
              <a:rPr lang="en-GB" dirty="0" err="1"/>
              <a:t>dany</a:t>
            </a:r>
            <a:r>
              <a:rPr lang="en-GB" dirty="0"/>
              <a:t> </a:t>
            </a:r>
            <a:r>
              <a:rPr lang="en-GB" dirty="0" err="1"/>
              <a:t>gaz</a:t>
            </a:r>
            <a:r>
              <a:rPr lang="en-GB" dirty="0"/>
              <a:t> do </a:t>
            </a:r>
            <a:r>
              <a:rPr lang="en-GB" dirty="0" err="1"/>
              <a:t>klasy</a:t>
            </a:r>
            <a:r>
              <a:rPr lang="en-GB" dirty="0"/>
              <a:t> „</a:t>
            </a:r>
            <a:r>
              <a:rPr lang="en-GB" dirty="0" err="1"/>
              <a:t>toksyczny</a:t>
            </a:r>
            <a:r>
              <a:rPr lang="en-GB" dirty="0"/>
              <a:t>”, </a:t>
            </a:r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decyzyjne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okazać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odpowiednim</a:t>
            </a:r>
            <a:r>
              <a:rPr lang="en-GB" dirty="0"/>
              <a:t> </a:t>
            </a:r>
            <a:r>
              <a:rPr lang="en-GB" dirty="0" err="1"/>
              <a:t>wyborem</a:t>
            </a:r>
            <a:r>
              <a:rPr lang="en-GB" dirty="0"/>
              <a:t> </a:t>
            </a:r>
            <a:r>
              <a:rPr lang="en-GB" dirty="0" err="1"/>
              <a:t>niż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 </a:t>
            </a:r>
            <a:r>
              <a:rPr lang="en-GB" dirty="0" err="1"/>
              <a:t>neuronowe</a:t>
            </a:r>
            <a:r>
              <a:rPr lang="en-GB" dirty="0"/>
              <a:t>.</a:t>
            </a:r>
          </a:p>
          <a:p>
            <a:r>
              <a:rPr lang="en-GB" dirty="0"/>
              <a:t>Z </a:t>
            </a:r>
            <a:r>
              <a:rPr lang="en-GB" dirty="0" err="1"/>
              <a:t>drugiej</a:t>
            </a:r>
            <a:r>
              <a:rPr lang="en-GB" dirty="0"/>
              <a:t> </a:t>
            </a:r>
            <a:r>
              <a:rPr lang="en-GB" dirty="0" err="1"/>
              <a:t>strony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 </a:t>
            </a:r>
            <a:r>
              <a:rPr lang="en-GB" dirty="0" err="1"/>
              <a:t>neuronowe</a:t>
            </a:r>
            <a:r>
              <a:rPr lang="en-GB" dirty="0"/>
              <a:t> – </a:t>
            </a:r>
            <a:r>
              <a:rPr lang="en-GB" dirty="0" err="1"/>
              <a:t>choć</a:t>
            </a:r>
            <a:r>
              <a:rPr lang="en-GB" dirty="0"/>
              <a:t> </a:t>
            </a:r>
            <a:r>
              <a:rPr lang="en-GB" dirty="0" err="1"/>
              <a:t>potężne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skuteczne</a:t>
            </a:r>
            <a:r>
              <a:rPr lang="en-GB" dirty="0"/>
              <a:t> w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zastosowaniach</a:t>
            </a:r>
            <a:r>
              <a:rPr lang="en-GB" dirty="0"/>
              <a:t> – </a:t>
            </a:r>
            <a:r>
              <a:rPr lang="en-GB" dirty="0" err="1"/>
              <a:t>składają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połączonych</a:t>
            </a:r>
            <a:r>
              <a:rPr lang="en-GB" dirty="0"/>
              <a:t> ze </a:t>
            </a:r>
            <a:r>
              <a:rPr lang="en-GB" dirty="0" err="1"/>
              <a:t>sobą</a:t>
            </a:r>
            <a:r>
              <a:rPr lang="en-GB" dirty="0"/>
              <a:t> </a:t>
            </a:r>
            <a:r>
              <a:rPr lang="en-GB" dirty="0" err="1"/>
              <a:t>warstw</a:t>
            </a:r>
            <a:r>
              <a:rPr lang="en-GB" dirty="0"/>
              <a:t>, </a:t>
            </a:r>
            <a:r>
              <a:rPr lang="en-GB" dirty="0" err="1"/>
              <a:t>których</a:t>
            </a:r>
            <a:r>
              <a:rPr lang="en-GB" dirty="0"/>
              <a:t> </a:t>
            </a:r>
            <a:r>
              <a:rPr lang="en-GB" dirty="0" err="1"/>
              <a:t>przeanalizowanie</a:t>
            </a:r>
            <a:r>
              <a:rPr lang="en-GB" dirty="0"/>
              <a:t> jest </a:t>
            </a:r>
            <a:r>
              <a:rPr lang="en-GB" dirty="0" err="1"/>
              <a:t>znacznie</a:t>
            </a:r>
            <a:r>
              <a:rPr lang="en-GB" dirty="0"/>
              <a:t> </a:t>
            </a:r>
            <a:r>
              <a:rPr lang="en-GB" dirty="0" err="1"/>
              <a:t>trudniejsze</a:t>
            </a:r>
            <a:r>
              <a:rPr lang="en-GB" dirty="0"/>
              <a:t>. To </a:t>
            </a:r>
            <a:r>
              <a:rPr lang="en-GB" dirty="0" err="1"/>
              <a:t>właśnie</a:t>
            </a:r>
            <a:r>
              <a:rPr lang="en-GB" dirty="0"/>
              <a:t> </a:t>
            </a:r>
            <a:r>
              <a:rPr lang="en-GB" dirty="0" err="1"/>
              <a:t>dlatego</a:t>
            </a:r>
            <a:r>
              <a:rPr lang="en-GB" dirty="0"/>
              <a:t> </a:t>
            </a:r>
            <a:r>
              <a:rPr lang="en-GB" dirty="0" err="1"/>
              <a:t>mówi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 </a:t>
            </a:r>
            <a:r>
              <a:rPr lang="en-GB" dirty="0" err="1"/>
              <a:t>neuronowe</a:t>
            </a:r>
            <a:r>
              <a:rPr lang="en-GB" dirty="0"/>
              <a:t> </a:t>
            </a:r>
            <a:r>
              <a:rPr lang="en-GB" dirty="0" err="1"/>
              <a:t>działają</a:t>
            </a:r>
            <a:r>
              <a:rPr lang="en-GB" dirty="0"/>
              <a:t> jak „</a:t>
            </a:r>
            <a:r>
              <a:rPr lang="en-GB" dirty="0" err="1"/>
              <a:t>czarne</a:t>
            </a:r>
            <a:r>
              <a:rPr lang="en-GB" dirty="0"/>
              <a:t> </a:t>
            </a:r>
            <a:r>
              <a:rPr lang="en-GB" dirty="0" err="1"/>
              <a:t>skrzynki</a:t>
            </a:r>
            <a:r>
              <a:rPr lang="en-GB" dirty="0"/>
              <a:t>”. W </a:t>
            </a:r>
            <a:r>
              <a:rPr lang="en-GB" dirty="0" err="1"/>
              <a:t>niektórych</a:t>
            </a:r>
            <a:r>
              <a:rPr lang="en-GB" dirty="0"/>
              <a:t> </a:t>
            </a:r>
            <a:r>
              <a:rPr lang="en-GB" dirty="0" err="1"/>
              <a:t>branżach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przemysł</a:t>
            </a:r>
            <a:r>
              <a:rPr lang="en-GB" dirty="0"/>
              <a:t> </a:t>
            </a:r>
            <a:r>
              <a:rPr lang="en-GB" dirty="0" err="1"/>
              <a:t>gazowy</a:t>
            </a:r>
            <a:r>
              <a:rPr lang="en-GB" dirty="0"/>
              <a:t>, </a:t>
            </a:r>
            <a:r>
              <a:rPr lang="en-GB" dirty="0" err="1"/>
              <a:t>konieczność</a:t>
            </a:r>
            <a:r>
              <a:rPr lang="en-GB" dirty="0"/>
              <a:t> </a:t>
            </a:r>
            <a:r>
              <a:rPr lang="en-GB" dirty="0" err="1"/>
              <a:t>pełnej</a:t>
            </a:r>
            <a:r>
              <a:rPr lang="en-GB" dirty="0"/>
              <a:t> </a:t>
            </a:r>
            <a:r>
              <a:rPr lang="en-GB" dirty="0" err="1"/>
              <a:t>interpretacji</a:t>
            </a:r>
            <a:r>
              <a:rPr lang="en-GB" dirty="0"/>
              <a:t> </a:t>
            </a:r>
            <a:r>
              <a:rPr lang="en-GB" dirty="0" err="1"/>
              <a:t>decyzji</a:t>
            </a:r>
            <a:r>
              <a:rPr lang="en-GB" dirty="0"/>
              <a:t> </a:t>
            </a:r>
            <a:r>
              <a:rPr lang="en-GB" dirty="0" err="1"/>
              <a:t>algorytmu</a:t>
            </a:r>
            <a:r>
              <a:rPr lang="en-GB" dirty="0"/>
              <a:t> </a:t>
            </a:r>
            <a:r>
              <a:rPr lang="en-GB" dirty="0" err="1"/>
              <a:t>sprawia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przejrzyste</a:t>
            </a:r>
            <a:r>
              <a:rPr lang="en-GB" dirty="0"/>
              <a:t> </a:t>
            </a:r>
            <a:r>
              <a:rPr lang="en-GB" dirty="0" err="1"/>
              <a:t>algorytmy</a:t>
            </a:r>
            <a:r>
              <a:rPr lang="en-GB" dirty="0"/>
              <a:t>, jak </a:t>
            </a:r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decyzyjne</a:t>
            </a:r>
            <a:r>
              <a:rPr lang="en-GB" dirty="0"/>
              <a:t>,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lepszym</a:t>
            </a:r>
            <a:r>
              <a:rPr lang="en-GB" dirty="0"/>
              <a:t> </a:t>
            </a:r>
            <a:r>
              <a:rPr lang="en-GB" dirty="0" err="1"/>
              <a:t>wyborem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703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468D-BFDA-582A-BE5A-5FEC994E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wad i zalet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A420-9E2B-B631-C04D-FD03A641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Klasyfikacja</a:t>
            </a:r>
            <a:r>
              <a:rPr lang="en-GB" dirty="0"/>
              <a:t> w </a:t>
            </a:r>
            <a:r>
              <a:rPr lang="en-GB" dirty="0" err="1"/>
              <a:t>zastosowaniach</a:t>
            </a:r>
            <a:r>
              <a:rPr lang="en-GB" dirty="0"/>
              <a:t> </a:t>
            </a:r>
            <a:r>
              <a:rPr lang="en-GB" dirty="0" err="1"/>
              <a:t>przemysłowych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szybką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dokładną</a:t>
            </a:r>
            <a:r>
              <a:rPr lang="en-GB" dirty="0"/>
              <a:t> </a:t>
            </a:r>
            <a:r>
              <a:rPr lang="en-GB" dirty="0" err="1"/>
              <a:t>analizę</a:t>
            </a:r>
            <a:r>
              <a:rPr lang="en-GB" dirty="0"/>
              <a:t>, co </a:t>
            </a:r>
            <a:r>
              <a:rPr lang="en-GB" dirty="0" err="1"/>
              <a:t>przekłada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oszczędność</a:t>
            </a:r>
            <a:r>
              <a:rPr lang="en-GB" dirty="0"/>
              <a:t> </a:t>
            </a:r>
            <a:r>
              <a:rPr lang="en-GB" dirty="0" err="1"/>
              <a:t>czasu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kosztów</a:t>
            </a:r>
            <a:r>
              <a:rPr lang="en-GB" dirty="0"/>
              <a:t>, a </a:t>
            </a:r>
            <a:r>
              <a:rPr lang="en-GB" dirty="0" err="1"/>
              <a:t>także</a:t>
            </a:r>
            <a:r>
              <a:rPr lang="en-GB" dirty="0"/>
              <a:t> </a:t>
            </a:r>
            <a:r>
              <a:rPr lang="en-GB" dirty="0" err="1"/>
              <a:t>zwiększa</a:t>
            </a:r>
            <a:r>
              <a:rPr lang="en-GB" dirty="0"/>
              <a:t> </a:t>
            </a:r>
            <a:r>
              <a:rPr lang="en-GB" dirty="0" err="1"/>
              <a:t>bezpieczeństwo</a:t>
            </a:r>
            <a:r>
              <a:rPr lang="en-GB" dirty="0"/>
              <a:t> </a:t>
            </a: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automatycznemu</a:t>
            </a:r>
            <a:r>
              <a:rPr lang="en-GB" dirty="0"/>
              <a:t> </a:t>
            </a:r>
            <a:r>
              <a:rPr lang="en-GB" dirty="0" err="1"/>
              <a:t>wykrywaniu</a:t>
            </a:r>
            <a:r>
              <a:rPr lang="en-GB" dirty="0"/>
              <a:t> </a:t>
            </a:r>
            <a:r>
              <a:rPr lang="en-GB" dirty="0" err="1"/>
              <a:t>anomalii</a:t>
            </a:r>
            <a:r>
              <a:rPr lang="en-GB" dirty="0"/>
              <a:t>. </a:t>
            </a:r>
            <a:r>
              <a:rPr lang="en-GB" dirty="0" err="1"/>
              <a:t>Jednak</a:t>
            </a:r>
            <a:r>
              <a:rPr lang="en-GB" dirty="0"/>
              <a:t> </a:t>
            </a:r>
            <a:r>
              <a:rPr lang="en-GB" dirty="0" err="1"/>
              <a:t>istnieją</a:t>
            </a:r>
            <a:r>
              <a:rPr lang="en-GB" dirty="0"/>
              <a:t> </a:t>
            </a:r>
            <a:r>
              <a:rPr lang="en-GB" dirty="0" err="1"/>
              <a:t>pewne</a:t>
            </a:r>
            <a:r>
              <a:rPr lang="en-GB" dirty="0"/>
              <a:t> </a:t>
            </a:r>
            <a:r>
              <a:rPr lang="en-GB" dirty="0" err="1"/>
              <a:t>wyzwania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</a:t>
            </a:r>
            <a:r>
              <a:rPr lang="en-GB" dirty="0" err="1"/>
              <a:t>trudność</a:t>
            </a:r>
            <a:r>
              <a:rPr lang="en-GB" dirty="0"/>
              <a:t> w </a:t>
            </a:r>
            <a:r>
              <a:rPr lang="en-GB" dirty="0" err="1"/>
              <a:t>zrozumieniu</a:t>
            </a:r>
            <a:r>
              <a:rPr lang="en-GB" dirty="0"/>
              <a:t> </a:t>
            </a:r>
            <a:r>
              <a:rPr lang="en-GB" dirty="0" err="1"/>
              <a:t>decyzji</a:t>
            </a:r>
            <a:r>
              <a:rPr lang="en-GB" dirty="0"/>
              <a:t> </a:t>
            </a:r>
            <a:r>
              <a:rPr lang="en-GB" dirty="0" err="1"/>
              <a:t>niektórych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potrzeba</a:t>
            </a:r>
            <a:r>
              <a:rPr lang="en-GB" dirty="0"/>
              <a:t> </a:t>
            </a:r>
            <a:r>
              <a:rPr lang="en-GB" dirty="0" err="1"/>
              <a:t>posiadania</a:t>
            </a:r>
            <a:r>
              <a:rPr lang="en-GB" dirty="0"/>
              <a:t> </a:t>
            </a:r>
            <a:r>
              <a:rPr lang="en-GB" dirty="0" err="1"/>
              <a:t>dużej</a:t>
            </a:r>
            <a:r>
              <a:rPr lang="en-GB" dirty="0"/>
              <a:t> </a:t>
            </a:r>
            <a:r>
              <a:rPr lang="en-GB" dirty="0" err="1"/>
              <a:t>ilości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 </a:t>
            </a:r>
            <a:r>
              <a:rPr lang="en-GB" dirty="0" err="1"/>
              <a:t>Wybór</a:t>
            </a:r>
            <a:r>
              <a:rPr lang="en-GB" dirty="0"/>
              <a:t> </a:t>
            </a:r>
            <a:r>
              <a:rPr lang="en-GB" dirty="0" err="1"/>
              <a:t>algorytmu</a:t>
            </a:r>
            <a:r>
              <a:rPr lang="en-GB" dirty="0"/>
              <a:t> </a:t>
            </a:r>
            <a:r>
              <a:rPr lang="en-GB" dirty="0" err="1"/>
              <a:t>zależy</a:t>
            </a:r>
            <a:r>
              <a:rPr lang="en-GB" dirty="0"/>
              <a:t> od </a:t>
            </a:r>
            <a:r>
              <a:rPr lang="en-GB" dirty="0" err="1"/>
              <a:t>specyfiki</a:t>
            </a:r>
            <a:r>
              <a:rPr lang="en-GB" dirty="0"/>
              <a:t> </a:t>
            </a:r>
            <a:r>
              <a:rPr lang="en-GB" dirty="0" err="1"/>
              <a:t>danego</a:t>
            </a:r>
            <a:r>
              <a:rPr lang="en-GB" dirty="0"/>
              <a:t> </a:t>
            </a:r>
            <a:r>
              <a:rPr lang="en-GB" dirty="0" err="1"/>
              <a:t>zadania</a:t>
            </a:r>
            <a:r>
              <a:rPr lang="en-GB" dirty="0"/>
              <a:t> –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większej</a:t>
            </a:r>
            <a:r>
              <a:rPr lang="en-GB" dirty="0"/>
              <a:t> </a:t>
            </a:r>
            <a:r>
              <a:rPr lang="en-GB" dirty="0" err="1"/>
              <a:t>przejrzystości</a:t>
            </a:r>
            <a:r>
              <a:rPr lang="en-GB" dirty="0"/>
              <a:t> </a:t>
            </a:r>
            <a:r>
              <a:rPr lang="en-GB" dirty="0" err="1"/>
              <a:t>można</a:t>
            </a:r>
            <a:r>
              <a:rPr lang="en-GB" dirty="0"/>
              <a:t> </a:t>
            </a:r>
            <a:r>
              <a:rPr lang="en-GB" dirty="0" err="1"/>
              <a:t>stosować</a:t>
            </a:r>
            <a:r>
              <a:rPr lang="en-GB" dirty="0"/>
              <a:t> </a:t>
            </a:r>
            <a:r>
              <a:rPr lang="en-GB" dirty="0" err="1"/>
              <a:t>drzewa</a:t>
            </a:r>
            <a:r>
              <a:rPr lang="en-GB" dirty="0"/>
              <a:t> </a:t>
            </a:r>
            <a:r>
              <a:rPr lang="en-GB" dirty="0" err="1"/>
              <a:t>decyzyjne</a:t>
            </a:r>
            <a:r>
              <a:rPr lang="en-GB" dirty="0"/>
              <a:t>, </a:t>
            </a:r>
            <a:r>
              <a:rPr lang="en-GB" dirty="0" err="1"/>
              <a:t>natomiast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złożonych</a:t>
            </a:r>
            <a:r>
              <a:rPr lang="en-GB" dirty="0"/>
              <a:t> </a:t>
            </a:r>
            <a:r>
              <a:rPr lang="en-GB" dirty="0" err="1"/>
              <a:t>problemów</a:t>
            </a:r>
            <a:r>
              <a:rPr lang="en-GB" dirty="0"/>
              <a:t> </a:t>
            </a:r>
            <a:r>
              <a:rPr lang="en-GB" dirty="0" err="1"/>
              <a:t>sieci</a:t>
            </a:r>
            <a:r>
              <a:rPr lang="en-GB" dirty="0"/>
              <a:t> </a:t>
            </a:r>
            <a:r>
              <a:rPr lang="en-GB" dirty="0" err="1"/>
              <a:t>neuronowe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skuteczne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317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9BC2-3A33-DDEB-660E-33CA584A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Podstawowe metryki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97AA-3F1A-CF1B-9C6C-ECBF3251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Zrozumienie</a:t>
            </a:r>
            <a:r>
              <a:rPr lang="en-GB" dirty="0"/>
              <a:t> </a:t>
            </a:r>
            <a:r>
              <a:rPr lang="en-GB" dirty="0" err="1"/>
              <a:t>działania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efektywności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 </a:t>
            </a:r>
            <a:r>
              <a:rPr lang="en-GB" dirty="0" err="1"/>
              <a:t>klasyfikacyjnych</a:t>
            </a:r>
            <a:r>
              <a:rPr lang="en-GB" dirty="0"/>
              <a:t> </a:t>
            </a:r>
            <a:r>
              <a:rPr lang="en-GB" dirty="0" err="1"/>
              <a:t>wymaga</a:t>
            </a:r>
            <a:r>
              <a:rPr lang="en-GB" dirty="0"/>
              <a:t> </a:t>
            </a:r>
            <a:r>
              <a:rPr lang="en-GB" dirty="0" err="1"/>
              <a:t>znajomości</a:t>
            </a:r>
            <a:r>
              <a:rPr lang="en-GB" dirty="0"/>
              <a:t> </a:t>
            </a:r>
            <a:r>
              <a:rPr lang="en-GB" dirty="0" err="1"/>
              <a:t>kilku</a:t>
            </a:r>
            <a:r>
              <a:rPr lang="en-GB" dirty="0"/>
              <a:t> </a:t>
            </a:r>
            <a:r>
              <a:rPr lang="en-GB" dirty="0" err="1"/>
              <a:t>kluczowych</a:t>
            </a:r>
            <a:r>
              <a:rPr lang="en-GB" dirty="0"/>
              <a:t> </a:t>
            </a:r>
            <a:r>
              <a:rPr lang="en-GB" dirty="0" err="1"/>
              <a:t>pojęć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pozwalają</a:t>
            </a:r>
            <a:r>
              <a:rPr lang="en-GB" dirty="0"/>
              <a:t> </a:t>
            </a:r>
            <a:r>
              <a:rPr lang="en-GB" dirty="0" err="1"/>
              <a:t>ocenić</a:t>
            </a:r>
            <a:r>
              <a:rPr lang="en-GB" dirty="0"/>
              <a:t> </a:t>
            </a:r>
            <a:r>
              <a:rPr lang="en-GB" dirty="0" err="1"/>
              <a:t>skuteczność</a:t>
            </a:r>
            <a:r>
              <a:rPr lang="en-GB" dirty="0"/>
              <a:t> </a:t>
            </a:r>
            <a:r>
              <a:rPr lang="en-GB" dirty="0" err="1"/>
              <a:t>algorytmu</a:t>
            </a:r>
            <a:r>
              <a:rPr lang="en-GB" dirty="0"/>
              <a:t>. </a:t>
            </a:r>
            <a:r>
              <a:rPr lang="en-GB" dirty="0" err="1"/>
              <a:t>Każda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miar</a:t>
            </a:r>
            <a:r>
              <a:rPr lang="en-GB" dirty="0"/>
              <a:t> </a:t>
            </a:r>
            <a:r>
              <a:rPr lang="en-GB" dirty="0" err="1"/>
              <a:t>dostarcza</a:t>
            </a:r>
            <a:r>
              <a:rPr lang="en-GB" dirty="0"/>
              <a:t> </a:t>
            </a:r>
            <a:r>
              <a:rPr lang="en-GB" dirty="0" err="1"/>
              <a:t>nieco</a:t>
            </a:r>
            <a:r>
              <a:rPr lang="en-GB" dirty="0"/>
              <a:t> </a:t>
            </a:r>
            <a:r>
              <a:rPr lang="en-GB" dirty="0" err="1"/>
              <a:t>innej</a:t>
            </a:r>
            <a:r>
              <a:rPr lang="en-GB" dirty="0"/>
              <a:t> </a:t>
            </a:r>
            <a:r>
              <a:rPr lang="en-GB" dirty="0" err="1"/>
              <a:t>perspektywy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to, jak </a:t>
            </a:r>
            <a:r>
              <a:rPr lang="en-GB" dirty="0" err="1"/>
              <a:t>algorytm</a:t>
            </a:r>
            <a:r>
              <a:rPr lang="en-GB" dirty="0"/>
              <a:t> </a:t>
            </a:r>
            <a:r>
              <a:rPr lang="en-GB" dirty="0" err="1"/>
              <a:t>radzi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z </a:t>
            </a:r>
            <a:r>
              <a:rPr lang="en-GB" dirty="0" err="1"/>
              <a:t>przypisywaniem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do </a:t>
            </a:r>
            <a:r>
              <a:rPr lang="en-GB" dirty="0" err="1"/>
              <a:t>odpowiednich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608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3D66-E83D-87E8-C7B4-FEBE7DC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Dokładność (</a:t>
            </a:r>
            <a:r>
              <a:rPr lang="pl-PL" dirty="0" err="1"/>
              <a:t>Accuracy</a:t>
            </a:r>
            <a:r>
              <a:rPr lang="pl-P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9B15-EB83-2035-17D4-AF352190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Dokładność</a:t>
            </a:r>
            <a:r>
              <a:rPr lang="en-GB" dirty="0"/>
              <a:t> jest </a:t>
            </a:r>
            <a:r>
              <a:rPr lang="en-GB" dirty="0" err="1"/>
              <a:t>jedną</a:t>
            </a:r>
            <a:r>
              <a:rPr lang="en-GB" dirty="0"/>
              <a:t> z </a:t>
            </a:r>
            <a:r>
              <a:rPr lang="en-GB" dirty="0" err="1"/>
              <a:t>podstawowych</a:t>
            </a:r>
            <a:r>
              <a:rPr lang="en-GB" dirty="0"/>
              <a:t> </a:t>
            </a:r>
            <a:r>
              <a:rPr lang="en-GB" dirty="0" err="1"/>
              <a:t>miar</a:t>
            </a:r>
            <a:r>
              <a:rPr lang="en-GB" dirty="0"/>
              <a:t> </a:t>
            </a:r>
            <a:r>
              <a:rPr lang="en-GB" dirty="0" err="1"/>
              <a:t>stosowanych</a:t>
            </a:r>
            <a:r>
              <a:rPr lang="en-GB" dirty="0"/>
              <a:t> do </a:t>
            </a:r>
            <a:r>
              <a:rPr lang="en-GB" dirty="0" err="1"/>
              <a:t>oceny</a:t>
            </a:r>
            <a:r>
              <a:rPr lang="en-GB" dirty="0"/>
              <a:t> </a:t>
            </a:r>
            <a:r>
              <a:rPr lang="en-GB" dirty="0" err="1"/>
              <a:t>jakości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 </a:t>
            </a:r>
            <a:r>
              <a:rPr lang="en-GB" dirty="0" err="1"/>
              <a:t>klasyfikacyjnego</a:t>
            </a:r>
            <a:r>
              <a:rPr lang="en-GB" dirty="0"/>
              <a:t>. </a:t>
            </a:r>
            <a:r>
              <a:rPr lang="en-GB" dirty="0" err="1"/>
              <a:t>Wyraża</a:t>
            </a:r>
            <a:r>
              <a:rPr lang="en-GB" dirty="0"/>
              <a:t> </a:t>
            </a:r>
            <a:r>
              <a:rPr lang="en-GB" dirty="0" err="1"/>
              <a:t>ona</a:t>
            </a:r>
            <a:r>
              <a:rPr lang="en-GB" dirty="0"/>
              <a:t> </a:t>
            </a:r>
            <a:r>
              <a:rPr lang="en-GB" dirty="0" err="1"/>
              <a:t>odsetek</a:t>
            </a:r>
            <a:r>
              <a:rPr lang="en-GB" dirty="0"/>
              <a:t> </a:t>
            </a:r>
            <a:r>
              <a:rPr lang="en-GB" dirty="0" err="1"/>
              <a:t>wszystkich</a:t>
            </a:r>
            <a:r>
              <a:rPr lang="en-GB" dirty="0"/>
              <a:t> </a:t>
            </a:r>
            <a:r>
              <a:rPr lang="en-GB" dirty="0" err="1"/>
              <a:t>przypadków</a:t>
            </a:r>
            <a:r>
              <a:rPr lang="en-GB" dirty="0"/>
              <a:t>, w </a:t>
            </a:r>
            <a:r>
              <a:rPr lang="en-GB" dirty="0" err="1"/>
              <a:t>których</a:t>
            </a:r>
            <a:r>
              <a:rPr lang="en-GB" dirty="0"/>
              <a:t> model </a:t>
            </a:r>
            <a:r>
              <a:rPr lang="en-GB" dirty="0" err="1"/>
              <a:t>poprawnie</a:t>
            </a:r>
            <a:r>
              <a:rPr lang="en-GB" dirty="0"/>
              <a:t> </a:t>
            </a:r>
            <a:r>
              <a:rPr lang="en-GB" dirty="0" err="1"/>
              <a:t>zaklasyfikował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do </a:t>
            </a:r>
            <a:r>
              <a:rPr lang="en-GB" dirty="0" err="1"/>
              <a:t>odpowiednich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Definicja</a:t>
            </a:r>
            <a:r>
              <a:rPr lang="en-GB" b="1" dirty="0"/>
              <a:t> </a:t>
            </a:r>
            <a:r>
              <a:rPr lang="en-GB" b="1" dirty="0" err="1"/>
              <a:t>dokładności</a:t>
            </a:r>
            <a:r>
              <a:rPr lang="en-GB" dirty="0"/>
              <a:t>: </a:t>
            </a:r>
            <a:r>
              <a:rPr lang="en-GB" dirty="0" err="1"/>
              <a:t>Dokładność</a:t>
            </a:r>
            <a:r>
              <a:rPr lang="en-GB" dirty="0"/>
              <a:t> to </a:t>
            </a:r>
            <a:r>
              <a:rPr lang="en-GB" dirty="0" err="1"/>
              <a:t>stosunek</a:t>
            </a:r>
            <a:r>
              <a:rPr lang="en-GB" dirty="0"/>
              <a:t> </a:t>
            </a: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poprawnych</a:t>
            </a:r>
            <a:r>
              <a:rPr lang="en-GB" dirty="0"/>
              <a:t> </a:t>
            </a:r>
            <a:r>
              <a:rPr lang="en-GB" dirty="0" err="1"/>
              <a:t>przewidywań</a:t>
            </a:r>
            <a:r>
              <a:rPr lang="en-GB" dirty="0"/>
              <a:t> do </a:t>
            </a:r>
            <a:r>
              <a:rPr lang="en-GB" dirty="0" err="1"/>
              <a:t>całkowitej</a:t>
            </a:r>
            <a:r>
              <a:rPr lang="en-GB" dirty="0"/>
              <a:t> </a:t>
            </a: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przypadków</a:t>
            </a:r>
            <a:r>
              <a:rPr lang="en-GB" dirty="0"/>
              <a:t>.​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Przykład</a:t>
            </a:r>
            <a:r>
              <a:rPr lang="en-GB" b="1" dirty="0"/>
              <a:t> </a:t>
            </a:r>
            <a:r>
              <a:rPr lang="en-GB" b="1" dirty="0" err="1"/>
              <a:t>zastosowania</a:t>
            </a:r>
            <a:r>
              <a:rPr lang="en-GB" dirty="0"/>
              <a:t>: </a:t>
            </a:r>
            <a:r>
              <a:rPr lang="en-GB" dirty="0" err="1"/>
              <a:t>Załóżmy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mamy</a:t>
            </a:r>
            <a:r>
              <a:rPr lang="en-GB" dirty="0"/>
              <a:t> model </a:t>
            </a:r>
            <a:r>
              <a:rPr lang="en-GB" dirty="0" err="1"/>
              <a:t>klasyfikacyjny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ocenia</a:t>
            </a:r>
            <a:r>
              <a:rPr lang="en-GB" dirty="0"/>
              <a:t>,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gaz</a:t>
            </a:r>
            <a:r>
              <a:rPr lang="en-GB" dirty="0"/>
              <a:t> jest </a:t>
            </a:r>
            <a:r>
              <a:rPr lang="en-GB" dirty="0" err="1"/>
              <a:t>toksyczny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nietoksyczny</a:t>
            </a:r>
            <a:r>
              <a:rPr lang="en-GB" dirty="0"/>
              <a:t>. </a:t>
            </a:r>
            <a:r>
              <a:rPr lang="en-GB" dirty="0" err="1"/>
              <a:t>Jeśli</a:t>
            </a:r>
            <a:r>
              <a:rPr lang="en-GB" dirty="0"/>
              <a:t> model </a:t>
            </a:r>
            <a:r>
              <a:rPr lang="en-GB" dirty="0" err="1"/>
              <a:t>prawidłowo</a:t>
            </a:r>
            <a:r>
              <a:rPr lang="en-GB" dirty="0"/>
              <a:t> </a:t>
            </a:r>
            <a:r>
              <a:rPr lang="en-GB" dirty="0" err="1"/>
              <a:t>sklasyfikował</a:t>
            </a:r>
            <a:r>
              <a:rPr lang="en-GB" dirty="0"/>
              <a:t> 90 z 100 </a:t>
            </a:r>
            <a:r>
              <a:rPr lang="en-GB" dirty="0" err="1"/>
              <a:t>przypadków</a:t>
            </a:r>
            <a:r>
              <a:rPr lang="en-GB" dirty="0"/>
              <a:t>,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dokładność</a:t>
            </a:r>
            <a:r>
              <a:rPr lang="en-GB" dirty="0"/>
              <a:t> </a:t>
            </a:r>
            <a:r>
              <a:rPr lang="en-GB" dirty="0" err="1"/>
              <a:t>wynosi</a:t>
            </a:r>
            <a:r>
              <a:rPr lang="en-GB" dirty="0"/>
              <a:t> 90%. </a:t>
            </a:r>
            <a:r>
              <a:rPr lang="en-GB" dirty="0" err="1"/>
              <a:t>Oznacza</a:t>
            </a:r>
            <a:r>
              <a:rPr lang="en-GB" dirty="0"/>
              <a:t> to, </a:t>
            </a:r>
            <a:r>
              <a:rPr lang="en-GB" dirty="0" err="1"/>
              <a:t>że</a:t>
            </a:r>
            <a:r>
              <a:rPr lang="en-GB" dirty="0"/>
              <a:t> model </a:t>
            </a:r>
            <a:r>
              <a:rPr lang="en-GB" dirty="0" err="1"/>
              <a:t>generalnie</a:t>
            </a:r>
            <a:r>
              <a:rPr lang="en-GB" dirty="0"/>
              <a:t> jest </a:t>
            </a:r>
            <a:r>
              <a:rPr lang="en-GB" dirty="0" err="1"/>
              <a:t>skuteczny</a:t>
            </a:r>
            <a:r>
              <a:rPr lang="en-GB" dirty="0"/>
              <a:t>, ale </a:t>
            </a:r>
            <a:r>
              <a:rPr lang="en-GB" dirty="0" err="1"/>
              <a:t>dokładność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mówi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nic</a:t>
            </a:r>
            <a:r>
              <a:rPr lang="en-GB" dirty="0"/>
              <a:t> o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popełnianych</a:t>
            </a:r>
            <a:r>
              <a:rPr lang="en-GB" dirty="0"/>
              <a:t> </a:t>
            </a:r>
            <a:r>
              <a:rPr lang="en-GB" dirty="0" err="1"/>
              <a:t>błędów</a:t>
            </a:r>
            <a:r>
              <a:rPr lang="en-GB" dirty="0"/>
              <a:t> – </a:t>
            </a:r>
            <a:r>
              <a:rPr lang="en-GB" dirty="0" err="1"/>
              <a:t>stąd</a:t>
            </a:r>
            <a:r>
              <a:rPr lang="en-GB" dirty="0"/>
              <a:t> </a:t>
            </a:r>
            <a:r>
              <a:rPr lang="en-GB" dirty="0" err="1"/>
              <a:t>potrzeba</a:t>
            </a:r>
            <a:r>
              <a:rPr lang="en-GB" dirty="0"/>
              <a:t> </a:t>
            </a:r>
            <a:r>
              <a:rPr lang="en-GB" dirty="0" err="1"/>
              <a:t>bardziej</a:t>
            </a:r>
            <a:r>
              <a:rPr lang="en-GB" dirty="0"/>
              <a:t> </a:t>
            </a:r>
            <a:r>
              <a:rPr lang="en-GB" dirty="0" err="1"/>
              <a:t>szczegółowych</a:t>
            </a:r>
            <a:r>
              <a:rPr lang="en-GB" dirty="0"/>
              <a:t> </a:t>
            </a:r>
            <a:r>
              <a:rPr lang="en-GB" dirty="0" err="1"/>
              <a:t>metryk</a:t>
            </a:r>
            <a:r>
              <a:rPr lang="en-GB" dirty="0"/>
              <a:t>, </a:t>
            </a:r>
            <a:r>
              <a:rPr lang="en-GB" dirty="0" err="1"/>
              <a:t>takich</a:t>
            </a:r>
            <a:r>
              <a:rPr lang="en-GB" dirty="0"/>
              <a:t> jak </a:t>
            </a:r>
            <a:r>
              <a:rPr lang="en-GB" dirty="0" err="1"/>
              <a:t>czułość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swoistość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518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CE27-0882-AD73-46F7-97884C9C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Regresja vs klasyfikacja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1D88-8FF0-A39B-F913-BAEEC41B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Główne</a:t>
            </a:r>
            <a:r>
              <a:rPr lang="en-GB" b="1" dirty="0"/>
              <a:t> </a:t>
            </a:r>
            <a:r>
              <a:rPr lang="en-GB" b="1" dirty="0" err="1"/>
              <a:t>zadania</a:t>
            </a:r>
            <a:r>
              <a:rPr lang="en-GB" b="1" dirty="0"/>
              <a:t> </a:t>
            </a:r>
            <a:r>
              <a:rPr lang="en-GB" b="1" dirty="0" err="1"/>
              <a:t>uczenia</a:t>
            </a:r>
            <a:r>
              <a:rPr lang="en-GB" b="1" dirty="0"/>
              <a:t> </a:t>
            </a:r>
            <a:r>
              <a:rPr lang="en-GB" b="1" dirty="0" err="1"/>
              <a:t>nadzorowanego</a:t>
            </a:r>
            <a:r>
              <a:rPr lang="en-GB" dirty="0"/>
              <a:t>:</a:t>
            </a:r>
          </a:p>
          <a:p>
            <a:pPr lvl="1"/>
            <a:r>
              <a:rPr lang="en-GB" b="1" dirty="0" err="1"/>
              <a:t>Regresja</a:t>
            </a:r>
            <a:r>
              <a:rPr lang="en-GB" dirty="0"/>
              <a:t> – </a:t>
            </a:r>
            <a:r>
              <a:rPr lang="en-GB" dirty="0" err="1"/>
              <a:t>przewidywanie</a:t>
            </a:r>
            <a:r>
              <a:rPr lang="en-GB" dirty="0"/>
              <a:t> </a:t>
            </a:r>
            <a:r>
              <a:rPr lang="en-GB" dirty="0" err="1"/>
              <a:t>wartości</a:t>
            </a:r>
            <a:r>
              <a:rPr lang="en-GB" dirty="0"/>
              <a:t> </a:t>
            </a:r>
            <a:r>
              <a:rPr lang="en-GB" dirty="0" err="1"/>
              <a:t>liczbowych</a:t>
            </a:r>
            <a:r>
              <a:rPr lang="en-GB" dirty="0"/>
              <a:t>.</a:t>
            </a:r>
            <a:endParaRPr lang="en-GB" b="1" dirty="0"/>
          </a:p>
          <a:p>
            <a:pPr lvl="1"/>
            <a:r>
              <a:rPr lang="en-GB" b="1" dirty="0" err="1"/>
              <a:t>Klasyfikacja</a:t>
            </a:r>
            <a:r>
              <a:rPr lang="en-GB" dirty="0"/>
              <a:t> – </a:t>
            </a:r>
            <a:r>
              <a:rPr lang="en-GB" dirty="0" err="1"/>
              <a:t>przypisywanie</a:t>
            </a:r>
            <a:r>
              <a:rPr lang="en-GB" dirty="0"/>
              <a:t> </a:t>
            </a:r>
            <a:r>
              <a:rPr lang="en-GB" dirty="0" err="1"/>
              <a:t>obiektów</a:t>
            </a:r>
            <a:r>
              <a:rPr lang="en-GB" dirty="0"/>
              <a:t> do </a:t>
            </a:r>
            <a:r>
              <a:rPr lang="en-GB" dirty="0" err="1"/>
              <a:t>odpowiednich</a:t>
            </a:r>
            <a:r>
              <a:rPr lang="en-GB" dirty="0"/>
              <a:t> </a:t>
            </a:r>
            <a:r>
              <a:rPr lang="en-GB" dirty="0" err="1"/>
              <a:t>kategorii</a:t>
            </a:r>
            <a:r>
              <a:rPr lang="en-GB" dirty="0"/>
              <a:t>.</a:t>
            </a:r>
          </a:p>
          <a:p>
            <a:r>
              <a:rPr lang="en-GB" b="1" dirty="0" err="1"/>
              <a:t>Zastosowania</a:t>
            </a:r>
            <a:r>
              <a:rPr lang="en-GB" b="1" dirty="0"/>
              <a:t> </a:t>
            </a:r>
            <a:r>
              <a:rPr lang="en-GB" b="1" dirty="0" err="1"/>
              <a:t>klasyfikacji</a:t>
            </a:r>
            <a:r>
              <a:rPr lang="en-GB" dirty="0"/>
              <a:t> – np. </a:t>
            </a:r>
            <a:r>
              <a:rPr lang="en-GB" dirty="0" err="1"/>
              <a:t>rozpoznawanie</a:t>
            </a:r>
            <a:r>
              <a:rPr lang="en-GB" dirty="0"/>
              <a:t> </a:t>
            </a:r>
            <a:r>
              <a:rPr lang="en-GB" dirty="0" err="1"/>
              <a:t>twarzy</a:t>
            </a:r>
            <a:r>
              <a:rPr lang="en-GB" dirty="0"/>
              <a:t>, </a:t>
            </a:r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dokumentów</a:t>
            </a:r>
            <a:r>
              <a:rPr lang="en-GB" dirty="0"/>
              <a:t>, </a:t>
            </a:r>
            <a:r>
              <a:rPr lang="en-GB" dirty="0" err="1"/>
              <a:t>diagnoza</a:t>
            </a:r>
            <a:r>
              <a:rPr lang="en-GB" dirty="0"/>
              <a:t> </a:t>
            </a:r>
            <a:r>
              <a:rPr lang="en-GB" dirty="0" err="1"/>
              <a:t>chorób</a:t>
            </a:r>
            <a:r>
              <a:rPr lang="en-GB" dirty="0"/>
              <a:t>, </a:t>
            </a:r>
            <a:r>
              <a:rPr lang="en-GB" dirty="0" err="1"/>
              <a:t>systemy</a:t>
            </a:r>
            <a:r>
              <a:rPr lang="en-GB" dirty="0"/>
              <a:t> </a:t>
            </a:r>
            <a:r>
              <a:rPr lang="en-GB" dirty="0" err="1"/>
              <a:t>rekomendacji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7295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8460-01F4-183C-F1E2-B7521D32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Czułość (</a:t>
            </a:r>
            <a:r>
              <a:rPr lang="pl-PL" dirty="0" err="1"/>
              <a:t>sensitivity</a:t>
            </a:r>
            <a:r>
              <a:rPr lang="pl-P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7487B-DD7E-6138-C60B-58296D06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Dokładność</a:t>
            </a:r>
            <a:r>
              <a:rPr lang="en-GB" sz="2400" dirty="0"/>
              <a:t> </a:t>
            </a:r>
            <a:r>
              <a:rPr lang="en-GB" sz="2400" dirty="0" err="1"/>
              <a:t>daje</a:t>
            </a:r>
            <a:r>
              <a:rPr lang="en-GB" sz="2400" dirty="0"/>
              <a:t> </a:t>
            </a:r>
            <a:r>
              <a:rPr lang="en-GB" sz="2400" dirty="0" err="1"/>
              <a:t>ogólny</a:t>
            </a:r>
            <a:r>
              <a:rPr lang="en-GB" sz="2400" dirty="0"/>
              <a:t> </a:t>
            </a:r>
            <a:r>
              <a:rPr lang="en-GB" sz="2400" dirty="0" err="1"/>
              <a:t>obraz</a:t>
            </a:r>
            <a:r>
              <a:rPr lang="en-GB" sz="2400" dirty="0"/>
              <a:t> </a:t>
            </a:r>
            <a:r>
              <a:rPr lang="en-GB" sz="2400" dirty="0" err="1"/>
              <a:t>skuteczności</a:t>
            </a:r>
            <a:r>
              <a:rPr lang="en-GB" sz="2400" dirty="0"/>
              <a:t> </a:t>
            </a:r>
            <a:r>
              <a:rPr lang="en-GB" sz="2400" dirty="0" err="1"/>
              <a:t>modelu</a:t>
            </a:r>
            <a:r>
              <a:rPr lang="en-GB" sz="2400" dirty="0"/>
              <a:t>, ale </a:t>
            </a:r>
            <a:r>
              <a:rPr lang="en-GB" sz="2400" dirty="0" err="1"/>
              <a:t>bardziej</a:t>
            </a:r>
            <a:r>
              <a:rPr lang="en-GB" sz="2400" dirty="0"/>
              <a:t> </a:t>
            </a:r>
            <a:r>
              <a:rPr lang="en-GB" sz="2400" dirty="0" err="1"/>
              <a:t>szczegółowe</a:t>
            </a:r>
            <a:r>
              <a:rPr lang="en-GB" sz="2400" dirty="0"/>
              <a:t> </a:t>
            </a:r>
            <a:r>
              <a:rPr lang="en-GB" sz="2400" dirty="0" err="1"/>
              <a:t>miary</a:t>
            </a:r>
            <a:r>
              <a:rPr lang="en-GB" sz="2400" dirty="0"/>
              <a:t>, </a:t>
            </a:r>
            <a:r>
              <a:rPr lang="en-GB" sz="2400" dirty="0" err="1"/>
              <a:t>takie</a:t>
            </a:r>
            <a:r>
              <a:rPr lang="en-GB" sz="2400" dirty="0"/>
              <a:t> jak </a:t>
            </a:r>
            <a:r>
              <a:rPr lang="en-GB" sz="2400" dirty="0" err="1"/>
              <a:t>czułość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swoistość</a:t>
            </a:r>
            <a:r>
              <a:rPr lang="en-GB" sz="2400" dirty="0"/>
              <a:t>, </a:t>
            </a:r>
            <a:r>
              <a:rPr lang="en-GB" sz="2400" dirty="0" err="1"/>
              <a:t>pozwalają</a:t>
            </a:r>
            <a:r>
              <a:rPr lang="en-GB" sz="2400" dirty="0"/>
              <a:t> </a:t>
            </a:r>
            <a:r>
              <a:rPr lang="en-GB" sz="2400" dirty="0" err="1"/>
              <a:t>lepiej</a:t>
            </a:r>
            <a:r>
              <a:rPr lang="en-GB" sz="2400" dirty="0"/>
              <a:t> </a:t>
            </a:r>
            <a:r>
              <a:rPr lang="en-GB" sz="2400" dirty="0" err="1"/>
              <a:t>zrozumieć</a:t>
            </a:r>
            <a:r>
              <a:rPr lang="en-GB" sz="2400" dirty="0"/>
              <a:t>, jak model </a:t>
            </a:r>
            <a:r>
              <a:rPr lang="en-GB" sz="2400" dirty="0" err="1"/>
              <a:t>radzi</a:t>
            </a:r>
            <a:r>
              <a:rPr lang="en-GB" sz="2400" dirty="0"/>
              <a:t> </a:t>
            </a:r>
            <a:r>
              <a:rPr lang="en-GB" sz="2400" dirty="0" err="1"/>
              <a:t>sobie</a:t>
            </a:r>
            <a:r>
              <a:rPr lang="en-GB" sz="2400" dirty="0"/>
              <a:t> z </a:t>
            </a:r>
            <a:r>
              <a:rPr lang="en-GB" sz="2400" dirty="0" err="1"/>
              <a:t>rozpoznawaniem</a:t>
            </a:r>
            <a:r>
              <a:rPr lang="en-GB" sz="2400" dirty="0"/>
              <a:t> </a:t>
            </a:r>
            <a:r>
              <a:rPr lang="en-GB" sz="2400" dirty="0" err="1"/>
              <a:t>poszczególnych</a:t>
            </a:r>
            <a:r>
              <a:rPr lang="en-GB" sz="2400" dirty="0"/>
              <a:t> </a:t>
            </a:r>
            <a:r>
              <a:rPr lang="en-GB" sz="2400" dirty="0" err="1"/>
              <a:t>klas</a:t>
            </a:r>
            <a:r>
              <a:rPr lang="en-GB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 err="1"/>
              <a:t>Czułość</a:t>
            </a:r>
            <a:r>
              <a:rPr lang="en-GB" sz="2400" dirty="0"/>
              <a:t> (</a:t>
            </a:r>
            <a:r>
              <a:rPr lang="en-GB" sz="2400" dirty="0" err="1"/>
              <a:t>znana</a:t>
            </a:r>
            <a:r>
              <a:rPr lang="en-GB" sz="2400" dirty="0"/>
              <a:t> </a:t>
            </a:r>
            <a:r>
              <a:rPr lang="en-GB" sz="2400" dirty="0" err="1"/>
              <a:t>także</a:t>
            </a:r>
            <a:r>
              <a:rPr lang="en-GB" sz="2400" dirty="0"/>
              <a:t> </a:t>
            </a:r>
            <a:r>
              <a:rPr lang="en-GB" sz="2400" dirty="0" err="1"/>
              <a:t>jako</a:t>
            </a:r>
            <a:r>
              <a:rPr lang="en-GB" sz="2400" dirty="0"/>
              <a:t> </a:t>
            </a:r>
            <a:r>
              <a:rPr lang="en-GB" sz="2400" i="1" dirty="0"/>
              <a:t>sensitivity</a:t>
            </a:r>
            <a:r>
              <a:rPr lang="en-GB" sz="2400" dirty="0"/>
              <a:t> </a:t>
            </a:r>
            <a:r>
              <a:rPr lang="en-GB" sz="2400" dirty="0" err="1"/>
              <a:t>lub</a:t>
            </a:r>
            <a:r>
              <a:rPr lang="en-GB" sz="2400" dirty="0"/>
              <a:t> </a:t>
            </a:r>
            <a:r>
              <a:rPr lang="en-GB" sz="2400" i="1" dirty="0"/>
              <a:t>recall</a:t>
            </a:r>
            <a:r>
              <a:rPr lang="en-GB" sz="2400" dirty="0"/>
              <a:t>) – jest to </a:t>
            </a:r>
            <a:r>
              <a:rPr lang="en-GB" sz="2400" dirty="0" err="1"/>
              <a:t>miara</a:t>
            </a:r>
            <a:r>
              <a:rPr lang="en-GB" sz="2400" dirty="0"/>
              <a:t>, </a:t>
            </a:r>
            <a:r>
              <a:rPr lang="en-GB" sz="2400" dirty="0" err="1"/>
              <a:t>która</a:t>
            </a:r>
            <a:r>
              <a:rPr lang="en-GB" sz="2400" dirty="0"/>
              <a:t> </a:t>
            </a:r>
            <a:r>
              <a:rPr lang="en-GB" sz="2400" dirty="0" err="1"/>
              <a:t>pokazuje</a:t>
            </a:r>
            <a:r>
              <a:rPr lang="en-GB" sz="2400" dirty="0"/>
              <a:t>, jak </a:t>
            </a:r>
            <a:r>
              <a:rPr lang="en-GB" sz="2400" dirty="0" err="1"/>
              <a:t>dobrze</a:t>
            </a:r>
            <a:r>
              <a:rPr lang="en-GB" sz="2400" dirty="0"/>
              <a:t> model </a:t>
            </a:r>
            <a:r>
              <a:rPr lang="en-GB" sz="2400" dirty="0" err="1"/>
              <a:t>wykrywa</a:t>
            </a:r>
            <a:r>
              <a:rPr lang="en-GB" sz="2400" dirty="0"/>
              <a:t> </a:t>
            </a:r>
            <a:r>
              <a:rPr lang="en-GB" sz="2400" dirty="0" err="1"/>
              <a:t>przypadki</a:t>
            </a:r>
            <a:r>
              <a:rPr lang="en-GB" sz="2400" dirty="0"/>
              <a:t> </a:t>
            </a:r>
            <a:r>
              <a:rPr lang="en-GB" sz="2400" dirty="0" err="1"/>
              <a:t>pozytywne</a:t>
            </a:r>
            <a:r>
              <a:rPr lang="en-GB" sz="2400" dirty="0"/>
              <a:t> (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przykład</a:t>
            </a:r>
            <a:r>
              <a:rPr lang="en-GB" sz="2400" dirty="0"/>
              <a:t> </a:t>
            </a:r>
            <a:r>
              <a:rPr lang="en-GB" sz="2400" dirty="0" err="1"/>
              <a:t>toksyczność</a:t>
            </a:r>
            <a:r>
              <a:rPr lang="en-GB" sz="2400" dirty="0"/>
              <a:t> </a:t>
            </a:r>
            <a:r>
              <a:rPr lang="en-GB" sz="2400" dirty="0" err="1"/>
              <a:t>gazu</a:t>
            </a:r>
            <a:r>
              <a:rPr lang="en-GB" sz="2400" dirty="0"/>
              <a:t>). </a:t>
            </a:r>
            <a:r>
              <a:rPr lang="en-GB" sz="2400" dirty="0" err="1"/>
              <a:t>Czułość</a:t>
            </a:r>
            <a:r>
              <a:rPr lang="en-GB" sz="2400" dirty="0"/>
              <a:t> jest </a:t>
            </a:r>
            <a:r>
              <a:rPr lang="en-GB" sz="2400" dirty="0" err="1"/>
              <a:t>stosunkiem</a:t>
            </a:r>
            <a:r>
              <a:rPr lang="en-GB" sz="2400" dirty="0"/>
              <a:t> </a:t>
            </a:r>
            <a:r>
              <a:rPr lang="en-GB" sz="2400" dirty="0" err="1"/>
              <a:t>liczby</a:t>
            </a:r>
            <a:r>
              <a:rPr lang="en-GB" sz="2400" dirty="0"/>
              <a:t> </a:t>
            </a:r>
            <a:r>
              <a:rPr lang="en-GB" sz="2400" dirty="0" err="1"/>
              <a:t>prawdziwie</a:t>
            </a:r>
            <a:r>
              <a:rPr lang="en-GB" sz="2400" dirty="0"/>
              <a:t> </a:t>
            </a:r>
            <a:r>
              <a:rPr lang="en-GB" sz="2400" dirty="0" err="1"/>
              <a:t>pozytywnych</a:t>
            </a:r>
            <a:r>
              <a:rPr lang="en-GB" sz="2400" dirty="0"/>
              <a:t> </a:t>
            </a:r>
            <a:r>
              <a:rPr lang="en-GB" sz="2400" dirty="0" err="1"/>
              <a:t>przewidywań</a:t>
            </a:r>
            <a:r>
              <a:rPr lang="en-GB" sz="2400" dirty="0"/>
              <a:t> do </a:t>
            </a:r>
            <a:r>
              <a:rPr lang="en-GB" sz="2400" dirty="0" err="1"/>
              <a:t>liczby</a:t>
            </a:r>
            <a:r>
              <a:rPr lang="en-GB" sz="2400" dirty="0"/>
              <a:t> </a:t>
            </a:r>
            <a:r>
              <a:rPr lang="en-GB" sz="2400" dirty="0" err="1"/>
              <a:t>wszystkich</a:t>
            </a:r>
            <a:r>
              <a:rPr lang="en-GB" sz="2400" dirty="0"/>
              <a:t> </a:t>
            </a:r>
            <a:r>
              <a:rPr lang="en-GB" sz="2400" dirty="0" err="1"/>
              <a:t>rzeczywiście</a:t>
            </a:r>
            <a:r>
              <a:rPr lang="en-GB" sz="2400" dirty="0"/>
              <a:t> </a:t>
            </a:r>
            <a:r>
              <a:rPr lang="en-GB" sz="2400" dirty="0" err="1"/>
              <a:t>pozytywnych</a:t>
            </a:r>
            <a:r>
              <a:rPr lang="en-GB" sz="2400" dirty="0"/>
              <a:t> </a:t>
            </a:r>
            <a:r>
              <a:rPr lang="en-GB" sz="2400" dirty="0" err="1"/>
              <a:t>przypadków</a:t>
            </a:r>
            <a:r>
              <a:rPr lang="en-GB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 err="1"/>
              <a:t>Interpretacja</a:t>
            </a:r>
            <a:r>
              <a:rPr lang="en-GB" sz="2400" b="1" dirty="0"/>
              <a:t> </a:t>
            </a:r>
            <a:r>
              <a:rPr lang="en-GB" sz="2400" b="1" dirty="0" err="1"/>
              <a:t>czułości</a:t>
            </a:r>
            <a:r>
              <a:rPr lang="en-GB" sz="2400" dirty="0"/>
              <a:t>: </a:t>
            </a:r>
            <a:r>
              <a:rPr lang="en-GB" sz="2400" dirty="0" err="1"/>
              <a:t>Im</a:t>
            </a:r>
            <a:r>
              <a:rPr lang="en-GB" sz="2400" dirty="0"/>
              <a:t> </a:t>
            </a:r>
            <a:r>
              <a:rPr lang="en-GB" sz="2400" dirty="0" err="1"/>
              <a:t>wyższa</a:t>
            </a:r>
            <a:r>
              <a:rPr lang="en-GB" sz="2400" dirty="0"/>
              <a:t> </a:t>
            </a:r>
            <a:r>
              <a:rPr lang="en-GB" sz="2400" dirty="0" err="1"/>
              <a:t>czułość</a:t>
            </a:r>
            <a:r>
              <a:rPr lang="en-GB" sz="2400" dirty="0"/>
              <a:t>, </a:t>
            </a:r>
            <a:r>
              <a:rPr lang="en-GB" sz="2400" dirty="0" err="1"/>
              <a:t>tym</a:t>
            </a:r>
            <a:r>
              <a:rPr lang="en-GB" sz="2400" dirty="0"/>
              <a:t> </a:t>
            </a:r>
            <a:r>
              <a:rPr lang="en-GB" sz="2400" dirty="0" err="1"/>
              <a:t>lepiej</a:t>
            </a:r>
            <a:r>
              <a:rPr lang="en-GB" sz="2400" dirty="0"/>
              <a:t> model </a:t>
            </a:r>
            <a:r>
              <a:rPr lang="en-GB" sz="2400" dirty="0" err="1"/>
              <a:t>rozpoznaje</a:t>
            </a:r>
            <a:r>
              <a:rPr lang="en-GB" sz="2400" dirty="0"/>
              <a:t> </a:t>
            </a:r>
            <a:r>
              <a:rPr lang="en-GB" sz="2400" dirty="0" err="1"/>
              <a:t>przypadki</a:t>
            </a:r>
            <a:r>
              <a:rPr lang="en-GB" sz="2400" dirty="0"/>
              <a:t> </a:t>
            </a:r>
            <a:r>
              <a:rPr lang="en-GB" sz="2400" dirty="0" err="1"/>
              <a:t>pozytywne</a:t>
            </a:r>
            <a:r>
              <a:rPr lang="en-GB" sz="2400" dirty="0"/>
              <a:t> (</a:t>
            </a:r>
            <a:r>
              <a:rPr lang="en-GB" sz="2400" dirty="0" err="1"/>
              <a:t>czyli</a:t>
            </a:r>
            <a:r>
              <a:rPr lang="en-GB" sz="2400" dirty="0"/>
              <a:t> </a:t>
            </a:r>
            <a:r>
              <a:rPr lang="en-GB" sz="2400" dirty="0" err="1"/>
              <a:t>takie</a:t>
            </a:r>
            <a:r>
              <a:rPr lang="en-GB" sz="2400" dirty="0"/>
              <a:t>, </a:t>
            </a:r>
            <a:r>
              <a:rPr lang="en-GB" sz="2400" dirty="0" err="1"/>
              <a:t>które</a:t>
            </a:r>
            <a:r>
              <a:rPr lang="en-GB" sz="2400" dirty="0"/>
              <a:t> </a:t>
            </a:r>
            <a:r>
              <a:rPr lang="en-GB" sz="2400" dirty="0" err="1"/>
              <a:t>należą</a:t>
            </a:r>
            <a:r>
              <a:rPr lang="en-GB" sz="2400" dirty="0"/>
              <a:t> do </a:t>
            </a:r>
            <a:r>
              <a:rPr lang="en-GB" sz="2400" dirty="0" err="1"/>
              <a:t>danej</a:t>
            </a:r>
            <a:r>
              <a:rPr lang="en-GB" sz="2400" dirty="0"/>
              <a:t> </a:t>
            </a:r>
            <a:r>
              <a:rPr lang="en-GB" sz="2400" dirty="0" err="1"/>
              <a:t>klasy</a:t>
            </a:r>
            <a:r>
              <a:rPr lang="en-GB" sz="2400" dirty="0"/>
              <a:t>, np. </a:t>
            </a:r>
            <a:r>
              <a:rPr lang="en-GB" sz="2400" dirty="0" err="1"/>
              <a:t>toksyczne</a:t>
            </a:r>
            <a:r>
              <a:rPr lang="en-GB" sz="2400" dirty="0"/>
              <a:t> </a:t>
            </a:r>
            <a:r>
              <a:rPr lang="en-GB" sz="2400" dirty="0" err="1"/>
              <a:t>gazy</a:t>
            </a:r>
            <a:r>
              <a:rPr lang="en-GB" sz="2400" dirty="0"/>
              <a:t>). </a:t>
            </a:r>
            <a:r>
              <a:rPr lang="en-GB" sz="2400" dirty="0" err="1"/>
              <a:t>Czułość</a:t>
            </a:r>
            <a:r>
              <a:rPr lang="en-GB" sz="2400" dirty="0"/>
              <a:t> jest </a:t>
            </a:r>
            <a:r>
              <a:rPr lang="en-GB" sz="2400" dirty="0" err="1"/>
              <a:t>szczególnie</a:t>
            </a:r>
            <a:r>
              <a:rPr lang="en-GB" sz="2400" dirty="0"/>
              <a:t> </a:t>
            </a:r>
            <a:r>
              <a:rPr lang="en-GB" sz="2400" dirty="0" err="1"/>
              <a:t>ważna</a:t>
            </a:r>
            <a:r>
              <a:rPr lang="en-GB" sz="2400" dirty="0"/>
              <a:t>, </a:t>
            </a:r>
            <a:r>
              <a:rPr lang="en-GB" sz="2400" dirty="0" err="1"/>
              <a:t>gdy</a:t>
            </a:r>
            <a:r>
              <a:rPr lang="en-GB" sz="2400" dirty="0"/>
              <a:t> </a:t>
            </a:r>
            <a:r>
              <a:rPr lang="en-GB" sz="2400" dirty="0" err="1"/>
              <a:t>zależy</a:t>
            </a:r>
            <a:r>
              <a:rPr lang="en-GB" sz="2400" dirty="0"/>
              <a:t> </a:t>
            </a:r>
            <a:r>
              <a:rPr lang="en-GB" sz="2400" dirty="0" err="1"/>
              <a:t>nam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wykrywaniu</a:t>
            </a:r>
            <a:r>
              <a:rPr lang="en-GB" sz="2400" dirty="0"/>
              <a:t> </a:t>
            </a:r>
            <a:r>
              <a:rPr lang="en-GB" sz="2400" dirty="0" err="1"/>
              <a:t>wszystkich</a:t>
            </a:r>
            <a:r>
              <a:rPr lang="en-GB" sz="2400" dirty="0"/>
              <a:t> </a:t>
            </a:r>
            <a:r>
              <a:rPr lang="en-GB" sz="2400" dirty="0" err="1"/>
              <a:t>przypadków</a:t>
            </a:r>
            <a:r>
              <a:rPr lang="en-GB" sz="2400" dirty="0"/>
              <a:t> </a:t>
            </a:r>
            <a:r>
              <a:rPr lang="en-GB" sz="2400" dirty="0" err="1"/>
              <a:t>pewnej</a:t>
            </a:r>
            <a:r>
              <a:rPr lang="en-GB" sz="2400" dirty="0"/>
              <a:t> </a:t>
            </a:r>
            <a:r>
              <a:rPr lang="en-GB" sz="2400" dirty="0" err="1"/>
              <a:t>klasy</a:t>
            </a:r>
            <a:r>
              <a:rPr lang="en-GB" sz="2400" dirty="0"/>
              <a:t>, </a:t>
            </a:r>
            <a:r>
              <a:rPr lang="en-GB" sz="2400" dirty="0" err="1"/>
              <a:t>nawet</a:t>
            </a:r>
            <a:r>
              <a:rPr lang="en-GB" sz="2400" dirty="0"/>
              <a:t> </a:t>
            </a:r>
            <a:r>
              <a:rPr lang="en-GB" sz="2400" dirty="0" err="1"/>
              <a:t>jeśli</a:t>
            </a:r>
            <a:r>
              <a:rPr lang="en-GB" sz="2400" dirty="0"/>
              <a:t> </a:t>
            </a:r>
            <a:r>
              <a:rPr lang="en-GB" sz="2400" dirty="0" err="1"/>
              <a:t>oznacza</a:t>
            </a:r>
            <a:r>
              <a:rPr lang="en-GB" sz="2400" dirty="0"/>
              <a:t> to </a:t>
            </a:r>
            <a:r>
              <a:rPr lang="en-GB" sz="2400" dirty="0" err="1"/>
              <a:t>większe</a:t>
            </a:r>
            <a:r>
              <a:rPr lang="en-GB" sz="2400" dirty="0"/>
              <a:t> </a:t>
            </a:r>
            <a:r>
              <a:rPr lang="en-GB" sz="2400" dirty="0" err="1"/>
              <a:t>ryzyko</a:t>
            </a:r>
            <a:r>
              <a:rPr lang="en-GB" sz="2400" dirty="0"/>
              <a:t> </a:t>
            </a:r>
            <a:r>
              <a:rPr lang="en-GB" sz="2400" dirty="0" err="1"/>
              <a:t>fałszywych</a:t>
            </a:r>
            <a:r>
              <a:rPr lang="en-GB" sz="2400" dirty="0"/>
              <a:t> </a:t>
            </a:r>
            <a:r>
              <a:rPr lang="en-GB" sz="2400" dirty="0" err="1"/>
              <a:t>alarmów</a:t>
            </a:r>
            <a:r>
              <a:rPr lang="en-GB" sz="2400" dirty="0"/>
              <a:t>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17896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DA23-C841-C6F8-9E96-30DF22CA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Swoistość (</a:t>
            </a:r>
            <a:r>
              <a:rPr lang="pl-PL" dirty="0" err="1"/>
              <a:t>specificity</a:t>
            </a:r>
            <a:r>
              <a:rPr lang="pl-PL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A907-A3FF-3FA6-B857-8FF49841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Swoistość</a:t>
            </a:r>
            <a:r>
              <a:rPr lang="en-GB" dirty="0"/>
              <a:t> (ang. </a:t>
            </a:r>
            <a:r>
              <a:rPr lang="en-GB" i="1" dirty="0"/>
              <a:t>specificity</a:t>
            </a:r>
            <a:r>
              <a:rPr lang="en-GB" dirty="0"/>
              <a:t>) – jest to </a:t>
            </a:r>
            <a:r>
              <a:rPr lang="en-GB" dirty="0" err="1"/>
              <a:t>miara</a:t>
            </a:r>
            <a:r>
              <a:rPr lang="en-GB" dirty="0"/>
              <a:t> </a:t>
            </a:r>
            <a:r>
              <a:rPr lang="en-GB" dirty="0" err="1"/>
              <a:t>odwrotna</a:t>
            </a:r>
            <a:r>
              <a:rPr lang="en-GB" dirty="0"/>
              <a:t> do </a:t>
            </a:r>
            <a:r>
              <a:rPr lang="en-GB" dirty="0" err="1"/>
              <a:t>czułości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odnosi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do </a:t>
            </a:r>
            <a:r>
              <a:rPr lang="en-GB" dirty="0" err="1"/>
              <a:t>zdolności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 do </a:t>
            </a:r>
            <a:r>
              <a:rPr lang="en-GB" dirty="0" err="1"/>
              <a:t>rozpoznawania</a:t>
            </a:r>
            <a:r>
              <a:rPr lang="en-GB" dirty="0"/>
              <a:t> </a:t>
            </a:r>
            <a:r>
              <a:rPr lang="en-GB" dirty="0" err="1"/>
              <a:t>przypadków</a:t>
            </a:r>
            <a:r>
              <a:rPr lang="en-GB" dirty="0"/>
              <a:t> </a:t>
            </a:r>
            <a:r>
              <a:rPr lang="en-GB" dirty="0" err="1"/>
              <a:t>negatywnych</a:t>
            </a:r>
            <a:r>
              <a:rPr lang="en-GB" dirty="0"/>
              <a:t> (np. </a:t>
            </a:r>
            <a:r>
              <a:rPr lang="en-GB" dirty="0" err="1"/>
              <a:t>nietoksycznych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). </a:t>
            </a:r>
            <a:r>
              <a:rPr lang="en-GB" dirty="0" err="1"/>
              <a:t>Swoistość</a:t>
            </a:r>
            <a:r>
              <a:rPr lang="en-GB" dirty="0"/>
              <a:t> to </a:t>
            </a:r>
            <a:r>
              <a:rPr lang="en-GB" dirty="0" err="1"/>
              <a:t>stosunek</a:t>
            </a:r>
            <a:r>
              <a:rPr lang="en-GB" dirty="0"/>
              <a:t> </a:t>
            </a: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prawdziwie</a:t>
            </a:r>
            <a:r>
              <a:rPr lang="en-GB" dirty="0"/>
              <a:t> </a:t>
            </a:r>
            <a:r>
              <a:rPr lang="en-GB" dirty="0" err="1"/>
              <a:t>negatywnych</a:t>
            </a:r>
            <a:r>
              <a:rPr lang="en-GB" dirty="0"/>
              <a:t> </a:t>
            </a:r>
            <a:r>
              <a:rPr lang="en-GB" dirty="0" err="1"/>
              <a:t>przewidywań</a:t>
            </a:r>
            <a:r>
              <a:rPr lang="en-GB" dirty="0"/>
              <a:t> do </a:t>
            </a: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wszystkich</a:t>
            </a:r>
            <a:r>
              <a:rPr lang="en-GB" dirty="0"/>
              <a:t> </a:t>
            </a:r>
            <a:r>
              <a:rPr lang="en-GB" dirty="0" err="1"/>
              <a:t>rzeczywistych</a:t>
            </a:r>
            <a:r>
              <a:rPr lang="en-GB" dirty="0"/>
              <a:t> </a:t>
            </a:r>
            <a:r>
              <a:rPr lang="en-GB" dirty="0" err="1"/>
              <a:t>negatywów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Interpretacja</a:t>
            </a:r>
            <a:r>
              <a:rPr lang="en-GB" b="1" dirty="0"/>
              <a:t> </a:t>
            </a:r>
            <a:r>
              <a:rPr lang="en-GB" b="1" dirty="0" err="1"/>
              <a:t>swoistości</a:t>
            </a:r>
            <a:r>
              <a:rPr lang="en-GB" dirty="0"/>
              <a:t>: </a:t>
            </a:r>
            <a:r>
              <a:rPr lang="en-GB" dirty="0" err="1"/>
              <a:t>Wysoka</a:t>
            </a:r>
            <a:r>
              <a:rPr lang="en-GB" dirty="0"/>
              <a:t> </a:t>
            </a:r>
            <a:r>
              <a:rPr lang="en-GB" dirty="0" err="1"/>
              <a:t>swoistość</a:t>
            </a:r>
            <a:r>
              <a:rPr lang="en-GB" dirty="0"/>
              <a:t> </a:t>
            </a:r>
            <a:r>
              <a:rPr lang="en-GB" dirty="0" err="1"/>
              <a:t>oznacza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model </a:t>
            </a:r>
            <a:r>
              <a:rPr lang="en-GB" dirty="0" err="1"/>
              <a:t>dobrze</a:t>
            </a:r>
            <a:r>
              <a:rPr lang="en-GB" dirty="0"/>
              <a:t> </a:t>
            </a:r>
            <a:r>
              <a:rPr lang="en-GB" dirty="0" err="1"/>
              <a:t>rozpoznaje</a:t>
            </a:r>
            <a:r>
              <a:rPr lang="en-GB" dirty="0"/>
              <a:t> </a:t>
            </a:r>
            <a:r>
              <a:rPr lang="en-GB" dirty="0" err="1"/>
              <a:t>przypadki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należą</a:t>
            </a:r>
            <a:r>
              <a:rPr lang="en-GB" dirty="0"/>
              <a:t> do </a:t>
            </a:r>
            <a:r>
              <a:rPr lang="en-GB" dirty="0" err="1"/>
              <a:t>danej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(np. </a:t>
            </a:r>
            <a:r>
              <a:rPr lang="en-GB" dirty="0" err="1"/>
              <a:t>prawidłowo</a:t>
            </a:r>
            <a:r>
              <a:rPr lang="en-GB" dirty="0"/>
              <a:t> </a:t>
            </a:r>
            <a:r>
              <a:rPr lang="en-GB" dirty="0" err="1"/>
              <a:t>klasyfikuje</a:t>
            </a:r>
            <a:r>
              <a:rPr lang="en-GB" dirty="0"/>
              <a:t> </a:t>
            </a:r>
            <a:r>
              <a:rPr lang="en-GB" dirty="0" err="1"/>
              <a:t>gazy</a:t>
            </a:r>
            <a:r>
              <a:rPr lang="en-GB" dirty="0"/>
              <a:t> </a:t>
            </a:r>
            <a:r>
              <a:rPr lang="en-GB" dirty="0" err="1"/>
              <a:t>nietoksyczne</a:t>
            </a:r>
            <a:r>
              <a:rPr lang="en-GB" dirty="0"/>
              <a:t>). Jest to </a:t>
            </a:r>
            <a:r>
              <a:rPr lang="en-GB" dirty="0" err="1"/>
              <a:t>ważne</a:t>
            </a:r>
            <a:r>
              <a:rPr lang="en-GB" dirty="0"/>
              <a:t> w </a:t>
            </a:r>
            <a:r>
              <a:rPr lang="en-GB" dirty="0" err="1"/>
              <a:t>sytuacjach</a:t>
            </a:r>
            <a:r>
              <a:rPr lang="en-GB" dirty="0"/>
              <a:t>, </a:t>
            </a:r>
            <a:r>
              <a:rPr lang="en-GB" dirty="0" err="1"/>
              <a:t>gdzie</a:t>
            </a:r>
            <a:r>
              <a:rPr lang="en-GB" dirty="0"/>
              <a:t> </a:t>
            </a:r>
            <a:r>
              <a:rPr lang="en-GB" dirty="0" err="1"/>
              <a:t>fałszywe</a:t>
            </a:r>
            <a:r>
              <a:rPr lang="en-GB" dirty="0"/>
              <a:t> </a:t>
            </a:r>
            <a:r>
              <a:rPr lang="en-GB" dirty="0" err="1"/>
              <a:t>alarmy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kosztowne</a:t>
            </a:r>
            <a:r>
              <a:rPr lang="en-GB" dirty="0"/>
              <a:t>.</a:t>
            </a:r>
          </a:p>
          <a:p>
            <a:r>
              <a:rPr lang="en-GB" b="1" dirty="0" err="1"/>
              <a:t>Przykład</a:t>
            </a:r>
            <a:r>
              <a:rPr lang="en-GB" b="1" dirty="0"/>
              <a:t> </a:t>
            </a:r>
            <a:r>
              <a:rPr lang="en-GB" b="1" dirty="0" err="1"/>
              <a:t>zastosowania</a:t>
            </a:r>
            <a:r>
              <a:rPr lang="en-GB" b="1" dirty="0"/>
              <a:t> </a:t>
            </a:r>
            <a:r>
              <a:rPr lang="en-GB" b="1" dirty="0" err="1"/>
              <a:t>czułości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swoistości</a:t>
            </a:r>
            <a:r>
              <a:rPr lang="en-GB" dirty="0"/>
              <a:t>: </a:t>
            </a:r>
            <a:r>
              <a:rPr lang="en-GB" dirty="0" err="1"/>
              <a:t>Jeśli</a:t>
            </a:r>
            <a:r>
              <a:rPr lang="en-GB" dirty="0"/>
              <a:t> model </a:t>
            </a:r>
            <a:r>
              <a:rPr lang="en-GB" dirty="0" err="1"/>
              <a:t>klasyfikujący</a:t>
            </a:r>
            <a:r>
              <a:rPr lang="en-GB" dirty="0"/>
              <a:t> </a:t>
            </a:r>
            <a:r>
              <a:rPr lang="en-GB" dirty="0" err="1"/>
              <a:t>gazy</a:t>
            </a:r>
            <a:r>
              <a:rPr lang="en-GB" dirty="0"/>
              <a:t> </a:t>
            </a:r>
            <a:r>
              <a:rPr lang="en-GB" dirty="0" err="1"/>
              <a:t>osiąga</a:t>
            </a:r>
            <a:r>
              <a:rPr lang="en-GB" dirty="0"/>
              <a:t> </a:t>
            </a:r>
            <a:r>
              <a:rPr lang="en-GB" dirty="0" err="1"/>
              <a:t>wysoką</a:t>
            </a:r>
            <a:r>
              <a:rPr lang="en-GB" dirty="0"/>
              <a:t> </a:t>
            </a:r>
            <a:r>
              <a:rPr lang="en-GB" dirty="0" err="1"/>
              <a:t>czułość</a:t>
            </a:r>
            <a:r>
              <a:rPr lang="en-GB" dirty="0"/>
              <a:t>, to </a:t>
            </a:r>
            <a:r>
              <a:rPr lang="en-GB" dirty="0" err="1"/>
              <a:t>skutecznie</a:t>
            </a:r>
            <a:r>
              <a:rPr lang="en-GB" dirty="0"/>
              <a:t> </a:t>
            </a:r>
            <a:r>
              <a:rPr lang="en-GB" dirty="0" err="1"/>
              <a:t>wykrywa</a:t>
            </a:r>
            <a:r>
              <a:rPr lang="en-GB" dirty="0"/>
              <a:t> </a:t>
            </a:r>
            <a:r>
              <a:rPr lang="en-GB" dirty="0" err="1"/>
              <a:t>wszystkie</a:t>
            </a:r>
            <a:r>
              <a:rPr lang="en-GB" dirty="0"/>
              <a:t> </a:t>
            </a:r>
            <a:r>
              <a:rPr lang="en-GB" dirty="0" err="1"/>
              <a:t>toksyczne</a:t>
            </a:r>
            <a:r>
              <a:rPr lang="en-GB" dirty="0"/>
              <a:t> </a:t>
            </a:r>
            <a:r>
              <a:rPr lang="en-GB" dirty="0" err="1"/>
              <a:t>gazy</a:t>
            </a:r>
            <a:r>
              <a:rPr lang="en-GB" dirty="0"/>
              <a:t>, co jest </a:t>
            </a:r>
            <a:r>
              <a:rPr lang="en-GB" dirty="0" err="1"/>
              <a:t>istotne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. </a:t>
            </a:r>
            <a:r>
              <a:rPr lang="en-GB" dirty="0" err="1"/>
              <a:t>Jednak</a:t>
            </a:r>
            <a:r>
              <a:rPr lang="en-GB" dirty="0"/>
              <a:t> </a:t>
            </a:r>
            <a:r>
              <a:rPr lang="en-GB" dirty="0" err="1"/>
              <a:t>jeśli</a:t>
            </a:r>
            <a:r>
              <a:rPr lang="en-GB" dirty="0"/>
              <a:t> ma </a:t>
            </a:r>
            <a:r>
              <a:rPr lang="en-GB" dirty="0" err="1"/>
              <a:t>niską</a:t>
            </a:r>
            <a:r>
              <a:rPr lang="en-GB" dirty="0"/>
              <a:t> </a:t>
            </a:r>
            <a:r>
              <a:rPr lang="en-GB" dirty="0" err="1"/>
              <a:t>swoistość</a:t>
            </a:r>
            <a:r>
              <a:rPr lang="en-GB" dirty="0"/>
              <a:t>,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często</a:t>
            </a:r>
            <a:r>
              <a:rPr lang="en-GB" dirty="0"/>
              <a:t> </a:t>
            </a:r>
            <a:r>
              <a:rPr lang="en-GB" dirty="0" err="1"/>
              <a:t>mylnie</a:t>
            </a:r>
            <a:r>
              <a:rPr lang="en-GB" dirty="0"/>
              <a:t> </a:t>
            </a:r>
            <a:r>
              <a:rPr lang="en-GB" dirty="0" err="1"/>
              <a:t>klasyfikować</a:t>
            </a:r>
            <a:r>
              <a:rPr lang="en-GB" dirty="0"/>
              <a:t> </a:t>
            </a:r>
            <a:r>
              <a:rPr lang="en-GB" dirty="0" err="1"/>
              <a:t>nietoksyczne</a:t>
            </a:r>
            <a:r>
              <a:rPr lang="en-GB" dirty="0"/>
              <a:t> </a:t>
            </a:r>
            <a:r>
              <a:rPr lang="en-GB" dirty="0" err="1"/>
              <a:t>gazy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toksyczne</a:t>
            </a:r>
            <a:r>
              <a:rPr lang="en-GB" dirty="0"/>
              <a:t>, co </a:t>
            </a:r>
            <a:r>
              <a:rPr lang="en-GB" dirty="0" err="1"/>
              <a:t>prowadzi</a:t>
            </a:r>
            <a:r>
              <a:rPr lang="en-GB" dirty="0"/>
              <a:t> do </a:t>
            </a:r>
            <a:r>
              <a:rPr lang="en-GB" dirty="0" err="1"/>
              <a:t>fałszywych</a:t>
            </a:r>
            <a:r>
              <a:rPr lang="en-GB" dirty="0"/>
              <a:t> </a:t>
            </a:r>
            <a:r>
              <a:rPr lang="en-GB" dirty="0" err="1"/>
              <a:t>alarmów</a:t>
            </a:r>
            <a:r>
              <a:rPr lang="en-GB" dirty="0"/>
              <a:t>. </a:t>
            </a:r>
            <a:r>
              <a:rPr lang="en-GB" dirty="0" err="1"/>
              <a:t>Równowaga</a:t>
            </a:r>
            <a:r>
              <a:rPr lang="en-GB" dirty="0"/>
              <a:t> </a:t>
            </a:r>
            <a:r>
              <a:rPr lang="en-GB" dirty="0" err="1"/>
              <a:t>między</a:t>
            </a:r>
            <a:r>
              <a:rPr lang="en-GB" dirty="0"/>
              <a:t> </a:t>
            </a:r>
            <a:r>
              <a:rPr lang="en-GB" dirty="0" err="1"/>
              <a:t>czułością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swoistością</a:t>
            </a:r>
            <a:r>
              <a:rPr lang="en-GB" dirty="0"/>
              <a:t> </a:t>
            </a:r>
            <a:r>
              <a:rPr lang="en-GB" dirty="0" err="1"/>
              <a:t>zależy</a:t>
            </a:r>
            <a:r>
              <a:rPr lang="en-GB" dirty="0"/>
              <a:t> od </a:t>
            </a:r>
            <a:r>
              <a:rPr lang="en-GB" dirty="0" err="1"/>
              <a:t>wymagań</a:t>
            </a:r>
            <a:r>
              <a:rPr lang="en-GB" dirty="0"/>
              <a:t> </a:t>
            </a:r>
            <a:r>
              <a:rPr lang="en-GB" dirty="0" err="1"/>
              <a:t>aplikacji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2980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2F24-D865-47B4-E28B-412ABDA6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Macierz</a:t>
            </a:r>
            <a:r>
              <a:rPr lang="en-GB" dirty="0"/>
              <a:t> </a:t>
            </a:r>
            <a:r>
              <a:rPr lang="en-GB" dirty="0" err="1"/>
              <a:t>pomyłek</a:t>
            </a:r>
            <a:r>
              <a:rPr lang="en-GB" dirty="0"/>
              <a:t> (confusion matrix)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0325-3CDE-A757-DDAB-4F44134D8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Macierz</a:t>
            </a:r>
            <a:r>
              <a:rPr lang="en-GB" dirty="0"/>
              <a:t> </a:t>
            </a:r>
            <a:r>
              <a:rPr lang="en-GB" dirty="0" err="1"/>
              <a:t>pomyłek</a:t>
            </a:r>
            <a:r>
              <a:rPr lang="en-GB" dirty="0"/>
              <a:t> to </a:t>
            </a:r>
            <a:r>
              <a:rPr lang="en-GB" dirty="0" err="1"/>
              <a:t>narzędzie</a:t>
            </a:r>
            <a:r>
              <a:rPr lang="en-GB" dirty="0"/>
              <a:t> </a:t>
            </a:r>
            <a:r>
              <a:rPr lang="en-GB" dirty="0" err="1"/>
              <a:t>wizualne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pokazuje</a:t>
            </a:r>
            <a:r>
              <a:rPr lang="en-GB" dirty="0"/>
              <a:t>, jak </a:t>
            </a:r>
            <a:r>
              <a:rPr lang="en-GB" dirty="0" err="1"/>
              <a:t>dobrze</a:t>
            </a:r>
            <a:r>
              <a:rPr lang="en-GB" dirty="0"/>
              <a:t> model </a:t>
            </a:r>
            <a:r>
              <a:rPr lang="en-GB" dirty="0" err="1"/>
              <a:t>klasyfikacyjny</a:t>
            </a:r>
            <a:r>
              <a:rPr lang="en-GB" dirty="0"/>
              <a:t> </a:t>
            </a:r>
            <a:r>
              <a:rPr lang="en-GB" dirty="0" err="1"/>
              <a:t>radzi</a:t>
            </a:r>
            <a:r>
              <a:rPr lang="en-GB" dirty="0"/>
              <a:t> </a:t>
            </a:r>
            <a:r>
              <a:rPr lang="en-GB" dirty="0" err="1"/>
              <a:t>sobie</a:t>
            </a:r>
            <a:r>
              <a:rPr lang="en-GB" dirty="0"/>
              <a:t> z </a:t>
            </a:r>
            <a:r>
              <a:rPr lang="en-GB" dirty="0" err="1"/>
              <a:t>różnymi</a:t>
            </a:r>
            <a:r>
              <a:rPr lang="en-GB" dirty="0"/>
              <a:t> </a:t>
            </a:r>
            <a:r>
              <a:rPr lang="en-GB" dirty="0" err="1"/>
              <a:t>kategoriami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jakie</a:t>
            </a:r>
            <a:r>
              <a:rPr lang="en-GB" dirty="0"/>
              <a:t> </a:t>
            </a:r>
            <a:r>
              <a:rPr lang="en-GB" dirty="0" err="1"/>
              <a:t>błędy</a:t>
            </a:r>
            <a:r>
              <a:rPr lang="en-GB" dirty="0"/>
              <a:t> </a:t>
            </a:r>
            <a:r>
              <a:rPr lang="en-GB" dirty="0" err="1"/>
              <a:t>popełnia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Budowa</a:t>
            </a:r>
            <a:r>
              <a:rPr lang="en-GB" b="1" dirty="0"/>
              <a:t> </a:t>
            </a:r>
            <a:r>
              <a:rPr lang="en-GB" b="1" dirty="0" err="1"/>
              <a:t>macierzy</a:t>
            </a:r>
            <a:r>
              <a:rPr lang="en-GB" b="1" dirty="0"/>
              <a:t> </a:t>
            </a:r>
            <a:r>
              <a:rPr lang="en-GB" b="1" dirty="0" err="1"/>
              <a:t>pomyłek</a:t>
            </a:r>
            <a:r>
              <a:rPr lang="en-GB" dirty="0"/>
              <a:t>: </a:t>
            </a:r>
            <a:r>
              <a:rPr lang="en-GB" dirty="0" err="1"/>
              <a:t>Macierz</a:t>
            </a:r>
            <a:r>
              <a:rPr lang="en-GB" dirty="0"/>
              <a:t> </a:t>
            </a:r>
            <a:r>
              <a:rPr lang="en-GB" dirty="0" err="1"/>
              <a:t>pomyłek</a:t>
            </a:r>
            <a:r>
              <a:rPr lang="en-GB" dirty="0"/>
              <a:t> to </a:t>
            </a:r>
            <a:r>
              <a:rPr lang="en-GB" dirty="0" err="1"/>
              <a:t>tabela</a:t>
            </a:r>
            <a:r>
              <a:rPr lang="en-GB" dirty="0"/>
              <a:t>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zestawia</a:t>
            </a:r>
            <a:r>
              <a:rPr lang="en-GB" dirty="0"/>
              <a:t> </a:t>
            </a:r>
            <a:r>
              <a:rPr lang="en-GB" dirty="0" err="1"/>
              <a:t>przewidywane</a:t>
            </a:r>
            <a:r>
              <a:rPr lang="en-GB" dirty="0"/>
              <a:t> </a:t>
            </a:r>
            <a:r>
              <a:rPr lang="en-GB" dirty="0" err="1"/>
              <a:t>klasy</a:t>
            </a:r>
            <a:r>
              <a:rPr lang="en-GB" dirty="0"/>
              <a:t> z </a:t>
            </a:r>
            <a:r>
              <a:rPr lang="en-GB" dirty="0" err="1"/>
              <a:t>rzeczywistymi</a:t>
            </a:r>
            <a:r>
              <a:rPr lang="en-GB" dirty="0"/>
              <a:t>. W </a:t>
            </a:r>
            <a:r>
              <a:rPr lang="en-GB" dirty="0" err="1"/>
              <a:t>klasyfikacji</a:t>
            </a:r>
            <a:r>
              <a:rPr lang="en-GB" dirty="0"/>
              <a:t> </a:t>
            </a:r>
            <a:r>
              <a:rPr lang="en-GB" dirty="0" err="1"/>
              <a:t>binarnej</a:t>
            </a:r>
            <a:r>
              <a:rPr lang="en-GB" dirty="0"/>
              <a:t> </a:t>
            </a:r>
            <a:r>
              <a:rPr lang="en-GB" dirty="0" err="1"/>
              <a:t>macierz</a:t>
            </a:r>
            <a:r>
              <a:rPr lang="en-GB" dirty="0"/>
              <a:t> </a:t>
            </a:r>
            <a:r>
              <a:rPr lang="en-GB" dirty="0" err="1"/>
              <a:t>pomyłek</a:t>
            </a:r>
            <a:r>
              <a:rPr lang="en-GB" dirty="0"/>
              <a:t> </a:t>
            </a:r>
            <a:r>
              <a:rPr lang="en-GB" dirty="0" err="1"/>
              <a:t>składa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</a:t>
            </a:r>
            <a:r>
              <a:rPr lang="en-GB" dirty="0" err="1"/>
              <a:t>czterech</a:t>
            </a:r>
            <a:r>
              <a:rPr lang="en-GB" dirty="0"/>
              <a:t> </a:t>
            </a:r>
            <a:r>
              <a:rPr lang="en-GB" dirty="0" err="1"/>
              <a:t>głównych</a:t>
            </a:r>
            <a:r>
              <a:rPr lang="en-GB" dirty="0"/>
              <a:t> </a:t>
            </a:r>
            <a:r>
              <a:rPr lang="en-GB" dirty="0" err="1"/>
              <a:t>elementów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Prawdziwe</a:t>
            </a:r>
            <a:r>
              <a:rPr lang="en-GB" b="1" dirty="0"/>
              <a:t> </a:t>
            </a:r>
            <a:r>
              <a:rPr lang="en-GB" b="1" dirty="0" err="1"/>
              <a:t>pozytywne</a:t>
            </a:r>
            <a:r>
              <a:rPr lang="en-GB" b="1" dirty="0"/>
              <a:t> (TP)</a:t>
            </a:r>
            <a:r>
              <a:rPr lang="en-GB" dirty="0"/>
              <a:t> – </a:t>
            </a:r>
            <a:r>
              <a:rPr lang="en-GB" dirty="0" err="1"/>
              <a:t>przypadki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model </a:t>
            </a:r>
            <a:r>
              <a:rPr lang="en-GB" dirty="0" err="1"/>
              <a:t>poprawnie</a:t>
            </a:r>
            <a:r>
              <a:rPr lang="en-GB" dirty="0"/>
              <a:t> </a:t>
            </a:r>
            <a:r>
              <a:rPr lang="en-GB" dirty="0" err="1"/>
              <a:t>przewidział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pozytywne</a:t>
            </a:r>
            <a:r>
              <a:rPr lang="en-GB" dirty="0"/>
              <a:t> (np. </a:t>
            </a:r>
            <a:r>
              <a:rPr lang="en-GB" dirty="0" err="1"/>
              <a:t>toksyczny</a:t>
            </a:r>
            <a:r>
              <a:rPr lang="en-GB" dirty="0"/>
              <a:t> </a:t>
            </a:r>
            <a:r>
              <a:rPr lang="en-GB" dirty="0" err="1"/>
              <a:t>gaz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faktycznie</a:t>
            </a:r>
            <a:r>
              <a:rPr lang="en-GB" dirty="0"/>
              <a:t> jest </a:t>
            </a:r>
            <a:r>
              <a:rPr lang="en-GB" dirty="0" err="1"/>
              <a:t>toksyczny</a:t>
            </a:r>
            <a:r>
              <a:rPr lang="en-GB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Prawdziwe</a:t>
            </a:r>
            <a:r>
              <a:rPr lang="en-GB" b="1" dirty="0"/>
              <a:t> </a:t>
            </a:r>
            <a:r>
              <a:rPr lang="en-GB" b="1" dirty="0" err="1"/>
              <a:t>negatywne</a:t>
            </a:r>
            <a:r>
              <a:rPr lang="en-GB" b="1" dirty="0"/>
              <a:t> (TN)</a:t>
            </a:r>
            <a:r>
              <a:rPr lang="en-GB" dirty="0"/>
              <a:t> – </a:t>
            </a:r>
            <a:r>
              <a:rPr lang="en-GB" dirty="0" err="1"/>
              <a:t>przypadki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model </a:t>
            </a:r>
            <a:r>
              <a:rPr lang="en-GB" dirty="0" err="1"/>
              <a:t>poprawnie</a:t>
            </a:r>
            <a:r>
              <a:rPr lang="en-GB" dirty="0"/>
              <a:t> </a:t>
            </a:r>
            <a:r>
              <a:rPr lang="en-GB" dirty="0" err="1"/>
              <a:t>przewidział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negatywne</a:t>
            </a:r>
            <a:r>
              <a:rPr lang="en-GB" dirty="0"/>
              <a:t> (np. </a:t>
            </a:r>
            <a:r>
              <a:rPr lang="en-GB" dirty="0" err="1"/>
              <a:t>nietoksyczny</a:t>
            </a:r>
            <a:r>
              <a:rPr lang="en-GB" dirty="0"/>
              <a:t> </a:t>
            </a:r>
            <a:r>
              <a:rPr lang="en-GB" dirty="0" err="1"/>
              <a:t>gaz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faktycznie</a:t>
            </a:r>
            <a:r>
              <a:rPr lang="en-GB" dirty="0"/>
              <a:t> jest </a:t>
            </a:r>
            <a:r>
              <a:rPr lang="en-GB" dirty="0" err="1"/>
              <a:t>nietoksyczny</a:t>
            </a:r>
            <a:r>
              <a:rPr lang="en-GB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Fałszywe</a:t>
            </a:r>
            <a:r>
              <a:rPr lang="en-GB" b="1" dirty="0"/>
              <a:t> </a:t>
            </a:r>
            <a:r>
              <a:rPr lang="en-GB" b="1" dirty="0" err="1"/>
              <a:t>pozytywne</a:t>
            </a:r>
            <a:r>
              <a:rPr lang="en-GB" b="1" dirty="0"/>
              <a:t> (FP)</a:t>
            </a:r>
            <a:r>
              <a:rPr lang="en-GB" dirty="0"/>
              <a:t> – </a:t>
            </a:r>
            <a:r>
              <a:rPr lang="en-GB" dirty="0" err="1"/>
              <a:t>przypadki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model </a:t>
            </a:r>
            <a:r>
              <a:rPr lang="en-GB" dirty="0" err="1"/>
              <a:t>błędnie</a:t>
            </a:r>
            <a:r>
              <a:rPr lang="en-GB" dirty="0"/>
              <a:t> </a:t>
            </a:r>
            <a:r>
              <a:rPr lang="en-GB" dirty="0" err="1"/>
              <a:t>przewidział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pozytywne</a:t>
            </a:r>
            <a:r>
              <a:rPr lang="en-GB" dirty="0"/>
              <a:t> (np. </a:t>
            </a:r>
            <a:r>
              <a:rPr lang="en-GB" dirty="0" err="1"/>
              <a:t>nietoksyczny</a:t>
            </a:r>
            <a:r>
              <a:rPr lang="en-GB" dirty="0"/>
              <a:t> </a:t>
            </a:r>
            <a:r>
              <a:rPr lang="en-GB" dirty="0" err="1"/>
              <a:t>gaz</a:t>
            </a:r>
            <a:r>
              <a:rPr lang="en-GB" dirty="0"/>
              <a:t> </a:t>
            </a:r>
            <a:r>
              <a:rPr lang="en-GB" dirty="0" err="1"/>
              <a:t>zaklasyfikowany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toksyczny</a:t>
            </a:r>
            <a:r>
              <a:rPr lang="en-GB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Fałszywe</a:t>
            </a:r>
            <a:r>
              <a:rPr lang="en-GB" b="1" dirty="0"/>
              <a:t> </a:t>
            </a:r>
            <a:r>
              <a:rPr lang="en-GB" b="1" dirty="0" err="1"/>
              <a:t>negatywne</a:t>
            </a:r>
            <a:r>
              <a:rPr lang="en-GB" b="1" dirty="0"/>
              <a:t> (FN)</a:t>
            </a:r>
            <a:r>
              <a:rPr lang="en-GB" dirty="0"/>
              <a:t> – </a:t>
            </a:r>
            <a:r>
              <a:rPr lang="en-GB" dirty="0" err="1"/>
              <a:t>przypadki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model </a:t>
            </a:r>
            <a:r>
              <a:rPr lang="en-GB" dirty="0" err="1"/>
              <a:t>błędnie</a:t>
            </a:r>
            <a:r>
              <a:rPr lang="en-GB" dirty="0"/>
              <a:t> </a:t>
            </a:r>
            <a:r>
              <a:rPr lang="en-GB" dirty="0" err="1"/>
              <a:t>przewidział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negatywne</a:t>
            </a:r>
            <a:r>
              <a:rPr lang="en-GB" dirty="0"/>
              <a:t> (np. </a:t>
            </a:r>
            <a:r>
              <a:rPr lang="en-GB" dirty="0" err="1"/>
              <a:t>toksyczny</a:t>
            </a:r>
            <a:r>
              <a:rPr lang="en-GB" dirty="0"/>
              <a:t> </a:t>
            </a:r>
            <a:r>
              <a:rPr lang="en-GB" dirty="0" err="1"/>
              <a:t>gaz</a:t>
            </a:r>
            <a:r>
              <a:rPr lang="en-GB" dirty="0"/>
              <a:t> </a:t>
            </a:r>
            <a:r>
              <a:rPr lang="en-GB" dirty="0" err="1"/>
              <a:t>zaklasyfikowany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nietoksyczny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68412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D1FC-90C6-BB10-5729-65C020BF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może czekać w przyszłości?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9059-E33B-D11D-CC20-2FC6237A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Automatyczne</a:t>
            </a:r>
            <a:r>
              <a:rPr lang="en-GB" b="1" dirty="0"/>
              <a:t> </a:t>
            </a:r>
            <a:r>
              <a:rPr lang="en-GB" b="1" dirty="0" err="1"/>
              <a:t>rozpoznawanie</a:t>
            </a:r>
            <a:r>
              <a:rPr lang="en-GB" b="1" dirty="0"/>
              <a:t> </a:t>
            </a:r>
            <a:r>
              <a:rPr lang="en-GB" b="1" dirty="0" err="1"/>
              <a:t>gazów</a:t>
            </a:r>
            <a:r>
              <a:rPr lang="en-GB" b="1" dirty="0"/>
              <a:t> </a:t>
            </a:r>
            <a:r>
              <a:rPr lang="en-GB" b="1" dirty="0" err="1"/>
              <a:t>przy</a:t>
            </a:r>
            <a:r>
              <a:rPr lang="en-GB" b="1" dirty="0"/>
              <a:t> </a:t>
            </a:r>
            <a:r>
              <a:rPr lang="en-GB" b="1" dirty="0" err="1"/>
              <a:t>użyciu</a:t>
            </a:r>
            <a:r>
              <a:rPr lang="en-GB" b="1" dirty="0"/>
              <a:t> </a:t>
            </a:r>
            <a:r>
              <a:rPr lang="en-GB" b="1" dirty="0" err="1"/>
              <a:t>sensorów</a:t>
            </a:r>
            <a:r>
              <a:rPr lang="en-GB" dirty="0"/>
              <a:t> – </a:t>
            </a:r>
            <a:r>
              <a:rPr lang="en-GB" dirty="0" err="1"/>
              <a:t>przyszłość</a:t>
            </a:r>
            <a:r>
              <a:rPr lang="en-GB" dirty="0"/>
              <a:t> </a:t>
            </a:r>
            <a:r>
              <a:rPr lang="en-GB" dirty="0" err="1"/>
              <a:t>automatycznego</a:t>
            </a:r>
            <a:r>
              <a:rPr lang="en-GB" dirty="0"/>
              <a:t> </a:t>
            </a:r>
            <a:r>
              <a:rPr lang="en-GB" dirty="0" err="1"/>
              <a:t>rozpoznawania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zapachu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składu</a:t>
            </a:r>
            <a:r>
              <a:rPr lang="en-GB" dirty="0"/>
              <a:t> </a:t>
            </a:r>
            <a:r>
              <a:rPr lang="en-GB" dirty="0" err="1"/>
              <a:t>chemicznego</a:t>
            </a:r>
            <a:r>
              <a:rPr lang="en-GB" dirty="0"/>
              <a:t> </a:t>
            </a: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sztucznej</a:t>
            </a:r>
            <a:r>
              <a:rPr lang="en-GB" dirty="0"/>
              <a:t> </a:t>
            </a:r>
            <a:r>
              <a:rPr lang="en-GB" dirty="0" err="1"/>
              <a:t>inteligencji</a:t>
            </a:r>
            <a:r>
              <a:rPr lang="en-GB" dirty="0"/>
              <a:t>.</a:t>
            </a:r>
          </a:p>
          <a:p>
            <a:r>
              <a:rPr lang="en-GB" b="1" dirty="0"/>
              <a:t>AI w </a:t>
            </a:r>
            <a:r>
              <a:rPr lang="en-GB" b="1" dirty="0" err="1"/>
              <a:t>ochronie</a:t>
            </a:r>
            <a:r>
              <a:rPr lang="en-GB" b="1" dirty="0"/>
              <a:t> </a:t>
            </a:r>
            <a:r>
              <a:rPr lang="en-GB" b="1" dirty="0" err="1"/>
              <a:t>środowiska</a:t>
            </a:r>
            <a:r>
              <a:rPr lang="en-GB" dirty="0"/>
              <a:t> – </a:t>
            </a:r>
            <a:r>
              <a:rPr lang="en-GB" dirty="0" err="1"/>
              <a:t>wykrywanie</a:t>
            </a:r>
            <a:r>
              <a:rPr lang="en-GB" dirty="0"/>
              <a:t> </a:t>
            </a:r>
            <a:r>
              <a:rPr lang="en-GB" dirty="0" err="1"/>
              <a:t>wycieków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 </a:t>
            </a:r>
            <a:r>
              <a:rPr lang="en-GB" dirty="0" err="1"/>
              <a:t>cieplarnianych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przyczyniają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do </a:t>
            </a:r>
            <a:r>
              <a:rPr lang="en-GB" dirty="0" err="1"/>
              <a:t>zmian</a:t>
            </a:r>
            <a:r>
              <a:rPr lang="en-GB" dirty="0"/>
              <a:t> </a:t>
            </a:r>
            <a:r>
              <a:rPr lang="en-GB" dirty="0" err="1"/>
              <a:t>klimatycznych</a:t>
            </a:r>
            <a:r>
              <a:rPr lang="en-GB" dirty="0"/>
              <a:t>.</a:t>
            </a:r>
          </a:p>
          <a:p>
            <a:r>
              <a:rPr lang="en-GB" b="1" dirty="0" err="1"/>
              <a:t>Przemysłowy</a:t>
            </a:r>
            <a:r>
              <a:rPr lang="en-GB" b="1" dirty="0"/>
              <a:t> Internet </a:t>
            </a:r>
            <a:r>
              <a:rPr lang="en-GB" b="1" dirty="0" err="1"/>
              <a:t>Rzeczy</a:t>
            </a:r>
            <a:r>
              <a:rPr lang="en-GB" b="1" dirty="0"/>
              <a:t> (</a:t>
            </a:r>
            <a:r>
              <a:rPr lang="en-GB" b="1" dirty="0" err="1"/>
              <a:t>IIoT</a:t>
            </a:r>
            <a:r>
              <a:rPr lang="en-GB" b="1" dirty="0"/>
              <a:t>)</a:t>
            </a:r>
            <a:r>
              <a:rPr lang="en-GB" dirty="0"/>
              <a:t> – </a:t>
            </a:r>
            <a:r>
              <a:rPr lang="en-GB" dirty="0" err="1"/>
              <a:t>połączenie</a:t>
            </a:r>
            <a:r>
              <a:rPr lang="en-GB" dirty="0"/>
              <a:t> </a:t>
            </a:r>
            <a:r>
              <a:rPr lang="en-GB" dirty="0" err="1"/>
              <a:t>klasyfikacji</a:t>
            </a:r>
            <a:r>
              <a:rPr lang="en-GB" dirty="0"/>
              <a:t> z </a:t>
            </a:r>
            <a:r>
              <a:rPr lang="en-GB" dirty="0" err="1"/>
              <a:t>systemami</a:t>
            </a:r>
            <a:r>
              <a:rPr lang="en-GB" dirty="0"/>
              <a:t> IoT do </a:t>
            </a:r>
            <a:r>
              <a:rPr lang="en-GB" dirty="0" err="1"/>
              <a:t>automatycznego</a:t>
            </a:r>
            <a:r>
              <a:rPr lang="en-GB" dirty="0"/>
              <a:t> </a:t>
            </a:r>
            <a:r>
              <a:rPr lang="en-GB" dirty="0" err="1"/>
              <a:t>monitorowania</a:t>
            </a:r>
            <a:r>
              <a:rPr lang="en-GB" dirty="0"/>
              <a:t> </a:t>
            </a:r>
            <a:r>
              <a:rPr lang="en-GB" dirty="0" err="1"/>
              <a:t>urządzeń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 </a:t>
            </a:r>
            <a:r>
              <a:rPr lang="en-GB" dirty="0" err="1"/>
              <a:t>gazowym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5647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B0F2-4066-6FCF-A267-F0771D3D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Pytania utrwalające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D62-69F9-1AEF-56A9-565F3776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Wyjaśnij</a:t>
            </a:r>
            <a:r>
              <a:rPr lang="en-GB" dirty="0"/>
              <a:t>, </a:t>
            </a:r>
            <a:r>
              <a:rPr lang="en-GB" dirty="0" err="1"/>
              <a:t>czym</a:t>
            </a:r>
            <a:r>
              <a:rPr lang="en-GB" dirty="0"/>
              <a:t> jest </a:t>
            </a:r>
            <a:r>
              <a:rPr lang="en-GB" dirty="0" err="1"/>
              <a:t>dokładność</a:t>
            </a:r>
            <a:r>
              <a:rPr lang="en-GB" dirty="0"/>
              <a:t> (accuracy) </a:t>
            </a:r>
            <a:r>
              <a:rPr lang="en-GB" dirty="0" err="1"/>
              <a:t>modelu</a:t>
            </a:r>
            <a:r>
              <a:rPr lang="en-GB" dirty="0"/>
              <a:t> </a:t>
            </a:r>
            <a:r>
              <a:rPr lang="en-GB" dirty="0" err="1"/>
              <a:t>klasyfikacyjnego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ją</a:t>
            </a:r>
            <a:r>
              <a:rPr lang="en-GB" dirty="0"/>
              <a:t> </a:t>
            </a:r>
            <a:r>
              <a:rPr lang="en-GB" dirty="0" err="1"/>
              <a:t>oblicza</a:t>
            </a:r>
            <a:r>
              <a:rPr lang="en-GB" dirty="0"/>
              <a:t>.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dokładność</a:t>
            </a:r>
            <a:r>
              <a:rPr lang="en-GB" dirty="0"/>
              <a:t> </a:t>
            </a:r>
            <a:r>
              <a:rPr lang="en-GB" dirty="0" err="1"/>
              <a:t>zawsze</a:t>
            </a:r>
            <a:r>
              <a:rPr lang="en-GB" dirty="0"/>
              <a:t> jest </a:t>
            </a:r>
            <a:r>
              <a:rPr lang="en-GB" dirty="0" err="1"/>
              <a:t>najlepszą</a:t>
            </a:r>
            <a:r>
              <a:rPr lang="en-GB" dirty="0"/>
              <a:t> </a:t>
            </a:r>
            <a:r>
              <a:rPr lang="en-GB" dirty="0" err="1"/>
              <a:t>miarą</a:t>
            </a:r>
            <a:r>
              <a:rPr lang="en-GB" dirty="0"/>
              <a:t> </a:t>
            </a:r>
            <a:r>
              <a:rPr lang="en-GB" dirty="0" err="1"/>
              <a:t>jakości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? </a:t>
            </a:r>
            <a:r>
              <a:rPr lang="en-GB" dirty="0" err="1"/>
              <a:t>Uzasadnij</a:t>
            </a:r>
            <a:r>
              <a:rPr lang="en-GB" dirty="0"/>
              <a:t> </a:t>
            </a:r>
            <a:r>
              <a:rPr lang="en-GB" dirty="0" err="1"/>
              <a:t>swoją</a:t>
            </a:r>
            <a:r>
              <a:rPr lang="en-GB" dirty="0"/>
              <a:t> </a:t>
            </a:r>
            <a:r>
              <a:rPr lang="en-GB" dirty="0" err="1"/>
              <a:t>odpowiedź</a:t>
            </a:r>
            <a:r>
              <a:rPr lang="en-GB" dirty="0"/>
              <a:t>.</a:t>
            </a:r>
          </a:p>
          <a:p>
            <a:r>
              <a:rPr lang="en-GB" dirty="0"/>
              <a:t>Co to jest </a:t>
            </a:r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wieloetykietowa</a:t>
            </a:r>
            <a:r>
              <a:rPr lang="en-GB" dirty="0"/>
              <a:t>? </a:t>
            </a:r>
            <a:r>
              <a:rPr lang="en-GB" dirty="0" err="1"/>
              <a:t>Podaj</a:t>
            </a:r>
            <a:r>
              <a:rPr lang="en-GB" dirty="0"/>
              <a:t> </a:t>
            </a:r>
            <a:r>
              <a:rPr lang="en-GB" dirty="0" err="1"/>
              <a:t>przykład</a:t>
            </a:r>
            <a:r>
              <a:rPr lang="en-GB" dirty="0"/>
              <a:t> </a:t>
            </a:r>
            <a:r>
              <a:rPr lang="en-GB" dirty="0" err="1"/>
              <a:t>zastosowania</a:t>
            </a:r>
            <a:r>
              <a:rPr lang="en-GB" dirty="0"/>
              <a:t> </a:t>
            </a:r>
            <a:r>
              <a:rPr lang="en-GB" dirty="0" err="1"/>
              <a:t>klasyfikacji</a:t>
            </a:r>
            <a:r>
              <a:rPr lang="en-GB" dirty="0"/>
              <a:t> </a:t>
            </a:r>
            <a:r>
              <a:rPr lang="en-GB" dirty="0" err="1"/>
              <a:t>wieloetykietowej</a:t>
            </a:r>
            <a:r>
              <a:rPr lang="en-GB" dirty="0"/>
              <a:t> w </a:t>
            </a:r>
            <a:r>
              <a:rPr lang="en-GB" dirty="0" err="1"/>
              <a:t>monitoringu</a:t>
            </a:r>
            <a:r>
              <a:rPr lang="en-GB" dirty="0"/>
              <a:t> </a:t>
            </a:r>
            <a:r>
              <a:rPr lang="en-GB" dirty="0" err="1"/>
              <a:t>gazów</a:t>
            </a:r>
            <a:r>
              <a:rPr lang="en-GB" dirty="0"/>
              <a:t>.</a:t>
            </a:r>
          </a:p>
          <a:p>
            <a:r>
              <a:rPr lang="en-GB" dirty="0"/>
              <a:t>W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 </a:t>
            </a:r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wieloklasowa</a:t>
            </a:r>
            <a:r>
              <a:rPr lang="en-GB" dirty="0"/>
              <a:t> </a:t>
            </a:r>
            <a:r>
              <a:rPr lang="en-GB" dirty="0" err="1"/>
              <a:t>różni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od </a:t>
            </a:r>
            <a:r>
              <a:rPr lang="en-GB" dirty="0" err="1"/>
              <a:t>klasyfikacji</a:t>
            </a:r>
            <a:r>
              <a:rPr lang="en-GB" dirty="0"/>
              <a:t> </a:t>
            </a:r>
            <a:r>
              <a:rPr lang="en-GB" dirty="0" err="1"/>
              <a:t>binarnej</a:t>
            </a:r>
            <a:r>
              <a:rPr lang="en-GB" dirty="0"/>
              <a:t>? </a:t>
            </a:r>
            <a:r>
              <a:rPr lang="en-GB" dirty="0" err="1"/>
              <a:t>Podaj</a:t>
            </a:r>
            <a:r>
              <a:rPr lang="en-GB" dirty="0"/>
              <a:t> </a:t>
            </a:r>
            <a:r>
              <a:rPr lang="en-GB" dirty="0" err="1"/>
              <a:t>przykład</a:t>
            </a:r>
            <a:r>
              <a:rPr lang="en-GB" dirty="0"/>
              <a:t> </a:t>
            </a:r>
            <a:r>
              <a:rPr lang="en-GB" dirty="0" err="1"/>
              <a:t>zastosowania</a:t>
            </a:r>
            <a:r>
              <a:rPr lang="en-GB" dirty="0"/>
              <a:t> </a:t>
            </a:r>
            <a:r>
              <a:rPr lang="en-GB" dirty="0" err="1"/>
              <a:t>obu</a:t>
            </a:r>
            <a:r>
              <a:rPr lang="en-GB" dirty="0"/>
              <a:t> </a:t>
            </a:r>
            <a:r>
              <a:rPr lang="en-GB" dirty="0" err="1"/>
              <a:t>typów</a:t>
            </a:r>
            <a:r>
              <a:rPr lang="en-GB" dirty="0"/>
              <a:t> </a:t>
            </a:r>
            <a:r>
              <a:rPr lang="en-GB" dirty="0" err="1"/>
              <a:t>klasyfikacji</a:t>
            </a:r>
            <a:r>
              <a:rPr lang="en-GB" dirty="0"/>
              <a:t> w </a:t>
            </a:r>
            <a:r>
              <a:rPr lang="en-GB" dirty="0" err="1"/>
              <a:t>kontekście</a:t>
            </a:r>
            <a:r>
              <a:rPr lang="en-GB" dirty="0"/>
              <a:t> </a:t>
            </a:r>
            <a:r>
              <a:rPr lang="en-GB" dirty="0" err="1"/>
              <a:t>przemysłowym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43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7B64-FD00-BB7D-6F88-732C947D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Klasyfikacja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04BA-5D21-7435-B984-07B822CB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polega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przypisaniu</a:t>
            </a:r>
            <a:r>
              <a:rPr lang="en-GB" dirty="0"/>
              <a:t> </a:t>
            </a:r>
            <a:r>
              <a:rPr lang="en-GB" dirty="0" err="1"/>
              <a:t>obiektów</a:t>
            </a:r>
            <a:r>
              <a:rPr lang="en-GB" dirty="0"/>
              <a:t> do </a:t>
            </a:r>
            <a:r>
              <a:rPr lang="en-GB" dirty="0" err="1"/>
              <a:t>wcześniej</a:t>
            </a:r>
            <a:r>
              <a:rPr lang="en-GB" dirty="0"/>
              <a:t> </a:t>
            </a:r>
            <a:r>
              <a:rPr lang="en-GB" dirty="0" err="1"/>
              <a:t>określonych</a:t>
            </a:r>
            <a:r>
              <a:rPr lang="en-GB" dirty="0"/>
              <a:t> </a:t>
            </a:r>
            <a:r>
              <a:rPr lang="en-GB" dirty="0" err="1"/>
              <a:t>kategorii</a:t>
            </a:r>
            <a:r>
              <a:rPr lang="en-GB" dirty="0"/>
              <a:t>. Model </a:t>
            </a:r>
            <a:r>
              <a:rPr lang="en-GB" dirty="0" err="1"/>
              <a:t>klasyfikacyjny</a:t>
            </a:r>
            <a:r>
              <a:rPr lang="en-GB" dirty="0"/>
              <a:t> jest </a:t>
            </a:r>
            <a:r>
              <a:rPr lang="en-GB" dirty="0" err="1"/>
              <a:t>trenowany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przypisane</a:t>
            </a:r>
            <a:r>
              <a:rPr lang="en-GB" dirty="0"/>
              <a:t> do </a:t>
            </a:r>
            <a:r>
              <a:rPr lang="en-GB" dirty="0" err="1"/>
              <a:t>konkretnych</a:t>
            </a:r>
            <a:r>
              <a:rPr lang="en-GB" dirty="0"/>
              <a:t> </a:t>
            </a:r>
            <a:r>
              <a:rPr lang="en-GB" dirty="0" err="1"/>
              <a:t>grup</a:t>
            </a:r>
            <a:r>
              <a:rPr lang="en-GB" dirty="0"/>
              <a:t>, a </a:t>
            </a:r>
            <a:r>
              <a:rPr lang="en-GB" dirty="0" err="1"/>
              <a:t>jego</a:t>
            </a:r>
            <a:r>
              <a:rPr lang="en-GB" dirty="0"/>
              <a:t> </a:t>
            </a:r>
            <a:r>
              <a:rPr lang="en-GB" dirty="0" err="1"/>
              <a:t>celem</a:t>
            </a:r>
            <a:r>
              <a:rPr lang="en-GB" dirty="0"/>
              <a:t> jest </a:t>
            </a:r>
            <a:r>
              <a:rPr lang="en-GB" dirty="0" err="1"/>
              <a:t>nauczenie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jak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 </a:t>
            </a:r>
            <a:r>
              <a:rPr lang="en-GB" dirty="0" err="1"/>
              <a:t>rozróżniać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cech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wejściowych</a:t>
            </a:r>
            <a:r>
              <a:rPr lang="en-GB" dirty="0"/>
              <a:t>. </a:t>
            </a:r>
            <a:r>
              <a:rPr lang="en-GB" dirty="0" err="1"/>
              <a:t>Później</a:t>
            </a:r>
            <a:r>
              <a:rPr lang="en-GB" dirty="0"/>
              <a:t>, </a:t>
            </a:r>
            <a:r>
              <a:rPr lang="en-GB" dirty="0" err="1"/>
              <a:t>gdy</a:t>
            </a:r>
            <a:r>
              <a:rPr lang="en-GB" dirty="0"/>
              <a:t> </a:t>
            </a:r>
            <a:r>
              <a:rPr lang="en-GB" dirty="0" err="1"/>
              <a:t>otrzyma</a:t>
            </a:r>
            <a:r>
              <a:rPr lang="en-GB" dirty="0"/>
              <a:t> </a:t>
            </a:r>
            <a:r>
              <a:rPr lang="en-GB" dirty="0" err="1"/>
              <a:t>nowy</a:t>
            </a:r>
            <a:r>
              <a:rPr lang="en-GB" dirty="0"/>
              <a:t>, </a:t>
            </a:r>
            <a:r>
              <a:rPr lang="en-GB" dirty="0" err="1"/>
              <a:t>nieoznaczony</a:t>
            </a:r>
            <a:r>
              <a:rPr lang="en-GB" dirty="0"/>
              <a:t> </a:t>
            </a:r>
            <a:r>
              <a:rPr lang="en-GB" dirty="0" err="1"/>
              <a:t>obiekt</a:t>
            </a:r>
            <a:r>
              <a:rPr lang="en-GB" dirty="0"/>
              <a:t>, model </a:t>
            </a:r>
            <a:r>
              <a:rPr lang="en-GB" dirty="0" err="1"/>
              <a:t>próbuje</a:t>
            </a:r>
            <a:r>
              <a:rPr lang="en-GB" dirty="0"/>
              <a:t> </a:t>
            </a:r>
            <a:r>
              <a:rPr lang="en-GB" dirty="0" err="1"/>
              <a:t>przypisać</a:t>
            </a:r>
            <a:r>
              <a:rPr lang="en-GB" dirty="0"/>
              <a:t> go do </a:t>
            </a:r>
            <a:r>
              <a:rPr lang="en-GB" dirty="0" err="1"/>
              <a:t>jednej</a:t>
            </a:r>
            <a:r>
              <a:rPr lang="en-GB" dirty="0"/>
              <a:t> z </a:t>
            </a:r>
            <a:r>
              <a:rPr lang="en-GB" dirty="0" err="1"/>
              <a:t>poznanych</a:t>
            </a:r>
            <a:r>
              <a:rPr lang="en-GB" dirty="0"/>
              <a:t> </a:t>
            </a:r>
            <a:r>
              <a:rPr lang="en-GB" dirty="0" err="1"/>
              <a:t>kategorii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Przykład</a:t>
            </a:r>
            <a:r>
              <a:rPr lang="en-GB" b="1" dirty="0"/>
              <a:t> </a:t>
            </a:r>
            <a:r>
              <a:rPr lang="en-GB" b="1" dirty="0" err="1"/>
              <a:t>prosty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maili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„spam” </a:t>
            </a:r>
            <a:r>
              <a:rPr lang="en-GB" dirty="0" err="1"/>
              <a:t>i</a:t>
            </a:r>
            <a:r>
              <a:rPr lang="en-GB" dirty="0"/>
              <a:t> „</a:t>
            </a:r>
            <a:r>
              <a:rPr lang="en-GB" dirty="0" err="1"/>
              <a:t>nie</a:t>
            </a:r>
            <a:r>
              <a:rPr lang="en-GB" dirty="0"/>
              <a:t>-spam”. </a:t>
            </a: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klasyfikacji</a:t>
            </a:r>
            <a:r>
              <a:rPr lang="en-GB" dirty="0"/>
              <a:t> </a:t>
            </a:r>
            <a:r>
              <a:rPr lang="en-GB" dirty="0" err="1"/>
              <a:t>możemy</a:t>
            </a:r>
            <a:r>
              <a:rPr lang="en-GB" dirty="0"/>
              <a:t> </a:t>
            </a:r>
            <a:r>
              <a:rPr lang="en-GB" dirty="0" err="1"/>
              <a:t>szybko</a:t>
            </a:r>
            <a:r>
              <a:rPr lang="en-GB" dirty="0"/>
              <a:t> </a:t>
            </a:r>
            <a:r>
              <a:rPr lang="en-GB" dirty="0" err="1"/>
              <a:t>oddzielić</a:t>
            </a:r>
            <a:r>
              <a:rPr lang="en-GB" dirty="0"/>
              <a:t> </a:t>
            </a:r>
            <a:r>
              <a:rPr lang="en-GB" dirty="0" err="1"/>
              <a:t>niechciane</a:t>
            </a:r>
            <a:r>
              <a:rPr lang="en-GB" dirty="0"/>
              <a:t> </a:t>
            </a:r>
            <a:r>
              <a:rPr lang="en-GB" dirty="0" err="1"/>
              <a:t>wiadomości</a:t>
            </a:r>
            <a:r>
              <a:rPr lang="en-GB" dirty="0"/>
              <a:t> od </a:t>
            </a:r>
            <a:r>
              <a:rPr lang="en-GB" dirty="0" err="1"/>
              <a:t>ważnych</a:t>
            </a:r>
            <a:r>
              <a:rPr lang="en-GB" dirty="0"/>
              <a:t>, co </a:t>
            </a:r>
            <a:r>
              <a:rPr lang="en-GB" dirty="0" err="1"/>
              <a:t>znacznie</a:t>
            </a:r>
            <a:r>
              <a:rPr lang="en-GB" dirty="0"/>
              <a:t> </a:t>
            </a:r>
            <a:r>
              <a:rPr lang="en-GB" dirty="0" err="1"/>
              <a:t>usprawnia</a:t>
            </a:r>
            <a:r>
              <a:rPr lang="en-GB" dirty="0"/>
              <a:t> </a:t>
            </a:r>
            <a:r>
              <a:rPr lang="en-GB" dirty="0" err="1"/>
              <a:t>komunikację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pomaga</a:t>
            </a:r>
            <a:r>
              <a:rPr lang="en-GB" dirty="0"/>
              <a:t> </a:t>
            </a:r>
            <a:r>
              <a:rPr lang="en-GB" dirty="0" err="1"/>
              <a:t>uniknąć</a:t>
            </a:r>
            <a:r>
              <a:rPr lang="en-GB" dirty="0"/>
              <a:t> </a:t>
            </a:r>
            <a:r>
              <a:rPr lang="en-GB" dirty="0" err="1"/>
              <a:t>potencjalnych</a:t>
            </a:r>
            <a:r>
              <a:rPr lang="en-GB" dirty="0"/>
              <a:t> </a:t>
            </a:r>
            <a:r>
              <a:rPr lang="en-GB" dirty="0" err="1"/>
              <a:t>zagrożeń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Przykład</a:t>
            </a:r>
            <a:r>
              <a:rPr lang="en-GB" b="1" dirty="0"/>
              <a:t> </a:t>
            </a:r>
            <a:r>
              <a:rPr lang="en-GB" b="1" dirty="0" err="1"/>
              <a:t>bardziej</a:t>
            </a:r>
            <a:r>
              <a:rPr lang="en-GB" b="1" dirty="0"/>
              <a:t> </a:t>
            </a:r>
            <a:r>
              <a:rPr lang="en-GB" b="1" dirty="0" err="1"/>
              <a:t>zaawansowany</a:t>
            </a:r>
            <a:r>
              <a:rPr lang="en-GB" b="1" dirty="0"/>
              <a:t>:</a:t>
            </a:r>
            <a:r>
              <a:rPr lang="en-GB" dirty="0"/>
              <a:t> W </a:t>
            </a:r>
            <a:r>
              <a:rPr lang="en-GB" dirty="0" err="1"/>
              <a:t>systemach</a:t>
            </a:r>
            <a:r>
              <a:rPr lang="en-GB" dirty="0"/>
              <a:t> </a:t>
            </a:r>
            <a:r>
              <a:rPr lang="en-GB" dirty="0" err="1"/>
              <a:t>bezpieczeństwa</a:t>
            </a:r>
            <a:r>
              <a:rPr lang="en-GB" dirty="0"/>
              <a:t> </a:t>
            </a:r>
            <a:r>
              <a:rPr lang="en-GB" dirty="0" err="1"/>
              <a:t>rozpoznawanie</a:t>
            </a:r>
            <a:r>
              <a:rPr lang="en-GB" dirty="0"/>
              <a:t> </a:t>
            </a:r>
            <a:r>
              <a:rPr lang="en-GB" dirty="0" err="1"/>
              <a:t>twarzy</a:t>
            </a:r>
            <a:r>
              <a:rPr lang="en-GB" dirty="0"/>
              <a:t> </a:t>
            </a:r>
            <a:r>
              <a:rPr lang="en-GB" dirty="0" err="1"/>
              <a:t>działa</a:t>
            </a:r>
            <a:r>
              <a:rPr lang="en-GB" dirty="0"/>
              <a:t> </a:t>
            </a:r>
            <a:r>
              <a:rPr lang="en-GB" dirty="0" err="1"/>
              <a:t>dzięki</a:t>
            </a:r>
            <a:r>
              <a:rPr lang="en-GB" dirty="0"/>
              <a:t> </a:t>
            </a:r>
            <a:r>
              <a:rPr lang="en-GB" dirty="0" err="1"/>
              <a:t>klasyfikacji</a:t>
            </a:r>
            <a:r>
              <a:rPr lang="en-GB" dirty="0"/>
              <a:t> </a:t>
            </a:r>
            <a:r>
              <a:rPr lang="en-GB" dirty="0" err="1"/>
              <a:t>obrazów</a:t>
            </a:r>
            <a:r>
              <a:rPr lang="en-GB" dirty="0"/>
              <a:t>. </a:t>
            </a: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klasyfikacyjne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identyfikować</a:t>
            </a:r>
            <a:r>
              <a:rPr lang="en-GB" dirty="0"/>
              <a:t> </a:t>
            </a:r>
            <a:r>
              <a:rPr lang="en-GB" dirty="0" err="1"/>
              <a:t>osoby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zdjęć</a:t>
            </a:r>
            <a:r>
              <a:rPr lang="en-GB" dirty="0"/>
              <a:t> </a:t>
            </a:r>
            <a:r>
              <a:rPr lang="en-GB" dirty="0" err="1"/>
              <a:t>twarzy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dopasowywać</a:t>
            </a:r>
            <a:r>
              <a:rPr lang="en-GB" dirty="0"/>
              <a:t> je do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zapisanych</a:t>
            </a:r>
            <a:r>
              <a:rPr lang="en-GB" dirty="0"/>
              <a:t> w </a:t>
            </a:r>
            <a:r>
              <a:rPr lang="en-GB" dirty="0" err="1"/>
              <a:t>bazach</a:t>
            </a:r>
            <a:r>
              <a:rPr lang="en-GB" dirty="0"/>
              <a:t>, np. </a:t>
            </a:r>
            <a:r>
              <a:rPr lang="en-GB" dirty="0" err="1"/>
              <a:t>przy</a:t>
            </a:r>
            <a:r>
              <a:rPr lang="en-GB" dirty="0"/>
              <a:t> </a:t>
            </a:r>
            <a:r>
              <a:rPr lang="en-GB" dirty="0" err="1"/>
              <a:t>odprawach</a:t>
            </a:r>
            <a:r>
              <a:rPr lang="en-GB" dirty="0"/>
              <a:t> </a:t>
            </a:r>
            <a:r>
              <a:rPr lang="en-GB" dirty="0" err="1"/>
              <a:t>lotniskowych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w </a:t>
            </a:r>
            <a:r>
              <a:rPr lang="en-GB" dirty="0" err="1"/>
              <a:t>systemach</a:t>
            </a:r>
            <a:r>
              <a:rPr lang="en-GB" dirty="0"/>
              <a:t> </a:t>
            </a:r>
            <a:r>
              <a:rPr lang="en-GB" dirty="0" err="1"/>
              <a:t>kontroli</a:t>
            </a:r>
            <a:r>
              <a:rPr lang="en-GB" dirty="0"/>
              <a:t> </a:t>
            </a:r>
            <a:r>
              <a:rPr lang="en-GB" dirty="0" err="1"/>
              <a:t>dostępu</a:t>
            </a:r>
            <a:r>
              <a:rPr lang="en-GB" dirty="0"/>
              <a:t>.</a:t>
            </a:r>
          </a:p>
          <a:p>
            <a:r>
              <a:rPr lang="en-GB" b="1" dirty="0"/>
              <a:t>W </a:t>
            </a:r>
            <a:r>
              <a:rPr lang="en-GB" b="1" dirty="0" err="1"/>
              <a:t>skrócie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pomaga</a:t>
            </a:r>
            <a:r>
              <a:rPr lang="en-GB" dirty="0"/>
              <a:t> w </a:t>
            </a:r>
            <a:r>
              <a:rPr lang="en-GB" dirty="0" err="1"/>
              <a:t>porządkowaniu</a:t>
            </a:r>
            <a:r>
              <a:rPr lang="en-GB" dirty="0"/>
              <a:t> </a:t>
            </a:r>
            <a:r>
              <a:rPr lang="en-GB" dirty="0" err="1"/>
              <a:t>informacji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szybkim</a:t>
            </a:r>
            <a:r>
              <a:rPr lang="en-GB" dirty="0"/>
              <a:t> </a:t>
            </a:r>
            <a:r>
              <a:rPr lang="en-GB" dirty="0" err="1"/>
              <a:t>podejmowaniu</a:t>
            </a:r>
            <a:r>
              <a:rPr lang="en-GB" dirty="0"/>
              <a:t> </a:t>
            </a:r>
            <a:r>
              <a:rPr lang="en-GB" dirty="0" err="1"/>
              <a:t>decyzji</a:t>
            </a:r>
            <a:r>
              <a:rPr lang="en-GB" dirty="0"/>
              <a:t>. W </a:t>
            </a:r>
            <a:r>
              <a:rPr lang="en-GB" dirty="0" err="1"/>
              <a:t>przemyśle</a:t>
            </a:r>
            <a:r>
              <a:rPr lang="en-GB" dirty="0"/>
              <a:t>, </a:t>
            </a:r>
            <a:r>
              <a:rPr lang="en-GB" dirty="0" err="1"/>
              <a:t>medycynie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innych</a:t>
            </a:r>
            <a:r>
              <a:rPr lang="en-GB" dirty="0"/>
              <a:t> </a:t>
            </a:r>
            <a:r>
              <a:rPr lang="en-GB" dirty="0" err="1"/>
              <a:t>branżach</a:t>
            </a:r>
            <a:r>
              <a:rPr lang="en-GB" dirty="0"/>
              <a:t> </a:t>
            </a:r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umożliwia</a:t>
            </a:r>
            <a:r>
              <a:rPr lang="en-GB" dirty="0"/>
              <a:t> </a:t>
            </a:r>
            <a:r>
              <a:rPr lang="en-GB" dirty="0" err="1"/>
              <a:t>sprawną</a:t>
            </a:r>
            <a:r>
              <a:rPr lang="en-GB" dirty="0"/>
              <a:t> </a:t>
            </a:r>
            <a:r>
              <a:rPr lang="en-GB" dirty="0" err="1"/>
              <a:t>automatyzację</a:t>
            </a:r>
            <a:r>
              <a:rPr lang="en-GB" dirty="0"/>
              <a:t>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zadań</a:t>
            </a:r>
            <a:r>
              <a:rPr lang="en-GB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79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80A8-044E-E797-D779-A1CD91C7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kwalifikacji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4B90-8B20-6F5F-9CF5-45E13A49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 err="1"/>
              <a:t>Klasyfikacja</a:t>
            </a:r>
            <a:r>
              <a:rPr lang="en-GB" sz="1600" dirty="0"/>
              <a:t> </a:t>
            </a:r>
            <a:r>
              <a:rPr lang="en-GB" sz="1600" dirty="0" err="1"/>
              <a:t>znajduje</a:t>
            </a:r>
            <a:r>
              <a:rPr lang="en-GB" sz="1600" dirty="0"/>
              <a:t> </a:t>
            </a:r>
            <a:r>
              <a:rPr lang="en-GB" sz="1600" dirty="0" err="1"/>
              <a:t>wiele</a:t>
            </a:r>
            <a:r>
              <a:rPr lang="en-GB" sz="1600" dirty="0"/>
              <a:t> </a:t>
            </a:r>
            <a:r>
              <a:rPr lang="en-GB" sz="1600" dirty="0" err="1"/>
              <a:t>praktycznych</a:t>
            </a:r>
            <a:r>
              <a:rPr lang="en-GB" sz="1600" dirty="0"/>
              <a:t> </a:t>
            </a:r>
            <a:r>
              <a:rPr lang="en-GB" sz="1600" dirty="0" err="1"/>
              <a:t>zastosowań</a:t>
            </a:r>
            <a:r>
              <a:rPr lang="en-GB" sz="1600" dirty="0"/>
              <a:t>, </a:t>
            </a:r>
            <a:r>
              <a:rPr lang="en-GB" sz="1600" dirty="0" err="1"/>
              <a:t>które</a:t>
            </a:r>
            <a:r>
              <a:rPr lang="en-GB" sz="1600" dirty="0"/>
              <a:t> </a:t>
            </a:r>
            <a:r>
              <a:rPr lang="en-GB" sz="1600" dirty="0" err="1"/>
              <a:t>możemy</a:t>
            </a:r>
            <a:r>
              <a:rPr lang="en-GB" sz="1600" dirty="0"/>
              <a:t> </a:t>
            </a:r>
            <a:r>
              <a:rPr lang="en-GB" sz="1600" dirty="0" err="1"/>
              <a:t>zaobserwować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co </a:t>
            </a:r>
            <a:r>
              <a:rPr lang="en-GB" sz="1600" dirty="0" err="1"/>
              <a:t>dzień</a:t>
            </a:r>
            <a:r>
              <a:rPr lang="en-GB" sz="1600" dirty="0"/>
              <a:t>. Oto </a:t>
            </a:r>
            <a:r>
              <a:rPr lang="en-GB" sz="1600" dirty="0" err="1"/>
              <a:t>kilka</a:t>
            </a:r>
            <a:r>
              <a:rPr lang="en-GB" sz="1600" dirty="0"/>
              <a:t> </a:t>
            </a:r>
            <a:r>
              <a:rPr lang="en-GB" sz="1600" dirty="0" err="1"/>
              <a:t>przykładów</a:t>
            </a:r>
            <a:r>
              <a:rPr lang="en-GB" sz="1600" dirty="0"/>
              <a:t>, </a:t>
            </a:r>
            <a:r>
              <a:rPr lang="en-GB" sz="1600" dirty="0" err="1"/>
              <a:t>które</a:t>
            </a:r>
            <a:r>
              <a:rPr lang="en-GB" sz="1600" dirty="0"/>
              <a:t> </a:t>
            </a:r>
            <a:r>
              <a:rPr lang="en-GB" sz="1600" dirty="0" err="1"/>
              <a:t>pokazują</a:t>
            </a:r>
            <a:r>
              <a:rPr lang="en-GB" sz="1600" dirty="0"/>
              <a:t>, jak </a:t>
            </a:r>
            <a:r>
              <a:rPr lang="en-GB" sz="1600" dirty="0" err="1"/>
              <a:t>klasyfikacja</a:t>
            </a:r>
            <a:r>
              <a:rPr lang="en-GB" sz="1600" dirty="0"/>
              <a:t> </a:t>
            </a:r>
            <a:r>
              <a:rPr lang="en-GB" sz="1600" dirty="0" err="1"/>
              <a:t>może</a:t>
            </a:r>
            <a:r>
              <a:rPr lang="en-GB" sz="1600" dirty="0"/>
              <a:t> </a:t>
            </a:r>
            <a:r>
              <a:rPr lang="en-GB" sz="1600" dirty="0" err="1"/>
              <a:t>pomagać</a:t>
            </a:r>
            <a:r>
              <a:rPr lang="en-GB" sz="1600" dirty="0"/>
              <a:t> w </a:t>
            </a:r>
            <a:r>
              <a:rPr lang="en-GB" sz="1600" dirty="0" err="1"/>
              <a:t>różnych</a:t>
            </a:r>
            <a:r>
              <a:rPr lang="en-GB" sz="1600" dirty="0"/>
              <a:t> </a:t>
            </a:r>
            <a:r>
              <a:rPr lang="en-GB" sz="1600" dirty="0" err="1"/>
              <a:t>dziedzinach</a:t>
            </a:r>
            <a:r>
              <a:rPr lang="en-GB" sz="1600" dirty="0"/>
              <a:t> </a:t>
            </a:r>
            <a:r>
              <a:rPr lang="en-GB" sz="1600" dirty="0" err="1"/>
              <a:t>życia</a:t>
            </a:r>
            <a:r>
              <a:rPr lang="en-GB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/>
              <a:t>Rozpoznawanie</a:t>
            </a:r>
            <a:r>
              <a:rPr lang="en-GB" sz="1600" b="1" dirty="0"/>
              <a:t> </a:t>
            </a:r>
            <a:r>
              <a:rPr lang="en-GB" sz="1600" b="1" dirty="0" err="1"/>
              <a:t>twarzy</a:t>
            </a:r>
            <a:r>
              <a:rPr lang="en-GB" sz="1600" b="1" dirty="0"/>
              <a:t>:</a:t>
            </a:r>
            <a:r>
              <a:rPr lang="en-GB" sz="1600" dirty="0"/>
              <a:t> </a:t>
            </a:r>
            <a:r>
              <a:rPr lang="en-GB" sz="1600" dirty="0" err="1"/>
              <a:t>Wspomniany</a:t>
            </a:r>
            <a:r>
              <a:rPr lang="en-GB" sz="1600" dirty="0"/>
              <a:t> </a:t>
            </a:r>
            <a:r>
              <a:rPr lang="en-GB" sz="1600" dirty="0" err="1"/>
              <a:t>wcześniej</a:t>
            </a:r>
            <a:r>
              <a:rPr lang="en-GB" sz="1600" dirty="0"/>
              <a:t> </a:t>
            </a:r>
            <a:r>
              <a:rPr lang="en-GB" sz="1600" dirty="0" err="1"/>
              <a:t>przykład</a:t>
            </a:r>
            <a:r>
              <a:rPr lang="en-GB" sz="1600" dirty="0"/>
              <a:t> </a:t>
            </a:r>
            <a:r>
              <a:rPr lang="en-GB" sz="1600" dirty="0" err="1"/>
              <a:t>rozpoznawania</a:t>
            </a:r>
            <a:r>
              <a:rPr lang="en-GB" sz="1600" dirty="0"/>
              <a:t> </a:t>
            </a:r>
            <a:r>
              <a:rPr lang="en-GB" sz="1600" dirty="0" err="1"/>
              <a:t>twarzy</a:t>
            </a:r>
            <a:r>
              <a:rPr lang="en-GB" sz="1600" dirty="0"/>
              <a:t>. </a:t>
            </a:r>
            <a:r>
              <a:rPr lang="en-GB" sz="1600" dirty="0" err="1"/>
              <a:t>Używa</a:t>
            </a:r>
            <a:r>
              <a:rPr lang="en-GB" sz="1600" dirty="0"/>
              <a:t> </a:t>
            </a:r>
            <a:r>
              <a:rPr lang="en-GB" sz="1600" dirty="0" err="1"/>
              <a:t>się</a:t>
            </a:r>
            <a:r>
              <a:rPr lang="en-GB" sz="1600" dirty="0"/>
              <a:t> go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przykład</a:t>
            </a:r>
            <a:r>
              <a:rPr lang="en-GB" sz="1600" dirty="0"/>
              <a:t> w </a:t>
            </a:r>
            <a:r>
              <a:rPr lang="en-GB" sz="1600" dirty="0" err="1"/>
              <a:t>aplikacjach</a:t>
            </a:r>
            <a:r>
              <a:rPr lang="en-GB" sz="1600" dirty="0"/>
              <a:t> </a:t>
            </a:r>
            <a:r>
              <a:rPr lang="en-GB" sz="1600" dirty="0" err="1"/>
              <a:t>zabezpieczeń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dostępu</a:t>
            </a:r>
            <a:r>
              <a:rPr lang="en-GB" sz="1600" dirty="0"/>
              <a:t> – </a:t>
            </a:r>
            <a:r>
              <a:rPr lang="en-GB" sz="1600" dirty="0" err="1"/>
              <a:t>nasze</a:t>
            </a:r>
            <a:r>
              <a:rPr lang="en-GB" sz="1600" dirty="0"/>
              <a:t> </a:t>
            </a:r>
            <a:r>
              <a:rPr lang="en-GB" sz="1600" dirty="0" err="1"/>
              <a:t>smartfony</a:t>
            </a:r>
            <a:r>
              <a:rPr lang="en-GB" sz="1600" dirty="0"/>
              <a:t> </a:t>
            </a:r>
            <a:r>
              <a:rPr lang="en-GB" sz="1600" dirty="0" err="1"/>
              <a:t>często</a:t>
            </a:r>
            <a:r>
              <a:rPr lang="en-GB" sz="1600" dirty="0"/>
              <a:t> </a:t>
            </a:r>
            <a:r>
              <a:rPr lang="en-GB" sz="1600" dirty="0" err="1"/>
              <a:t>mają</a:t>
            </a:r>
            <a:r>
              <a:rPr lang="en-GB" sz="1600" dirty="0"/>
              <a:t> system </a:t>
            </a:r>
            <a:r>
              <a:rPr lang="en-GB" sz="1600" dirty="0" err="1"/>
              <a:t>rozpoznawania</a:t>
            </a:r>
            <a:r>
              <a:rPr lang="en-GB" sz="1600" dirty="0"/>
              <a:t> </a:t>
            </a:r>
            <a:r>
              <a:rPr lang="en-GB" sz="1600" dirty="0" err="1"/>
              <a:t>twarzy</a:t>
            </a:r>
            <a:r>
              <a:rPr lang="en-GB" sz="1600" dirty="0"/>
              <a:t>, </a:t>
            </a:r>
            <a:r>
              <a:rPr lang="en-GB" sz="1600" dirty="0" err="1"/>
              <a:t>który</a:t>
            </a:r>
            <a:r>
              <a:rPr lang="en-GB" sz="1600" dirty="0"/>
              <a:t> </a:t>
            </a:r>
            <a:r>
              <a:rPr lang="en-GB" sz="1600" dirty="0" err="1"/>
              <a:t>pozwala</a:t>
            </a:r>
            <a:r>
              <a:rPr lang="en-GB" sz="1600" dirty="0"/>
              <a:t> </a:t>
            </a:r>
            <a:r>
              <a:rPr lang="en-GB" sz="1600" dirty="0" err="1"/>
              <a:t>odblokować</a:t>
            </a:r>
            <a:r>
              <a:rPr lang="en-GB" sz="1600" dirty="0"/>
              <a:t> </a:t>
            </a:r>
            <a:r>
              <a:rPr lang="en-GB" sz="1600" dirty="0" err="1"/>
              <a:t>urządzenie</a:t>
            </a:r>
            <a:r>
              <a:rPr lang="en-GB" sz="1600" dirty="0"/>
              <a:t> </a:t>
            </a:r>
            <a:r>
              <a:rPr lang="en-GB" sz="1600" dirty="0" err="1"/>
              <a:t>tylko</a:t>
            </a:r>
            <a:r>
              <a:rPr lang="en-GB" sz="1600" dirty="0"/>
              <a:t> </a:t>
            </a:r>
            <a:r>
              <a:rPr lang="en-GB" sz="1600" dirty="0" err="1"/>
              <a:t>właścicielowi</a:t>
            </a:r>
            <a:r>
              <a:rPr lang="en-GB" sz="1600" dirty="0"/>
              <a:t>. W </a:t>
            </a:r>
            <a:r>
              <a:rPr lang="en-GB" sz="1600" dirty="0" err="1"/>
              <a:t>systemach</a:t>
            </a:r>
            <a:r>
              <a:rPr lang="en-GB" sz="1600" dirty="0"/>
              <a:t> </a:t>
            </a:r>
            <a:r>
              <a:rPr lang="en-GB" sz="1600" dirty="0" err="1"/>
              <a:t>monitoringu</a:t>
            </a:r>
            <a:r>
              <a:rPr lang="en-GB" sz="1600" dirty="0"/>
              <a:t> </a:t>
            </a:r>
            <a:r>
              <a:rPr lang="en-GB" sz="1600" dirty="0" err="1"/>
              <a:t>również</a:t>
            </a:r>
            <a:r>
              <a:rPr lang="en-GB" sz="1600" dirty="0"/>
              <a:t> </a:t>
            </a:r>
            <a:r>
              <a:rPr lang="en-GB" sz="1600" dirty="0" err="1"/>
              <a:t>stosuje</a:t>
            </a:r>
            <a:r>
              <a:rPr lang="en-GB" sz="1600" dirty="0"/>
              <a:t> </a:t>
            </a:r>
            <a:r>
              <a:rPr lang="en-GB" sz="1600" dirty="0" err="1"/>
              <a:t>się</a:t>
            </a:r>
            <a:r>
              <a:rPr lang="en-GB" sz="1600" dirty="0"/>
              <a:t> </a:t>
            </a:r>
            <a:r>
              <a:rPr lang="en-GB" sz="1600" dirty="0" err="1"/>
              <a:t>rozpoznawanie</a:t>
            </a:r>
            <a:r>
              <a:rPr lang="en-GB" sz="1600" dirty="0"/>
              <a:t> </a:t>
            </a:r>
            <a:r>
              <a:rPr lang="en-GB" sz="1600" dirty="0" err="1"/>
              <a:t>twarzy</a:t>
            </a:r>
            <a:r>
              <a:rPr lang="en-GB" sz="1600" dirty="0"/>
              <a:t> do </a:t>
            </a:r>
            <a:r>
              <a:rPr lang="en-GB" sz="1600" dirty="0" err="1"/>
              <a:t>identyfikacji</a:t>
            </a:r>
            <a:r>
              <a:rPr lang="en-GB" sz="1600" dirty="0"/>
              <a:t> </a:t>
            </a:r>
            <a:r>
              <a:rPr lang="en-GB" sz="1600" dirty="0" err="1"/>
              <a:t>osób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/>
              <a:t>Klasyfikacja</a:t>
            </a:r>
            <a:r>
              <a:rPr lang="en-GB" sz="1600" b="1" dirty="0"/>
              <a:t> </a:t>
            </a:r>
            <a:r>
              <a:rPr lang="en-GB" sz="1600" b="1" dirty="0" err="1"/>
              <a:t>dokumentów</a:t>
            </a:r>
            <a:r>
              <a:rPr lang="en-GB" sz="1600" b="1" dirty="0"/>
              <a:t>:</a:t>
            </a:r>
            <a:r>
              <a:rPr lang="en-GB" sz="1600" dirty="0"/>
              <a:t> W </a:t>
            </a:r>
            <a:r>
              <a:rPr lang="en-GB" sz="1600" dirty="0" err="1"/>
              <a:t>dużych</a:t>
            </a:r>
            <a:r>
              <a:rPr lang="en-GB" sz="1600" dirty="0"/>
              <a:t> </a:t>
            </a:r>
            <a:r>
              <a:rPr lang="en-GB" sz="1600" dirty="0" err="1"/>
              <a:t>firmach</a:t>
            </a:r>
            <a:r>
              <a:rPr lang="en-GB" sz="1600" dirty="0"/>
              <a:t>, </a:t>
            </a:r>
            <a:r>
              <a:rPr lang="en-GB" sz="1600" dirty="0" err="1"/>
              <a:t>gdzie</a:t>
            </a:r>
            <a:r>
              <a:rPr lang="en-GB" sz="1600" dirty="0"/>
              <a:t> jest </a:t>
            </a:r>
            <a:r>
              <a:rPr lang="en-GB" sz="1600" dirty="0" err="1"/>
              <a:t>ogromna</a:t>
            </a:r>
            <a:r>
              <a:rPr lang="en-GB" sz="1600" dirty="0"/>
              <a:t> </a:t>
            </a:r>
            <a:r>
              <a:rPr lang="en-GB" sz="1600" dirty="0" err="1"/>
              <a:t>liczba</a:t>
            </a:r>
            <a:r>
              <a:rPr lang="en-GB" sz="1600" dirty="0"/>
              <a:t> </a:t>
            </a:r>
            <a:r>
              <a:rPr lang="en-GB" sz="1600" dirty="0" err="1"/>
              <a:t>dokumentów</a:t>
            </a:r>
            <a:r>
              <a:rPr lang="en-GB" sz="1600" dirty="0"/>
              <a:t>, </a:t>
            </a:r>
            <a:r>
              <a:rPr lang="en-GB" sz="1600" dirty="0" err="1"/>
              <a:t>klasyfikacja</a:t>
            </a:r>
            <a:r>
              <a:rPr lang="en-GB" sz="1600" dirty="0"/>
              <a:t> jest </a:t>
            </a:r>
            <a:r>
              <a:rPr lang="en-GB" sz="1600" dirty="0" err="1"/>
              <a:t>używana</a:t>
            </a:r>
            <a:r>
              <a:rPr lang="en-GB" sz="1600" dirty="0"/>
              <a:t> do </a:t>
            </a:r>
            <a:r>
              <a:rPr lang="en-GB" sz="1600" dirty="0" err="1"/>
              <a:t>porządkowania</a:t>
            </a:r>
            <a:r>
              <a:rPr lang="en-GB" sz="1600" dirty="0"/>
              <a:t>, </a:t>
            </a:r>
            <a:r>
              <a:rPr lang="en-GB" sz="1600" dirty="0" err="1"/>
              <a:t>katalogowania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automatycznego</a:t>
            </a:r>
            <a:r>
              <a:rPr lang="en-GB" sz="1600" dirty="0"/>
              <a:t> </a:t>
            </a:r>
            <a:r>
              <a:rPr lang="en-GB" sz="1600" dirty="0" err="1"/>
              <a:t>wyszukiwania</a:t>
            </a:r>
            <a:r>
              <a:rPr lang="en-GB" sz="1600" dirty="0"/>
              <a:t> </a:t>
            </a:r>
            <a:r>
              <a:rPr lang="en-GB" sz="1600" dirty="0" err="1"/>
              <a:t>informacji</a:t>
            </a:r>
            <a:r>
              <a:rPr lang="en-GB" sz="1600" dirty="0"/>
              <a:t>. </a:t>
            </a:r>
            <a:r>
              <a:rPr lang="en-GB" sz="1600" dirty="0" err="1"/>
              <a:t>Algorytmy</a:t>
            </a:r>
            <a:r>
              <a:rPr lang="en-GB" sz="1600" dirty="0"/>
              <a:t> </a:t>
            </a:r>
            <a:r>
              <a:rPr lang="en-GB" sz="1600" dirty="0" err="1"/>
              <a:t>mogą</a:t>
            </a:r>
            <a:r>
              <a:rPr lang="en-GB" sz="1600" dirty="0"/>
              <a:t> </a:t>
            </a:r>
            <a:r>
              <a:rPr lang="en-GB" sz="1600" dirty="0" err="1"/>
              <a:t>klasyfikować</a:t>
            </a:r>
            <a:r>
              <a:rPr lang="en-GB" sz="1600" dirty="0"/>
              <a:t> </a:t>
            </a:r>
            <a:r>
              <a:rPr lang="en-GB" sz="1600" dirty="0" err="1"/>
              <a:t>dokumenty</a:t>
            </a:r>
            <a:r>
              <a:rPr lang="en-GB" sz="1600" dirty="0"/>
              <a:t> </a:t>
            </a:r>
            <a:r>
              <a:rPr lang="en-GB" sz="1600" dirty="0" err="1"/>
              <a:t>według</a:t>
            </a:r>
            <a:r>
              <a:rPr lang="en-GB" sz="1600" dirty="0"/>
              <a:t> </a:t>
            </a:r>
            <a:r>
              <a:rPr lang="en-GB" sz="1600" dirty="0" err="1"/>
              <a:t>treści</a:t>
            </a:r>
            <a:r>
              <a:rPr lang="en-GB" sz="1600" dirty="0"/>
              <a:t>, </a:t>
            </a:r>
            <a:r>
              <a:rPr lang="en-GB" sz="1600" dirty="0" err="1"/>
              <a:t>tematyki</a:t>
            </a:r>
            <a:r>
              <a:rPr lang="en-GB" sz="1600" dirty="0"/>
              <a:t> </a:t>
            </a:r>
            <a:r>
              <a:rPr lang="en-GB" sz="1600" dirty="0" err="1"/>
              <a:t>czy</a:t>
            </a:r>
            <a:r>
              <a:rPr lang="en-GB" sz="1600" dirty="0"/>
              <a:t> </a:t>
            </a:r>
            <a:r>
              <a:rPr lang="en-GB" sz="1600" dirty="0" err="1"/>
              <a:t>poziomu</a:t>
            </a:r>
            <a:r>
              <a:rPr lang="en-GB" sz="1600" dirty="0"/>
              <a:t> </a:t>
            </a:r>
            <a:r>
              <a:rPr lang="en-GB" sz="1600" dirty="0" err="1"/>
              <a:t>poufności</a:t>
            </a:r>
            <a:r>
              <a:rPr lang="en-GB" sz="1600" dirty="0"/>
              <a:t>, co </a:t>
            </a:r>
            <a:r>
              <a:rPr lang="en-GB" sz="1600" dirty="0" err="1"/>
              <a:t>ułatwia</a:t>
            </a:r>
            <a:r>
              <a:rPr lang="en-GB" sz="1600" dirty="0"/>
              <a:t> </a:t>
            </a:r>
            <a:r>
              <a:rPr lang="en-GB" sz="1600" dirty="0" err="1"/>
              <a:t>organizację</a:t>
            </a:r>
            <a:r>
              <a:rPr lang="en-GB" sz="1600" dirty="0"/>
              <a:t> </a:t>
            </a:r>
            <a:r>
              <a:rPr lang="en-GB" sz="1600" dirty="0" err="1"/>
              <a:t>pracy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oszczędza</a:t>
            </a:r>
            <a:r>
              <a:rPr lang="en-GB" sz="1600" dirty="0"/>
              <a:t> </a:t>
            </a:r>
            <a:r>
              <a:rPr lang="en-GB" sz="1600" dirty="0" err="1"/>
              <a:t>czas</a:t>
            </a:r>
            <a:r>
              <a:rPr lang="en-GB" sz="1600" dirty="0"/>
              <a:t> </a:t>
            </a:r>
            <a:r>
              <a:rPr lang="en-GB" sz="1600" dirty="0" err="1"/>
              <a:t>pracowników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/>
              <a:t>Diagnoza</a:t>
            </a:r>
            <a:r>
              <a:rPr lang="en-GB" sz="1600" b="1" dirty="0"/>
              <a:t> </a:t>
            </a:r>
            <a:r>
              <a:rPr lang="en-GB" sz="1600" b="1" dirty="0" err="1"/>
              <a:t>chorób</a:t>
            </a:r>
            <a:r>
              <a:rPr lang="en-GB" sz="1600" b="1" dirty="0"/>
              <a:t>:</a:t>
            </a:r>
            <a:r>
              <a:rPr lang="en-GB" sz="1600" dirty="0"/>
              <a:t> W </a:t>
            </a:r>
            <a:r>
              <a:rPr lang="en-GB" sz="1600" dirty="0" err="1"/>
              <a:t>medycynie</a:t>
            </a:r>
            <a:r>
              <a:rPr lang="en-GB" sz="1600" dirty="0"/>
              <a:t> </a:t>
            </a:r>
            <a:r>
              <a:rPr lang="en-GB" sz="1600" dirty="0" err="1"/>
              <a:t>algorytmy</a:t>
            </a:r>
            <a:r>
              <a:rPr lang="en-GB" sz="1600" dirty="0"/>
              <a:t> </a:t>
            </a:r>
            <a:r>
              <a:rPr lang="en-GB" sz="1600" dirty="0" err="1"/>
              <a:t>klasyfikacyjne</a:t>
            </a:r>
            <a:r>
              <a:rPr lang="en-GB" sz="1600" dirty="0"/>
              <a:t> </a:t>
            </a:r>
            <a:r>
              <a:rPr lang="en-GB" sz="1600" dirty="0" err="1"/>
              <a:t>pomagają</a:t>
            </a:r>
            <a:r>
              <a:rPr lang="en-GB" sz="1600" dirty="0"/>
              <a:t> </a:t>
            </a:r>
            <a:r>
              <a:rPr lang="en-GB" sz="1600" dirty="0" err="1"/>
              <a:t>lekarzom</a:t>
            </a:r>
            <a:r>
              <a:rPr lang="en-GB" sz="1600" dirty="0"/>
              <a:t> </a:t>
            </a:r>
            <a:r>
              <a:rPr lang="en-GB" sz="1600" dirty="0" err="1"/>
              <a:t>przy</a:t>
            </a:r>
            <a:r>
              <a:rPr lang="en-GB" sz="1600" dirty="0"/>
              <a:t> </a:t>
            </a:r>
            <a:r>
              <a:rPr lang="en-GB" sz="1600" dirty="0" err="1"/>
              <a:t>diagnozowaniu</a:t>
            </a:r>
            <a:r>
              <a:rPr lang="en-GB" sz="1600" dirty="0"/>
              <a:t> </a:t>
            </a:r>
            <a:r>
              <a:rPr lang="en-GB" sz="1600" dirty="0" err="1"/>
              <a:t>chorób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podstawie</a:t>
            </a:r>
            <a:r>
              <a:rPr lang="en-GB" sz="1600" dirty="0"/>
              <a:t> </a:t>
            </a:r>
            <a:r>
              <a:rPr lang="en-GB" sz="1600" dirty="0" err="1"/>
              <a:t>wyników</a:t>
            </a:r>
            <a:r>
              <a:rPr lang="en-GB" sz="1600" dirty="0"/>
              <a:t> </a:t>
            </a:r>
            <a:r>
              <a:rPr lang="en-GB" sz="1600" dirty="0" err="1"/>
              <a:t>badań</a:t>
            </a:r>
            <a:r>
              <a:rPr lang="en-GB" sz="1600" dirty="0"/>
              <a:t>. </a:t>
            </a:r>
            <a:r>
              <a:rPr lang="en-GB" sz="1600" dirty="0" err="1"/>
              <a:t>Przykładem</a:t>
            </a:r>
            <a:r>
              <a:rPr lang="en-GB" sz="1600" dirty="0"/>
              <a:t> jest </a:t>
            </a:r>
            <a:r>
              <a:rPr lang="en-GB" sz="1600" dirty="0" err="1"/>
              <a:t>klasyfikacja</a:t>
            </a:r>
            <a:r>
              <a:rPr lang="en-GB" sz="1600" dirty="0"/>
              <a:t> </a:t>
            </a:r>
            <a:r>
              <a:rPr lang="en-GB" sz="1600" dirty="0" err="1"/>
              <a:t>obrazów</a:t>
            </a:r>
            <a:r>
              <a:rPr lang="en-GB" sz="1600" dirty="0"/>
              <a:t> </a:t>
            </a:r>
            <a:r>
              <a:rPr lang="en-GB" sz="1600" dirty="0" err="1"/>
              <a:t>medycznych</a:t>
            </a:r>
            <a:r>
              <a:rPr lang="en-GB" sz="1600" dirty="0"/>
              <a:t>, np. </a:t>
            </a:r>
            <a:r>
              <a:rPr lang="en-GB" sz="1600" dirty="0" err="1"/>
              <a:t>zdjęć</a:t>
            </a:r>
            <a:r>
              <a:rPr lang="en-GB" sz="1600" dirty="0"/>
              <a:t> </a:t>
            </a:r>
            <a:r>
              <a:rPr lang="en-GB" sz="1600" dirty="0" err="1"/>
              <a:t>rentgenowskich</a:t>
            </a:r>
            <a:r>
              <a:rPr lang="en-GB" sz="1600" dirty="0"/>
              <a:t> </a:t>
            </a:r>
            <a:r>
              <a:rPr lang="en-GB" sz="1600" dirty="0" err="1"/>
              <a:t>czy</a:t>
            </a:r>
            <a:r>
              <a:rPr lang="en-GB" sz="1600" dirty="0"/>
              <a:t> </a:t>
            </a:r>
            <a:r>
              <a:rPr lang="en-GB" sz="1600" dirty="0" err="1"/>
              <a:t>rezonansu</a:t>
            </a:r>
            <a:r>
              <a:rPr lang="en-GB" sz="1600" dirty="0"/>
              <a:t> </a:t>
            </a:r>
            <a:r>
              <a:rPr lang="en-GB" sz="1600" dirty="0" err="1"/>
              <a:t>magnetycznego</a:t>
            </a:r>
            <a:r>
              <a:rPr lang="en-GB" sz="1600" dirty="0"/>
              <a:t>, co </a:t>
            </a:r>
            <a:r>
              <a:rPr lang="en-GB" sz="1600" dirty="0" err="1"/>
              <a:t>pozwala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automatyczne</a:t>
            </a:r>
            <a:r>
              <a:rPr lang="en-GB" sz="1600" dirty="0"/>
              <a:t> </a:t>
            </a:r>
            <a:r>
              <a:rPr lang="en-GB" sz="1600" dirty="0" err="1"/>
              <a:t>rozpoznanie</a:t>
            </a:r>
            <a:r>
              <a:rPr lang="en-GB" sz="1600" dirty="0"/>
              <a:t> </a:t>
            </a:r>
            <a:r>
              <a:rPr lang="en-GB" sz="1600" dirty="0" err="1"/>
              <a:t>niepokojących</a:t>
            </a:r>
            <a:r>
              <a:rPr lang="en-GB" sz="1600" dirty="0"/>
              <a:t> </a:t>
            </a:r>
            <a:r>
              <a:rPr lang="en-GB" sz="1600" dirty="0" err="1"/>
              <a:t>zmian</a:t>
            </a:r>
            <a:r>
              <a:rPr lang="en-GB" sz="1600" dirty="0"/>
              <a:t>, np. </a:t>
            </a:r>
            <a:r>
              <a:rPr lang="en-GB" sz="1600" dirty="0" err="1"/>
              <a:t>guzów</a:t>
            </a:r>
            <a:r>
              <a:rPr lang="en-GB" sz="1600" dirty="0"/>
              <a:t>. </a:t>
            </a:r>
            <a:r>
              <a:rPr lang="en-GB" sz="1600" dirty="0" err="1"/>
              <a:t>Pomaga</a:t>
            </a:r>
            <a:r>
              <a:rPr lang="en-GB" sz="1600" dirty="0"/>
              <a:t> to w </a:t>
            </a:r>
            <a:r>
              <a:rPr lang="en-GB" sz="1600" dirty="0" err="1"/>
              <a:t>wczesnym</a:t>
            </a:r>
            <a:r>
              <a:rPr lang="en-GB" sz="1600" dirty="0"/>
              <a:t> </a:t>
            </a:r>
            <a:r>
              <a:rPr lang="en-GB" sz="1600" dirty="0" err="1"/>
              <a:t>wykrywaniu</a:t>
            </a:r>
            <a:r>
              <a:rPr lang="en-GB" sz="1600" dirty="0"/>
              <a:t> </a:t>
            </a:r>
            <a:r>
              <a:rPr lang="en-GB" sz="1600" dirty="0" err="1"/>
              <a:t>chorób</a:t>
            </a:r>
            <a:r>
              <a:rPr lang="en-GB" sz="1600" dirty="0"/>
              <a:t>, co </a:t>
            </a:r>
            <a:r>
              <a:rPr lang="en-GB" sz="1600" dirty="0" err="1"/>
              <a:t>zwiększa</a:t>
            </a:r>
            <a:r>
              <a:rPr lang="en-GB" sz="1600" dirty="0"/>
              <a:t> </a:t>
            </a:r>
            <a:r>
              <a:rPr lang="en-GB" sz="1600" dirty="0" err="1"/>
              <a:t>szanse</a:t>
            </a:r>
            <a:r>
              <a:rPr lang="en-GB" sz="1600" dirty="0"/>
              <a:t> </a:t>
            </a:r>
            <a:r>
              <a:rPr lang="en-GB" sz="1600" dirty="0" err="1"/>
              <a:t>pacjentów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skuteczne</a:t>
            </a:r>
            <a:r>
              <a:rPr lang="en-GB" sz="1600" dirty="0"/>
              <a:t> </a:t>
            </a:r>
            <a:r>
              <a:rPr lang="en-GB" sz="1600" dirty="0" err="1"/>
              <a:t>leczenie</a:t>
            </a:r>
            <a:r>
              <a:rPr lang="en-GB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 err="1"/>
              <a:t>Systemy</a:t>
            </a:r>
            <a:r>
              <a:rPr lang="en-GB" sz="1600" b="1" dirty="0"/>
              <a:t> </a:t>
            </a:r>
            <a:r>
              <a:rPr lang="en-GB" sz="1600" b="1" dirty="0" err="1"/>
              <a:t>rekomendacji</a:t>
            </a:r>
            <a:r>
              <a:rPr lang="en-GB" sz="1600" b="1" dirty="0"/>
              <a:t>:</a:t>
            </a:r>
            <a:r>
              <a:rPr lang="en-GB" sz="1600" dirty="0"/>
              <a:t> </a:t>
            </a:r>
            <a:r>
              <a:rPr lang="en-GB" sz="1600" dirty="0" err="1"/>
              <a:t>Gdy</a:t>
            </a:r>
            <a:r>
              <a:rPr lang="en-GB" sz="1600" dirty="0"/>
              <a:t> </a:t>
            </a:r>
            <a:r>
              <a:rPr lang="en-GB" sz="1600" dirty="0" err="1"/>
              <a:t>korzystamy</a:t>
            </a:r>
            <a:r>
              <a:rPr lang="en-GB" sz="1600" dirty="0"/>
              <a:t> z </a:t>
            </a:r>
            <a:r>
              <a:rPr lang="en-GB" sz="1600" dirty="0" err="1"/>
              <a:t>serwisów</a:t>
            </a:r>
            <a:r>
              <a:rPr lang="en-GB" sz="1600" dirty="0"/>
              <a:t> </a:t>
            </a:r>
            <a:r>
              <a:rPr lang="en-GB" sz="1600" dirty="0" err="1"/>
              <a:t>streamingowych</a:t>
            </a:r>
            <a:r>
              <a:rPr lang="en-GB" sz="1600" dirty="0"/>
              <a:t>, </a:t>
            </a:r>
            <a:r>
              <a:rPr lang="en-GB" sz="1600" dirty="0" err="1"/>
              <a:t>takich</a:t>
            </a:r>
            <a:r>
              <a:rPr lang="en-GB" sz="1600" dirty="0"/>
              <a:t> jak YouTube </a:t>
            </a:r>
            <a:r>
              <a:rPr lang="en-GB" sz="1600" dirty="0" err="1"/>
              <a:t>czy</a:t>
            </a:r>
            <a:r>
              <a:rPr lang="en-GB" sz="1600" dirty="0"/>
              <a:t> Netflix, </a:t>
            </a:r>
            <a:r>
              <a:rPr lang="en-GB" sz="1600" dirty="0" err="1"/>
              <a:t>albo</a:t>
            </a:r>
            <a:r>
              <a:rPr lang="en-GB" sz="1600" dirty="0"/>
              <a:t> </a:t>
            </a:r>
            <a:r>
              <a:rPr lang="en-GB" sz="1600" dirty="0" err="1"/>
              <a:t>sklepów</a:t>
            </a:r>
            <a:r>
              <a:rPr lang="en-GB" sz="1600" dirty="0"/>
              <a:t> </a:t>
            </a:r>
            <a:r>
              <a:rPr lang="en-GB" sz="1600" dirty="0" err="1"/>
              <a:t>internetowych</a:t>
            </a:r>
            <a:r>
              <a:rPr lang="en-GB" sz="1600" dirty="0"/>
              <a:t> jak Amazon, </a:t>
            </a:r>
            <a:r>
              <a:rPr lang="en-GB" sz="1600" dirty="0" err="1"/>
              <a:t>algorytmy</a:t>
            </a:r>
            <a:r>
              <a:rPr lang="en-GB" sz="1600" dirty="0"/>
              <a:t> </a:t>
            </a:r>
            <a:r>
              <a:rPr lang="en-GB" sz="1600" dirty="0" err="1"/>
              <a:t>klasyfikacyjne</a:t>
            </a:r>
            <a:r>
              <a:rPr lang="en-GB" sz="1600" dirty="0"/>
              <a:t> </a:t>
            </a:r>
            <a:r>
              <a:rPr lang="en-GB" sz="1600" dirty="0" err="1"/>
              <a:t>pomagają</a:t>
            </a:r>
            <a:r>
              <a:rPr lang="en-GB" sz="1600" dirty="0"/>
              <a:t> w </a:t>
            </a:r>
            <a:r>
              <a:rPr lang="en-GB" sz="1600" dirty="0" err="1"/>
              <a:t>dostosowaniu</a:t>
            </a:r>
            <a:r>
              <a:rPr lang="en-GB" sz="1600" dirty="0"/>
              <a:t> </a:t>
            </a:r>
            <a:r>
              <a:rPr lang="en-GB" sz="1600" dirty="0" err="1"/>
              <a:t>rekomendacji</a:t>
            </a:r>
            <a:r>
              <a:rPr lang="en-GB" sz="1600" dirty="0"/>
              <a:t> do </a:t>
            </a:r>
            <a:r>
              <a:rPr lang="en-GB" sz="1600" dirty="0" err="1"/>
              <a:t>naszych</a:t>
            </a:r>
            <a:r>
              <a:rPr lang="en-GB" sz="1600" dirty="0"/>
              <a:t> </a:t>
            </a:r>
            <a:r>
              <a:rPr lang="en-GB" sz="1600" dirty="0" err="1"/>
              <a:t>preferencji</a:t>
            </a:r>
            <a:r>
              <a:rPr lang="en-GB" sz="1600" dirty="0"/>
              <a:t>. </a:t>
            </a:r>
            <a:r>
              <a:rPr lang="en-GB" sz="1600" dirty="0" err="1"/>
              <a:t>Klasyfikują</a:t>
            </a:r>
            <a:r>
              <a:rPr lang="en-GB" sz="1600" dirty="0"/>
              <a:t> </a:t>
            </a:r>
            <a:r>
              <a:rPr lang="en-GB" sz="1600" dirty="0" err="1"/>
              <a:t>nas</a:t>
            </a:r>
            <a:r>
              <a:rPr lang="en-GB" sz="1600" dirty="0"/>
              <a:t> </a:t>
            </a:r>
            <a:r>
              <a:rPr lang="en-GB" sz="1600" dirty="0" err="1"/>
              <a:t>jako</a:t>
            </a:r>
            <a:r>
              <a:rPr lang="en-GB" sz="1600" dirty="0"/>
              <a:t> </a:t>
            </a:r>
            <a:r>
              <a:rPr lang="en-GB" sz="1600" dirty="0" err="1"/>
              <a:t>użytkowników</a:t>
            </a:r>
            <a:r>
              <a:rPr lang="en-GB" sz="1600" dirty="0"/>
              <a:t> </a:t>
            </a:r>
            <a:r>
              <a:rPr lang="en-GB" sz="1600" dirty="0" err="1"/>
              <a:t>lub</a:t>
            </a:r>
            <a:r>
              <a:rPr lang="en-GB" sz="1600" dirty="0"/>
              <a:t> </a:t>
            </a:r>
            <a:r>
              <a:rPr lang="en-GB" sz="1600" dirty="0" err="1"/>
              <a:t>produkty</a:t>
            </a:r>
            <a:r>
              <a:rPr lang="en-GB" sz="1600" dirty="0"/>
              <a:t> </a:t>
            </a:r>
            <a:r>
              <a:rPr lang="en-GB" sz="1600" dirty="0" err="1"/>
              <a:t>jako</a:t>
            </a:r>
            <a:r>
              <a:rPr lang="en-GB" sz="1600" dirty="0"/>
              <a:t> </a:t>
            </a:r>
            <a:r>
              <a:rPr lang="en-GB" sz="1600" dirty="0" err="1"/>
              <a:t>odpowiadające</a:t>
            </a:r>
            <a:r>
              <a:rPr lang="en-GB" sz="1600" dirty="0"/>
              <a:t> </a:t>
            </a:r>
            <a:r>
              <a:rPr lang="en-GB" sz="1600" dirty="0" err="1"/>
              <a:t>naszym</a:t>
            </a:r>
            <a:r>
              <a:rPr lang="en-GB" sz="1600" dirty="0"/>
              <a:t> </a:t>
            </a:r>
            <a:r>
              <a:rPr lang="en-GB" sz="1600" dirty="0" err="1"/>
              <a:t>zainteresowaniom</a:t>
            </a:r>
            <a:r>
              <a:rPr lang="en-GB" sz="1600" dirty="0"/>
              <a:t>, co </a:t>
            </a:r>
            <a:r>
              <a:rPr lang="en-GB" sz="1600" dirty="0" err="1"/>
              <a:t>sprawia</a:t>
            </a:r>
            <a:r>
              <a:rPr lang="en-GB" sz="1600" dirty="0"/>
              <a:t>, </a:t>
            </a:r>
            <a:r>
              <a:rPr lang="en-GB" sz="1600" dirty="0" err="1"/>
              <a:t>że</a:t>
            </a:r>
            <a:r>
              <a:rPr lang="en-GB" sz="1600" dirty="0"/>
              <a:t> </a:t>
            </a:r>
            <a:r>
              <a:rPr lang="en-GB" sz="1600" dirty="0" err="1"/>
              <a:t>dostajemy</a:t>
            </a:r>
            <a:r>
              <a:rPr lang="en-GB" sz="1600" dirty="0"/>
              <a:t> </a:t>
            </a:r>
            <a:r>
              <a:rPr lang="en-GB" sz="1600" dirty="0" err="1"/>
              <a:t>propozycje</a:t>
            </a:r>
            <a:r>
              <a:rPr lang="en-GB" sz="1600" dirty="0"/>
              <a:t> </a:t>
            </a:r>
            <a:r>
              <a:rPr lang="en-GB" sz="1600" dirty="0" err="1"/>
              <a:t>treści</a:t>
            </a:r>
            <a:r>
              <a:rPr lang="en-GB" sz="1600" dirty="0"/>
              <a:t> </a:t>
            </a:r>
            <a:r>
              <a:rPr lang="en-GB" sz="1600" dirty="0" err="1"/>
              <a:t>lub</a:t>
            </a:r>
            <a:r>
              <a:rPr lang="en-GB" sz="1600" dirty="0"/>
              <a:t> </a:t>
            </a:r>
            <a:r>
              <a:rPr lang="en-GB" sz="1600" dirty="0" err="1"/>
              <a:t>produktów</a:t>
            </a:r>
            <a:r>
              <a:rPr lang="en-GB" sz="1600" dirty="0"/>
              <a:t>, </a:t>
            </a:r>
            <a:r>
              <a:rPr lang="en-GB" sz="1600" dirty="0" err="1"/>
              <a:t>które</a:t>
            </a:r>
            <a:r>
              <a:rPr lang="en-GB" sz="1600" dirty="0"/>
              <a:t> </a:t>
            </a:r>
            <a:r>
              <a:rPr lang="en-GB" sz="1600" dirty="0" err="1"/>
              <a:t>mogą</a:t>
            </a:r>
            <a:r>
              <a:rPr lang="en-GB" sz="1600" dirty="0"/>
              <a:t> </a:t>
            </a:r>
            <a:r>
              <a:rPr lang="en-GB" sz="1600" dirty="0" err="1"/>
              <a:t>nam</a:t>
            </a:r>
            <a:r>
              <a:rPr lang="en-GB" sz="1600" dirty="0"/>
              <a:t> </a:t>
            </a:r>
            <a:r>
              <a:rPr lang="en-GB" sz="1600" dirty="0" err="1"/>
              <a:t>się</a:t>
            </a:r>
            <a:r>
              <a:rPr lang="en-GB" sz="1600" dirty="0"/>
              <a:t> </a:t>
            </a:r>
            <a:r>
              <a:rPr lang="en-GB" sz="1600" dirty="0" err="1"/>
              <a:t>spodobać</a:t>
            </a:r>
            <a:r>
              <a:rPr lang="en-GB" sz="1600" dirty="0"/>
              <a:t>. Jest to </a:t>
            </a:r>
            <a:r>
              <a:rPr lang="en-GB" sz="1600" dirty="0" err="1"/>
              <a:t>użyteczne</a:t>
            </a:r>
            <a:r>
              <a:rPr lang="en-GB" sz="1600" dirty="0"/>
              <a:t> </a:t>
            </a:r>
            <a:r>
              <a:rPr lang="en-GB" sz="1600" dirty="0" err="1"/>
              <a:t>narzędzie</a:t>
            </a:r>
            <a:r>
              <a:rPr lang="en-GB" sz="1600" dirty="0"/>
              <a:t> </a:t>
            </a:r>
            <a:r>
              <a:rPr lang="en-GB" sz="1600" dirty="0" err="1"/>
              <a:t>marketingowe</a:t>
            </a:r>
            <a:r>
              <a:rPr lang="en-GB" sz="1600" dirty="0"/>
              <a:t>, ale </a:t>
            </a:r>
            <a:r>
              <a:rPr lang="en-GB" sz="1600" dirty="0" err="1"/>
              <a:t>również</a:t>
            </a:r>
            <a:r>
              <a:rPr lang="en-GB" sz="1600" dirty="0"/>
              <a:t> </a:t>
            </a:r>
            <a:r>
              <a:rPr lang="en-GB" sz="1600" dirty="0" err="1"/>
              <a:t>świetna</a:t>
            </a:r>
            <a:r>
              <a:rPr lang="en-GB" sz="1600" dirty="0"/>
              <a:t> </a:t>
            </a:r>
            <a:r>
              <a:rPr lang="en-GB" sz="1600" dirty="0" err="1"/>
              <a:t>pomoc</a:t>
            </a:r>
            <a:r>
              <a:rPr lang="en-GB" sz="1600" dirty="0"/>
              <a:t> </a:t>
            </a:r>
            <a:r>
              <a:rPr lang="en-GB" sz="1600" dirty="0" err="1"/>
              <a:t>dla</a:t>
            </a:r>
            <a:r>
              <a:rPr lang="en-GB" sz="1600" dirty="0"/>
              <a:t> </a:t>
            </a:r>
            <a:r>
              <a:rPr lang="en-GB" sz="1600" dirty="0" err="1"/>
              <a:t>użytkownika</a:t>
            </a:r>
            <a:r>
              <a:rPr lang="en-GB" sz="1600" dirty="0"/>
              <a:t>, </a:t>
            </a:r>
            <a:r>
              <a:rPr lang="en-GB" sz="1600" dirty="0" err="1"/>
              <a:t>bo</a:t>
            </a:r>
            <a:r>
              <a:rPr lang="en-GB" sz="1600" dirty="0"/>
              <a:t> </a:t>
            </a:r>
            <a:r>
              <a:rPr lang="en-GB" sz="1600" dirty="0" err="1"/>
              <a:t>ułatwia</a:t>
            </a:r>
            <a:r>
              <a:rPr lang="en-GB" sz="1600" dirty="0"/>
              <a:t> </a:t>
            </a:r>
            <a:r>
              <a:rPr lang="en-GB" sz="1600" dirty="0" err="1"/>
              <a:t>znalezienie</a:t>
            </a:r>
            <a:r>
              <a:rPr lang="en-GB" sz="1600" dirty="0"/>
              <a:t> </a:t>
            </a:r>
            <a:r>
              <a:rPr lang="en-GB" sz="1600" dirty="0" err="1"/>
              <a:t>ciekawych</a:t>
            </a:r>
            <a:r>
              <a:rPr lang="en-GB" sz="1600" dirty="0"/>
              <a:t> </a:t>
            </a:r>
            <a:r>
              <a:rPr lang="en-GB" sz="1600" dirty="0" err="1"/>
              <a:t>treści</a:t>
            </a:r>
            <a:r>
              <a:rPr lang="en-GB" sz="1600" dirty="0"/>
              <a:t> </a:t>
            </a:r>
            <a:r>
              <a:rPr lang="en-GB" sz="1600" dirty="0" err="1"/>
              <a:t>lub</a:t>
            </a:r>
            <a:r>
              <a:rPr lang="en-GB" sz="1600" dirty="0"/>
              <a:t> </a:t>
            </a:r>
            <a:r>
              <a:rPr lang="en-GB" sz="1600" dirty="0" err="1"/>
              <a:t>potrzebnych</a:t>
            </a:r>
            <a:r>
              <a:rPr lang="en-GB" sz="1600" dirty="0"/>
              <a:t> </a:t>
            </a:r>
            <a:r>
              <a:rPr lang="en-GB" sz="1600" dirty="0" err="1"/>
              <a:t>produktów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500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811E-119D-7875-B271-BDDB8D26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problemów klasyfikacyjnych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92FA-5D80-5B4F-CF4C-D5E659CB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 </a:t>
            </a:r>
            <a:r>
              <a:rPr lang="en-GB" dirty="0" err="1"/>
              <a:t>uczeniu</a:t>
            </a:r>
            <a:r>
              <a:rPr lang="en-GB" dirty="0"/>
              <a:t> </a:t>
            </a:r>
            <a:r>
              <a:rPr lang="en-GB" dirty="0" err="1"/>
              <a:t>maszynowym</a:t>
            </a:r>
            <a:r>
              <a:rPr lang="en-GB" dirty="0"/>
              <a:t>, </a:t>
            </a:r>
            <a:r>
              <a:rPr lang="en-GB" dirty="0" err="1"/>
              <a:t>szczególnie</a:t>
            </a:r>
            <a:r>
              <a:rPr lang="en-GB" dirty="0"/>
              <a:t> w </a:t>
            </a:r>
            <a:r>
              <a:rPr lang="en-GB" dirty="0" err="1"/>
              <a:t>klasyfikacji</a:t>
            </a:r>
            <a:r>
              <a:rPr lang="en-GB" dirty="0"/>
              <a:t>, </a:t>
            </a:r>
            <a:r>
              <a:rPr lang="en-GB" dirty="0" err="1"/>
              <a:t>mamy</a:t>
            </a:r>
            <a:r>
              <a:rPr lang="en-GB" dirty="0"/>
              <a:t> </a:t>
            </a:r>
            <a:r>
              <a:rPr lang="en-GB" dirty="0" err="1"/>
              <a:t>różne</a:t>
            </a:r>
            <a:r>
              <a:rPr lang="en-GB" dirty="0"/>
              <a:t> </a:t>
            </a:r>
            <a:r>
              <a:rPr lang="en-GB" dirty="0" err="1"/>
              <a:t>rodzaje</a:t>
            </a:r>
            <a:r>
              <a:rPr lang="en-GB" dirty="0"/>
              <a:t> </a:t>
            </a:r>
            <a:r>
              <a:rPr lang="en-GB" dirty="0" err="1"/>
              <a:t>problemów</a:t>
            </a:r>
            <a:r>
              <a:rPr lang="en-GB" dirty="0"/>
              <a:t>. </a:t>
            </a:r>
            <a:r>
              <a:rPr lang="en-GB" dirty="0" err="1"/>
              <a:t>Typ</a:t>
            </a:r>
            <a:r>
              <a:rPr lang="en-GB" dirty="0"/>
              <a:t> </a:t>
            </a:r>
            <a:r>
              <a:rPr lang="en-GB" dirty="0" err="1"/>
              <a:t>klasyfikacji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wybierzemy</a:t>
            </a:r>
            <a:r>
              <a:rPr lang="en-GB" dirty="0"/>
              <a:t>, </a:t>
            </a:r>
            <a:r>
              <a:rPr lang="en-GB" dirty="0" err="1"/>
              <a:t>zależy</a:t>
            </a:r>
            <a:r>
              <a:rPr lang="en-GB" dirty="0"/>
              <a:t> od </a:t>
            </a:r>
            <a:r>
              <a:rPr lang="en-GB" dirty="0" err="1"/>
              <a:t>struktury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liczby</a:t>
            </a:r>
            <a:r>
              <a:rPr lang="en-GB" dirty="0"/>
              <a:t> </a:t>
            </a:r>
            <a:r>
              <a:rPr lang="en-GB" dirty="0" err="1"/>
              <a:t>możliwych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 </a:t>
            </a:r>
            <a:r>
              <a:rPr lang="en-GB" dirty="0" err="1"/>
              <a:t>oraz</a:t>
            </a:r>
            <a:r>
              <a:rPr lang="en-GB" dirty="0"/>
              <a:t> </a:t>
            </a:r>
            <a:r>
              <a:rPr lang="en-GB" dirty="0" err="1"/>
              <a:t>celu</a:t>
            </a:r>
            <a:r>
              <a:rPr lang="en-GB" dirty="0"/>
              <a:t>, </a:t>
            </a:r>
            <a:r>
              <a:rPr lang="en-GB" dirty="0" err="1"/>
              <a:t>jaki</a:t>
            </a:r>
            <a:r>
              <a:rPr lang="en-GB" dirty="0"/>
              <a:t> </a:t>
            </a:r>
            <a:r>
              <a:rPr lang="en-GB" dirty="0" err="1"/>
              <a:t>chcemy</a:t>
            </a:r>
            <a:r>
              <a:rPr lang="en-GB" dirty="0"/>
              <a:t> </a:t>
            </a:r>
            <a:r>
              <a:rPr lang="en-GB" dirty="0" err="1"/>
              <a:t>osiągnąć</a:t>
            </a:r>
            <a:r>
              <a:rPr lang="en-GB" dirty="0"/>
              <a:t>.</a:t>
            </a:r>
          </a:p>
          <a:p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może</a:t>
            </a:r>
            <a:r>
              <a:rPr lang="en-GB" dirty="0"/>
              <a:t> </a:t>
            </a:r>
            <a:r>
              <a:rPr lang="en-GB" dirty="0" err="1"/>
              <a:t>dotyczyć</a:t>
            </a:r>
            <a:r>
              <a:rPr lang="en-GB" dirty="0"/>
              <a:t> </a:t>
            </a:r>
            <a:r>
              <a:rPr lang="en-GB" dirty="0" err="1"/>
              <a:t>dwu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 (</a:t>
            </a:r>
            <a:r>
              <a:rPr lang="en-GB" dirty="0" err="1"/>
              <a:t>binarna</a:t>
            </a:r>
            <a:r>
              <a:rPr lang="en-GB" dirty="0"/>
              <a:t>), </a:t>
            </a:r>
            <a:r>
              <a:rPr lang="en-GB" dirty="0" err="1"/>
              <a:t>kilku</a:t>
            </a:r>
            <a:r>
              <a:rPr lang="en-GB" dirty="0"/>
              <a:t> </a:t>
            </a:r>
            <a:r>
              <a:rPr lang="en-GB" dirty="0" err="1"/>
              <a:t>klas</a:t>
            </a:r>
            <a:r>
              <a:rPr lang="en-GB" dirty="0"/>
              <a:t> (</a:t>
            </a:r>
            <a:r>
              <a:rPr lang="en-GB" dirty="0" err="1"/>
              <a:t>wieloklasowa</a:t>
            </a:r>
            <a:r>
              <a:rPr lang="en-GB" dirty="0"/>
              <a:t>), </a:t>
            </a:r>
            <a:r>
              <a:rPr lang="en-GB" dirty="0" err="1"/>
              <a:t>wielu</a:t>
            </a:r>
            <a:r>
              <a:rPr lang="en-GB" dirty="0"/>
              <a:t> </a:t>
            </a:r>
            <a:r>
              <a:rPr lang="en-GB" dirty="0" err="1"/>
              <a:t>etykiet</a:t>
            </a:r>
            <a:r>
              <a:rPr lang="en-GB" dirty="0"/>
              <a:t> (</a:t>
            </a:r>
            <a:r>
              <a:rPr lang="en-GB" dirty="0" err="1"/>
              <a:t>wieloetykietowa</a:t>
            </a:r>
            <a:r>
              <a:rPr lang="en-GB" dirty="0"/>
              <a:t>), a </a:t>
            </a:r>
            <a:r>
              <a:rPr lang="en-GB" dirty="0" err="1"/>
              <a:t>nawet</a:t>
            </a:r>
            <a:r>
              <a:rPr lang="en-GB" dirty="0"/>
              <a:t> </a:t>
            </a:r>
            <a:r>
              <a:rPr lang="en-GB" dirty="0" err="1"/>
              <a:t>układu</a:t>
            </a:r>
            <a:r>
              <a:rPr lang="en-GB" dirty="0"/>
              <a:t> z </a:t>
            </a:r>
            <a:r>
              <a:rPr lang="en-GB" dirty="0" err="1"/>
              <a:t>hierarchią</a:t>
            </a:r>
            <a:r>
              <a:rPr lang="en-GB" dirty="0"/>
              <a:t> (</a:t>
            </a:r>
            <a:r>
              <a:rPr lang="en-GB" dirty="0" err="1"/>
              <a:t>klasyfikacja</a:t>
            </a:r>
            <a:r>
              <a:rPr lang="en-GB" dirty="0"/>
              <a:t> </a:t>
            </a:r>
            <a:r>
              <a:rPr lang="en-GB" dirty="0" err="1"/>
              <a:t>hierarchiczna</a:t>
            </a:r>
            <a:r>
              <a:rPr lang="en-GB" dirty="0"/>
              <a:t>). </a:t>
            </a:r>
            <a:r>
              <a:rPr lang="en-GB" dirty="0" err="1"/>
              <a:t>Każdy</a:t>
            </a:r>
            <a:r>
              <a:rPr lang="en-GB" dirty="0"/>
              <a:t> z </a:t>
            </a:r>
            <a:r>
              <a:rPr lang="en-GB" dirty="0" err="1"/>
              <a:t>tych</a:t>
            </a:r>
            <a:r>
              <a:rPr lang="en-GB" dirty="0"/>
              <a:t> </a:t>
            </a:r>
            <a:r>
              <a:rPr lang="en-GB" dirty="0" err="1"/>
              <a:t>typów</a:t>
            </a:r>
            <a:r>
              <a:rPr lang="en-GB" dirty="0"/>
              <a:t> ma </a:t>
            </a:r>
            <a:r>
              <a:rPr lang="en-GB" dirty="0" err="1"/>
              <a:t>swoje</a:t>
            </a:r>
            <a:r>
              <a:rPr lang="en-GB" dirty="0"/>
              <a:t> </a:t>
            </a:r>
            <a:r>
              <a:rPr lang="en-GB" dirty="0" err="1"/>
              <a:t>specyficzne</a:t>
            </a:r>
            <a:r>
              <a:rPr lang="en-GB" dirty="0"/>
              <a:t> </a:t>
            </a:r>
            <a:r>
              <a:rPr lang="en-GB" dirty="0" err="1"/>
              <a:t>cechy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zastosowania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091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151D-1D70-8D2C-352D-436EF409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Klasyfikacja binarna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D489-C8B5-A52F-2E77-E39D604CF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 err="1"/>
              <a:t>Klasyfikacja</a:t>
            </a:r>
            <a:r>
              <a:rPr lang="en-GB" sz="2000" dirty="0"/>
              <a:t> </a:t>
            </a:r>
            <a:r>
              <a:rPr lang="en-GB" sz="2000" dirty="0" err="1"/>
              <a:t>binarna</a:t>
            </a:r>
            <a:r>
              <a:rPr lang="en-GB" sz="2000" dirty="0"/>
              <a:t> jest </a:t>
            </a:r>
            <a:r>
              <a:rPr lang="en-GB" sz="2000" dirty="0" err="1"/>
              <a:t>najprostszym</a:t>
            </a:r>
            <a:r>
              <a:rPr lang="en-GB" sz="2000" dirty="0"/>
              <a:t> </a:t>
            </a:r>
            <a:r>
              <a:rPr lang="en-GB" sz="2000" dirty="0" err="1"/>
              <a:t>typem</a:t>
            </a:r>
            <a:r>
              <a:rPr lang="en-GB" sz="2000" dirty="0"/>
              <a:t> </a:t>
            </a:r>
            <a:r>
              <a:rPr lang="en-GB" sz="2000" dirty="0" err="1"/>
              <a:t>klasyfikacji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obejmuje</a:t>
            </a:r>
            <a:r>
              <a:rPr lang="en-GB" sz="2000" dirty="0"/>
              <a:t> </a:t>
            </a:r>
            <a:r>
              <a:rPr lang="en-GB" sz="2000" dirty="0" err="1"/>
              <a:t>decyzję</a:t>
            </a:r>
            <a:r>
              <a:rPr lang="en-GB" sz="2000" dirty="0"/>
              <a:t> </a:t>
            </a:r>
            <a:r>
              <a:rPr lang="en-GB" sz="2000" dirty="0" err="1"/>
              <a:t>pomiędzy</a:t>
            </a:r>
            <a:r>
              <a:rPr lang="en-GB" sz="2000" dirty="0"/>
              <a:t> </a:t>
            </a:r>
            <a:r>
              <a:rPr lang="en-GB" sz="2000" dirty="0" err="1"/>
              <a:t>dwoma</a:t>
            </a:r>
            <a:r>
              <a:rPr lang="en-GB" sz="2000" dirty="0"/>
              <a:t> </a:t>
            </a:r>
            <a:r>
              <a:rPr lang="en-GB" sz="2000" dirty="0" err="1"/>
              <a:t>możliwymi</a:t>
            </a:r>
            <a:r>
              <a:rPr lang="en-GB" sz="2000" dirty="0"/>
              <a:t> </a:t>
            </a:r>
            <a:r>
              <a:rPr lang="en-GB" sz="2000" dirty="0" err="1"/>
              <a:t>klasami</a:t>
            </a:r>
            <a:r>
              <a:rPr lang="en-GB" sz="2000" dirty="0"/>
              <a:t>. Model </a:t>
            </a:r>
            <a:r>
              <a:rPr lang="en-GB" sz="2000" dirty="0" err="1"/>
              <a:t>klasyfikacyjny</a:t>
            </a:r>
            <a:r>
              <a:rPr lang="en-GB" sz="2000" dirty="0"/>
              <a:t> w </a:t>
            </a:r>
            <a:r>
              <a:rPr lang="en-GB" sz="2000" dirty="0" err="1"/>
              <a:t>takim</a:t>
            </a:r>
            <a:r>
              <a:rPr lang="en-GB" sz="2000" dirty="0"/>
              <a:t> </a:t>
            </a:r>
            <a:r>
              <a:rPr lang="en-GB" sz="2000" dirty="0" err="1"/>
              <a:t>przypadku</a:t>
            </a:r>
            <a:r>
              <a:rPr lang="en-GB" sz="2000" dirty="0"/>
              <a:t> </a:t>
            </a:r>
            <a:r>
              <a:rPr lang="en-GB" sz="2000" dirty="0" err="1"/>
              <a:t>uczy</a:t>
            </a:r>
            <a:r>
              <a:rPr lang="en-GB" sz="2000" dirty="0"/>
              <a:t> </a:t>
            </a:r>
            <a:r>
              <a:rPr lang="en-GB" sz="2000" dirty="0" err="1"/>
              <a:t>się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podstawie</a:t>
            </a:r>
            <a:r>
              <a:rPr lang="en-GB" sz="2000" dirty="0"/>
              <a:t> </a:t>
            </a:r>
            <a:r>
              <a:rPr lang="en-GB" sz="2000" dirty="0" err="1"/>
              <a:t>danych</a:t>
            </a:r>
            <a:r>
              <a:rPr lang="en-GB" sz="2000" dirty="0"/>
              <a:t>, </a:t>
            </a:r>
            <a:r>
              <a:rPr lang="en-GB" sz="2000" dirty="0" err="1"/>
              <a:t>które</a:t>
            </a:r>
            <a:r>
              <a:rPr lang="en-GB" sz="2000" dirty="0"/>
              <a:t> </a:t>
            </a:r>
            <a:r>
              <a:rPr lang="en-GB" sz="2000" dirty="0" err="1"/>
              <a:t>mogą</a:t>
            </a:r>
            <a:r>
              <a:rPr lang="en-GB" sz="2000" dirty="0"/>
              <a:t> </a:t>
            </a:r>
            <a:r>
              <a:rPr lang="en-GB" sz="2000" dirty="0" err="1"/>
              <a:t>przyjąć</a:t>
            </a:r>
            <a:r>
              <a:rPr lang="en-GB" sz="2000" dirty="0"/>
              <a:t> </a:t>
            </a:r>
            <a:r>
              <a:rPr lang="en-GB" sz="2000" dirty="0" err="1"/>
              <a:t>tylko</a:t>
            </a:r>
            <a:r>
              <a:rPr lang="en-GB" sz="2000" dirty="0"/>
              <a:t> </a:t>
            </a:r>
            <a:r>
              <a:rPr lang="en-GB" sz="2000" dirty="0" err="1"/>
              <a:t>jedną</a:t>
            </a:r>
            <a:r>
              <a:rPr lang="en-GB" sz="2000" dirty="0"/>
              <a:t> z </a:t>
            </a:r>
            <a:r>
              <a:rPr lang="en-GB" sz="2000" dirty="0" err="1"/>
              <a:t>dwóch</a:t>
            </a:r>
            <a:r>
              <a:rPr lang="en-GB" sz="2000" dirty="0"/>
              <a:t> </a:t>
            </a:r>
            <a:r>
              <a:rPr lang="en-GB" sz="2000" dirty="0" err="1"/>
              <a:t>etykiet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Przykład</a:t>
            </a:r>
            <a:r>
              <a:rPr lang="en-GB" sz="2000" b="1" dirty="0"/>
              <a:t> </a:t>
            </a:r>
            <a:r>
              <a:rPr lang="en-GB" sz="2000" b="1" dirty="0" err="1"/>
              <a:t>medyczny</a:t>
            </a:r>
            <a:r>
              <a:rPr lang="en-GB" sz="2000" b="1" dirty="0"/>
              <a:t>:</a:t>
            </a:r>
            <a:r>
              <a:rPr lang="en-GB" sz="2000" dirty="0"/>
              <a:t> W </a:t>
            </a:r>
            <a:r>
              <a:rPr lang="en-GB" sz="2000" dirty="0" err="1"/>
              <a:t>medycynie</a:t>
            </a:r>
            <a:r>
              <a:rPr lang="en-GB" sz="2000" dirty="0"/>
              <a:t> </a:t>
            </a:r>
            <a:r>
              <a:rPr lang="en-GB" sz="2000" dirty="0" err="1"/>
              <a:t>klasyfikacja</a:t>
            </a:r>
            <a:r>
              <a:rPr lang="en-GB" sz="2000" dirty="0"/>
              <a:t> </a:t>
            </a:r>
            <a:r>
              <a:rPr lang="en-GB" sz="2000" dirty="0" err="1"/>
              <a:t>binarna</a:t>
            </a:r>
            <a:r>
              <a:rPr lang="en-GB" sz="2000" dirty="0"/>
              <a:t> </a:t>
            </a:r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pomóc</a:t>
            </a:r>
            <a:r>
              <a:rPr lang="en-GB" sz="2000" dirty="0"/>
              <a:t> w </a:t>
            </a:r>
            <a:r>
              <a:rPr lang="en-GB" sz="2000" dirty="0" err="1"/>
              <a:t>diagnozowaniu</a:t>
            </a:r>
            <a:r>
              <a:rPr lang="en-GB" sz="2000" dirty="0"/>
              <a:t> </a:t>
            </a:r>
            <a:r>
              <a:rPr lang="en-GB" sz="2000" dirty="0" err="1"/>
              <a:t>chorób</a:t>
            </a:r>
            <a:r>
              <a:rPr lang="en-GB" sz="2000" dirty="0"/>
              <a:t>, </a:t>
            </a:r>
            <a:r>
              <a:rPr lang="en-GB" sz="2000" dirty="0" err="1"/>
              <a:t>gdzie</a:t>
            </a:r>
            <a:r>
              <a:rPr lang="en-GB" sz="2000" dirty="0"/>
              <a:t> system </a:t>
            </a:r>
            <a:r>
              <a:rPr lang="en-GB" sz="2000" dirty="0" err="1"/>
              <a:t>musi</a:t>
            </a:r>
            <a:r>
              <a:rPr lang="en-GB" sz="2000" dirty="0"/>
              <a:t> </a:t>
            </a:r>
            <a:r>
              <a:rPr lang="en-GB" sz="2000" dirty="0" err="1"/>
              <a:t>zdecydować</a:t>
            </a:r>
            <a:r>
              <a:rPr lang="en-GB" sz="2000" dirty="0"/>
              <a:t>, </a:t>
            </a:r>
            <a:r>
              <a:rPr lang="en-GB" sz="2000" dirty="0" err="1"/>
              <a:t>czy</a:t>
            </a:r>
            <a:r>
              <a:rPr lang="en-GB" sz="2000" dirty="0"/>
              <a:t> dana </a:t>
            </a:r>
            <a:r>
              <a:rPr lang="en-GB" sz="2000" dirty="0" err="1"/>
              <a:t>osoba</a:t>
            </a:r>
            <a:r>
              <a:rPr lang="en-GB" sz="2000" dirty="0"/>
              <a:t> jest „</a:t>
            </a:r>
            <a:r>
              <a:rPr lang="en-GB" sz="2000" dirty="0" err="1"/>
              <a:t>zdrowa</a:t>
            </a:r>
            <a:r>
              <a:rPr lang="en-GB" sz="2000" dirty="0"/>
              <a:t>” </a:t>
            </a:r>
            <a:r>
              <a:rPr lang="en-GB" sz="2000" dirty="0" err="1"/>
              <a:t>czy</a:t>
            </a:r>
            <a:r>
              <a:rPr lang="en-GB" sz="2000" dirty="0"/>
              <a:t> „</a:t>
            </a:r>
            <a:r>
              <a:rPr lang="en-GB" sz="2000" dirty="0" err="1"/>
              <a:t>chora</a:t>
            </a:r>
            <a:r>
              <a:rPr lang="en-GB" sz="2000" dirty="0"/>
              <a:t>”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podstawie</a:t>
            </a:r>
            <a:r>
              <a:rPr lang="en-GB" sz="2000" dirty="0"/>
              <a:t> </a:t>
            </a:r>
            <a:r>
              <a:rPr lang="en-GB" sz="2000" dirty="0" err="1"/>
              <a:t>wyników</a:t>
            </a:r>
            <a:r>
              <a:rPr lang="en-GB" sz="2000" dirty="0"/>
              <a:t> </a:t>
            </a:r>
            <a:r>
              <a:rPr lang="en-GB" sz="2000" dirty="0" err="1"/>
              <a:t>badań</a:t>
            </a:r>
            <a:r>
              <a:rPr lang="en-GB" sz="2000" dirty="0"/>
              <a:t>. </a:t>
            </a:r>
            <a:r>
              <a:rPr lang="en-GB" sz="2000" dirty="0" err="1"/>
              <a:t>Przykładem</a:t>
            </a:r>
            <a:r>
              <a:rPr lang="en-GB" sz="2000" dirty="0"/>
              <a:t> </a:t>
            </a:r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być</a:t>
            </a:r>
            <a:r>
              <a:rPr lang="en-GB" sz="2000" dirty="0"/>
              <a:t> </a:t>
            </a:r>
            <a:r>
              <a:rPr lang="en-GB" sz="2000" dirty="0" err="1"/>
              <a:t>diagnoza</a:t>
            </a:r>
            <a:r>
              <a:rPr lang="en-GB" sz="2000" dirty="0"/>
              <a:t> </a:t>
            </a:r>
            <a:r>
              <a:rPr lang="en-GB" sz="2000" dirty="0" err="1"/>
              <a:t>obecności</a:t>
            </a:r>
            <a:r>
              <a:rPr lang="en-GB" sz="2000" dirty="0"/>
              <a:t> </a:t>
            </a:r>
            <a:r>
              <a:rPr lang="en-GB" sz="2000" dirty="0" err="1"/>
              <a:t>bakterii</a:t>
            </a:r>
            <a:r>
              <a:rPr lang="en-GB" sz="2000" dirty="0"/>
              <a:t> </a:t>
            </a:r>
            <a:r>
              <a:rPr lang="en-GB" sz="2000" dirty="0" err="1"/>
              <a:t>lub</a:t>
            </a:r>
            <a:r>
              <a:rPr lang="en-GB" sz="2000" dirty="0"/>
              <a:t> </a:t>
            </a:r>
            <a:r>
              <a:rPr lang="en-GB" sz="2000" dirty="0" err="1"/>
              <a:t>wirusa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podstawie</a:t>
            </a:r>
            <a:r>
              <a:rPr lang="en-GB" sz="2000" dirty="0"/>
              <a:t> </a:t>
            </a:r>
            <a:r>
              <a:rPr lang="en-GB" sz="2000" dirty="0" err="1"/>
              <a:t>próbek</a:t>
            </a:r>
            <a:r>
              <a:rPr lang="en-GB" sz="2000" dirty="0"/>
              <a:t> </a:t>
            </a:r>
            <a:r>
              <a:rPr lang="en-GB" sz="2000" dirty="0" err="1"/>
              <a:t>laboratoryjnych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Przykład</a:t>
            </a:r>
            <a:r>
              <a:rPr lang="en-GB" sz="2000" b="1" dirty="0"/>
              <a:t> z </a:t>
            </a:r>
            <a:r>
              <a:rPr lang="en-GB" sz="2000" b="1" dirty="0" err="1"/>
              <a:t>przemysłu</a:t>
            </a:r>
            <a:r>
              <a:rPr lang="en-GB" sz="2000" b="1" dirty="0"/>
              <a:t> </a:t>
            </a:r>
            <a:r>
              <a:rPr lang="en-GB" sz="2000" b="1" dirty="0" err="1"/>
              <a:t>gazowego</a:t>
            </a:r>
            <a:r>
              <a:rPr lang="en-GB" sz="2000" b="1" dirty="0"/>
              <a:t>:</a:t>
            </a:r>
            <a:r>
              <a:rPr lang="en-GB" sz="2000" dirty="0"/>
              <a:t> W </a:t>
            </a:r>
            <a:r>
              <a:rPr lang="en-GB" sz="2000" dirty="0" err="1"/>
              <a:t>kontekście</a:t>
            </a:r>
            <a:r>
              <a:rPr lang="en-GB" sz="2000" dirty="0"/>
              <a:t> </a:t>
            </a:r>
            <a:r>
              <a:rPr lang="en-GB" sz="2000" dirty="0" err="1"/>
              <a:t>bezpieczeństwa</a:t>
            </a:r>
            <a:r>
              <a:rPr lang="en-GB" sz="2000" dirty="0"/>
              <a:t> w </a:t>
            </a:r>
            <a:r>
              <a:rPr lang="en-GB" sz="2000" dirty="0" err="1"/>
              <a:t>zakładach</a:t>
            </a:r>
            <a:r>
              <a:rPr lang="en-GB" sz="2000" dirty="0"/>
              <a:t> </a:t>
            </a:r>
            <a:r>
              <a:rPr lang="en-GB" sz="2000" dirty="0" err="1"/>
              <a:t>przemysłowych</a:t>
            </a:r>
            <a:r>
              <a:rPr lang="en-GB" sz="2000" dirty="0"/>
              <a:t>, model </a:t>
            </a:r>
            <a:r>
              <a:rPr lang="en-GB" sz="2000" dirty="0" err="1"/>
              <a:t>binarny</a:t>
            </a:r>
            <a:r>
              <a:rPr lang="en-GB" sz="2000" dirty="0"/>
              <a:t> </a:t>
            </a:r>
            <a:r>
              <a:rPr lang="en-GB" sz="2000" dirty="0" err="1"/>
              <a:t>mógłby</a:t>
            </a:r>
            <a:r>
              <a:rPr lang="en-GB" sz="2000" dirty="0"/>
              <a:t> </a:t>
            </a:r>
            <a:r>
              <a:rPr lang="en-GB" sz="2000" dirty="0" err="1"/>
              <a:t>ocenić</a:t>
            </a:r>
            <a:r>
              <a:rPr lang="en-GB" sz="2000" dirty="0"/>
              <a:t>, </a:t>
            </a:r>
            <a:r>
              <a:rPr lang="en-GB" sz="2000" dirty="0" err="1"/>
              <a:t>czy</a:t>
            </a:r>
            <a:r>
              <a:rPr lang="en-GB" sz="2000" dirty="0"/>
              <a:t> </a:t>
            </a:r>
            <a:r>
              <a:rPr lang="en-GB" sz="2000" dirty="0" err="1"/>
              <a:t>dany</a:t>
            </a:r>
            <a:r>
              <a:rPr lang="en-GB" sz="2000" dirty="0"/>
              <a:t> </a:t>
            </a:r>
            <a:r>
              <a:rPr lang="en-GB" sz="2000" dirty="0" err="1"/>
              <a:t>gaz</a:t>
            </a:r>
            <a:r>
              <a:rPr lang="en-GB" sz="2000" dirty="0"/>
              <a:t> jest „</a:t>
            </a:r>
            <a:r>
              <a:rPr lang="en-GB" sz="2000" dirty="0" err="1"/>
              <a:t>toksyczny</a:t>
            </a:r>
            <a:r>
              <a:rPr lang="en-GB" sz="2000" dirty="0"/>
              <a:t>” </a:t>
            </a:r>
            <a:r>
              <a:rPr lang="en-GB" sz="2000" dirty="0" err="1"/>
              <a:t>czy</a:t>
            </a:r>
            <a:r>
              <a:rPr lang="en-GB" sz="2000" dirty="0"/>
              <a:t> „</a:t>
            </a:r>
            <a:r>
              <a:rPr lang="en-GB" sz="2000" dirty="0" err="1"/>
              <a:t>nietoksyczny</a:t>
            </a:r>
            <a:r>
              <a:rPr lang="en-GB" sz="2000" dirty="0"/>
              <a:t>”. W </a:t>
            </a:r>
            <a:r>
              <a:rPr lang="en-GB" sz="2000" dirty="0" err="1"/>
              <a:t>przypadku</a:t>
            </a:r>
            <a:r>
              <a:rPr lang="en-GB" sz="2000" dirty="0"/>
              <a:t> </a:t>
            </a:r>
            <a:r>
              <a:rPr lang="en-GB" sz="2000" dirty="0" err="1"/>
              <a:t>wykrycia</a:t>
            </a:r>
            <a:r>
              <a:rPr lang="en-GB" sz="2000" dirty="0"/>
              <a:t> </a:t>
            </a:r>
            <a:r>
              <a:rPr lang="en-GB" sz="2000" dirty="0" err="1"/>
              <a:t>gazu</a:t>
            </a:r>
            <a:r>
              <a:rPr lang="en-GB" sz="2000" dirty="0"/>
              <a:t> </a:t>
            </a:r>
            <a:r>
              <a:rPr lang="en-GB" sz="2000" dirty="0" err="1"/>
              <a:t>toksycznego</a:t>
            </a:r>
            <a:r>
              <a:rPr lang="en-GB" sz="2000" dirty="0"/>
              <a:t> system </a:t>
            </a:r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automatycznie</a:t>
            </a:r>
            <a:r>
              <a:rPr lang="en-GB" sz="2000" dirty="0"/>
              <a:t> </a:t>
            </a:r>
            <a:r>
              <a:rPr lang="en-GB" sz="2000" dirty="0" err="1"/>
              <a:t>uruchomić</a:t>
            </a:r>
            <a:r>
              <a:rPr lang="en-GB" sz="2000" dirty="0"/>
              <a:t> </a:t>
            </a:r>
            <a:r>
              <a:rPr lang="en-GB" sz="2000" dirty="0" err="1"/>
              <a:t>procedury</a:t>
            </a:r>
            <a:r>
              <a:rPr lang="en-GB" sz="2000" dirty="0"/>
              <a:t> </a:t>
            </a:r>
            <a:r>
              <a:rPr lang="en-GB" sz="2000" dirty="0" err="1"/>
              <a:t>alarmowe</a:t>
            </a:r>
            <a:r>
              <a:rPr lang="en-GB" sz="2000" dirty="0"/>
              <a:t> </a:t>
            </a:r>
            <a:r>
              <a:rPr lang="en-GB" sz="2000" dirty="0" err="1"/>
              <a:t>lub</a:t>
            </a:r>
            <a:r>
              <a:rPr lang="en-GB" sz="2000" dirty="0"/>
              <a:t> </a:t>
            </a:r>
            <a:r>
              <a:rPr lang="en-GB" sz="2000" dirty="0" err="1"/>
              <a:t>zamknięcie</a:t>
            </a:r>
            <a:r>
              <a:rPr lang="en-GB" sz="2000" dirty="0"/>
              <a:t> </a:t>
            </a:r>
            <a:r>
              <a:rPr lang="en-GB" sz="2000" dirty="0" err="1"/>
              <a:t>części</a:t>
            </a:r>
            <a:r>
              <a:rPr lang="en-GB" sz="2000" dirty="0"/>
              <a:t> </a:t>
            </a:r>
            <a:r>
              <a:rPr lang="en-GB" sz="2000" dirty="0" err="1"/>
              <a:t>instalacji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Inne</a:t>
            </a:r>
            <a:r>
              <a:rPr lang="en-GB" sz="2000" b="1" dirty="0"/>
              <a:t> </a:t>
            </a:r>
            <a:r>
              <a:rPr lang="en-GB" sz="2000" b="1" dirty="0" err="1"/>
              <a:t>zastosowania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  <a:r>
              <a:rPr lang="en-GB" sz="2000" dirty="0" err="1"/>
              <a:t>Popularnym</a:t>
            </a:r>
            <a:r>
              <a:rPr lang="en-GB" sz="2000" dirty="0"/>
              <a:t> </a:t>
            </a:r>
            <a:r>
              <a:rPr lang="en-GB" sz="2000" dirty="0" err="1"/>
              <a:t>zastosowaniem</a:t>
            </a:r>
            <a:r>
              <a:rPr lang="en-GB" sz="2000" dirty="0"/>
              <a:t> </a:t>
            </a:r>
            <a:r>
              <a:rPr lang="en-GB" sz="2000" dirty="0" err="1"/>
              <a:t>klasyfikacji</a:t>
            </a:r>
            <a:r>
              <a:rPr lang="en-GB" sz="2000" dirty="0"/>
              <a:t> </a:t>
            </a:r>
            <a:r>
              <a:rPr lang="en-GB" sz="2000" dirty="0" err="1"/>
              <a:t>binarnej</a:t>
            </a:r>
            <a:r>
              <a:rPr lang="en-GB" sz="2000" dirty="0"/>
              <a:t> jest </a:t>
            </a:r>
            <a:r>
              <a:rPr lang="en-GB" sz="2000" dirty="0" err="1"/>
              <a:t>filtrowanie</a:t>
            </a:r>
            <a:r>
              <a:rPr lang="en-GB" sz="2000" dirty="0"/>
              <a:t> </a:t>
            </a:r>
            <a:r>
              <a:rPr lang="en-GB" sz="2000" dirty="0" err="1"/>
              <a:t>spamu</a:t>
            </a:r>
            <a:r>
              <a:rPr lang="en-GB" sz="2000" dirty="0"/>
              <a:t>. System </a:t>
            </a:r>
            <a:r>
              <a:rPr lang="en-GB" sz="2000" dirty="0" err="1"/>
              <a:t>analizuje</a:t>
            </a:r>
            <a:r>
              <a:rPr lang="en-GB" sz="2000" dirty="0"/>
              <a:t> </a:t>
            </a:r>
            <a:r>
              <a:rPr lang="en-GB" sz="2000" dirty="0" err="1"/>
              <a:t>przychodzące</a:t>
            </a:r>
            <a:r>
              <a:rPr lang="en-GB" sz="2000" dirty="0"/>
              <a:t> e-</a:t>
            </a:r>
            <a:r>
              <a:rPr lang="en-GB" sz="2000" dirty="0" err="1"/>
              <a:t>maile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podstawie</a:t>
            </a:r>
            <a:r>
              <a:rPr lang="en-GB" sz="2000" dirty="0"/>
              <a:t> ich </a:t>
            </a:r>
            <a:r>
              <a:rPr lang="en-GB" sz="2000" dirty="0" err="1"/>
              <a:t>treści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nadawcy</a:t>
            </a:r>
            <a:r>
              <a:rPr lang="en-GB" sz="2000" dirty="0"/>
              <a:t> </a:t>
            </a:r>
            <a:r>
              <a:rPr lang="en-GB" sz="2000" dirty="0" err="1"/>
              <a:t>decyduje</a:t>
            </a:r>
            <a:r>
              <a:rPr lang="en-GB" sz="2000" dirty="0"/>
              <a:t>, </a:t>
            </a:r>
            <a:r>
              <a:rPr lang="en-GB" sz="2000" dirty="0" err="1"/>
              <a:t>czy</a:t>
            </a:r>
            <a:r>
              <a:rPr lang="en-GB" sz="2000" dirty="0"/>
              <a:t> </a:t>
            </a:r>
            <a:r>
              <a:rPr lang="en-GB" sz="2000" dirty="0" err="1"/>
              <a:t>dany</a:t>
            </a:r>
            <a:r>
              <a:rPr lang="en-GB" sz="2000" dirty="0"/>
              <a:t> e-mail to „spam” </a:t>
            </a:r>
            <a:r>
              <a:rPr lang="en-GB" sz="2000" dirty="0" err="1"/>
              <a:t>czy</a:t>
            </a:r>
            <a:r>
              <a:rPr lang="en-GB" sz="2000" dirty="0"/>
              <a:t> „</a:t>
            </a:r>
            <a:r>
              <a:rPr lang="en-GB" sz="2000" dirty="0" err="1"/>
              <a:t>nie</a:t>
            </a:r>
            <a:r>
              <a:rPr lang="en-GB" sz="2000" dirty="0"/>
              <a:t>-spam”. </a:t>
            </a:r>
            <a:r>
              <a:rPr lang="en-GB" sz="2000" dirty="0" err="1"/>
              <a:t>Dzięki</a:t>
            </a:r>
            <a:r>
              <a:rPr lang="en-GB" sz="2000" dirty="0"/>
              <a:t> </a:t>
            </a:r>
            <a:r>
              <a:rPr lang="en-GB" sz="2000" dirty="0" err="1"/>
              <a:t>temu</a:t>
            </a:r>
            <a:r>
              <a:rPr lang="en-GB" sz="2000" dirty="0"/>
              <a:t> </a:t>
            </a:r>
            <a:r>
              <a:rPr lang="en-GB" sz="2000" dirty="0" err="1"/>
              <a:t>nasza</a:t>
            </a:r>
            <a:r>
              <a:rPr lang="en-GB" sz="2000" dirty="0"/>
              <a:t> </a:t>
            </a:r>
            <a:r>
              <a:rPr lang="en-GB" sz="2000" dirty="0" err="1"/>
              <a:t>skrzynka</a:t>
            </a:r>
            <a:r>
              <a:rPr lang="en-GB" sz="2000" dirty="0"/>
              <a:t> </a:t>
            </a:r>
            <a:r>
              <a:rPr lang="en-GB" sz="2000" dirty="0" err="1"/>
              <a:t>odbiorcza</a:t>
            </a:r>
            <a:r>
              <a:rPr lang="en-GB" sz="2000" dirty="0"/>
              <a:t> jest </a:t>
            </a:r>
            <a:r>
              <a:rPr lang="en-GB" sz="2000" dirty="0" err="1"/>
              <a:t>czystsza</a:t>
            </a:r>
            <a:r>
              <a:rPr lang="en-GB" sz="2000" dirty="0"/>
              <a:t>, a my </a:t>
            </a:r>
            <a:r>
              <a:rPr lang="en-GB" sz="2000" dirty="0" err="1"/>
              <a:t>oszczędzamy</a:t>
            </a:r>
            <a:r>
              <a:rPr lang="en-GB" sz="2000" dirty="0"/>
              <a:t> </a:t>
            </a:r>
            <a:r>
              <a:rPr lang="en-GB" sz="2000" dirty="0" err="1"/>
              <a:t>czas</a:t>
            </a:r>
            <a:r>
              <a:rPr lang="en-GB" sz="2000" dirty="0"/>
              <a:t>.</a:t>
            </a:r>
          </a:p>
          <a:p>
            <a:r>
              <a:rPr lang="en-GB" sz="2000" b="1" dirty="0" err="1"/>
              <a:t>Podsumowanie</a:t>
            </a:r>
            <a:r>
              <a:rPr lang="en-GB" sz="2000" dirty="0"/>
              <a:t>: </a:t>
            </a:r>
            <a:r>
              <a:rPr lang="en-GB" sz="2000" dirty="0" err="1"/>
              <a:t>Klasyfikacja</a:t>
            </a:r>
            <a:r>
              <a:rPr lang="en-GB" sz="2000" dirty="0"/>
              <a:t> </a:t>
            </a:r>
            <a:r>
              <a:rPr lang="en-GB" sz="2000" dirty="0" err="1"/>
              <a:t>binarna</a:t>
            </a:r>
            <a:r>
              <a:rPr lang="en-GB" sz="2000" dirty="0"/>
              <a:t> jest </a:t>
            </a:r>
            <a:r>
              <a:rPr lang="en-GB" sz="2000" dirty="0" err="1"/>
              <a:t>skuteczna</a:t>
            </a:r>
            <a:r>
              <a:rPr lang="en-GB" sz="2000" dirty="0"/>
              <a:t> w </a:t>
            </a:r>
            <a:r>
              <a:rPr lang="en-GB" sz="2000" dirty="0" err="1"/>
              <a:t>sytuacjach</a:t>
            </a:r>
            <a:r>
              <a:rPr lang="en-GB" sz="2000" dirty="0"/>
              <a:t>, </a:t>
            </a:r>
            <a:r>
              <a:rPr lang="en-GB" sz="2000" dirty="0" err="1"/>
              <a:t>gdzie</a:t>
            </a:r>
            <a:r>
              <a:rPr lang="en-GB" sz="2000" dirty="0"/>
              <a:t> </a:t>
            </a:r>
            <a:r>
              <a:rPr lang="en-GB" sz="2000" dirty="0" err="1"/>
              <a:t>mamy</a:t>
            </a:r>
            <a:r>
              <a:rPr lang="en-GB" sz="2000" dirty="0"/>
              <a:t> </a:t>
            </a:r>
            <a:r>
              <a:rPr lang="en-GB" sz="2000" dirty="0" err="1"/>
              <a:t>jasny</a:t>
            </a:r>
            <a:r>
              <a:rPr lang="en-GB" sz="2000" dirty="0"/>
              <a:t> </a:t>
            </a:r>
            <a:r>
              <a:rPr lang="en-GB" sz="2000" dirty="0" err="1"/>
              <a:t>wybór</a:t>
            </a:r>
            <a:r>
              <a:rPr lang="en-GB" sz="2000" dirty="0"/>
              <a:t> </a:t>
            </a:r>
            <a:r>
              <a:rPr lang="en-GB" sz="2000" dirty="0" err="1"/>
              <a:t>pomiędzy</a:t>
            </a:r>
            <a:r>
              <a:rPr lang="en-GB" sz="2000" dirty="0"/>
              <a:t> </a:t>
            </a:r>
            <a:r>
              <a:rPr lang="en-GB" sz="2000" dirty="0" err="1"/>
              <a:t>dwiema</a:t>
            </a:r>
            <a:r>
              <a:rPr lang="en-GB" sz="2000" dirty="0"/>
              <a:t> </a:t>
            </a:r>
            <a:r>
              <a:rPr lang="en-GB" sz="2000" dirty="0" err="1"/>
              <a:t>opcjami</a:t>
            </a:r>
            <a:r>
              <a:rPr lang="en-GB" sz="2000" dirty="0"/>
              <a:t>. </a:t>
            </a:r>
            <a:r>
              <a:rPr lang="en-GB" sz="2000" dirty="0" err="1"/>
              <a:t>Sprawdza</a:t>
            </a:r>
            <a:r>
              <a:rPr lang="en-GB" sz="2000" dirty="0"/>
              <a:t> </a:t>
            </a:r>
            <a:r>
              <a:rPr lang="en-GB" sz="2000" dirty="0" err="1"/>
              <a:t>się</a:t>
            </a:r>
            <a:r>
              <a:rPr lang="en-GB" sz="2000" dirty="0"/>
              <a:t> tam, </a:t>
            </a:r>
            <a:r>
              <a:rPr lang="en-GB" sz="2000" dirty="0" err="1"/>
              <a:t>gdzie</a:t>
            </a:r>
            <a:r>
              <a:rPr lang="en-GB" sz="2000" dirty="0"/>
              <a:t> </a:t>
            </a:r>
            <a:r>
              <a:rPr lang="en-GB" sz="2000" dirty="0" err="1"/>
              <a:t>priorytetem</a:t>
            </a:r>
            <a:r>
              <a:rPr lang="en-GB" sz="2000" dirty="0"/>
              <a:t> jest </a:t>
            </a:r>
            <a:r>
              <a:rPr lang="en-GB" sz="2000" dirty="0" err="1"/>
              <a:t>szybkość</a:t>
            </a:r>
            <a:r>
              <a:rPr lang="en-GB" sz="2000" dirty="0"/>
              <a:t> </a:t>
            </a:r>
            <a:r>
              <a:rPr lang="en-GB" sz="2000" dirty="0" err="1"/>
              <a:t>decyzji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prostota</a:t>
            </a:r>
            <a:r>
              <a:rPr lang="en-GB" sz="2000" dirty="0"/>
              <a:t> </a:t>
            </a:r>
            <a:r>
              <a:rPr lang="en-GB" sz="2000" dirty="0" err="1"/>
              <a:t>procesu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76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26B4-5EFF-8F61-08B0-B6E73D93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Klasyfikacja wieloklasowa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CD23-57DC-A7F0-01A5-C0EF4F3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/>
              <a:t>W </a:t>
            </a:r>
            <a:r>
              <a:rPr lang="en-GB" sz="2000" dirty="0" err="1"/>
              <a:t>klasyfikacji</a:t>
            </a:r>
            <a:r>
              <a:rPr lang="en-GB" sz="2000" dirty="0"/>
              <a:t> </a:t>
            </a:r>
            <a:r>
              <a:rPr lang="en-GB" sz="2000" dirty="0" err="1"/>
              <a:t>wieloklasowej</a:t>
            </a:r>
            <a:r>
              <a:rPr lang="en-GB" sz="2000" dirty="0"/>
              <a:t> model jest </a:t>
            </a:r>
            <a:r>
              <a:rPr lang="en-GB" sz="2000" dirty="0" err="1"/>
              <a:t>uczony</a:t>
            </a:r>
            <a:r>
              <a:rPr lang="en-GB" sz="2000" dirty="0"/>
              <a:t>, aby </a:t>
            </a:r>
            <a:r>
              <a:rPr lang="en-GB" sz="2000" dirty="0" err="1"/>
              <a:t>rozróżniać</a:t>
            </a:r>
            <a:r>
              <a:rPr lang="en-GB" sz="2000" dirty="0"/>
              <a:t> </a:t>
            </a:r>
            <a:r>
              <a:rPr lang="en-GB" sz="2000" dirty="0" err="1"/>
              <a:t>więcej</a:t>
            </a:r>
            <a:r>
              <a:rPr lang="en-GB" sz="2000" dirty="0"/>
              <a:t> </a:t>
            </a:r>
            <a:r>
              <a:rPr lang="en-GB" sz="2000" dirty="0" err="1"/>
              <a:t>niż</a:t>
            </a:r>
            <a:r>
              <a:rPr lang="en-GB" sz="2000" dirty="0"/>
              <a:t> </a:t>
            </a:r>
            <a:r>
              <a:rPr lang="en-GB" sz="2000" dirty="0" err="1"/>
              <a:t>dwie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r>
              <a:rPr lang="en-GB" sz="2000" dirty="0"/>
              <a:t>, co </a:t>
            </a:r>
            <a:r>
              <a:rPr lang="en-GB" sz="2000" dirty="0" err="1"/>
              <a:t>oznacza</a:t>
            </a:r>
            <a:r>
              <a:rPr lang="en-GB" sz="2000" dirty="0"/>
              <a:t>, </a:t>
            </a:r>
            <a:r>
              <a:rPr lang="en-GB" sz="2000" dirty="0" err="1"/>
              <a:t>że</a:t>
            </a:r>
            <a:r>
              <a:rPr lang="en-GB" sz="2000" dirty="0"/>
              <a:t> </a:t>
            </a:r>
            <a:r>
              <a:rPr lang="en-GB" sz="2000" dirty="0" err="1"/>
              <a:t>każda</a:t>
            </a:r>
            <a:r>
              <a:rPr lang="en-GB" sz="2000" dirty="0"/>
              <a:t> dana </a:t>
            </a:r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należeć</a:t>
            </a:r>
            <a:r>
              <a:rPr lang="en-GB" sz="2000" dirty="0"/>
              <a:t> do </a:t>
            </a:r>
            <a:r>
              <a:rPr lang="en-GB" sz="2000" dirty="0" err="1"/>
              <a:t>jednej</a:t>
            </a:r>
            <a:r>
              <a:rPr lang="en-GB" sz="2000" dirty="0"/>
              <a:t> z </a:t>
            </a:r>
            <a:r>
              <a:rPr lang="en-GB" sz="2000" dirty="0" err="1"/>
              <a:t>kilku</a:t>
            </a:r>
            <a:r>
              <a:rPr lang="en-GB" sz="2000" dirty="0"/>
              <a:t> </a:t>
            </a:r>
            <a:r>
              <a:rPr lang="en-GB" sz="2000" dirty="0" err="1"/>
              <a:t>kategorii</a:t>
            </a:r>
            <a:r>
              <a:rPr lang="en-GB" sz="2000" dirty="0"/>
              <a:t>. </a:t>
            </a:r>
            <a:r>
              <a:rPr lang="en-GB" sz="2000" dirty="0" err="1"/>
              <a:t>Klasyfikacja</a:t>
            </a:r>
            <a:r>
              <a:rPr lang="en-GB" sz="2000" dirty="0"/>
              <a:t> </a:t>
            </a:r>
            <a:r>
              <a:rPr lang="en-GB" sz="2000" dirty="0" err="1"/>
              <a:t>wieloklasowa</a:t>
            </a:r>
            <a:r>
              <a:rPr lang="en-GB" sz="2000" dirty="0"/>
              <a:t> jest </a:t>
            </a:r>
            <a:r>
              <a:rPr lang="en-GB" sz="2000" dirty="0" err="1"/>
              <a:t>bardziej</a:t>
            </a:r>
            <a:r>
              <a:rPr lang="en-GB" sz="2000" dirty="0"/>
              <a:t> </a:t>
            </a:r>
            <a:r>
              <a:rPr lang="en-GB" sz="2000" dirty="0" err="1"/>
              <a:t>złożona</a:t>
            </a:r>
            <a:r>
              <a:rPr lang="en-GB" sz="2000" dirty="0"/>
              <a:t> </a:t>
            </a:r>
            <a:r>
              <a:rPr lang="en-GB" sz="2000" dirty="0" err="1"/>
              <a:t>niż</a:t>
            </a:r>
            <a:r>
              <a:rPr lang="en-GB" sz="2000" dirty="0"/>
              <a:t> </a:t>
            </a:r>
            <a:r>
              <a:rPr lang="en-GB" sz="2000" dirty="0" err="1"/>
              <a:t>binarna</a:t>
            </a:r>
            <a:r>
              <a:rPr lang="en-GB" sz="2000" dirty="0"/>
              <a:t>, </a:t>
            </a:r>
            <a:r>
              <a:rPr lang="en-GB" sz="2000" dirty="0" err="1"/>
              <a:t>ponieważ</a:t>
            </a:r>
            <a:r>
              <a:rPr lang="en-GB" sz="2000" dirty="0"/>
              <a:t> model </a:t>
            </a:r>
            <a:r>
              <a:rPr lang="en-GB" sz="2000" dirty="0" err="1"/>
              <a:t>musi</a:t>
            </a:r>
            <a:r>
              <a:rPr lang="en-GB" sz="2000" dirty="0"/>
              <a:t> </a:t>
            </a:r>
            <a:r>
              <a:rPr lang="en-GB" sz="2000" dirty="0" err="1"/>
              <a:t>być</a:t>
            </a:r>
            <a:r>
              <a:rPr lang="en-GB" sz="2000" dirty="0"/>
              <a:t> w </a:t>
            </a:r>
            <a:r>
              <a:rPr lang="en-GB" sz="2000" dirty="0" err="1"/>
              <a:t>stanie</a:t>
            </a:r>
            <a:r>
              <a:rPr lang="en-GB" sz="2000" dirty="0"/>
              <a:t> </a:t>
            </a:r>
            <a:r>
              <a:rPr lang="en-GB" sz="2000" dirty="0" err="1"/>
              <a:t>poprawnie</a:t>
            </a:r>
            <a:r>
              <a:rPr lang="en-GB" sz="2000" dirty="0"/>
              <a:t> </a:t>
            </a:r>
            <a:r>
              <a:rPr lang="en-GB" sz="2000" dirty="0" err="1"/>
              <a:t>rozpoznać</a:t>
            </a:r>
            <a:r>
              <a:rPr lang="en-GB" sz="2000" dirty="0"/>
              <a:t> </a:t>
            </a:r>
            <a:r>
              <a:rPr lang="en-GB" sz="2000" dirty="0" err="1"/>
              <a:t>wiele</a:t>
            </a:r>
            <a:r>
              <a:rPr lang="en-GB" sz="2000" dirty="0"/>
              <a:t> </a:t>
            </a:r>
            <a:r>
              <a:rPr lang="en-GB" sz="2000" dirty="0" err="1"/>
              <a:t>kategorii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wybrać</a:t>
            </a:r>
            <a:r>
              <a:rPr lang="en-GB" sz="2000" dirty="0"/>
              <a:t> </a:t>
            </a:r>
            <a:r>
              <a:rPr lang="en-GB" sz="2000" dirty="0" err="1"/>
              <a:t>spośród</a:t>
            </a:r>
            <a:r>
              <a:rPr lang="en-GB" sz="2000" dirty="0"/>
              <a:t> </a:t>
            </a:r>
            <a:r>
              <a:rPr lang="en-GB" sz="2000" dirty="0" err="1"/>
              <a:t>nich</a:t>
            </a:r>
            <a:r>
              <a:rPr lang="en-GB" sz="2000" dirty="0"/>
              <a:t> </a:t>
            </a:r>
            <a:r>
              <a:rPr lang="en-GB" sz="2000" dirty="0" err="1"/>
              <a:t>tę</a:t>
            </a:r>
            <a:r>
              <a:rPr lang="en-GB" sz="2000" dirty="0"/>
              <a:t> </a:t>
            </a:r>
            <a:r>
              <a:rPr lang="en-GB" sz="2000" dirty="0" err="1"/>
              <a:t>właściwą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Przykład</a:t>
            </a:r>
            <a:r>
              <a:rPr lang="en-GB" sz="2000" b="1" dirty="0"/>
              <a:t> </a:t>
            </a:r>
            <a:r>
              <a:rPr lang="en-GB" sz="2000" b="1" dirty="0" err="1"/>
              <a:t>przemysłowy</a:t>
            </a:r>
            <a:r>
              <a:rPr lang="en-GB" sz="2000" b="1" dirty="0"/>
              <a:t> – </a:t>
            </a:r>
            <a:r>
              <a:rPr lang="en-GB" sz="2000" b="1" dirty="0" err="1"/>
              <a:t>rozpoznawanie</a:t>
            </a:r>
            <a:r>
              <a:rPr lang="en-GB" sz="2000" b="1" dirty="0"/>
              <a:t> </a:t>
            </a:r>
            <a:r>
              <a:rPr lang="en-GB" sz="2000" b="1" dirty="0" err="1"/>
              <a:t>gazów</a:t>
            </a:r>
            <a:r>
              <a:rPr lang="en-GB" sz="2000" b="1" dirty="0"/>
              <a:t>:</a:t>
            </a:r>
            <a:r>
              <a:rPr lang="en-GB" sz="2000" dirty="0"/>
              <a:t> W </a:t>
            </a:r>
            <a:r>
              <a:rPr lang="en-GB" sz="2000" dirty="0" err="1"/>
              <a:t>przemyśle</a:t>
            </a:r>
            <a:r>
              <a:rPr lang="en-GB" sz="2000" dirty="0"/>
              <a:t> </a:t>
            </a:r>
            <a:r>
              <a:rPr lang="en-GB" sz="2000" dirty="0" err="1"/>
              <a:t>spożywczym</a:t>
            </a:r>
            <a:r>
              <a:rPr lang="en-GB" sz="2000" dirty="0"/>
              <a:t> </a:t>
            </a:r>
            <a:r>
              <a:rPr lang="en-GB" sz="2000" dirty="0" err="1"/>
              <a:t>możemy</a:t>
            </a:r>
            <a:r>
              <a:rPr lang="en-GB" sz="2000" dirty="0"/>
              <a:t> </a:t>
            </a:r>
            <a:r>
              <a:rPr lang="en-GB" sz="2000" dirty="0" err="1"/>
              <a:t>mieć</a:t>
            </a:r>
            <a:r>
              <a:rPr lang="en-GB" sz="2000" dirty="0"/>
              <a:t> do </a:t>
            </a:r>
            <a:r>
              <a:rPr lang="en-GB" sz="2000" dirty="0" err="1"/>
              <a:t>czynienia</a:t>
            </a:r>
            <a:r>
              <a:rPr lang="en-GB" sz="2000" dirty="0"/>
              <a:t> z </a:t>
            </a:r>
            <a:r>
              <a:rPr lang="en-GB" sz="2000" dirty="0" err="1"/>
              <a:t>różnymi</a:t>
            </a:r>
            <a:r>
              <a:rPr lang="en-GB" sz="2000" dirty="0"/>
              <a:t> </a:t>
            </a:r>
            <a:r>
              <a:rPr lang="en-GB" sz="2000" dirty="0" err="1"/>
              <a:t>rodzajami</a:t>
            </a:r>
            <a:r>
              <a:rPr lang="en-GB" sz="2000" dirty="0"/>
              <a:t> </a:t>
            </a:r>
            <a:r>
              <a:rPr lang="en-GB" sz="2000" dirty="0" err="1"/>
              <a:t>alkoholi</a:t>
            </a:r>
            <a:r>
              <a:rPr lang="en-GB" sz="2000" dirty="0"/>
              <a:t>, </a:t>
            </a:r>
            <a:r>
              <a:rPr lang="en-GB" sz="2000" dirty="0" err="1"/>
              <a:t>takimi</a:t>
            </a:r>
            <a:r>
              <a:rPr lang="en-GB" sz="2000" dirty="0"/>
              <a:t> jak </a:t>
            </a:r>
            <a:r>
              <a:rPr lang="en-GB" sz="2000" dirty="0" err="1"/>
              <a:t>metylowy</a:t>
            </a:r>
            <a:r>
              <a:rPr lang="en-GB" sz="2000" dirty="0"/>
              <a:t>, </a:t>
            </a:r>
            <a:r>
              <a:rPr lang="en-GB" sz="2000" dirty="0" err="1"/>
              <a:t>etylowy</a:t>
            </a:r>
            <a:r>
              <a:rPr lang="en-GB" sz="2000" dirty="0"/>
              <a:t>. Model </a:t>
            </a:r>
            <a:r>
              <a:rPr lang="en-GB" sz="2000" dirty="0" err="1"/>
              <a:t>uczony</a:t>
            </a:r>
            <a:r>
              <a:rPr lang="en-GB" sz="2000" dirty="0"/>
              <a:t> w </a:t>
            </a:r>
            <a:r>
              <a:rPr lang="en-GB" sz="2000" dirty="0" err="1"/>
              <a:t>trybie</a:t>
            </a:r>
            <a:r>
              <a:rPr lang="en-GB" sz="2000" dirty="0"/>
              <a:t> </a:t>
            </a:r>
            <a:r>
              <a:rPr lang="en-GB" sz="2000" dirty="0" err="1"/>
              <a:t>wieloklasowym</a:t>
            </a:r>
            <a:r>
              <a:rPr lang="en-GB" sz="2000" dirty="0"/>
              <a:t> </a:t>
            </a:r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podstawie</a:t>
            </a:r>
            <a:r>
              <a:rPr lang="en-GB" sz="2000" dirty="0"/>
              <a:t> </a:t>
            </a:r>
            <a:r>
              <a:rPr lang="en-GB" sz="2000" dirty="0" err="1"/>
              <a:t>składu</a:t>
            </a:r>
            <a:r>
              <a:rPr lang="en-GB" sz="2000" dirty="0"/>
              <a:t> </a:t>
            </a:r>
            <a:r>
              <a:rPr lang="en-GB" sz="2000" dirty="0" err="1"/>
              <a:t>chemicznego</a:t>
            </a:r>
            <a:r>
              <a:rPr lang="en-GB" sz="2000" dirty="0"/>
              <a:t> </a:t>
            </a:r>
            <a:r>
              <a:rPr lang="en-GB" sz="2000" dirty="0" err="1"/>
              <a:t>przypisać</a:t>
            </a:r>
            <a:r>
              <a:rPr lang="en-GB" sz="2000" dirty="0"/>
              <a:t> </a:t>
            </a:r>
            <a:r>
              <a:rPr lang="en-GB" sz="2000" dirty="0" err="1"/>
              <a:t>nową</a:t>
            </a:r>
            <a:r>
              <a:rPr lang="en-GB" sz="2000" dirty="0"/>
              <a:t> </a:t>
            </a:r>
            <a:r>
              <a:rPr lang="en-GB" sz="2000" dirty="0" err="1"/>
              <a:t>próbkę</a:t>
            </a:r>
            <a:r>
              <a:rPr lang="en-GB" sz="2000" dirty="0"/>
              <a:t> do </a:t>
            </a:r>
            <a:r>
              <a:rPr lang="en-GB" sz="2000" dirty="0" err="1"/>
              <a:t>jednej</a:t>
            </a:r>
            <a:r>
              <a:rPr lang="en-GB" sz="2000" dirty="0"/>
              <a:t> z </a:t>
            </a:r>
            <a:r>
              <a:rPr lang="en-GB" sz="2000" dirty="0" err="1"/>
              <a:t>tych</a:t>
            </a:r>
            <a:r>
              <a:rPr lang="en-GB" sz="2000" dirty="0"/>
              <a:t> </a:t>
            </a:r>
            <a:r>
              <a:rPr lang="en-GB" sz="2000" dirty="0" err="1"/>
              <a:t>kategorii</a:t>
            </a:r>
            <a:r>
              <a:rPr lang="en-GB" sz="2000" dirty="0"/>
              <a:t>, co jest </a:t>
            </a:r>
            <a:r>
              <a:rPr lang="en-GB" sz="2000" dirty="0" err="1"/>
              <a:t>istotne</a:t>
            </a:r>
            <a:r>
              <a:rPr lang="en-GB" sz="2000" dirty="0"/>
              <a:t> w </a:t>
            </a:r>
            <a:r>
              <a:rPr lang="en-GB" sz="2000" dirty="0" err="1"/>
              <a:t>automatycznych</a:t>
            </a:r>
            <a:r>
              <a:rPr lang="en-GB" sz="2000" dirty="0"/>
              <a:t> </a:t>
            </a:r>
            <a:r>
              <a:rPr lang="en-GB" sz="2000" dirty="0" err="1"/>
              <a:t>systemach</a:t>
            </a:r>
            <a:r>
              <a:rPr lang="en-GB" sz="2000" dirty="0"/>
              <a:t> </a:t>
            </a:r>
            <a:r>
              <a:rPr lang="en-GB" sz="2000" dirty="0" err="1"/>
              <a:t>monitorowania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bezpieczeństwa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Przykład</a:t>
            </a:r>
            <a:r>
              <a:rPr lang="en-GB" sz="2000" b="1" dirty="0"/>
              <a:t> z </a:t>
            </a:r>
            <a:r>
              <a:rPr lang="en-GB" sz="2000" b="1" dirty="0" err="1"/>
              <a:t>biologii</a:t>
            </a:r>
            <a:r>
              <a:rPr lang="en-GB" sz="2000" b="1" dirty="0"/>
              <a:t> – </a:t>
            </a:r>
            <a:r>
              <a:rPr lang="en-GB" sz="2000" b="1" dirty="0" err="1"/>
              <a:t>klasyfikacja</a:t>
            </a:r>
            <a:r>
              <a:rPr lang="en-GB" sz="2000" b="1" dirty="0"/>
              <a:t> </a:t>
            </a:r>
            <a:r>
              <a:rPr lang="en-GB" sz="2000" b="1" dirty="0" err="1"/>
              <a:t>gatunków</a:t>
            </a:r>
            <a:r>
              <a:rPr lang="en-GB" sz="2000" b="1" dirty="0"/>
              <a:t> </a:t>
            </a:r>
            <a:r>
              <a:rPr lang="en-GB" sz="2000" b="1" dirty="0" err="1"/>
              <a:t>roślin</a:t>
            </a:r>
            <a:r>
              <a:rPr lang="en-GB" sz="2000" b="1" dirty="0"/>
              <a:t> </a:t>
            </a:r>
            <a:r>
              <a:rPr lang="en-GB" sz="2000" b="1" dirty="0" err="1"/>
              <a:t>lub</a:t>
            </a:r>
            <a:r>
              <a:rPr lang="en-GB" sz="2000" b="1" dirty="0"/>
              <a:t> </a:t>
            </a:r>
            <a:r>
              <a:rPr lang="en-GB" sz="2000" b="1" dirty="0" err="1"/>
              <a:t>zwierząt</a:t>
            </a:r>
            <a:r>
              <a:rPr lang="en-GB" sz="2000" b="1" dirty="0"/>
              <a:t>:</a:t>
            </a:r>
            <a:r>
              <a:rPr lang="en-GB" sz="2000" dirty="0"/>
              <a:t> Na </a:t>
            </a:r>
            <a:r>
              <a:rPr lang="en-GB" sz="2000" dirty="0" err="1"/>
              <a:t>podstawie</a:t>
            </a:r>
            <a:r>
              <a:rPr lang="en-GB" sz="2000" dirty="0"/>
              <a:t> </a:t>
            </a:r>
            <a:r>
              <a:rPr lang="en-GB" sz="2000" dirty="0" err="1"/>
              <a:t>cech</a:t>
            </a:r>
            <a:r>
              <a:rPr lang="en-GB" sz="2000" dirty="0"/>
              <a:t> </a:t>
            </a:r>
            <a:r>
              <a:rPr lang="en-GB" sz="2000" dirty="0" err="1"/>
              <a:t>takich</a:t>
            </a:r>
            <a:r>
              <a:rPr lang="en-GB" sz="2000" dirty="0"/>
              <a:t> jak </a:t>
            </a:r>
            <a:r>
              <a:rPr lang="en-GB" sz="2000" dirty="0" err="1"/>
              <a:t>kształt</a:t>
            </a:r>
            <a:r>
              <a:rPr lang="en-GB" sz="2000" dirty="0"/>
              <a:t> </a:t>
            </a:r>
            <a:r>
              <a:rPr lang="en-GB" sz="2000" dirty="0" err="1"/>
              <a:t>liści</a:t>
            </a:r>
            <a:r>
              <a:rPr lang="en-GB" sz="2000" dirty="0"/>
              <a:t>, </a:t>
            </a:r>
            <a:r>
              <a:rPr lang="en-GB" sz="2000" dirty="0" err="1"/>
              <a:t>kolor</a:t>
            </a:r>
            <a:r>
              <a:rPr lang="en-GB" sz="2000" dirty="0"/>
              <a:t> </a:t>
            </a:r>
            <a:r>
              <a:rPr lang="en-GB" sz="2000" dirty="0" err="1"/>
              <a:t>kwiatów</a:t>
            </a:r>
            <a:r>
              <a:rPr lang="en-GB" sz="2000" dirty="0"/>
              <a:t>, </a:t>
            </a:r>
            <a:r>
              <a:rPr lang="en-GB" sz="2000" dirty="0" err="1"/>
              <a:t>rozmiar</a:t>
            </a:r>
            <a:r>
              <a:rPr lang="en-GB" sz="2000" dirty="0"/>
              <a:t> </a:t>
            </a:r>
            <a:r>
              <a:rPr lang="en-GB" sz="2000" dirty="0" err="1"/>
              <a:t>rośliny</a:t>
            </a:r>
            <a:r>
              <a:rPr lang="en-GB" sz="2000" dirty="0"/>
              <a:t>, </a:t>
            </a:r>
            <a:r>
              <a:rPr lang="en-GB" sz="2000" dirty="0" err="1"/>
              <a:t>możemy</a:t>
            </a:r>
            <a:r>
              <a:rPr lang="en-GB" sz="2000" dirty="0"/>
              <a:t> </a:t>
            </a:r>
            <a:r>
              <a:rPr lang="en-GB" sz="2000" dirty="0" err="1"/>
              <a:t>klasyfikować</a:t>
            </a:r>
            <a:r>
              <a:rPr lang="en-GB" sz="2000" dirty="0"/>
              <a:t> </a:t>
            </a:r>
            <a:r>
              <a:rPr lang="en-GB" sz="2000" dirty="0" err="1"/>
              <a:t>rośliny</a:t>
            </a:r>
            <a:r>
              <a:rPr lang="en-GB" sz="2000" dirty="0"/>
              <a:t> do </a:t>
            </a:r>
            <a:r>
              <a:rPr lang="en-GB" sz="2000" dirty="0" err="1"/>
              <a:t>konkretnych</a:t>
            </a:r>
            <a:r>
              <a:rPr lang="en-GB" sz="2000" dirty="0"/>
              <a:t> </a:t>
            </a:r>
            <a:r>
              <a:rPr lang="en-GB" sz="2000" dirty="0" err="1"/>
              <a:t>gatunków</a:t>
            </a:r>
            <a:r>
              <a:rPr lang="en-GB" sz="2000" dirty="0"/>
              <a:t>. W ten </a:t>
            </a:r>
            <a:r>
              <a:rPr lang="en-GB" sz="2000" dirty="0" err="1"/>
              <a:t>sposób</a:t>
            </a:r>
            <a:r>
              <a:rPr lang="en-GB" sz="2000" dirty="0"/>
              <a:t> </a:t>
            </a:r>
            <a:r>
              <a:rPr lang="en-GB" sz="2000" dirty="0" err="1"/>
              <a:t>algorytm</a:t>
            </a:r>
            <a:r>
              <a:rPr lang="en-GB" sz="2000" dirty="0"/>
              <a:t> </a:t>
            </a:r>
            <a:r>
              <a:rPr lang="en-GB" sz="2000" dirty="0" err="1"/>
              <a:t>klasyfikacyjny</a:t>
            </a:r>
            <a:r>
              <a:rPr lang="en-GB" sz="2000" dirty="0"/>
              <a:t> </a:t>
            </a:r>
            <a:r>
              <a:rPr lang="en-GB" sz="2000" dirty="0" err="1"/>
              <a:t>mógłby</a:t>
            </a:r>
            <a:r>
              <a:rPr lang="en-GB" sz="2000" dirty="0"/>
              <a:t> </a:t>
            </a:r>
            <a:r>
              <a:rPr lang="en-GB" sz="2000" dirty="0" err="1"/>
              <a:t>przyporządkować</a:t>
            </a:r>
            <a:r>
              <a:rPr lang="en-GB" sz="2000" dirty="0"/>
              <a:t> </a:t>
            </a:r>
            <a:r>
              <a:rPr lang="en-GB" sz="2000" dirty="0" err="1"/>
              <a:t>roślinę</a:t>
            </a:r>
            <a:r>
              <a:rPr lang="en-GB" sz="2000" dirty="0"/>
              <a:t> np. do </a:t>
            </a:r>
            <a:r>
              <a:rPr lang="en-GB" sz="2000" dirty="0" err="1"/>
              <a:t>jednej</a:t>
            </a:r>
            <a:r>
              <a:rPr lang="en-GB" sz="2000" dirty="0"/>
              <a:t> z </a:t>
            </a:r>
            <a:r>
              <a:rPr lang="en-GB" sz="2000" dirty="0" err="1"/>
              <a:t>kilku</a:t>
            </a:r>
            <a:r>
              <a:rPr lang="en-GB" sz="2000" dirty="0"/>
              <a:t> </a:t>
            </a:r>
            <a:r>
              <a:rPr lang="en-GB" sz="2000" dirty="0" err="1"/>
              <a:t>kategorii</a:t>
            </a:r>
            <a:r>
              <a:rPr lang="en-GB" sz="2000" dirty="0"/>
              <a:t> </a:t>
            </a:r>
            <a:r>
              <a:rPr lang="en-GB" sz="2000" dirty="0" err="1"/>
              <a:t>gatunkowych</a:t>
            </a:r>
            <a:r>
              <a:rPr lang="en-GB" sz="2000" dirty="0"/>
              <a:t>, co jest </a:t>
            </a:r>
            <a:r>
              <a:rPr lang="en-GB" sz="2000" dirty="0" err="1"/>
              <a:t>przydatne</a:t>
            </a:r>
            <a:r>
              <a:rPr lang="en-GB" sz="2000" dirty="0"/>
              <a:t> w </a:t>
            </a:r>
            <a:r>
              <a:rPr lang="en-GB" sz="2000" dirty="0" err="1"/>
              <a:t>badaniach</a:t>
            </a:r>
            <a:r>
              <a:rPr lang="en-GB" sz="2000" dirty="0"/>
              <a:t> </a:t>
            </a:r>
            <a:r>
              <a:rPr lang="en-GB" sz="2000" dirty="0" err="1"/>
              <a:t>ekologicznych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rolnictwie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Przykład</a:t>
            </a:r>
            <a:r>
              <a:rPr lang="en-GB" sz="2000" b="1" dirty="0"/>
              <a:t> z </a:t>
            </a:r>
            <a:r>
              <a:rPr lang="en-GB" sz="2000" b="1" dirty="0" err="1"/>
              <a:t>medycyny</a:t>
            </a:r>
            <a:r>
              <a:rPr lang="en-GB" sz="2000" b="1" dirty="0"/>
              <a:t>:</a:t>
            </a:r>
            <a:r>
              <a:rPr lang="en-GB" sz="2000" dirty="0"/>
              <a:t> W </a:t>
            </a:r>
            <a:r>
              <a:rPr lang="en-GB" sz="2000" dirty="0" err="1"/>
              <a:t>diagnostyce</a:t>
            </a:r>
            <a:r>
              <a:rPr lang="en-GB" sz="2000" dirty="0"/>
              <a:t> </a:t>
            </a:r>
            <a:r>
              <a:rPr lang="en-GB" sz="2000" dirty="0" err="1"/>
              <a:t>obrazowej</a:t>
            </a:r>
            <a:r>
              <a:rPr lang="en-GB" sz="2000" dirty="0"/>
              <a:t>, np. </a:t>
            </a:r>
            <a:r>
              <a:rPr lang="en-GB" sz="2000" dirty="0" err="1"/>
              <a:t>przy</a:t>
            </a:r>
            <a:r>
              <a:rPr lang="en-GB" sz="2000" dirty="0"/>
              <a:t> </a:t>
            </a:r>
            <a:r>
              <a:rPr lang="en-GB" sz="2000" dirty="0" err="1"/>
              <a:t>analizie</a:t>
            </a:r>
            <a:r>
              <a:rPr lang="en-GB" sz="2000" dirty="0"/>
              <a:t> </a:t>
            </a:r>
            <a:r>
              <a:rPr lang="en-GB" sz="2000" dirty="0" err="1"/>
              <a:t>zdjęć</a:t>
            </a:r>
            <a:r>
              <a:rPr lang="en-GB" sz="2000" dirty="0"/>
              <a:t> </a:t>
            </a:r>
            <a:r>
              <a:rPr lang="en-GB" sz="2000" dirty="0" err="1"/>
              <a:t>rentgenowskich</a:t>
            </a:r>
            <a:r>
              <a:rPr lang="en-GB" sz="2000" dirty="0"/>
              <a:t> </a:t>
            </a:r>
            <a:r>
              <a:rPr lang="en-GB" sz="2000" dirty="0" err="1"/>
              <a:t>płuc</a:t>
            </a:r>
            <a:r>
              <a:rPr lang="en-GB" sz="2000" dirty="0"/>
              <a:t>, model </a:t>
            </a:r>
            <a:r>
              <a:rPr lang="en-GB" sz="2000" dirty="0" err="1"/>
              <a:t>może</a:t>
            </a:r>
            <a:r>
              <a:rPr lang="en-GB" sz="2000" dirty="0"/>
              <a:t> </a:t>
            </a:r>
            <a:r>
              <a:rPr lang="en-GB" sz="2000" dirty="0" err="1"/>
              <a:t>rozpoznać</a:t>
            </a:r>
            <a:r>
              <a:rPr lang="en-GB" sz="2000" dirty="0"/>
              <a:t> </a:t>
            </a:r>
            <a:r>
              <a:rPr lang="en-GB" sz="2000" dirty="0" err="1"/>
              <a:t>kilka</a:t>
            </a:r>
            <a:r>
              <a:rPr lang="en-GB" sz="2000" dirty="0"/>
              <a:t> </a:t>
            </a:r>
            <a:r>
              <a:rPr lang="en-GB" sz="2000" dirty="0" err="1"/>
              <a:t>różnych</a:t>
            </a:r>
            <a:r>
              <a:rPr lang="en-GB" sz="2000" dirty="0"/>
              <a:t> </a:t>
            </a:r>
            <a:r>
              <a:rPr lang="en-GB" sz="2000" dirty="0" err="1"/>
              <a:t>schorzeń</a:t>
            </a:r>
            <a:r>
              <a:rPr lang="en-GB" sz="2000" dirty="0"/>
              <a:t> (np. </a:t>
            </a:r>
            <a:r>
              <a:rPr lang="en-GB" sz="2000" dirty="0" err="1"/>
              <a:t>zapalenie</a:t>
            </a:r>
            <a:r>
              <a:rPr lang="en-GB" sz="2000" dirty="0"/>
              <a:t> </a:t>
            </a:r>
            <a:r>
              <a:rPr lang="en-GB" sz="2000" dirty="0" err="1"/>
              <a:t>płuc</a:t>
            </a:r>
            <a:r>
              <a:rPr lang="en-GB" sz="2000" dirty="0"/>
              <a:t>, </a:t>
            </a:r>
            <a:r>
              <a:rPr lang="en-GB" sz="2000" dirty="0" err="1"/>
              <a:t>rozedma</a:t>
            </a:r>
            <a:r>
              <a:rPr lang="en-GB" sz="2000" dirty="0"/>
              <a:t>, </a:t>
            </a:r>
            <a:r>
              <a:rPr lang="en-GB" sz="2000" dirty="0" err="1"/>
              <a:t>nowotwór</a:t>
            </a:r>
            <a:r>
              <a:rPr lang="en-GB" sz="2000" dirty="0"/>
              <a:t>), </a:t>
            </a:r>
            <a:r>
              <a:rPr lang="en-GB" sz="2000" dirty="0" err="1"/>
              <a:t>przypisując</a:t>
            </a:r>
            <a:r>
              <a:rPr lang="en-GB" sz="2000" dirty="0"/>
              <a:t> </a:t>
            </a:r>
            <a:r>
              <a:rPr lang="en-GB" sz="2000" dirty="0" err="1"/>
              <a:t>obraz</a:t>
            </a:r>
            <a:r>
              <a:rPr lang="en-GB" sz="2000" dirty="0"/>
              <a:t> do </a:t>
            </a:r>
            <a:r>
              <a:rPr lang="en-GB" sz="2000" dirty="0" err="1"/>
              <a:t>odpowiedniej</a:t>
            </a:r>
            <a:r>
              <a:rPr lang="en-GB" sz="2000" dirty="0"/>
              <a:t> </a:t>
            </a:r>
            <a:r>
              <a:rPr lang="en-GB" sz="2000" dirty="0" err="1"/>
              <a:t>klasy</a:t>
            </a:r>
            <a:r>
              <a:rPr lang="en-GB" sz="2000" dirty="0"/>
              <a:t> </a:t>
            </a:r>
            <a:r>
              <a:rPr lang="en-GB" sz="2000" dirty="0" err="1"/>
              <a:t>chorób</a:t>
            </a:r>
            <a:r>
              <a:rPr lang="en-GB" sz="2000" dirty="0"/>
              <a:t>.</a:t>
            </a:r>
          </a:p>
          <a:p>
            <a:r>
              <a:rPr lang="en-GB" sz="2000" b="1" dirty="0" err="1"/>
              <a:t>Podsumowanie</a:t>
            </a:r>
            <a:r>
              <a:rPr lang="en-GB" sz="2000" dirty="0"/>
              <a:t>: </a:t>
            </a:r>
            <a:r>
              <a:rPr lang="en-GB" sz="2000" dirty="0" err="1"/>
              <a:t>Klasyfikacja</a:t>
            </a:r>
            <a:r>
              <a:rPr lang="en-GB" sz="2000" dirty="0"/>
              <a:t> </a:t>
            </a:r>
            <a:r>
              <a:rPr lang="en-GB" sz="2000" dirty="0" err="1"/>
              <a:t>wieloklasowa</a:t>
            </a:r>
            <a:r>
              <a:rPr lang="en-GB" sz="2000" dirty="0"/>
              <a:t> </a:t>
            </a:r>
            <a:r>
              <a:rPr lang="en-GB" sz="2000" dirty="0" err="1"/>
              <a:t>przydaje</a:t>
            </a:r>
            <a:r>
              <a:rPr lang="en-GB" sz="2000" dirty="0"/>
              <a:t> </a:t>
            </a:r>
            <a:r>
              <a:rPr lang="en-GB" sz="2000" dirty="0" err="1"/>
              <a:t>się</a:t>
            </a:r>
            <a:r>
              <a:rPr lang="en-GB" sz="2000" dirty="0"/>
              <a:t> </a:t>
            </a:r>
            <a:r>
              <a:rPr lang="en-GB" sz="2000" dirty="0" err="1"/>
              <a:t>wszędzie</a:t>
            </a:r>
            <a:r>
              <a:rPr lang="en-GB" sz="2000" dirty="0"/>
              <a:t> tam, </a:t>
            </a:r>
            <a:r>
              <a:rPr lang="en-GB" sz="2000" dirty="0" err="1"/>
              <a:t>gdzie</a:t>
            </a:r>
            <a:r>
              <a:rPr lang="en-GB" sz="2000" dirty="0"/>
              <a:t> </a:t>
            </a:r>
            <a:r>
              <a:rPr lang="en-GB" sz="2000" dirty="0" err="1"/>
              <a:t>mamy</a:t>
            </a:r>
            <a:r>
              <a:rPr lang="en-GB" sz="2000" dirty="0"/>
              <a:t> do </a:t>
            </a:r>
            <a:r>
              <a:rPr lang="en-GB" sz="2000" dirty="0" err="1"/>
              <a:t>czynienia</a:t>
            </a:r>
            <a:r>
              <a:rPr lang="en-GB" sz="2000" dirty="0"/>
              <a:t> z </a:t>
            </a:r>
            <a:r>
              <a:rPr lang="en-GB" sz="2000" dirty="0" err="1"/>
              <a:t>różnorodnymi</a:t>
            </a:r>
            <a:r>
              <a:rPr lang="en-GB" sz="2000" dirty="0"/>
              <a:t> </a:t>
            </a:r>
            <a:r>
              <a:rPr lang="en-GB" sz="2000" dirty="0" err="1"/>
              <a:t>klasami</a:t>
            </a:r>
            <a:r>
              <a:rPr lang="en-GB" sz="2000" dirty="0"/>
              <a:t>. </a:t>
            </a:r>
            <a:r>
              <a:rPr lang="en-GB" sz="2000" dirty="0" err="1"/>
              <a:t>Wymaga</a:t>
            </a:r>
            <a:r>
              <a:rPr lang="en-GB" sz="2000" dirty="0"/>
              <a:t> </a:t>
            </a:r>
            <a:r>
              <a:rPr lang="en-GB" sz="2000" dirty="0" err="1"/>
              <a:t>większej</a:t>
            </a:r>
            <a:r>
              <a:rPr lang="en-GB" sz="2000" dirty="0"/>
              <a:t> </a:t>
            </a:r>
            <a:r>
              <a:rPr lang="en-GB" sz="2000" dirty="0" err="1"/>
              <a:t>liczby</a:t>
            </a:r>
            <a:r>
              <a:rPr lang="en-GB" sz="2000" dirty="0"/>
              <a:t> </a:t>
            </a:r>
            <a:r>
              <a:rPr lang="en-GB" sz="2000" dirty="0" err="1"/>
              <a:t>danych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bardziej</a:t>
            </a:r>
            <a:r>
              <a:rPr lang="en-GB" sz="2000" dirty="0"/>
              <a:t> </a:t>
            </a:r>
            <a:r>
              <a:rPr lang="en-GB" sz="2000" dirty="0" err="1"/>
              <a:t>precyzyjnych</a:t>
            </a:r>
            <a:r>
              <a:rPr lang="en-GB" sz="2000" dirty="0"/>
              <a:t> </a:t>
            </a:r>
            <a:r>
              <a:rPr lang="en-GB" sz="2000" dirty="0" err="1"/>
              <a:t>modeli</a:t>
            </a:r>
            <a:r>
              <a:rPr lang="en-GB" sz="2000" dirty="0"/>
              <a:t>, ale </a:t>
            </a:r>
            <a:r>
              <a:rPr lang="en-GB" sz="2000" dirty="0" err="1"/>
              <a:t>daje</a:t>
            </a:r>
            <a:r>
              <a:rPr lang="en-GB" sz="2000" dirty="0"/>
              <a:t> </a:t>
            </a:r>
            <a:r>
              <a:rPr lang="en-GB" sz="2000" dirty="0" err="1"/>
              <a:t>dokładniejsze</a:t>
            </a:r>
            <a:r>
              <a:rPr lang="en-GB" sz="2000" dirty="0"/>
              <a:t> </a:t>
            </a:r>
            <a:r>
              <a:rPr lang="en-GB" sz="2000" dirty="0" err="1"/>
              <a:t>wyniki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pozwala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dirty="0" err="1"/>
              <a:t>bardziej</a:t>
            </a:r>
            <a:r>
              <a:rPr lang="en-GB" sz="2000" dirty="0"/>
              <a:t> </a:t>
            </a:r>
            <a:r>
              <a:rPr lang="en-GB" sz="2000" dirty="0" err="1"/>
              <a:t>zaawansowane</a:t>
            </a:r>
            <a:r>
              <a:rPr lang="en-GB" sz="2000" dirty="0"/>
              <a:t> </a:t>
            </a:r>
            <a:r>
              <a:rPr lang="en-GB" sz="2000" dirty="0" err="1"/>
              <a:t>analizy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52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421A-4E7A-1DB2-B2B2-A1EF2516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Klasyfikacja </a:t>
            </a:r>
            <a:r>
              <a:rPr lang="pl-PL" dirty="0" err="1"/>
              <a:t>wieloetykietowa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7F54-5DBC-921A-6F3F-F80AE31B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800" dirty="0"/>
              <a:t>W </a:t>
            </a:r>
            <a:r>
              <a:rPr lang="en-GB" sz="1800" dirty="0" err="1"/>
              <a:t>klasyfikacji</a:t>
            </a:r>
            <a:r>
              <a:rPr lang="en-GB" sz="1800" dirty="0"/>
              <a:t> </a:t>
            </a:r>
            <a:r>
              <a:rPr lang="en-GB" sz="1800" dirty="0" err="1"/>
              <a:t>wieloetykietowej</a:t>
            </a:r>
            <a:r>
              <a:rPr lang="en-GB" sz="1800" dirty="0"/>
              <a:t> </a:t>
            </a:r>
            <a:r>
              <a:rPr lang="en-GB" sz="1800" dirty="0" err="1"/>
              <a:t>mamy</a:t>
            </a:r>
            <a:r>
              <a:rPr lang="en-GB" sz="1800" dirty="0"/>
              <a:t> </a:t>
            </a:r>
            <a:r>
              <a:rPr lang="en-GB" sz="1800" dirty="0" err="1"/>
              <a:t>sytuację</a:t>
            </a:r>
            <a:r>
              <a:rPr lang="en-GB" sz="1800" dirty="0"/>
              <a:t>, w </a:t>
            </a:r>
            <a:r>
              <a:rPr lang="en-GB" sz="1800" dirty="0" err="1"/>
              <a:t>której</a:t>
            </a:r>
            <a:r>
              <a:rPr lang="en-GB" sz="1800" dirty="0"/>
              <a:t> </a:t>
            </a:r>
            <a:r>
              <a:rPr lang="en-GB" sz="1800" dirty="0" err="1"/>
              <a:t>jeden</a:t>
            </a:r>
            <a:r>
              <a:rPr lang="en-GB" sz="1800" dirty="0"/>
              <a:t> </a:t>
            </a:r>
            <a:r>
              <a:rPr lang="en-GB" sz="1800" dirty="0" err="1"/>
              <a:t>obiekt</a:t>
            </a:r>
            <a:r>
              <a:rPr lang="en-GB" sz="1800" dirty="0"/>
              <a:t> </a:t>
            </a:r>
            <a:r>
              <a:rPr lang="en-GB" sz="1800" dirty="0" err="1"/>
              <a:t>może</a:t>
            </a:r>
            <a:r>
              <a:rPr lang="en-GB" sz="1800" dirty="0"/>
              <a:t> </a:t>
            </a:r>
            <a:r>
              <a:rPr lang="en-GB" sz="1800" dirty="0" err="1"/>
              <a:t>należeć</a:t>
            </a:r>
            <a:r>
              <a:rPr lang="en-GB" sz="1800" dirty="0"/>
              <a:t> do </a:t>
            </a:r>
            <a:r>
              <a:rPr lang="en-GB" sz="1800" dirty="0" err="1"/>
              <a:t>więcej</a:t>
            </a:r>
            <a:r>
              <a:rPr lang="en-GB" sz="1800" dirty="0"/>
              <a:t> </a:t>
            </a:r>
            <a:r>
              <a:rPr lang="en-GB" sz="1800" dirty="0" err="1"/>
              <a:t>niż</a:t>
            </a:r>
            <a:r>
              <a:rPr lang="en-GB" sz="1800" dirty="0"/>
              <a:t> </a:t>
            </a:r>
            <a:r>
              <a:rPr lang="en-GB" sz="1800" dirty="0" err="1"/>
              <a:t>jednej</a:t>
            </a:r>
            <a:r>
              <a:rPr lang="en-GB" sz="1800" dirty="0"/>
              <a:t> </a:t>
            </a:r>
            <a:r>
              <a:rPr lang="en-GB" sz="1800" dirty="0" err="1"/>
              <a:t>klasy</a:t>
            </a:r>
            <a:r>
              <a:rPr lang="en-GB" sz="1800" dirty="0"/>
              <a:t>. </a:t>
            </a:r>
            <a:r>
              <a:rPr lang="en-GB" sz="1800" dirty="0" err="1"/>
              <a:t>Innymi</a:t>
            </a:r>
            <a:r>
              <a:rPr lang="en-GB" sz="1800" dirty="0"/>
              <a:t> </a:t>
            </a:r>
            <a:r>
              <a:rPr lang="en-GB" sz="1800" dirty="0" err="1"/>
              <a:t>słowy</a:t>
            </a:r>
            <a:r>
              <a:rPr lang="en-GB" sz="1800" dirty="0"/>
              <a:t>, model </a:t>
            </a:r>
            <a:r>
              <a:rPr lang="en-GB" sz="1800" dirty="0" err="1"/>
              <a:t>nie</a:t>
            </a:r>
            <a:r>
              <a:rPr lang="en-GB" sz="1800" dirty="0"/>
              <a:t> </a:t>
            </a:r>
            <a:r>
              <a:rPr lang="en-GB" sz="1800" dirty="0" err="1"/>
              <a:t>ogranicza</a:t>
            </a:r>
            <a:r>
              <a:rPr lang="en-GB" sz="1800" dirty="0"/>
              <a:t> </a:t>
            </a:r>
            <a:r>
              <a:rPr lang="en-GB" sz="1800" dirty="0" err="1"/>
              <a:t>się</a:t>
            </a:r>
            <a:r>
              <a:rPr lang="en-GB" sz="1800" dirty="0"/>
              <a:t> do </a:t>
            </a:r>
            <a:r>
              <a:rPr lang="en-GB" sz="1800" dirty="0" err="1"/>
              <a:t>jednej</a:t>
            </a:r>
            <a:r>
              <a:rPr lang="en-GB" sz="1800" dirty="0"/>
              <a:t> </a:t>
            </a:r>
            <a:r>
              <a:rPr lang="en-GB" sz="1800" dirty="0" err="1"/>
              <a:t>kategorii</a:t>
            </a:r>
            <a:r>
              <a:rPr lang="en-GB" sz="1800" dirty="0"/>
              <a:t> </a:t>
            </a:r>
            <a:r>
              <a:rPr lang="en-GB" sz="1800" dirty="0" err="1"/>
              <a:t>dla</a:t>
            </a:r>
            <a:r>
              <a:rPr lang="en-GB" sz="1800" dirty="0"/>
              <a:t> </a:t>
            </a:r>
            <a:r>
              <a:rPr lang="en-GB" sz="1800" dirty="0" err="1"/>
              <a:t>danej</a:t>
            </a:r>
            <a:r>
              <a:rPr lang="en-GB" sz="1800" dirty="0"/>
              <a:t> </a:t>
            </a:r>
            <a:r>
              <a:rPr lang="en-GB" sz="1800" dirty="0" err="1"/>
              <a:t>próbki</a:t>
            </a:r>
            <a:r>
              <a:rPr lang="en-GB" sz="1800" dirty="0"/>
              <a:t>, ale </a:t>
            </a:r>
            <a:r>
              <a:rPr lang="en-GB" sz="1800" dirty="0" err="1"/>
              <a:t>może</a:t>
            </a:r>
            <a:r>
              <a:rPr lang="en-GB" sz="1800" dirty="0"/>
              <a:t> </a:t>
            </a:r>
            <a:r>
              <a:rPr lang="en-GB" sz="1800" dirty="0" err="1"/>
              <a:t>przypisać</a:t>
            </a:r>
            <a:r>
              <a:rPr lang="en-GB" sz="1800" dirty="0"/>
              <a:t> </a:t>
            </a:r>
            <a:r>
              <a:rPr lang="en-GB" sz="1800" dirty="0" err="1"/>
              <a:t>jej</a:t>
            </a:r>
            <a:r>
              <a:rPr lang="en-GB" sz="1800" dirty="0"/>
              <a:t> </a:t>
            </a:r>
            <a:r>
              <a:rPr lang="en-GB" sz="1800" dirty="0" err="1"/>
              <a:t>kilka</a:t>
            </a:r>
            <a:r>
              <a:rPr lang="en-GB" sz="1800" dirty="0"/>
              <a:t> </a:t>
            </a:r>
            <a:r>
              <a:rPr lang="en-GB" sz="1800" dirty="0" err="1"/>
              <a:t>etykiet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/>
              <a:t>Przykład</a:t>
            </a:r>
            <a:r>
              <a:rPr lang="en-GB" sz="1800" b="1" dirty="0"/>
              <a:t> z </a:t>
            </a:r>
            <a:r>
              <a:rPr lang="en-GB" sz="1800" b="1" dirty="0" err="1"/>
              <a:t>gazami</a:t>
            </a:r>
            <a:r>
              <a:rPr lang="en-GB" sz="1800" b="1" dirty="0"/>
              <a:t> </a:t>
            </a:r>
            <a:r>
              <a:rPr lang="en-GB" sz="1800" b="1" dirty="0" err="1"/>
              <a:t>przemysłowymi</a:t>
            </a:r>
            <a:r>
              <a:rPr lang="en-GB" sz="1800" b="1" dirty="0"/>
              <a:t>:</a:t>
            </a:r>
            <a:r>
              <a:rPr lang="en-GB" sz="1800" dirty="0"/>
              <a:t> </a:t>
            </a:r>
            <a:r>
              <a:rPr lang="en-GB" sz="1800" dirty="0" err="1"/>
              <a:t>Wyobraźmy</a:t>
            </a:r>
            <a:r>
              <a:rPr lang="en-GB" sz="1800" dirty="0"/>
              <a:t> </a:t>
            </a:r>
            <a:r>
              <a:rPr lang="en-GB" sz="1800" dirty="0" err="1"/>
              <a:t>sobie</a:t>
            </a:r>
            <a:r>
              <a:rPr lang="en-GB" sz="1800" dirty="0"/>
              <a:t>, </a:t>
            </a:r>
            <a:r>
              <a:rPr lang="en-GB" sz="1800" dirty="0" err="1"/>
              <a:t>że</a:t>
            </a:r>
            <a:r>
              <a:rPr lang="en-GB" sz="1800" dirty="0"/>
              <a:t> </a:t>
            </a:r>
            <a:r>
              <a:rPr lang="en-GB" sz="1800" dirty="0" err="1"/>
              <a:t>próbka</a:t>
            </a:r>
            <a:r>
              <a:rPr lang="en-GB" sz="1800" dirty="0"/>
              <a:t> </a:t>
            </a:r>
            <a:r>
              <a:rPr lang="en-GB" sz="1800" dirty="0" err="1"/>
              <a:t>gazu</a:t>
            </a:r>
            <a:r>
              <a:rPr lang="en-GB" sz="1800" dirty="0"/>
              <a:t> ma </a:t>
            </a:r>
            <a:r>
              <a:rPr lang="en-GB" sz="1800" dirty="0" err="1"/>
              <a:t>jednocześnie</a:t>
            </a:r>
            <a:r>
              <a:rPr lang="en-GB" sz="1800" dirty="0"/>
              <a:t> </a:t>
            </a:r>
            <a:r>
              <a:rPr lang="en-GB" sz="1800" dirty="0" err="1"/>
              <a:t>właściwości</a:t>
            </a:r>
            <a:r>
              <a:rPr lang="en-GB" sz="1800" dirty="0"/>
              <a:t> </a:t>
            </a:r>
            <a:r>
              <a:rPr lang="en-GB" sz="1800" dirty="0" err="1"/>
              <a:t>toksyczne</a:t>
            </a:r>
            <a:r>
              <a:rPr lang="en-GB" sz="1800" dirty="0"/>
              <a:t>, </a:t>
            </a:r>
            <a:r>
              <a:rPr lang="en-GB" sz="1800" dirty="0" err="1"/>
              <a:t>palne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jest </a:t>
            </a:r>
            <a:r>
              <a:rPr lang="en-GB" sz="1800" dirty="0" err="1"/>
              <a:t>niskiej</a:t>
            </a:r>
            <a:r>
              <a:rPr lang="en-GB" sz="1800" dirty="0"/>
              <a:t> </a:t>
            </a:r>
            <a:r>
              <a:rPr lang="en-GB" sz="1800" dirty="0" err="1"/>
              <a:t>gęstości</a:t>
            </a:r>
            <a:r>
              <a:rPr lang="en-GB" sz="1800" dirty="0"/>
              <a:t>. Model </a:t>
            </a:r>
            <a:r>
              <a:rPr lang="en-GB" sz="1800" dirty="0" err="1"/>
              <a:t>wieloetykietowy</a:t>
            </a:r>
            <a:r>
              <a:rPr lang="en-GB" sz="1800" dirty="0"/>
              <a:t> </a:t>
            </a:r>
            <a:r>
              <a:rPr lang="en-GB" sz="1800" dirty="0" err="1"/>
              <a:t>przypisałby</a:t>
            </a:r>
            <a:r>
              <a:rPr lang="en-GB" sz="1800" dirty="0"/>
              <a:t> </a:t>
            </a:r>
            <a:r>
              <a:rPr lang="en-GB" sz="1800" dirty="0" err="1"/>
              <a:t>jej</a:t>
            </a:r>
            <a:r>
              <a:rPr lang="en-GB" sz="1800" dirty="0"/>
              <a:t> </a:t>
            </a:r>
            <a:r>
              <a:rPr lang="en-GB" sz="1800" dirty="0" err="1"/>
              <a:t>wszystkie</a:t>
            </a:r>
            <a:r>
              <a:rPr lang="en-GB" sz="1800" dirty="0"/>
              <a:t> </a:t>
            </a:r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etykiety</a:t>
            </a:r>
            <a:r>
              <a:rPr lang="en-GB" sz="1800" dirty="0"/>
              <a:t>, co </a:t>
            </a:r>
            <a:r>
              <a:rPr lang="en-GB" sz="1800" dirty="0" err="1"/>
              <a:t>pozwala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bardziej</a:t>
            </a:r>
            <a:r>
              <a:rPr lang="en-GB" sz="1800" dirty="0"/>
              <a:t> </a:t>
            </a:r>
            <a:r>
              <a:rPr lang="en-GB" sz="1800" dirty="0" err="1"/>
              <a:t>precyzyjną</a:t>
            </a:r>
            <a:r>
              <a:rPr lang="en-GB" sz="1800" dirty="0"/>
              <a:t> </a:t>
            </a:r>
            <a:r>
              <a:rPr lang="en-GB" sz="1800" dirty="0" err="1"/>
              <a:t>klasyfikację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lepsze</a:t>
            </a:r>
            <a:r>
              <a:rPr lang="en-GB" sz="1800" dirty="0"/>
              <a:t> </a:t>
            </a:r>
            <a:r>
              <a:rPr lang="en-GB" sz="1800" dirty="0" err="1"/>
              <a:t>zarządzanie</a:t>
            </a:r>
            <a:r>
              <a:rPr lang="en-GB" sz="1800" dirty="0"/>
              <a:t> </a:t>
            </a:r>
            <a:r>
              <a:rPr lang="en-GB" sz="1800" dirty="0" err="1"/>
              <a:t>bezpieczeństwem</a:t>
            </a:r>
            <a:r>
              <a:rPr lang="en-GB" sz="1800" dirty="0"/>
              <a:t>. W </a:t>
            </a:r>
            <a:r>
              <a:rPr lang="en-GB" sz="1800" dirty="0" err="1"/>
              <a:t>przypadku</a:t>
            </a:r>
            <a:r>
              <a:rPr lang="en-GB" sz="1800" dirty="0"/>
              <a:t> </a:t>
            </a:r>
            <a:r>
              <a:rPr lang="en-GB" sz="1800" dirty="0" err="1"/>
              <a:t>wycieku</a:t>
            </a:r>
            <a:r>
              <a:rPr lang="en-GB" sz="1800" dirty="0"/>
              <a:t> </a:t>
            </a:r>
            <a:r>
              <a:rPr lang="en-GB" sz="1800" dirty="0" err="1"/>
              <a:t>możemy</a:t>
            </a:r>
            <a:r>
              <a:rPr lang="en-GB" sz="1800" dirty="0"/>
              <a:t> </a:t>
            </a:r>
            <a:r>
              <a:rPr lang="en-GB" sz="1800" dirty="0" err="1"/>
              <a:t>lepiej</a:t>
            </a:r>
            <a:r>
              <a:rPr lang="en-GB" sz="1800" dirty="0"/>
              <a:t> </a:t>
            </a:r>
            <a:r>
              <a:rPr lang="en-GB" sz="1800" dirty="0" err="1"/>
              <a:t>zrozumieć</a:t>
            </a:r>
            <a:r>
              <a:rPr lang="en-GB" sz="1800" dirty="0"/>
              <a:t> </a:t>
            </a:r>
            <a:r>
              <a:rPr lang="en-GB" sz="1800" dirty="0" err="1"/>
              <a:t>zagrożenia</a:t>
            </a:r>
            <a:r>
              <a:rPr lang="en-GB" sz="1800" dirty="0"/>
              <a:t> </a:t>
            </a:r>
            <a:r>
              <a:rPr lang="en-GB" sz="1800" dirty="0" err="1"/>
              <a:t>związane</a:t>
            </a:r>
            <a:r>
              <a:rPr lang="en-GB" sz="1800" dirty="0"/>
              <a:t> z </a:t>
            </a:r>
            <a:r>
              <a:rPr lang="en-GB" sz="1800" dirty="0" err="1"/>
              <a:t>konkretnym</a:t>
            </a:r>
            <a:r>
              <a:rPr lang="en-GB" sz="1800" dirty="0"/>
              <a:t> </a:t>
            </a:r>
            <a:r>
              <a:rPr lang="en-GB" sz="1800" dirty="0" err="1"/>
              <a:t>gazem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/>
              <a:t>Przykład</a:t>
            </a:r>
            <a:r>
              <a:rPr lang="en-GB" sz="1800" b="1" dirty="0"/>
              <a:t> z </a:t>
            </a:r>
            <a:r>
              <a:rPr lang="en-GB" sz="1800" b="1" dirty="0" err="1"/>
              <a:t>muzyką</a:t>
            </a:r>
            <a:r>
              <a:rPr lang="en-GB" sz="1800" b="1" dirty="0"/>
              <a:t>:</a:t>
            </a:r>
            <a:r>
              <a:rPr lang="en-GB" sz="1800" dirty="0"/>
              <a:t> W </a:t>
            </a:r>
            <a:r>
              <a:rPr lang="en-GB" sz="1800" dirty="0" err="1"/>
              <a:t>serwisach</a:t>
            </a:r>
            <a:r>
              <a:rPr lang="en-GB" sz="1800" dirty="0"/>
              <a:t> </a:t>
            </a:r>
            <a:r>
              <a:rPr lang="en-GB" sz="1800" dirty="0" err="1"/>
              <a:t>streamingowych</a:t>
            </a:r>
            <a:r>
              <a:rPr lang="en-GB" sz="1800" dirty="0"/>
              <a:t>, </a:t>
            </a:r>
            <a:r>
              <a:rPr lang="en-GB" sz="1800" dirty="0" err="1"/>
              <a:t>takich</a:t>
            </a:r>
            <a:r>
              <a:rPr lang="en-GB" sz="1800" dirty="0"/>
              <a:t> jak Spotify, </a:t>
            </a:r>
            <a:r>
              <a:rPr lang="en-GB" sz="1800" dirty="0" err="1"/>
              <a:t>utwory</a:t>
            </a:r>
            <a:r>
              <a:rPr lang="en-GB" sz="1800" dirty="0"/>
              <a:t> </a:t>
            </a:r>
            <a:r>
              <a:rPr lang="en-GB" sz="1800" dirty="0" err="1"/>
              <a:t>są</a:t>
            </a:r>
            <a:r>
              <a:rPr lang="en-GB" sz="1800" dirty="0"/>
              <a:t> </a:t>
            </a:r>
            <a:r>
              <a:rPr lang="en-GB" sz="1800" dirty="0" err="1"/>
              <a:t>klasyfikowane</a:t>
            </a:r>
            <a:r>
              <a:rPr lang="en-GB" sz="1800" dirty="0"/>
              <a:t> </a:t>
            </a:r>
            <a:r>
              <a:rPr lang="en-GB" sz="1800" dirty="0" err="1"/>
              <a:t>według</a:t>
            </a:r>
            <a:r>
              <a:rPr lang="en-GB" sz="1800" dirty="0"/>
              <a:t> </a:t>
            </a:r>
            <a:r>
              <a:rPr lang="en-GB" sz="1800" dirty="0" err="1"/>
              <a:t>różnych</a:t>
            </a:r>
            <a:r>
              <a:rPr lang="en-GB" sz="1800" dirty="0"/>
              <a:t> </a:t>
            </a:r>
            <a:r>
              <a:rPr lang="en-GB" sz="1800" dirty="0" err="1"/>
              <a:t>gatunków</a:t>
            </a:r>
            <a:r>
              <a:rPr lang="en-GB" sz="1800" dirty="0"/>
              <a:t> </a:t>
            </a:r>
            <a:r>
              <a:rPr lang="en-GB" sz="1800" dirty="0" err="1"/>
              <a:t>muzycznych</a:t>
            </a:r>
            <a:r>
              <a:rPr lang="en-GB" sz="1800" dirty="0"/>
              <a:t>, np. „pop”, „rock” </a:t>
            </a:r>
            <a:r>
              <a:rPr lang="en-GB" sz="1800" dirty="0" err="1"/>
              <a:t>czy</a:t>
            </a:r>
            <a:r>
              <a:rPr lang="en-GB" sz="1800" dirty="0"/>
              <a:t> „</a:t>
            </a:r>
            <a:r>
              <a:rPr lang="en-GB" sz="1800" dirty="0" err="1"/>
              <a:t>alternatywa</a:t>
            </a:r>
            <a:r>
              <a:rPr lang="en-GB" sz="1800" dirty="0"/>
              <a:t>”. </a:t>
            </a:r>
            <a:r>
              <a:rPr lang="en-GB" sz="1800" dirty="0" err="1"/>
              <a:t>Jeden</a:t>
            </a:r>
            <a:r>
              <a:rPr lang="en-GB" sz="1800" dirty="0"/>
              <a:t> </a:t>
            </a:r>
            <a:r>
              <a:rPr lang="en-GB" sz="1800" dirty="0" err="1"/>
              <a:t>utwór</a:t>
            </a:r>
            <a:r>
              <a:rPr lang="en-GB" sz="1800" dirty="0"/>
              <a:t> </a:t>
            </a:r>
            <a:r>
              <a:rPr lang="en-GB" sz="1800" dirty="0" err="1"/>
              <a:t>może</a:t>
            </a:r>
            <a:r>
              <a:rPr lang="en-GB" sz="1800" dirty="0"/>
              <a:t> </a:t>
            </a:r>
            <a:r>
              <a:rPr lang="en-GB" sz="1800" dirty="0" err="1"/>
              <a:t>należeć</a:t>
            </a:r>
            <a:r>
              <a:rPr lang="en-GB" sz="1800" dirty="0"/>
              <a:t> </a:t>
            </a:r>
            <a:r>
              <a:rPr lang="en-GB" sz="1800" dirty="0" err="1"/>
              <a:t>jednocześnie</a:t>
            </a:r>
            <a:r>
              <a:rPr lang="en-GB" sz="1800" dirty="0"/>
              <a:t> do </a:t>
            </a:r>
            <a:r>
              <a:rPr lang="en-GB" sz="1800" dirty="0" err="1"/>
              <a:t>kilku</a:t>
            </a:r>
            <a:r>
              <a:rPr lang="en-GB" sz="1800" dirty="0"/>
              <a:t> </a:t>
            </a:r>
            <a:r>
              <a:rPr lang="en-GB" sz="1800" dirty="0" err="1"/>
              <a:t>gatunków</a:t>
            </a:r>
            <a:r>
              <a:rPr lang="en-GB" sz="1800" dirty="0"/>
              <a:t>, </a:t>
            </a:r>
            <a:r>
              <a:rPr lang="en-GB" sz="1800" dirty="0" err="1"/>
              <a:t>dzięki</a:t>
            </a:r>
            <a:r>
              <a:rPr lang="en-GB" sz="1800" dirty="0"/>
              <a:t> </a:t>
            </a:r>
            <a:r>
              <a:rPr lang="en-GB" sz="1800" dirty="0" err="1"/>
              <a:t>czemu</a:t>
            </a:r>
            <a:r>
              <a:rPr lang="en-GB" sz="1800" dirty="0"/>
              <a:t> </a:t>
            </a:r>
            <a:r>
              <a:rPr lang="en-GB" sz="1800" dirty="0" err="1"/>
              <a:t>słuchacze</a:t>
            </a:r>
            <a:r>
              <a:rPr lang="en-GB" sz="1800" dirty="0"/>
              <a:t> </a:t>
            </a:r>
            <a:r>
              <a:rPr lang="en-GB" sz="1800" dirty="0" err="1"/>
              <a:t>mogą</a:t>
            </a:r>
            <a:r>
              <a:rPr lang="en-GB" sz="1800" dirty="0"/>
              <a:t> </a:t>
            </a:r>
            <a:r>
              <a:rPr lang="en-GB" sz="1800" dirty="0" err="1"/>
              <a:t>łatwiej</a:t>
            </a:r>
            <a:r>
              <a:rPr lang="en-GB" sz="1800" dirty="0"/>
              <a:t> </a:t>
            </a:r>
            <a:r>
              <a:rPr lang="en-GB" sz="1800" dirty="0" err="1"/>
              <a:t>znaleźć</a:t>
            </a:r>
            <a:r>
              <a:rPr lang="en-GB" sz="1800" dirty="0"/>
              <a:t> </a:t>
            </a:r>
            <a:r>
              <a:rPr lang="en-GB" sz="1800" dirty="0" err="1"/>
              <a:t>muzykę</a:t>
            </a:r>
            <a:r>
              <a:rPr lang="en-GB" sz="1800" dirty="0"/>
              <a:t> </a:t>
            </a:r>
            <a:r>
              <a:rPr lang="en-GB" sz="1800" dirty="0" err="1"/>
              <a:t>odpowiadającą</a:t>
            </a:r>
            <a:r>
              <a:rPr lang="en-GB" sz="1800" dirty="0"/>
              <a:t> ich </a:t>
            </a:r>
            <a:r>
              <a:rPr lang="en-GB" sz="1800" dirty="0" err="1"/>
              <a:t>upodobaniom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/>
              <a:t>Przykład</a:t>
            </a:r>
            <a:r>
              <a:rPr lang="en-GB" sz="1800" b="1" dirty="0"/>
              <a:t> w </a:t>
            </a:r>
            <a:r>
              <a:rPr lang="en-GB" sz="1800" b="1" dirty="0" err="1"/>
              <a:t>diagnostyce</a:t>
            </a:r>
            <a:r>
              <a:rPr lang="en-GB" sz="1800" b="1" dirty="0"/>
              <a:t> </a:t>
            </a:r>
            <a:r>
              <a:rPr lang="en-GB" sz="1800" b="1" dirty="0" err="1"/>
              <a:t>medycznej</a:t>
            </a:r>
            <a:r>
              <a:rPr lang="en-GB" sz="1800" b="1" dirty="0"/>
              <a:t>:</a:t>
            </a:r>
            <a:r>
              <a:rPr lang="en-GB" sz="1800" dirty="0"/>
              <a:t> </a:t>
            </a:r>
            <a:r>
              <a:rPr lang="en-GB" sz="1800" dirty="0" err="1"/>
              <a:t>Pacjent</a:t>
            </a:r>
            <a:r>
              <a:rPr lang="en-GB" sz="1800" dirty="0"/>
              <a:t> </a:t>
            </a:r>
            <a:r>
              <a:rPr lang="en-GB" sz="1800" dirty="0" err="1"/>
              <a:t>może</a:t>
            </a:r>
            <a:r>
              <a:rPr lang="en-GB" sz="1800" dirty="0"/>
              <a:t> </a:t>
            </a:r>
            <a:r>
              <a:rPr lang="en-GB" sz="1800" dirty="0" err="1"/>
              <a:t>mieć</a:t>
            </a:r>
            <a:r>
              <a:rPr lang="en-GB" sz="1800" dirty="0"/>
              <a:t> </a:t>
            </a:r>
            <a:r>
              <a:rPr lang="en-GB" sz="1800" dirty="0" err="1"/>
              <a:t>więcej</a:t>
            </a:r>
            <a:r>
              <a:rPr lang="en-GB" sz="1800" dirty="0"/>
              <a:t> </a:t>
            </a:r>
            <a:r>
              <a:rPr lang="en-GB" sz="1800" dirty="0" err="1"/>
              <a:t>niż</a:t>
            </a:r>
            <a:r>
              <a:rPr lang="en-GB" sz="1800" dirty="0"/>
              <a:t> </a:t>
            </a:r>
            <a:r>
              <a:rPr lang="en-GB" sz="1800" dirty="0" err="1"/>
              <a:t>jedną</a:t>
            </a:r>
            <a:r>
              <a:rPr lang="en-GB" sz="1800" dirty="0"/>
              <a:t> </a:t>
            </a:r>
            <a:r>
              <a:rPr lang="en-GB" sz="1800" dirty="0" err="1"/>
              <a:t>diagnozę</a:t>
            </a:r>
            <a:r>
              <a:rPr lang="en-GB" sz="1800" dirty="0"/>
              <a:t>. </a:t>
            </a:r>
            <a:r>
              <a:rPr lang="en-GB" sz="1800" dirty="0" err="1"/>
              <a:t>Algorytm</a:t>
            </a:r>
            <a:r>
              <a:rPr lang="en-GB" sz="1800" dirty="0"/>
              <a:t> </a:t>
            </a:r>
            <a:r>
              <a:rPr lang="en-GB" sz="1800" dirty="0" err="1"/>
              <a:t>może</a:t>
            </a:r>
            <a:r>
              <a:rPr lang="en-GB" sz="1800" dirty="0"/>
              <a:t> </a:t>
            </a:r>
            <a:r>
              <a:rPr lang="en-GB" sz="1800" dirty="0" err="1"/>
              <a:t>przypisać</a:t>
            </a:r>
            <a:r>
              <a:rPr lang="en-GB" sz="1800" dirty="0"/>
              <a:t> </a:t>
            </a:r>
            <a:r>
              <a:rPr lang="en-GB" sz="1800" dirty="0" err="1"/>
              <a:t>danemu</a:t>
            </a:r>
            <a:r>
              <a:rPr lang="en-GB" sz="1800" dirty="0"/>
              <a:t> </a:t>
            </a:r>
            <a:r>
              <a:rPr lang="en-GB" sz="1800" dirty="0" err="1"/>
              <a:t>przypadkowi</a:t>
            </a:r>
            <a:r>
              <a:rPr lang="en-GB" sz="1800" dirty="0"/>
              <a:t> </a:t>
            </a:r>
            <a:r>
              <a:rPr lang="en-GB" sz="1800" dirty="0" err="1"/>
              <a:t>wiele</a:t>
            </a:r>
            <a:r>
              <a:rPr lang="en-GB" sz="1800" dirty="0"/>
              <a:t> </a:t>
            </a:r>
            <a:r>
              <a:rPr lang="en-GB" sz="1800" dirty="0" err="1"/>
              <a:t>etykiet</a:t>
            </a:r>
            <a:r>
              <a:rPr lang="en-GB" sz="1800" dirty="0"/>
              <a:t> </a:t>
            </a:r>
            <a:r>
              <a:rPr lang="en-GB" sz="1800" dirty="0" err="1"/>
              <a:t>diagnostycznych</a:t>
            </a:r>
            <a:r>
              <a:rPr lang="en-GB" sz="1800" dirty="0"/>
              <a:t>, </a:t>
            </a:r>
            <a:r>
              <a:rPr lang="en-GB" sz="1800" dirty="0" err="1"/>
              <a:t>takich</a:t>
            </a:r>
            <a:r>
              <a:rPr lang="en-GB" sz="1800" dirty="0"/>
              <a:t> jak „</a:t>
            </a:r>
            <a:r>
              <a:rPr lang="en-GB" sz="1800" dirty="0" err="1"/>
              <a:t>cukrzyca</a:t>
            </a:r>
            <a:r>
              <a:rPr lang="en-GB" sz="1800" dirty="0"/>
              <a:t>” </a:t>
            </a:r>
            <a:r>
              <a:rPr lang="en-GB" sz="1800" dirty="0" err="1"/>
              <a:t>i</a:t>
            </a:r>
            <a:r>
              <a:rPr lang="en-GB" sz="1800" dirty="0"/>
              <a:t> „</a:t>
            </a:r>
            <a:r>
              <a:rPr lang="en-GB" sz="1800" dirty="0" err="1"/>
              <a:t>nadciśnienie</a:t>
            </a:r>
            <a:r>
              <a:rPr lang="en-GB" sz="1800" dirty="0"/>
              <a:t>”, co </a:t>
            </a:r>
            <a:r>
              <a:rPr lang="en-GB" sz="1800" dirty="0" err="1"/>
              <a:t>umożliwia</a:t>
            </a:r>
            <a:r>
              <a:rPr lang="en-GB" sz="1800" dirty="0"/>
              <a:t> </a:t>
            </a:r>
            <a:r>
              <a:rPr lang="en-GB" sz="1800" dirty="0" err="1"/>
              <a:t>lekarzom</a:t>
            </a:r>
            <a:r>
              <a:rPr lang="en-GB" sz="1800" dirty="0"/>
              <a:t> </a:t>
            </a:r>
            <a:r>
              <a:rPr lang="en-GB" sz="1800" dirty="0" err="1"/>
              <a:t>lepsze</a:t>
            </a:r>
            <a:r>
              <a:rPr lang="en-GB" sz="1800" dirty="0"/>
              <a:t> </a:t>
            </a:r>
            <a:r>
              <a:rPr lang="en-GB" sz="1800" dirty="0" err="1"/>
              <a:t>zrozumienie</a:t>
            </a:r>
            <a:r>
              <a:rPr lang="en-GB" sz="1800" dirty="0"/>
              <a:t> </a:t>
            </a:r>
            <a:r>
              <a:rPr lang="en-GB" sz="1800" dirty="0" err="1"/>
              <a:t>problemów</a:t>
            </a:r>
            <a:r>
              <a:rPr lang="en-GB" sz="1800" dirty="0"/>
              <a:t> </a:t>
            </a:r>
            <a:r>
              <a:rPr lang="en-GB" sz="1800" dirty="0" err="1"/>
              <a:t>zdrowotnych</a:t>
            </a:r>
            <a:r>
              <a:rPr lang="en-GB" sz="1800" dirty="0"/>
              <a:t> </a:t>
            </a:r>
            <a:r>
              <a:rPr lang="en-GB" sz="1800" dirty="0" err="1"/>
              <a:t>pacjenta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dopasowanie</a:t>
            </a:r>
            <a:r>
              <a:rPr lang="en-GB" sz="1800" dirty="0"/>
              <a:t> </a:t>
            </a:r>
            <a:r>
              <a:rPr lang="en-GB" sz="1800" dirty="0" err="1"/>
              <a:t>leczenia</a:t>
            </a:r>
            <a:r>
              <a:rPr lang="en-GB" sz="1800" dirty="0"/>
              <a:t>.</a:t>
            </a:r>
          </a:p>
          <a:p>
            <a:r>
              <a:rPr lang="en-GB" sz="1800" b="1" dirty="0" err="1"/>
              <a:t>Podsumowanie</a:t>
            </a:r>
            <a:r>
              <a:rPr lang="en-GB" sz="1800" dirty="0"/>
              <a:t>: </a:t>
            </a:r>
            <a:r>
              <a:rPr lang="en-GB" sz="1800" dirty="0" err="1"/>
              <a:t>Klasyfikacja</a:t>
            </a:r>
            <a:r>
              <a:rPr lang="en-GB" sz="1800" dirty="0"/>
              <a:t> </a:t>
            </a:r>
            <a:r>
              <a:rPr lang="en-GB" sz="1800" dirty="0" err="1"/>
              <a:t>wieloetykietowa</a:t>
            </a:r>
            <a:r>
              <a:rPr lang="en-GB" sz="1800" dirty="0"/>
              <a:t> </a:t>
            </a:r>
            <a:r>
              <a:rPr lang="en-GB" sz="1800" dirty="0" err="1"/>
              <a:t>pozwala</a:t>
            </a:r>
            <a:r>
              <a:rPr lang="en-GB" sz="1800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przypisywanie</a:t>
            </a:r>
            <a:r>
              <a:rPr lang="en-GB" sz="1800" dirty="0"/>
              <a:t> </a:t>
            </a:r>
            <a:r>
              <a:rPr lang="en-GB" sz="1800" dirty="0" err="1"/>
              <a:t>jednocześnie</a:t>
            </a:r>
            <a:r>
              <a:rPr lang="en-GB" sz="1800" dirty="0"/>
              <a:t> </a:t>
            </a:r>
            <a:r>
              <a:rPr lang="en-GB" sz="1800" dirty="0" err="1"/>
              <a:t>wielu</a:t>
            </a:r>
            <a:r>
              <a:rPr lang="en-GB" sz="1800" dirty="0"/>
              <a:t> </a:t>
            </a:r>
            <a:r>
              <a:rPr lang="en-GB" sz="1800" dirty="0" err="1"/>
              <a:t>etykiet</a:t>
            </a:r>
            <a:r>
              <a:rPr lang="en-GB" sz="1800" dirty="0"/>
              <a:t> do </a:t>
            </a:r>
            <a:r>
              <a:rPr lang="en-GB" sz="1800" dirty="0" err="1"/>
              <a:t>jednego</a:t>
            </a:r>
            <a:r>
              <a:rPr lang="en-GB" sz="1800" dirty="0"/>
              <a:t> </a:t>
            </a:r>
            <a:r>
              <a:rPr lang="en-GB" sz="1800" dirty="0" err="1"/>
              <a:t>obiektu</a:t>
            </a:r>
            <a:r>
              <a:rPr lang="en-GB" sz="1800" dirty="0"/>
              <a:t>, co </a:t>
            </a:r>
            <a:r>
              <a:rPr lang="en-GB" sz="1800" dirty="0" err="1"/>
              <a:t>sprawdza</a:t>
            </a:r>
            <a:r>
              <a:rPr lang="en-GB" sz="1800" dirty="0"/>
              <a:t> </a:t>
            </a:r>
            <a:r>
              <a:rPr lang="en-GB" sz="1800" dirty="0" err="1"/>
              <a:t>się</a:t>
            </a:r>
            <a:r>
              <a:rPr lang="en-GB" sz="1800" dirty="0"/>
              <a:t> w </a:t>
            </a:r>
            <a:r>
              <a:rPr lang="en-GB" sz="1800" dirty="0" err="1"/>
              <a:t>sytuacjach</a:t>
            </a:r>
            <a:r>
              <a:rPr lang="en-GB" sz="1800" dirty="0"/>
              <a:t>, </a:t>
            </a:r>
            <a:r>
              <a:rPr lang="en-GB" sz="1800" dirty="0" err="1"/>
              <a:t>gdzie</a:t>
            </a:r>
            <a:r>
              <a:rPr lang="en-GB" sz="1800" dirty="0"/>
              <a:t> </a:t>
            </a:r>
            <a:r>
              <a:rPr lang="en-GB" sz="1800" dirty="0" err="1"/>
              <a:t>próbka</a:t>
            </a:r>
            <a:r>
              <a:rPr lang="en-GB" sz="1800" dirty="0"/>
              <a:t> ma </a:t>
            </a:r>
            <a:r>
              <a:rPr lang="en-GB" sz="1800" dirty="0" err="1"/>
              <a:t>wiele</a:t>
            </a:r>
            <a:r>
              <a:rPr lang="en-GB" sz="1800" dirty="0"/>
              <a:t> </a:t>
            </a:r>
            <a:r>
              <a:rPr lang="en-GB" sz="1800" dirty="0" err="1"/>
              <a:t>istotnych</a:t>
            </a:r>
            <a:r>
              <a:rPr lang="en-GB" sz="1800" dirty="0"/>
              <a:t> </a:t>
            </a:r>
            <a:r>
              <a:rPr lang="en-GB" sz="1800" dirty="0" err="1"/>
              <a:t>cech</a:t>
            </a:r>
            <a:r>
              <a:rPr lang="en-GB" sz="1800" dirty="0"/>
              <a:t>. </a:t>
            </a:r>
            <a:r>
              <a:rPr lang="en-GB" sz="1800" dirty="0" err="1"/>
              <a:t>Dzięki</a:t>
            </a:r>
            <a:r>
              <a:rPr lang="en-GB" sz="1800" dirty="0"/>
              <a:t> </a:t>
            </a:r>
            <a:r>
              <a:rPr lang="en-GB" sz="1800" dirty="0" err="1"/>
              <a:t>temu</a:t>
            </a:r>
            <a:r>
              <a:rPr lang="en-GB" sz="1800" dirty="0"/>
              <a:t> system </a:t>
            </a:r>
            <a:r>
              <a:rPr lang="en-GB" sz="1800" dirty="0" err="1"/>
              <a:t>klasyfikacyjny</a:t>
            </a:r>
            <a:r>
              <a:rPr lang="en-GB" sz="1800" dirty="0"/>
              <a:t> </a:t>
            </a:r>
            <a:r>
              <a:rPr lang="en-GB" sz="1800" dirty="0" err="1"/>
              <a:t>może</a:t>
            </a:r>
            <a:r>
              <a:rPr lang="en-GB" sz="1800" dirty="0"/>
              <a:t> </a:t>
            </a:r>
            <a:r>
              <a:rPr lang="en-GB" sz="1800" dirty="0" err="1"/>
              <a:t>lepiej</a:t>
            </a:r>
            <a:r>
              <a:rPr lang="en-GB" sz="1800" dirty="0"/>
              <a:t> </a:t>
            </a:r>
            <a:r>
              <a:rPr lang="en-GB" sz="1800" dirty="0" err="1"/>
              <a:t>dostosować</a:t>
            </a:r>
            <a:r>
              <a:rPr lang="en-GB" sz="1800" dirty="0"/>
              <a:t> </a:t>
            </a:r>
            <a:r>
              <a:rPr lang="en-GB" sz="1800" dirty="0" err="1"/>
              <a:t>swoje</a:t>
            </a:r>
            <a:r>
              <a:rPr lang="en-GB" sz="1800" dirty="0"/>
              <a:t> </a:t>
            </a:r>
            <a:r>
              <a:rPr lang="en-GB" sz="1800" dirty="0" err="1"/>
              <a:t>wyniki</a:t>
            </a:r>
            <a:r>
              <a:rPr lang="en-GB" sz="1800" dirty="0"/>
              <a:t> do </a:t>
            </a:r>
            <a:r>
              <a:rPr lang="en-GB" sz="1800" dirty="0" err="1"/>
              <a:t>złożonych</a:t>
            </a:r>
            <a:r>
              <a:rPr lang="en-GB" sz="1800" dirty="0"/>
              <a:t> </a:t>
            </a:r>
            <a:r>
              <a:rPr lang="en-GB" sz="1800" dirty="0" err="1"/>
              <a:t>sytuacji</a:t>
            </a:r>
            <a:r>
              <a:rPr lang="en-GB" sz="1800" dirty="0"/>
              <a:t>, </a:t>
            </a:r>
            <a:r>
              <a:rPr lang="en-GB" sz="1800" dirty="0" err="1"/>
              <a:t>takich</a:t>
            </a:r>
            <a:r>
              <a:rPr lang="en-GB" sz="1800" dirty="0"/>
              <a:t> jak </a:t>
            </a:r>
            <a:r>
              <a:rPr lang="en-GB" sz="1800" dirty="0" err="1"/>
              <a:t>diagnoza</a:t>
            </a:r>
            <a:r>
              <a:rPr lang="en-GB" sz="1800" dirty="0"/>
              <a:t> </a:t>
            </a:r>
            <a:r>
              <a:rPr lang="en-GB" sz="1800" dirty="0" err="1"/>
              <a:t>medyczna</a:t>
            </a:r>
            <a:r>
              <a:rPr lang="en-GB" sz="1800" dirty="0"/>
              <a:t> </a:t>
            </a:r>
            <a:r>
              <a:rPr lang="en-GB" sz="1800" dirty="0" err="1"/>
              <a:t>czy</a:t>
            </a:r>
            <a:r>
              <a:rPr lang="en-GB" sz="1800" dirty="0"/>
              <a:t> </a:t>
            </a:r>
            <a:r>
              <a:rPr lang="en-GB" sz="1800" dirty="0" err="1"/>
              <a:t>opis</a:t>
            </a:r>
            <a:r>
              <a:rPr lang="en-GB" sz="1800" dirty="0"/>
              <a:t> </a:t>
            </a:r>
            <a:r>
              <a:rPr lang="en-GB" sz="1800" dirty="0" err="1"/>
              <a:t>chemicznych</a:t>
            </a:r>
            <a:r>
              <a:rPr lang="en-GB" sz="1800" dirty="0"/>
              <a:t> </a:t>
            </a:r>
            <a:r>
              <a:rPr lang="en-GB" sz="1800" dirty="0" err="1"/>
              <a:t>właściwości</a:t>
            </a:r>
            <a:r>
              <a:rPr lang="en-GB" sz="1800" dirty="0"/>
              <a:t> </a:t>
            </a:r>
            <a:r>
              <a:rPr lang="en-GB" sz="1800" dirty="0" err="1"/>
              <a:t>gazów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629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6810</TotalTime>
  <Words>5985</Words>
  <Application>Microsoft Macintosh PowerPoint</Application>
  <PresentationFormat>Widescreen</PresentationFormat>
  <Paragraphs>180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Wingdings</vt:lpstr>
      <vt:lpstr>Office Theme</vt:lpstr>
      <vt:lpstr>Nadzorowane uczenie maszynowe § Klasyfikacja §</vt:lpstr>
      <vt:lpstr>Przypomnienie: Uczenie nadzorowane i nienadzorowane</vt:lpstr>
      <vt:lpstr>Regresja vs klasyfikacja</vt:lpstr>
      <vt:lpstr>Klasyfikacja</vt:lpstr>
      <vt:lpstr>Zastosowania kwalifikacji</vt:lpstr>
      <vt:lpstr>Rodzaje problemów klasyfikacyjnych</vt:lpstr>
      <vt:lpstr>Klasyfikacja binarna</vt:lpstr>
      <vt:lpstr>Klasyfikacja wieloklasowa</vt:lpstr>
      <vt:lpstr>Klasyfikacja wieloetykietowa</vt:lpstr>
      <vt:lpstr>Klasyfikacja hierarchiczna</vt:lpstr>
      <vt:lpstr>Przykłady najpopularniejszych algorytmów klasyfikacyjnych</vt:lpstr>
      <vt:lpstr>K najbliższych sąsiadów (KNN)</vt:lpstr>
      <vt:lpstr>Drzewa decyzyjne</vt:lpstr>
      <vt:lpstr>Regresja logistyczna</vt:lpstr>
      <vt:lpstr>Support Vector Machine</vt:lpstr>
      <vt:lpstr>Zastosowanie algorytmów klasyfikacyjnych w systemach bezpieczeństwa na lotniskach</vt:lpstr>
      <vt:lpstr>Podsumowanie algorytmów</vt:lpstr>
      <vt:lpstr>W jaki sposób algorytmy „uczą się” klasyfikacji?</vt:lpstr>
      <vt:lpstr>Proces nauki – podział danych na zestaw treningowy i testowy</vt:lpstr>
      <vt:lpstr>Rola etykiet w procesie uczenia</vt:lpstr>
      <vt:lpstr>Przykład Iris Dataset</vt:lpstr>
      <vt:lpstr>Podsumowanie uczenia algorytmów</vt:lpstr>
      <vt:lpstr>Zalety i wady klasyfikacji w zastosowaniach przemysłowych</vt:lpstr>
      <vt:lpstr>Zalety klasyfikacji w zastosowaniach przemysłowych</vt:lpstr>
      <vt:lpstr>Wady klasyfikacji w zastosowaniach przemysłowych</vt:lpstr>
      <vt:lpstr>Ciekawostka: Przejrzystość algorytmów – drzewa decyzyjne kontra sieci neuronowe</vt:lpstr>
      <vt:lpstr>Podsumowanie wad i zalet</vt:lpstr>
      <vt:lpstr>Podstawowe metryki</vt:lpstr>
      <vt:lpstr>Dokładność (Accuracy)</vt:lpstr>
      <vt:lpstr>Czułość (sensitivity)</vt:lpstr>
      <vt:lpstr>Swoistość (specificity)</vt:lpstr>
      <vt:lpstr>Macierz pomyłek (confusion matrix)</vt:lpstr>
      <vt:lpstr>Co może czekać w przyszłości?</vt:lpstr>
      <vt:lpstr>Pytania utrwalające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Łukasz Kozarski</dc:creator>
  <cp:lastModifiedBy>Łukasz Kozarski</cp:lastModifiedBy>
  <cp:revision>14</cp:revision>
  <dcterms:created xsi:type="dcterms:W3CDTF">2024-10-17T20:41:50Z</dcterms:created>
  <dcterms:modified xsi:type="dcterms:W3CDTF">2024-12-19T13:42:18Z</dcterms:modified>
</cp:coreProperties>
</file>