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72" r:id="rId3"/>
    <p:sldId id="271" r:id="rId4"/>
    <p:sldId id="274" r:id="rId5"/>
    <p:sldId id="273" r:id="rId6"/>
    <p:sldId id="275" r:id="rId7"/>
    <p:sldId id="276" r:id="rId8"/>
    <p:sldId id="278" r:id="rId9"/>
    <p:sldId id="277" r:id="rId10"/>
    <p:sldId id="279" r:id="rId11"/>
    <p:sldId id="280" r:id="rId12"/>
    <p:sldId id="281" r:id="rId13"/>
    <p:sldId id="282" r:id="rId14"/>
    <p:sldId id="284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97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7" r:id="rId38"/>
    <p:sldId id="306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270" r:id="rId49"/>
    <p:sldId id="317" r:id="rId50"/>
    <p:sldId id="318" r:id="rId51"/>
    <p:sldId id="319" r:id="rId5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2394"/>
  </p:normalViewPr>
  <p:slideViewPr>
    <p:cSldViewPr snapToGrid="0">
      <p:cViewPr varScale="1">
        <p:scale>
          <a:sx n="114" d="100"/>
          <a:sy n="114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80F3E-B20A-5844-B679-E5AB2C45F123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96556-281A-1047-8F63-1F608EF2AA9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3992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6556-281A-1047-8F63-1F608EF2AA9B}" type="slidenum">
              <a:rPr lang="en-PL" smtClean="0"/>
              <a:t>3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545046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6556-281A-1047-8F63-1F608EF2AA9B}" type="slidenum">
              <a:rPr lang="en-PL" smtClean="0"/>
              <a:t>48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6874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5F33C-B51C-4D14-36B9-431401607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B3C216-4095-46C3-E037-F36CB216A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5D79E6-D49D-9CFB-498B-47BEC9DAD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F13A2-3A74-CE18-523F-256AC41C8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6556-281A-1047-8F63-1F608EF2AA9B}" type="slidenum">
              <a:rPr lang="en-PL" smtClean="0"/>
              <a:t>49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6528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9F83C-843A-AF6D-0718-014E9E461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3DE1B-A05B-9922-9FA2-2648B7AA3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3DAAF3-B045-435E-FBCC-C441A3F48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66132-9709-BE29-F550-838AEB291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6556-281A-1047-8F63-1F608EF2AA9B}" type="slidenum">
              <a:rPr lang="en-PL" smtClean="0"/>
              <a:t>50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403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4EEE-0B9F-9589-0EE6-0E45BDAC9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02AAA-2F23-D140-2CAE-3ACE5E5CE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B3E3-4297-A6E5-610B-34A566EF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3AC6-731E-A510-6C30-7B093AE8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57FBB-FCE1-C69C-E289-E1871E22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6604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10FC-9712-FF0F-452F-75B3DDE2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FC2E9-6B1F-D7D0-2B13-C97D5A72B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7305-9D2B-8176-FB51-8E428B27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2506-69A1-625C-E467-AFEFB0AA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AFE9-51ED-DE3C-266B-77428424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6693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4CB6D-A2DC-C962-4E08-353832A9E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B659D-1176-1933-C8C5-BD23F10D6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F6F-0CA9-1575-0050-71FDA0CF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BA09D-0680-29D5-37BF-FFEB648B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60E6-B097-3870-65F1-B548F523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1471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6830-81A9-6C59-C16A-E0D0D29D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CF20-5D57-2C6F-956E-6AF194C5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0ADA-8478-6ED3-1F26-5476D2FD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203CC-9DDF-4134-7817-3EBC1BD1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B3B0-FA22-FD27-06D0-8E5148C7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4710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EE9F-8C32-B4D2-3FC6-9E41A4BD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D9FF-CBAC-6577-DA39-14F8F91A2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83A53-A953-8B7A-4441-85B3A130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6BB4E-43AE-5B23-5727-8FE125E7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7F40-A035-CF87-0FF2-16952EF4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0918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3CF2-CCB0-27A6-928A-15931BB2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362E-B152-108F-5B77-91250AD54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6AD99-E47B-46B4-8D82-1D7C0E16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D1150-7215-0A9A-FD81-67FC7D98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A0C4C-437C-4756-FBB6-A78FEF59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C7F46-2E09-11F0-8DF2-610AD5A1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4330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41BB-A432-2591-E561-7993924A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F42C7-895B-F3A4-A4EE-54ADCC18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91A6E-8797-D314-E7F1-8BAB774B4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B5DF-3B88-CC62-803E-F5AC62D9A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025AE-06EC-5508-916D-03DDCC96E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9F8B8-8DAE-A4AD-A901-D7E042D7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056AB-1050-5D7E-77A0-52E988EA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7607E-05FB-6FA4-6FD1-BCDF0A3B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9817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A3CD-61D0-791B-9092-F2360A62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A771A-1F05-FEF7-2E5B-AFF80180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4005B-2DEE-52AE-502C-A3E4B9AD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0E6FF-D57E-F50C-006C-7CEE11B7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211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937CF-DE71-2EFA-6BF5-5E38E14D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08B46-FD67-38D6-7364-73184297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8B98C-032D-1329-6707-7972B760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5140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363F-1150-4838-2F44-3E3C7522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3610-695F-7A2B-1984-792E55AC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62DB9-0052-032B-8BEA-C6207C4D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3452E-5490-2883-888A-6B5EACA9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5844A-EFAD-51C9-59D6-A26EA176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069B2-CDDE-176A-5606-E6F9B41F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3284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E9C5-96B0-AAE4-CB80-40A76419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4B625-E88C-8EAF-AAD9-52BE5B931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FD829-0932-F24A-D75E-50C4054E9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A9646-E3A7-370E-B648-1D9736F0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9C21C-2EAD-B69E-4F38-8A7A4B02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DDB4-B816-17C0-4130-9656E6ED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699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E64A0-19D7-E985-C3E8-10F6AB6B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5B2F-B21E-C7E0-4170-97E8F296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BAE5-2D08-5E44-69CE-B24935D5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FB9A9-CD3A-50D6-C500-25B9ADAB9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2BD9-6ABD-C9A7-03E5-E67B2BAED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3861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0D1E-C33C-B111-DB97-058076CCC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949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l-PL" dirty="0"/>
              <a:t>Nienadzorowane uczenie maszynowe</a:t>
            </a:r>
            <a:br>
              <a:rPr lang="pl-PL" dirty="0"/>
            </a:br>
            <a:r>
              <a:rPr lang="pl-PL" dirty="0"/>
              <a:t>§ </a:t>
            </a:r>
            <a:r>
              <a:rPr lang="pl-PL" b="1" dirty="0"/>
              <a:t>Klasteryzacja</a:t>
            </a:r>
            <a:r>
              <a:rPr lang="pl-PL" dirty="0"/>
              <a:t> §</a:t>
            </a:r>
            <a:br>
              <a:rPr lang="pl-PL" dirty="0"/>
            </a:br>
            <a:r>
              <a:rPr lang="pl-PL" dirty="0"/>
              <a:t>(grupowanie)</a:t>
            </a:r>
            <a:endParaRPr lang="en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39E99-7489-61C8-5238-02CC8242F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67"/>
            <a:ext cx="9144000" cy="1655762"/>
          </a:xfrm>
        </p:spPr>
        <p:txBody>
          <a:bodyPr/>
          <a:lstStyle/>
          <a:p>
            <a:r>
              <a:rPr lang="en-PL" dirty="0"/>
              <a:t>Zejęcia 7</a:t>
            </a:r>
          </a:p>
        </p:txBody>
      </p:sp>
    </p:spTree>
    <p:extLst>
      <p:ext uri="{BB962C8B-B14F-4D97-AF65-F5344CB8AC3E}">
        <p14:creationId xmlns:p14="http://schemas.microsoft.com/office/powerpoint/2010/main" val="38043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5DF4-7BAE-5B62-A107-FFB4DB60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Zrozumienie</a:t>
            </a:r>
            <a:r>
              <a:rPr lang="en-GB" b="1" dirty="0"/>
              <a:t> </a:t>
            </a:r>
            <a:r>
              <a:rPr lang="en-GB" b="1" dirty="0" err="1"/>
              <a:t>struktury</a:t>
            </a:r>
            <a:r>
              <a:rPr lang="en-GB" b="1" dirty="0"/>
              <a:t> </a:t>
            </a:r>
            <a:r>
              <a:rPr lang="en-GB" b="1" dirty="0" err="1"/>
              <a:t>danych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063ED-0F8C-1FDD-E071-CB8E7F98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Często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wiemy</a:t>
            </a:r>
            <a:r>
              <a:rPr lang="en-GB" dirty="0"/>
              <a:t>, </a:t>
            </a:r>
            <a:r>
              <a:rPr lang="en-GB" dirty="0" err="1"/>
              <a:t>jaka</a:t>
            </a:r>
            <a:r>
              <a:rPr lang="en-GB" dirty="0"/>
              <a:t> jest </a:t>
            </a:r>
            <a:r>
              <a:rPr lang="en-GB" dirty="0" err="1"/>
              <a:t>rzeczywista</a:t>
            </a:r>
            <a:r>
              <a:rPr lang="en-GB" dirty="0"/>
              <a:t> </a:t>
            </a:r>
            <a:r>
              <a:rPr lang="en-GB" dirty="0" err="1"/>
              <a:t>struktura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</a:t>
            </a:r>
            <a:r>
              <a:rPr lang="en-GB" dirty="0" err="1"/>
              <a:t>dopóki</a:t>
            </a:r>
            <a:r>
              <a:rPr lang="en-GB" dirty="0"/>
              <a:t> ich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zanalizujemy</a:t>
            </a:r>
            <a:r>
              <a:rPr lang="en-GB" dirty="0"/>
              <a:t>.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lepiej</a:t>
            </a:r>
            <a:r>
              <a:rPr lang="en-GB" dirty="0"/>
              <a:t> </a:t>
            </a:r>
            <a:r>
              <a:rPr lang="en-GB" dirty="0" err="1"/>
              <a:t>zrozumieć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zobaczyć</a:t>
            </a:r>
            <a:r>
              <a:rPr lang="en-GB" dirty="0"/>
              <a:t>, jak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powiązane</a:t>
            </a:r>
            <a:r>
              <a:rPr lang="en-GB" dirty="0"/>
              <a:t>.</a:t>
            </a:r>
          </a:p>
          <a:p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Badania</a:t>
            </a:r>
            <a:r>
              <a:rPr lang="en-GB" dirty="0"/>
              <a:t> </a:t>
            </a:r>
            <a:r>
              <a:rPr lang="en-GB" dirty="0" err="1"/>
              <a:t>próbek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w </a:t>
            </a:r>
            <a:r>
              <a:rPr lang="en-GB" dirty="0" err="1"/>
              <a:t>atmosferze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wykazać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w </a:t>
            </a:r>
            <a:r>
              <a:rPr lang="en-GB" dirty="0" err="1"/>
              <a:t>pewnych</a:t>
            </a:r>
            <a:r>
              <a:rPr lang="en-GB" dirty="0"/>
              <a:t> </a:t>
            </a:r>
            <a:r>
              <a:rPr lang="en-GB" dirty="0" err="1"/>
              <a:t>regionach</a:t>
            </a:r>
            <a:r>
              <a:rPr lang="en-GB" dirty="0"/>
              <a:t> </a:t>
            </a:r>
            <a:r>
              <a:rPr lang="en-GB" dirty="0" err="1"/>
              <a:t>dominuje</a:t>
            </a:r>
            <a:r>
              <a:rPr lang="en-GB" dirty="0"/>
              <a:t> </a:t>
            </a:r>
            <a:r>
              <a:rPr lang="en-GB" dirty="0" err="1"/>
              <a:t>specyficzny</a:t>
            </a:r>
            <a:r>
              <a:rPr lang="en-GB" dirty="0"/>
              <a:t> </a:t>
            </a:r>
            <a:r>
              <a:rPr lang="en-GB" dirty="0" err="1"/>
              <a:t>skład</a:t>
            </a:r>
            <a:r>
              <a:rPr lang="en-GB" dirty="0"/>
              <a:t> </a:t>
            </a:r>
            <a:r>
              <a:rPr lang="en-GB" dirty="0" err="1"/>
              <a:t>chemiczny</a:t>
            </a:r>
            <a:r>
              <a:rPr lang="en-GB" dirty="0"/>
              <a:t>, co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wynikiem</a:t>
            </a:r>
            <a:r>
              <a:rPr lang="en-GB" dirty="0"/>
              <a:t> </a:t>
            </a:r>
            <a:r>
              <a:rPr lang="en-GB" dirty="0" err="1"/>
              <a:t>lokalnych</a:t>
            </a:r>
            <a:r>
              <a:rPr lang="en-GB" dirty="0"/>
              <a:t> </a:t>
            </a:r>
            <a:r>
              <a:rPr lang="en-GB" dirty="0" err="1"/>
              <a:t>uwarunkowań</a:t>
            </a:r>
            <a:r>
              <a:rPr lang="en-GB" dirty="0"/>
              <a:t> </a:t>
            </a:r>
            <a:r>
              <a:rPr lang="en-GB" dirty="0" err="1"/>
              <a:t>przemysłowych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naturalnych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560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4421-DBDC-93C2-FA8E-E56515A9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Podejmowanie lepszych decyzji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70DC-EDE7-769C-56FD-6E8E230ED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daje</a:t>
            </a:r>
            <a:r>
              <a:rPr lang="en-GB" dirty="0"/>
              <a:t> </a:t>
            </a:r>
            <a:r>
              <a:rPr lang="en-GB" dirty="0" err="1"/>
              <a:t>narzędzia</a:t>
            </a:r>
            <a:r>
              <a:rPr lang="en-GB" dirty="0"/>
              <a:t> do </a:t>
            </a:r>
            <a:r>
              <a:rPr lang="en-GB" dirty="0" err="1"/>
              <a:t>podejmowania</a:t>
            </a:r>
            <a:r>
              <a:rPr lang="en-GB" dirty="0"/>
              <a:t>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świadomych</a:t>
            </a:r>
            <a:r>
              <a:rPr lang="en-GB" dirty="0"/>
              <a:t> </a:t>
            </a:r>
            <a:r>
              <a:rPr lang="en-GB" dirty="0" err="1"/>
              <a:t>decyzji</a:t>
            </a:r>
            <a:r>
              <a:rPr lang="en-GB" dirty="0"/>
              <a:t>.</a:t>
            </a:r>
          </a:p>
          <a:p>
            <a:r>
              <a:rPr lang="en-GB" dirty="0" err="1"/>
              <a:t>Przykład</a:t>
            </a:r>
            <a:r>
              <a:rPr lang="en-GB" dirty="0"/>
              <a:t> z </a:t>
            </a:r>
            <a:r>
              <a:rPr lang="en-GB" dirty="0" err="1"/>
              <a:t>przemysłu</a:t>
            </a:r>
            <a:r>
              <a:rPr lang="en-GB" dirty="0"/>
              <a:t> </a:t>
            </a:r>
            <a:r>
              <a:rPr lang="en-GB" dirty="0" err="1"/>
              <a:t>gazowego</a:t>
            </a:r>
            <a:r>
              <a:rPr lang="en-GB" dirty="0"/>
              <a:t>: </a:t>
            </a: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pokaże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pewne</a:t>
            </a:r>
            <a:r>
              <a:rPr lang="en-GB" dirty="0"/>
              <a:t> </a:t>
            </a:r>
            <a:r>
              <a:rPr lang="en-GB" dirty="0" err="1"/>
              <a:t>źródła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 </a:t>
            </a:r>
            <a:r>
              <a:rPr lang="en-GB" dirty="0" err="1"/>
              <a:t>mają</a:t>
            </a:r>
            <a:r>
              <a:rPr lang="en-GB" dirty="0"/>
              <a:t>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podobne</a:t>
            </a:r>
            <a:r>
              <a:rPr lang="en-GB" dirty="0"/>
              <a:t> </a:t>
            </a:r>
            <a:r>
              <a:rPr lang="en-GB" dirty="0" err="1"/>
              <a:t>parametry</a:t>
            </a:r>
            <a:r>
              <a:rPr lang="en-GB" dirty="0"/>
              <a:t>, </a:t>
            </a:r>
            <a:r>
              <a:rPr lang="en-GB" dirty="0" err="1"/>
              <a:t>można</a:t>
            </a:r>
            <a:r>
              <a:rPr lang="en-GB" dirty="0"/>
              <a:t> </a:t>
            </a:r>
            <a:r>
              <a:rPr lang="en-GB" dirty="0" err="1"/>
              <a:t>wprowadzić</a:t>
            </a:r>
            <a:r>
              <a:rPr lang="en-GB" dirty="0"/>
              <a:t> </a:t>
            </a:r>
            <a:r>
              <a:rPr lang="en-GB" dirty="0" err="1"/>
              <a:t>wspólne</a:t>
            </a:r>
            <a:r>
              <a:rPr lang="en-GB" dirty="0"/>
              <a:t> </a:t>
            </a:r>
            <a:r>
              <a:rPr lang="en-GB" dirty="0" err="1"/>
              <a:t>strategie</a:t>
            </a:r>
            <a:r>
              <a:rPr lang="en-GB" dirty="0"/>
              <a:t> ich </a:t>
            </a:r>
            <a:r>
              <a:rPr lang="en-GB" dirty="0" err="1"/>
              <a:t>redukcji</a:t>
            </a:r>
            <a:r>
              <a:rPr lang="en-GB" dirty="0"/>
              <a:t>, co </a:t>
            </a:r>
            <a:r>
              <a:rPr lang="en-GB" dirty="0" err="1"/>
              <a:t>pozwoli</a:t>
            </a:r>
            <a:r>
              <a:rPr lang="en-GB" dirty="0"/>
              <a:t> </a:t>
            </a:r>
            <a:r>
              <a:rPr lang="en-GB" dirty="0" err="1"/>
              <a:t>zaoszczędzić</a:t>
            </a:r>
            <a:r>
              <a:rPr lang="en-GB" dirty="0"/>
              <a:t> </a:t>
            </a:r>
            <a:r>
              <a:rPr lang="en-GB" dirty="0" err="1"/>
              <a:t>czas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pieniądze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584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B355-F148-65A0-3DE8-08C2775C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Ciekawostka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6E96-A976-3281-BE12-DD91E0D0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klasteryzacji</a:t>
            </a:r>
            <a:r>
              <a:rPr lang="en-GB" dirty="0"/>
              <a:t> </a:t>
            </a:r>
            <a:r>
              <a:rPr lang="en-GB" dirty="0" err="1"/>
              <a:t>były</a:t>
            </a:r>
            <a:r>
              <a:rPr lang="en-GB" dirty="0"/>
              <a:t> </a:t>
            </a:r>
            <a:r>
              <a:rPr lang="en-GB" dirty="0" err="1"/>
              <a:t>wykorzystywane</a:t>
            </a:r>
            <a:r>
              <a:rPr lang="en-GB" dirty="0"/>
              <a:t> w </a:t>
            </a:r>
            <a:r>
              <a:rPr lang="en-GB" dirty="0" err="1"/>
              <a:t>astrofizyce</a:t>
            </a:r>
            <a:r>
              <a:rPr lang="en-GB" dirty="0"/>
              <a:t> do </a:t>
            </a:r>
            <a:r>
              <a:rPr lang="en-GB" dirty="0" err="1"/>
              <a:t>grupowania</a:t>
            </a:r>
            <a:r>
              <a:rPr lang="en-GB" dirty="0"/>
              <a:t> </a:t>
            </a:r>
            <a:r>
              <a:rPr lang="en-GB" dirty="0" err="1"/>
              <a:t>galaktyk</a:t>
            </a:r>
            <a:r>
              <a:rPr lang="en-GB" dirty="0"/>
              <a:t>? W </a:t>
            </a:r>
            <a:r>
              <a:rPr lang="en-GB" dirty="0" err="1"/>
              <a:t>dużych</a:t>
            </a:r>
            <a:r>
              <a:rPr lang="en-GB" dirty="0"/>
              <a:t> </a:t>
            </a:r>
            <a:r>
              <a:rPr lang="en-GB" dirty="0" err="1"/>
              <a:t>zbiorach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pozwalała</a:t>
            </a:r>
            <a:r>
              <a:rPr lang="en-GB" dirty="0"/>
              <a:t> </a:t>
            </a:r>
            <a:r>
              <a:rPr lang="en-GB" dirty="0" err="1"/>
              <a:t>odkryć</a:t>
            </a:r>
            <a:r>
              <a:rPr lang="en-GB" dirty="0"/>
              <a:t> „</a:t>
            </a:r>
            <a:r>
              <a:rPr lang="en-GB" dirty="0" err="1"/>
              <a:t>grupy</a:t>
            </a:r>
            <a:r>
              <a:rPr lang="en-GB" dirty="0"/>
              <a:t>” </a:t>
            </a:r>
            <a:r>
              <a:rPr lang="en-GB" dirty="0" err="1"/>
              <a:t>galaktyk</a:t>
            </a:r>
            <a:r>
              <a:rPr lang="en-GB" dirty="0"/>
              <a:t> o </a:t>
            </a:r>
            <a:r>
              <a:rPr lang="en-GB" dirty="0" err="1"/>
              <a:t>podobnym</a:t>
            </a:r>
            <a:r>
              <a:rPr lang="en-GB" dirty="0"/>
              <a:t> </a:t>
            </a:r>
            <a:r>
              <a:rPr lang="en-GB" dirty="0" err="1"/>
              <a:t>wieku</a:t>
            </a:r>
            <a:r>
              <a:rPr lang="en-GB" dirty="0"/>
              <a:t>, </a:t>
            </a:r>
            <a:r>
              <a:rPr lang="en-GB" dirty="0" err="1"/>
              <a:t>składzie</a:t>
            </a:r>
            <a:r>
              <a:rPr lang="en-GB" dirty="0"/>
              <a:t> </a:t>
            </a:r>
            <a:r>
              <a:rPr lang="en-GB" dirty="0" err="1"/>
              <a:t>chemicznym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jasności</a:t>
            </a:r>
            <a:r>
              <a:rPr lang="en-GB" dirty="0"/>
              <a:t>.</a:t>
            </a:r>
          </a:p>
          <a:p>
            <a:r>
              <a:rPr lang="en-GB" dirty="0"/>
              <a:t>Z </a:t>
            </a:r>
            <a:r>
              <a:rPr lang="en-GB" dirty="0" err="1"/>
              <a:t>punktu</a:t>
            </a:r>
            <a:r>
              <a:rPr lang="en-GB" dirty="0"/>
              <a:t> </a:t>
            </a:r>
            <a:r>
              <a:rPr lang="en-GB" dirty="0" err="1"/>
              <a:t>widzenia</a:t>
            </a:r>
            <a:r>
              <a:rPr lang="en-GB" dirty="0"/>
              <a:t> </a:t>
            </a:r>
            <a:r>
              <a:rPr lang="en-GB" dirty="0" err="1"/>
              <a:t>procesu</a:t>
            </a:r>
            <a:r>
              <a:rPr lang="en-GB" dirty="0"/>
              <a:t>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galaktyk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różni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niczym</a:t>
            </a:r>
            <a:r>
              <a:rPr lang="en-GB" dirty="0"/>
              <a:t> od </a:t>
            </a:r>
            <a:r>
              <a:rPr lang="en-GB" dirty="0" err="1"/>
              <a:t>grupowania</a:t>
            </a:r>
            <a:r>
              <a:rPr lang="en-GB" dirty="0"/>
              <a:t> </a:t>
            </a:r>
            <a:r>
              <a:rPr lang="en-GB" dirty="0" err="1"/>
              <a:t>kamieni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ziemi</a:t>
            </a:r>
            <a:r>
              <a:rPr lang="en-GB" dirty="0"/>
              <a:t>, </a:t>
            </a:r>
            <a:r>
              <a:rPr lang="en-GB" dirty="0" err="1"/>
              <a:t>jeżeli</a:t>
            </a:r>
            <a:r>
              <a:rPr lang="en-GB" dirty="0"/>
              <a:t> </a:t>
            </a:r>
            <a:r>
              <a:rPr lang="en-GB" dirty="0" err="1"/>
              <a:t>różne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dobrze</a:t>
            </a:r>
            <a:r>
              <a:rPr lang="en-GB" dirty="0"/>
              <a:t> </a:t>
            </a:r>
            <a:r>
              <a:rPr lang="en-GB" dirty="0" err="1"/>
              <a:t>zmierzone</a:t>
            </a:r>
            <a:r>
              <a:rPr lang="en-GB" dirty="0"/>
              <a:t>, </a:t>
            </a:r>
            <a:r>
              <a:rPr lang="en-GB" dirty="0" err="1"/>
              <a:t>można</a:t>
            </a:r>
            <a:r>
              <a:rPr lang="en-GB" dirty="0"/>
              <a:t> </a:t>
            </a:r>
            <a:r>
              <a:rPr lang="en-GB" dirty="0" err="1"/>
              <a:t>próbować</a:t>
            </a:r>
            <a:r>
              <a:rPr lang="en-GB" dirty="0"/>
              <a:t> </a:t>
            </a:r>
            <a:r>
              <a:rPr lang="en-GB" dirty="0" err="1"/>
              <a:t>podzielić</a:t>
            </a:r>
            <a:r>
              <a:rPr lang="en-GB" dirty="0"/>
              <a:t> je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mniejsze</a:t>
            </a:r>
            <a:r>
              <a:rPr lang="en-GB" dirty="0"/>
              <a:t> </a:t>
            </a:r>
            <a:r>
              <a:rPr lang="en-GB" dirty="0" err="1"/>
              <a:t>podgrupy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67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77E0-B20F-25BB-B22B-62BEB9D6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Podsumowanie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B02D8-F5D8-41A0-4FD1-111D6730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Uczenie</a:t>
            </a:r>
            <a:r>
              <a:rPr lang="en-GB" dirty="0"/>
              <a:t> </a:t>
            </a:r>
            <a:r>
              <a:rPr lang="en-GB" dirty="0" err="1"/>
              <a:t>nienadzorowane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jak </a:t>
            </a:r>
            <a:r>
              <a:rPr lang="en-GB" dirty="0" err="1"/>
              <a:t>eksploracja</a:t>
            </a:r>
            <a:r>
              <a:rPr lang="en-GB" dirty="0"/>
              <a:t> </a:t>
            </a:r>
            <a:r>
              <a:rPr lang="en-GB" dirty="0" err="1"/>
              <a:t>nieznanego</a:t>
            </a:r>
            <a:r>
              <a:rPr lang="en-GB" dirty="0"/>
              <a:t> </a:t>
            </a:r>
            <a:r>
              <a:rPr lang="en-GB" dirty="0" err="1"/>
              <a:t>terytorium</a:t>
            </a:r>
            <a:r>
              <a:rPr lang="en-GB" dirty="0"/>
              <a:t>. </a:t>
            </a:r>
            <a:r>
              <a:rPr lang="en-GB" dirty="0" err="1"/>
              <a:t>Zamiast</a:t>
            </a:r>
            <a:r>
              <a:rPr lang="en-GB" dirty="0"/>
              <a:t> </a:t>
            </a:r>
            <a:r>
              <a:rPr lang="en-GB" dirty="0" err="1"/>
              <a:t>szukać</a:t>
            </a:r>
            <a:r>
              <a:rPr lang="en-GB" dirty="0"/>
              <a:t> </a:t>
            </a:r>
            <a:r>
              <a:rPr lang="en-GB" dirty="0" err="1"/>
              <a:t>konkretnej</a:t>
            </a:r>
            <a:r>
              <a:rPr lang="en-GB" dirty="0"/>
              <a:t> </a:t>
            </a:r>
            <a:r>
              <a:rPr lang="en-GB" dirty="0" err="1"/>
              <a:t>odpowiedzi</a:t>
            </a:r>
            <a:r>
              <a:rPr lang="en-GB" dirty="0"/>
              <a:t>, </a:t>
            </a:r>
            <a:r>
              <a:rPr lang="en-GB" dirty="0" err="1"/>
              <a:t>pozwalają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odkrywać</a:t>
            </a:r>
            <a:r>
              <a:rPr lang="en-GB" dirty="0"/>
              <a:t> </a:t>
            </a:r>
            <a:r>
              <a:rPr lang="en-GB" dirty="0" err="1"/>
              <a:t>struktury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wcześniej</a:t>
            </a:r>
            <a:r>
              <a:rPr lang="en-GB" dirty="0"/>
              <a:t> </a:t>
            </a:r>
            <a:r>
              <a:rPr lang="en-GB" dirty="0" err="1"/>
              <a:t>były</a:t>
            </a:r>
            <a:r>
              <a:rPr lang="en-GB" dirty="0"/>
              <a:t> </a:t>
            </a:r>
            <a:r>
              <a:rPr lang="en-GB" dirty="0" err="1"/>
              <a:t>niewidoczne</a:t>
            </a:r>
            <a:r>
              <a:rPr lang="en-GB" dirty="0"/>
              <a:t>. To </a:t>
            </a:r>
            <a:r>
              <a:rPr lang="en-GB" dirty="0" err="1"/>
              <a:t>potężne</a:t>
            </a:r>
            <a:r>
              <a:rPr lang="en-GB" dirty="0"/>
              <a:t> </a:t>
            </a:r>
            <a:r>
              <a:rPr lang="en-GB" dirty="0" err="1"/>
              <a:t>narzędzie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znajduje</a:t>
            </a:r>
            <a:r>
              <a:rPr lang="en-GB" dirty="0"/>
              <a:t> </a:t>
            </a:r>
            <a:r>
              <a:rPr lang="en-GB" dirty="0" err="1"/>
              <a:t>zastosowanie</a:t>
            </a:r>
            <a:r>
              <a:rPr lang="en-GB" dirty="0"/>
              <a:t> w </a:t>
            </a:r>
            <a:r>
              <a:rPr lang="en-GB" dirty="0" err="1"/>
              <a:t>marketingu</a:t>
            </a:r>
            <a:r>
              <a:rPr lang="en-GB" dirty="0"/>
              <a:t>, </a:t>
            </a:r>
            <a:r>
              <a:rPr lang="en-GB" dirty="0" err="1"/>
              <a:t>analizie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społecznych</a:t>
            </a:r>
            <a:r>
              <a:rPr lang="en-GB" dirty="0"/>
              <a:t>, </a:t>
            </a:r>
            <a:r>
              <a:rPr lang="en-GB" dirty="0" err="1"/>
              <a:t>badaniach</a:t>
            </a:r>
            <a:r>
              <a:rPr lang="en-GB" dirty="0"/>
              <a:t> </a:t>
            </a:r>
            <a:r>
              <a:rPr lang="en-GB" dirty="0" err="1"/>
              <a:t>środowiskowych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innych</a:t>
            </a:r>
            <a:r>
              <a:rPr lang="en-GB" dirty="0"/>
              <a:t> </a:t>
            </a:r>
            <a:r>
              <a:rPr lang="en-GB" dirty="0" err="1"/>
              <a:t>dziedzinach</a:t>
            </a:r>
            <a:r>
              <a:rPr lang="en-GB" dirty="0"/>
              <a:t> – w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również</a:t>
            </a:r>
            <a:r>
              <a:rPr lang="en-GB" dirty="0"/>
              <a:t> w </a:t>
            </a:r>
            <a:r>
              <a:rPr lang="en-GB" dirty="0" err="1"/>
              <a:t>badaniach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805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2F85-59D1-409D-1845-124D6217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Klasteryzacja - podstawy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1561-E334-A94E-CD2B-F73A01762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036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588A-E6DA-3583-2DF0-2FFC70FB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Co to jest klasteryzacja?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783EA-BE0D-EEE2-FBC0-058C6263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Klasteryzacja</a:t>
            </a:r>
            <a:r>
              <a:rPr lang="en-GB" dirty="0"/>
              <a:t> to </a:t>
            </a:r>
            <a:r>
              <a:rPr lang="en-GB" dirty="0" err="1"/>
              <a:t>technika</a:t>
            </a:r>
            <a:r>
              <a:rPr lang="en-GB" dirty="0"/>
              <a:t>, </a:t>
            </a:r>
            <a:r>
              <a:rPr lang="en-GB" dirty="0" err="1"/>
              <a:t>która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grupowanie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tzw</a:t>
            </a:r>
            <a:r>
              <a:rPr lang="en-GB" dirty="0"/>
              <a:t>. </a:t>
            </a:r>
            <a:r>
              <a:rPr lang="en-GB" b="1" dirty="0" err="1"/>
              <a:t>klastry</a:t>
            </a:r>
            <a:r>
              <a:rPr lang="en-GB" dirty="0"/>
              <a:t>, </a:t>
            </a:r>
            <a:r>
              <a:rPr lang="en-GB" dirty="0" err="1"/>
              <a:t>czyli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, w </a:t>
            </a:r>
            <a:r>
              <a:rPr lang="en-GB" dirty="0" err="1"/>
              <a:t>których</a:t>
            </a:r>
            <a:r>
              <a:rPr lang="en-GB" dirty="0"/>
              <a:t> </a:t>
            </a:r>
            <a:r>
              <a:rPr lang="en-GB" dirty="0" err="1"/>
              <a:t>obiekty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do </a:t>
            </a:r>
            <a:r>
              <a:rPr lang="en-GB" dirty="0" err="1"/>
              <a:t>siebie</a:t>
            </a:r>
            <a:r>
              <a:rPr lang="en-GB" dirty="0"/>
              <a:t>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podobne</a:t>
            </a:r>
            <a:r>
              <a:rPr lang="en-GB" dirty="0"/>
              <a:t> </a:t>
            </a:r>
            <a:r>
              <a:rPr lang="en-GB" dirty="0" err="1"/>
              <a:t>niż</a:t>
            </a:r>
            <a:r>
              <a:rPr lang="en-GB" dirty="0"/>
              <a:t> do </a:t>
            </a:r>
            <a:r>
              <a:rPr lang="en-GB" dirty="0" err="1"/>
              <a:t>obiektów</a:t>
            </a:r>
            <a:r>
              <a:rPr lang="en-GB" dirty="0"/>
              <a:t> z </a:t>
            </a:r>
            <a:r>
              <a:rPr lang="en-GB" dirty="0" err="1"/>
              <a:t>innych</a:t>
            </a:r>
            <a:r>
              <a:rPr lang="en-GB" dirty="0"/>
              <a:t> </a:t>
            </a:r>
            <a:r>
              <a:rPr lang="en-GB" dirty="0" err="1"/>
              <a:t>grup</a:t>
            </a:r>
            <a:r>
              <a:rPr lang="en-GB" dirty="0"/>
              <a:t>. </a:t>
            </a:r>
            <a:r>
              <a:rPr lang="en-GB" dirty="0" err="1"/>
              <a:t>Możemy</a:t>
            </a:r>
            <a:r>
              <a:rPr lang="en-GB" dirty="0"/>
              <a:t> o </a:t>
            </a:r>
            <a:r>
              <a:rPr lang="en-GB" dirty="0" err="1"/>
              <a:t>niej</a:t>
            </a:r>
            <a:r>
              <a:rPr lang="en-GB" dirty="0"/>
              <a:t> </a:t>
            </a:r>
            <a:r>
              <a:rPr lang="en-GB" dirty="0" err="1"/>
              <a:t>myśleć</a:t>
            </a:r>
            <a:r>
              <a:rPr lang="en-GB" dirty="0"/>
              <a:t> jak o </a:t>
            </a:r>
            <a:r>
              <a:rPr lang="en-GB" dirty="0" err="1"/>
              <a:t>procesie</a:t>
            </a:r>
            <a:r>
              <a:rPr lang="en-GB" dirty="0"/>
              <a:t> „</a:t>
            </a:r>
            <a:r>
              <a:rPr lang="en-GB" dirty="0" err="1"/>
              <a:t>układania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naturalne</a:t>
            </a:r>
            <a:r>
              <a:rPr lang="en-GB" dirty="0"/>
              <a:t> </a:t>
            </a:r>
            <a:r>
              <a:rPr lang="en-GB" dirty="0" err="1"/>
              <a:t>kategorie</a:t>
            </a:r>
            <a:r>
              <a:rPr lang="en-GB" dirty="0"/>
              <a:t>”.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652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A435-E667-04DD-4736-B439ED83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z życia codziennego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EE8A-586A-8170-3587-15A66E66C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Wyobraźmy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 </a:t>
            </a:r>
            <a:r>
              <a:rPr lang="en-GB" dirty="0" err="1"/>
              <a:t>grupowanie</a:t>
            </a:r>
            <a:r>
              <a:rPr lang="en-GB" dirty="0"/>
              <a:t> </a:t>
            </a:r>
            <a:r>
              <a:rPr lang="en-GB" dirty="0" err="1"/>
              <a:t>osób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ich </a:t>
            </a:r>
            <a:r>
              <a:rPr lang="en-GB" dirty="0" err="1"/>
              <a:t>preferencji</a:t>
            </a:r>
            <a:r>
              <a:rPr lang="en-GB" dirty="0"/>
              <a:t> </a:t>
            </a:r>
            <a:r>
              <a:rPr lang="en-GB" dirty="0" err="1"/>
              <a:t>muzycznych</a:t>
            </a:r>
            <a:r>
              <a:rPr lang="en-GB" dirty="0"/>
              <a:t>. </a:t>
            </a:r>
            <a:r>
              <a:rPr lang="en-GB" dirty="0" err="1"/>
              <a:t>Osoby</a:t>
            </a:r>
            <a:r>
              <a:rPr lang="en-GB" dirty="0"/>
              <a:t> </a:t>
            </a:r>
            <a:r>
              <a:rPr lang="en-GB" dirty="0" err="1"/>
              <a:t>słuchające</a:t>
            </a:r>
            <a:r>
              <a:rPr lang="en-GB" dirty="0"/>
              <a:t> </a:t>
            </a:r>
            <a:r>
              <a:rPr lang="en-GB" dirty="0" err="1"/>
              <a:t>rocka</a:t>
            </a:r>
            <a:r>
              <a:rPr lang="en-GB" dirty="0"/>
              <a:t> </a:t>
            </a:r>
            <a:r>
              <a:rPr lang="en-GB" dirty="0" err="1"/>
              <a:t>trafią</a:t>
            </a:r>
            <a:r>
              <a:rPr lang="en-GB" dirty="0"/>
              <a:t> do </a:t>
            </a:r>
            <a:r>
              <a:rPr lang="en-GB" dirty="0" err="1"/>
              <a:t>jednej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, </a:t>
            </a:r>
            <a:r>
              <a:rPr lang="en-GB" dirty="0" err="1"/>
              <a:t>fani</a:t>
            </a:r>
            <a:r>
              <a:rPr lang="en-GB" dirty="0"/>
              <a:t> </a:t>
            </a:r>
            <a:r>
              <a:rPr lang="en-GB" dirty="0" err="1"/>
              <a:t>jazzu</a:t>
            </a:r>
            <a:r>
              <a:rPr lang="en-GB" dirty="0"/>
              <a:t> do </a:t>
            </a:r>
            <a:r>
              <a:rPr lang="en-GB" dirty="0" err="1"/>
              <a:t>drugiej</a:t>
            </a:r>
            <a:r>
              <a:rPr lang="en-GB" dirty="0"/>
              <a:t>, a </a:t>
            </a:r>
            <a:r>
              <a:rPr lang="en-GB" dirty="0" err="1"/>
              <a:t>miłośnicy</a:t>
            </a:r>
            <a:r>
              <a:rPr lang="en-GB" dirty="0"/>
              <a:t> </a:t>
            </a:r>
            <a:r>
              <a:rPr lang="en-GB" dirty="0" err="1"/>
              <a:t>muzyki</a:t>
            </a:r>
            <a:r>
              <a:rPr lang="en-GB" dirty="0"/>
              <a:t> </a:t>
            </a:r>
            <a:r>
              <a:rPr lang="en-GB" dirty="0" err="1"/>
              <a:t>klasycznej</a:t>
            </a:r>
            <a:r>
              <a:rPr lang="en-GB" dirty="0"/>
              <a:t> do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innej</a:t>
            </a:r>
            <a:r>
              <a:rPr lang="en-GB" dirty="0"/>
              <a:t>.</a:t>
            </a:r>
          </a:p>
          <a:p>
            <a:r>
              <a:rPr lang="en-GB" dirty="0" err="1"/>
              <a:t>Podobnie</a:t>
            </a:r>
            <a:r>
              <a:rPr lang="en-GB" dirty="0"/>
              <a:t> </a:t>
            </a:r>
            <a:r>
              <a:rPr lang="en-GB" dirty="0" err="1"/>
              <a:t>dzieje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klasteryzacji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</a:t>
            </a:r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analizują</a:t>
            </a:r>
            <a:r>
              <a:rPr lang="en-GB" dirty="0"/>
              <a:t> </a:t>
            </a:r>
            <a:r>
              <a:rPr lang="en-GB" dirty="0" err="1"/>
              <a:t>cechy</a:t>
            </a:r>
            <a:r>
              <a:rPr lang="en-GB" dirty="0"/>
              <a:t> </a:t>
            </a:r>
            <a:r>
              <a:rPr lang="en-GB" dirty="0" err="1"/>
              <a:t>obiektów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przypisują</a:t>
            </a:r>
            <a:r>
              <a:rPr lang="en-GB" dirty="0"/>
              <a:t> je do </a:t>
            </a:r>
            <a:r>
              <a:rPr lang="en-GB" dirty="0" err="1"/>
              <a:t>grup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3113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2CBA-670C-6789-EC81-F40F212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Intuicja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A1A6-4E17-1BB2-5327-2D71CD1F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Możemy</a:t>
            </a:r>
            <a:r>
              <a:rPr lang="en-GB" dirty="0"/>
              <a:t> </a:t>
            </a:r>
            <a:r>
              <a:rPr lang="en-GB" dirty="0" err="1"/>
              <a:t>myśleć</a:t>
            </a:r>
            <a:r>
              <a:rPr lang="en-GB" dirty="0"/>
              <a:t> o </a:t>
            </a:r>
            <a:r>
              <a:rPr lang="en-GB" dirty="0" err="1"/>
              <a:t>klastrach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o „</a:t>
            </a:r>
            <a:r>
              <a:rPr lang="en-GB" dirty="0" err="1"/>
              <a:t>wyspach</a:t>
            </a:r>
            <a:r>
              <a:rPr lang="en-GB" dirty="0"/>
              <a:t>”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mapie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 </a:t>
            </a:r>
            <a:r>
              <a:rPr lang="en-GB" dirty="0" err="1"/>
              <a:t>Obiekty</a:t>
            </a:r>
            <a:r>
              <a:rPr lang="en-GB" dirty="0"/>
              <a:t> w </a:t>
            </a:r>
            <a:r>
              <a:rPr lang="en-GB" dirty="0" err="1"/>
              <a:t>każdej</a:t>
            </a:r>
            <a:r>
              <a:rPr lang="en-GB" dirty="0"/>
              <a:t> </a:t>
            </a:r>
            <a:r>
              <a:rPr lang="en-GB" dirty="0" err="1"/>
              <a:t>wyspie</a:t>
            </a:r>
            <a:r>
              <a:rPr lang="en-GB" dirty="0"/>
              <a:t> </a:t>
            </a:r>
            <a:r>
              <a:rPr lang="en-GB" dirty="0" err="1"/>
              <a:t>mają</a:t>
            </a:r>
            <a:r>
              <a:rPr lang="en-GB" dirty="0"/>
              <a:t> </a:t>
            </a:r>
            <a:r>
              <a:rPr lang="en-GB" dirty="0" err="1"/>
              <a:t>wspólne</a:t>
            </a:r>
            <a:r>
              <a:rPr lang="en-GB" dirty="0"/>
              <a:t> </a:t>
            </a:r>
            <a:r>
              <a:rPr lang="en-GB" dirty="0" err="1"/>
              <a:t>cechy</a:t>
            </a:r>
            <a:r>
              <a:rPr lang="en-GB" dirty="0"/>
              <a:t>, a </a:t>
            </a:r>
            <a:r>
              <a:rPr lang="en-GB" dirty="0" err="1"/>
              <a:t>wyspy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od </a:t>
            </a:r>
            <a:r>
              <a:rPr lang="en-GB" dirty="0" err="1"/>
              <a:t>siebie</a:t>
            </a:r>
            <a:r>
              <a:rPr lang="en-GB" dirty="0"/>
              <a:t> </a:t>
            </a:r>
            <a:r>
              <a:rPr lang="en-GB" dirty="0" err="1"/>
              <a:t>oddzielone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różnic</a:t>
            </a:r>
            <a:r>
              <a:rPr lang="en-GB" dirty="0"/>
              <a:t>.</a:t>
            </a:r>
          </a:p>
          <a:p>
            <a:r>
              <a:rPr lang="en-GB" dirty="0"/>
              <a:t>W </a:t>
            </a:r>
            <a:r>
              <a:rPr lang="en-GB" dirty="0" err="1"/>
              <a:t>kontekście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: </a:t>
            </a: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analizujemy</a:t>
            </a:r>
            <a:r>
              <a:rPr lang="en-GB" dirty="0"/>
              <a:t> </a:t>
            </a:r>
            <a:r>
              <a:rPr lang="en-GB" dirty="0" err="1"/>
              <a:t>skład</a:t>
            </a:r>
            <a:r>
              <a:rPr lang="en-GB" dirty="0"/>
              <a:t> </a:t>
            </a:r>
            <a:r>
              <a:rPr lang="en-GB" dirty="0" err="1"/>
              <a:t>chemiczny</a:t>
            </a:r>
            <a:r>
              <a:rPr lang="en-GB" dirty="0"/>
              <a:t> </a:t>
            </a:r>
            <a:r>
              <a:rPr lang="en-GB" dirty="0" err="1"/>
              <a:t>próbek</a:t>
            </a:r>
            <a:r>
              <a:rPr lang="en-GB" dirty="0"/>
              <a:t> </a:t>
            </a:r>
            <a:r>
              <a:rPr lang="en-GB" dirty="0" err="1"/>
              <a:t>powietrza</a:t>
            </a:r>
            <a:r>
              <a:rPr lang="en-GB" dirty="0"/>
              <a:t>,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pomóc</a:t>
            </a:r>
            <a:r>
              <a:rPr lang="en-GB" dirty="0"/>
              <a:t> </a:t>
            </a:r>
            <a:r>
              <a:rPr lang="en-GB" dirty="0" err="1"/>
              <a:t>znaleźć</a:t>
            </a:r>
            <a:r>
              <a:rPr lang="en-GB" dirty="0"/>
              <a:t> </a:t>
            </a:r>
            <a:r>
              <a:rPr lang="en-GB" dirty="0" err="1"/>
              <a:t>regiony</a:t>
            </a:r>
            <a:r>
              <a:rPr lang="en-GB" dirty="0"/>
              <a:t> z </a:t>
            </a:r>
            <a:r>
              <a:rPr lang="en-GB" dirty="0" err="1"/>
              <a:t>podobnym</a:t>
            </a:r>
            <a:r>
              <a:rPr lang="en-GB" dirty="0"/>
              <a:t> </a:t>
            </a:r>
            <a:r>
              <a:rPr lang="en-GB" dirty="0" err="1"/>
              <a:t>poziomem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 CO2, SO2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innych</a:t>
            </a:r>
            <a:r>
              <a:rPr lang="en-GB" dirty="0"/>
              <a:t> </a:t>
            </a:r>
            <a:r>
              <a:rPr lang="en-GB" dirty="0" err="1"/>
              <a:t>zanieczyszczeń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549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F462-C07B-411B-D683-354EB94A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podobieństwa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1E37-DFAC-F7DA-6DD4-B1AD58A8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Aby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działała</a:t>
            </a:r>
            <a:r>
              <a:rPr lang="en-GB" dirty="0"/>
              <a:t>,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zrozumieć</a:t>
            </a:r>
            <a:r>
              <a:rPr lang="en-GB" dirty="0"/>
              <a:t>, jak </a:t>
            </a:r>
            <a:r>
              <a:rPr lang="en-GB" dirty="0" err="1"/>
              <a:t>komputery</a:t>
            </a:r>
            <a:r>
              <a:rPr lang="en-GB" dirty="0"/>
              <a:t> </a:t>
            </a:r>
            <a:r>
              <a:rPr lang="en-GB" dirty="0" err="1"/>
              <a:t>oceniają</a:t>
            </a:r>
            <a:r>
              <a:rPr lang="en-GB" dirty="0"/>
              <a:t> </a:t>
            </a:r>
            <a:r>
              <a:rPr lang="en-GB" b="1" dirty="0" err="1"/>
              <a:t>podobieństwo</a:t>
            </a:r>
            <a:r>
              <a:rPr lang="en-GB" dirty="0"/>
              <a:t> </a:t>
            </a:r>
            <a:r>
              <a:rPr lang="en-GB" dirty="0" err="1"/>
              <a:t>między</a:t>
            </a:r>
            <a:r>
              <a:rPr lang="en-GB" dirty="0"/>
              <a:t> </a:t>
            </a:r>
            <a:r>
              <a:rPr lang="en-GB" dirty="0" err="1"/>
              <a:t>obiektami</a:t>
            </a:r>
            <a:r>
              <a:rPr lang="en-GB" dirty="0"/>
              <a:t>. </a:t>
            </a:r>
            <a:r>
              <a:rPr lang="en-GB" dirty="0" err="1"/>
              <a:t>Używamy</a:t>
            </a:r>
            <a:r>
              <a:rPr lang="en-GB" dirty="0"/>
              <a:t> do </a:t>
            </a:r>
            <a:r>
              <a:rPr lang="en-GB" dirty="0" err="1"/>
              <a:t>tego</a:t>
            </a:r>
            <a:r>
              <a:rPr lang="en-GB" dirty="0"/>
              <a:t>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metryk</a:t>
            </a:r>
            <a:r>
              <a:rPr lang="en-GB" dirty="0"/>
              <a:t> </a:t>
            </a:r>
            <a:r>
              <a:rPr lang="en-GB" dirty="0" err="1"/>
              <a:t>odległości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 to jest </a:t>
            </a:r>
            <a:r>
              <a:rPr lang="en-GB" b="1" dirty="0" err="1"/>
              <a:t>metryka</a:t>
            </a:r>
            <a:r>
              <a:rPr lang="en-GB" b="1" dirty="0"/>
              <a:t> </a:t>
            </a:r>
            <a:r>
              <a:rPr lang="en-GB" b="1" dirty="0" err="1"/>
              <a:t>podobieństwa</a:t>
            </a:r>
            <a:r>
              <a:rPr lang="en-GB" b="1" dirty="0"/>
              <a:t>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To </a:t>
            </a:r>
            <a:r>
              <a:rPr lang="en-GB" dirty="0" err="1"/>
              <a:t>sposób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ilościowe</a:t>
            </a:r>
            <a:r>
              <a:rPr lang="en-GB" dirty="0"/>
              <a:t> </a:t>
            </a:r>
            <a:r>
              <a:rPr lang="en-GB" dirty="0" err="1"/>
              <a:t>określenie</a:t>
            </a:r>
            <a:r>
              <a:rPr lang="en-GB" dirty="0"/>
              <a:t>, jak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dwa</a:t>
            </a:r>
            <a:r>
              <a:rPr lang="en-GB" dirty="0"/>
              <a:t> </a:t>
            </a:r>
            <a:r>
              <a:rPr lang="en-GB" dirty="0" err="1"/>
              <a:t>obiekty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do </a:t>
            </a:r>
            <a:r>
              <a:rPr lang="en-GB" dirty="0" err="1"/>
              <a:t>siebie</a:t>
            </a:r>
            <a:r>
              <a:rPr lang="en-GB" dirty="0"/>
              <a:t> </a:t>
            </a:r>
            <a:r>
              <a:rPr lang="en-GB" dirty="0" err="1"/>
              <a:t>podobne</a:t>
            </a:r>
            <a:r>
              <a:rPr lang="en-GB" dirty="0"/>
              <a:t>.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mniejsza</a:t>
            </a:r>
            <a:r>
              <a:rPr lang="en-GB" dirty="0"/>
              <a:t> „</a:t>
            </a:r>
            <a:r>
              <a:rPr lang="en-GB" dirty="0" err="1"/>
              <a:t>odległość</a:t>
            </a:r>
            <a:r>
              <a:rPr lang="en-GB" dirty="0"/>
              <a:t>” </a:t>
            </a:r>
            <a:r>
              <a:rPr lang="en-GB" dirty="0" err="1"/>
              <a:t>między</a:t>
            </a:r>
            <a:r>
              <a:rPr lang="en-GB" dirty="0"/>
              <a:t> </a:t>
            </a:r>
            <a:r>
              <a:rPr lang="en-GB" dirty="0" err="1"/>
              <a:t>obiektami</a:t>
            </a:r>
            <a:r>
              <a:rPr lang="en-GB" dirty="0"/>
              <a:t>,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one do </a:t>
            </a:r>
            <a:r>
              <a:rPr lang="en-GB" dirty="0" err="1"/>
              <a:t>siebie</a:t>
            </a:r>
            <a:r>
              <a:rPr lang="en-GB" dirty="0"/>
              <a:t> </a:t>
            </a:r>
            <a:r>
              <a:rPr lang="en-GB" dirty="0" err="1"/>
              <a:t>podobne</a:t>
            </a:r>
            <a:r>
              <a:rPr lang="en-GB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380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C6BC-AA88-2BDD-CD26-10DF809D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Odległość euklidesowa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6CB7-B781-1CE9-8DE4-A7236378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Najprostsza</a:t>
            </a:r>
            <a:r>
              <a:rPr lang="en-GB" dirty="0"/>
              <a:t> </a:t>
            </a:r>
            <a:r>
              <a:rPr lang="en-GB" dirty="0" err="1"/>
              <a:t>intuicja</a:t>
            </a:r>
            <a:r>
              <a:rPr lang="en-GB" dirty="0"/>
              <a:t>: to </a:t>
            </a:r>
            <a:r>
              <a:rPr lang="en-GB" dirty="0" err="1"/>
              <a:t>zwykła</a:t>
            </a:r>
            <a:r>
              <a:rPr lang="en-GB" dirty="0"/>
              <a:t> „</a:t>
            </a:r>
            <a:r>
              <a:rPr lang="en-GB" dirty="0" err="1"/>
              <a:t>liniowa</a:t>
            </a:r>
            <a:r>
              <a:rPr lang="en-GB" dirty="0"/>
              <a:t>” </a:t>
            </a:r>
            <a:r>
              <a:rPr lang="en-GB" dirty="0" err="1"/>
              <a:t>odległość</a:t>
            </a:r>
            <a:r>
              <a:rPr lang="en-GB" dirty="0"/>
              <a:t> w </a:t>
            </a:r>
            <a:r>
              <a:rPr lang="en-GB" dirty="0" err="1"/>
              <a:t>przestrzeni</a:t>
            </a:r>
            <a:r>
              <a:rPr lang="en-GB" dirty="0"/>
              <a:t>. Na </a:t>
            </a:r>
            <a:r>
              <a:rPr lang="en-GB" dirty="0" err="1"/>
              <a:t>przykład</a:t>
            </a:r>
            <a:r>
              <a:rPr lang="en-GB" dirty="0"/>
              <a:t>, w </a:t>
            </a:r>
            <a:r>
              <a:rPr lang="en-GB" dirty="0" err="1"/>
              <a:t>przestrzeni</a:t>
            </a:r>
            <a:r>
              <a:rPr lang="en-GB" dirty="0"/>
              <a:t> </a:t>
            </a:r>
            <a:r>
              <a:rPr lang="en-GB" dirty="0" err="1"/>
              <a:t>dwuwymiarowej</a:t>
            </a:r>
            <a:r>
              <a:rPr lang="en-GB" dirty="0"/>
              <a:t> </a:t>
            </a:r>
            <a:r>
              <a:rPr lang="en-GB" dirty="0" err="1"/>
              <a:t>odległość</a:t>
            </a:r>
            <a:r>
              <a:rPr lang="en-GB" dirty="0"/>
              <a:t> </a:t>
            </a:r>
            <a:r>
              <a:rPr lang="en-GB" dirty="0" err="1"/>
              <a:t>między</a:t>
            </a:r>
            <a:r>
              <a:rPr lang="en-GB" dirty="0"/>
              <a:t> </a:t>
            </a:r>
            <a:r>
              <a:rPr lang="en-GB" dirty="0" err="1"/>
              <a:t>punktami</a:t>
            </a:r>
            <a:r>
              <a:rPr lang="en-GB" dirty="0"/>
              <a:t> </a:t>
            </a:r>
            <a:r>
              <a:rPr lang="en-GB" dirty="0" err="1"/>
              <a:t>można</a:t>
            </a:r>
            <a:r>
              <a:rPr lang="en-GB" dirty="0"/>
              <a:t> </a:t>
            </a:r>
            <a:r>
              <a:rPr lang="en-GB" dirty="0" err="1"/>
              <a:t>zmierzyć</a:t>
            </a:r>
            <a:r>
              <a:rPr lang="en-GB" dirty="0"/>
              <a:t> za </a:t>
            </a:r>
            <a:r>
              <a:rPr lang="en-GB" dirty="0" err="1"/>
              <a:t>pomocą</a:t>
            </a:r>
            <a:r>
              <a:rPr lang="en-GB" dirty="0"/>
              <a:t> </a:t>
            </a:r>
            <a:r>
              <a:rPr lang="en-GB" dirty="0" err="1"/>
              <a:t>wzoru</a:t>
            </a:r>
            <a:r>
              <a:rPr lang="en-GB" dirty="0"/>
              <a:t> </a:t>
            </a:r>
            <a:r>
              <a:rPr lang="en-GB" dirty="0" err="1"/>
              <a:t>Pitagorasa</a:t>
            </a:r>
            <a:r>
              <a:rPr lang="en-GB" dirty="0"/>
              <a:t>.</a:t>
            </a:r>
          </a:p>
          <a:p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porównujemy</a:t>
            </a:r>
            <a:r>
              <a:rPr lang="en-GB" dirty="0"/>
              <a:t> </a:t>
            </a:r>
            <a:r>
              <a:rPr lang="en-GB" dirty="0" err="1"/>
              <a:t>dwie</a:t>
            </a:r>
            <a:r>
              <a:rPr lang="en-GB" dirty="0"/>
              <a:t> </a:t>
            </a:r>
            <a:r>
              <a:rPr lang="en-GB" dirty="0" err="1"/>
              <a:t>próbki</a:t>
            </a:r>
            <a:r>
              <a:rPr lang="en-GB" dirty="0"/>
              <a:t> </a:t>
            </a:r>
            <a:r>
              <a:rPr lang="en-GB" dirty="0" err="1"/>
              <a:t>powietrza</a:t>
            </a:r>
            <a:r>
              <a:rPr lang="en-GB" dirty="0"/>
              <a:t> o </a:t>
            </a:r>
            <a:r>
              <a:rPr lang="en-GB" dirty="0" err="1"/>
              <a:t>składzie</a:t>
            </a:r>
            <a:r>
              <a:rPr lang="en-GB" dirty="0"/>
              <a:t> </a:t>
            </a:r>
            <a:r>
              <a:rPr lang="en-GB" dirty="0" err="1"/>
              <a:t>gazowym</a:t>
            </a:r>
            <a:r>
              <a:rPr lang="en-GB" dirty="0"/>
              <a:t>, </a:t>
            </a:r>
            <a:r>
              <a:rPr lang="en-GB" dirty="0" err="1"/>
              <a:t>metryka</a:t>
            </a:r>
            <a:r>
              <a:rPr lang="en-GB" dirty="0"/>
              <a:t> </a:t>
            </a:r>
            <a:r>
              <a:rPr lang="en-GB" dirty="0" err="1"/>
              <a:t>euklidesowa</a:t>
            </a:r>
            <a:r>
              <a:rPr lang="en-GB" dirty="0"/>
              <a:t> </a:t>
            </a:r>
            <a:r>
              <a:rPr lang="en-GB" dirty="0" err="1"/>
              <a:t>mierzy</a:t>
            </a:r>
            <a:r>
              <a:rPr lang="en-GB" dirty="0"/>
              <a:t>, jak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różnią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one pod </a:t>
            </a:r>
            <a:r>
              <a:rPr lang="en-GB" dirty="0" err="1"/>
              <a:t>względem</a:t>
            </a:r>
            <a:r>
              <a:rPr lang="en-GB" dirty="0"/>
              <a:t> </a:t>
            </a:r>
            <a:r>
              <a:rPr lang="en-GB" dirty="0" err="1"/>
              <a:t>stężeń</a:t>
            </a:r>
            <a:r>
              <a:rPr lang="en-GB" dirty="0"/>
              <a:t> </a:t>
            </a:r>
            <a:r>
              <a:rPr lang="en-GB" dirty="0" err="1"/>
              <a:t>poszczególnych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473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8509-B059-AB25-7AEA-4FE637F1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Przypomnienie: uczenie nadzorowane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8304A-6872-C3C3-6EBB-40561340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b="1" dirty="0" err="1"/>
              <a:t>Uczenie</a:t>
            </a:r>
            <a:r>
              <a:rPr lang="en-GB" b="1" dirty="0"/>
              <a:t> </a:t>
            </a:r>
            <a:r>
              <a:rPr lang="en-GB" b="1" dirty="0" err="1"/>
              <a:t>nadzorowane</a:t>
            </a:r>
            <a:r>
              <a:rPr lang="en-GB" b="1" dirty="0"/>
              <a:t>:</a:t>
            </a:r>
            <a:endParaRPr lang="en-GB" dirty="0"/>
          </a:p>
          <a:p>
            <a:pPr lvl="1"/>
            <a:r>
              <a:rPr lang="en-GB" dirty="0"/>
              <a:t>Model „</a:t>
            </a:r>
            <a:r>
              <a:rPr lang="en-GB" dirty="0" err="1"/>
              <a:t>uczy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”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wejściowych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mają</a:t>
            </a:r>
            <a:r>
              <a:rPr lang="en-GB" dirty="0"/>
              <a:t> </a:t>
            </a:r>
            <a:r>
              <a:rPr lang="en-GB" dirty="0" err="1"/>
              <a:t>przypisane</a:t>
            </a:r>
            <a:r>
              <a:rPr lang="en-GB" dirty="0"/>
              <a:t> </a:t>
            </a:r>
            <a:r>
              <a:rPr lang="en-GB" dirty="0" err="1"/>
              <a:t>odpowiedzi</a:t>
            </a:r>
            <a:r>
              <a:rPr lang="en-GB" dirty="0"/>
              <a:t>.</a:t>
            </a:r>
          </a:p>
          <a:p>
            <a:pPr lvl="2"/>
            <a:r>
              <a:rPr lang="en-GB" dirty="0" err="1"/>
              <a:t>Przykład</a:t>
            </a:r>
            <a:r>
              <a:rPr lang="en-GB" dirty="0"/>
              <a:t>? </a:t>
            </a:r>
            <a:r>
              <a:rPr lang="en-GB" dirty="0" err="1"/>
              <a:t>Chcemy</a:t>
            </a:r>
            <a:r>
              <a:rPr lang="en-GB" dirty="0"/>
              <a:t> </a:t>
            </a:r>
            <a:r>
              <a:rPr lang="en-GB" dirty="0" err="1"/>
              <a:t>nauczyć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</a:t>
            </a:r>
            <a:r>
              <a:rPr lang="en-GB" dirty="0" err="1"/>
              <a:t>rozpoznawać</a:t>
            </a:r>
            <a:r>
              <a:rPr lang="en-GB" dirty="0"/>
              <a:t> </a:t>
            </a:r>
            <a:r>
              <a:rPr lang="en-GB" dirty="0" err="1"/>
              <a:t>zdjęcia</a:t>
            </a:r>
            <a:r>
              <a:rPr lang="en-GB" dirty="0"/>
              <a:t> </a:t>
            </a:r>
            <a:r>
              <a:rPr lang="en-GB" dirty="0" err="1"/>
              <a:t>kotów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psów</a:t>
            </a:r>
            <a:r>
              <a:rPr lang="en-GB" dirty="0"/>
              <a:t>. W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celu</a:t>
            </a:r>
            <a:r>
              <a:rPr lang="en-GB" dirty="0"/>
              <a:t> </a:t>
            </a:r>
            <a:r>
              <a:rPr lang="en-GB" dirty="0" err="1"/>
              <a:t>dostarczamy</a:t>
            </a:r>
            <a:r>
              <a:rPr lang="en-GB" dirty="0"/>
              <a:t> mu </a:t>
            </a:r>
            <a:r>
              <a:rPr lang="en-GB" dirty="0" err="1"/>
              <a:t>tysiące</a:t>
            </a:r>
            <a:r>
              <a:rPr lang="en-GB" dirty="0"/>
              <a:t> </a:t>
            </a:r>
            <a:r>
              <a:rPr lang="en-GB" dirty="0" err="1"/>
              <a:t>zdjęć</a:t>
            </a:r>
            <a:r>
              <a:rPr lang="en-GB" dirty="0"/>
              <a:t>, </a:t>
            </a:r>
            <a:r>
              <a:rPr lang="en-GB" dirty="0" err="1"/>
              <a:t>gdzie</a:t>
            </a:r>
            <a:r>
              <a:rPr lang="en-GB" dirty="0"/>
              <a:t> </a:t>
            </a:r>
            <a:r>
              <a:rPr lang="en-GB" dirty="0" err="1"/>
              <a:t>każde</a:t>
            </a:r>
            <a:r>
              <a:rPr lang="en-GB" dirty="0"/>
              <a:t> jest </a:t>
            </a:r>
            <a:r>
              <a:rPr lang="en-GB" dirty="0" err="1"/>
              <a:t>opisane</a:t>
            </a:r>
            <a:r>
              <a:rPr lang="en-GB" dirty="0"/>
              <a:t> </a:t>
            </a:r>
            <a:r>
              <a:rPr lang="en-GB" dirty="0" err="1"/>
              <a:t>etykietą</a:t>
            </a:r>
            <a:r>
              <a:rPr lang="en-GB" dirty="0"/>
              <a:t> „</a:t>
            </a:r>
            <a:r>
              <a:rPr lang="en-GB" dirty="0" err="1"/>
              <a:t>kot</a:t>
            </a:r>
            <a:r>
              <a:rPr lang="en-GB" dirty="0"/>
              <a:t>” </a:t>
            </a:r>
            <a:r>
              <a:rPr lang="en-GB" dirty="0" err="1"/>
              <a:t>lub</a:t>
            </a:r>
            <a:r>
              <a:rPr lang="en-GB" dirty="0"/>
              <a:t> „pies”. Model </a:t>
            </a:r>
            <a:r>
              <a:rPr lang="en-GB" dirty="0" err="1"/>
              <a:t>dostaje</a:t>
            </a:r>
            <a:r>
              <a:rPr lang="en-GB" dirty="0"/>
              <a:t> </a:t>
            </a:r>
            <a:r>
              <a:rPr lang="en-GB" dirty="0" err="1"/>
              <a:t>gotowe</a:t>
            </a:r>
            <a:r>
              <a:rPr lang="en-GB" dirty="0"/>
              <a:t> „</a:t>
            </a:r>
            <a:r>
              <a:rPr lang="en-GB" dirty="0" err="1"/>
              <a:t>odpowiedzi</a:t>
            </a:r>
            <a:r>
              <a:rPr lang="en-GB" dirty="0"/>
              <a:t>”, </a:t>
            </a:r>
            <a:r>
              <a:rPr lang="en-GB" dirty="0" err="1"/>
              <a:t>dzięki</a:t>
            </a:r>
            <a:r>
              <a:rPr lang="en-GB" dirty="0"/>
              <a:t> </a:t>
            </a:r>
            <a:r>
              <a:rPr lang="en-GB" dirty="0" err="1"/>
              <a:t>czemu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, </a:t>
            </a:r>
            <a:r>
              <a:rPr lang="en-GB" dirty="0" err="1"/>
              <a:t>czego</a:t>
            </a:r>
            <a:r>
              <a:rPr lang="en-GB" dirty="0"/>
              <a:t> </a:t>
            </a:r>
            <a:r>
              <a:rPr lang="en-GB" dirty="0" err="1"/>
              <a:t>szukać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Kluczowe</a:t>
            </a:r>
            <a:r>
              <a:rPr lang="en-GB" dirty="0"/>
              <a:t> jest to,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już</a:t>
            </a:r>
            <a:r>
              <a:rPr lang="en-GB" dirty="0"/>
              <a:t> „</a:t>
            </a:r>
            <a:r>
              <a:rPr lang="en-GB" dirty="0" err="1"/>
              <a:t>gotowe</a:t>
            </a:r>
            <a:r>
              <a:rPr lang="en-GB" dirty="0"/>
              <a:t> </a:t>
            </a:r>
            <a:r>
              <a:rPr lang="en-GB" dirty="0" err="1"/>
              <a:t>odpowiedzi</a:t>
            </a:r>
            <a:r>
              <a:rPr lang="en-GB" dirty="0"/>
              <a:t>” – to </a:t>
            </a:r>
            <a:r>
              <a:rPr lang="en-GB" dirty="0" err="1"/>
              <a:t>właśnie</a:t>
            </a:r>
            <a:r>
              <a:rPr lang="en-GB" dirty="0"/>
              <a:t> </a:t>
            </a:r>
            <a:r>
              <a:rPr lang="en-GB" dirty="0" err="1"/>
              <a:t>nadzór</a:t>
            </a:r>
            <a:r>
              <a:rPr lang="en-GB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2657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A46B-8979-DEA0-F3C0-97ED5DA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Odległość Manhattan (miejska)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7E70-9A77-60EA-B28D-695A26EB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 </a:t>
            </a:r>
            <a:r>
              <a:rPr lang="en-GB" dirty="0" err="1"/>
              <a:t>tej</a:t>
            </a:r>
            <a:r>
              <a:rPr lang="en-GB" dirty="0"/>
              <a:t> </a:t>
            </a:r>
            <a:r>
              <a:rPr lang="en-GB" dirty="0" err="1"/>
              <a:t>metryce</a:t>
            </a:r>
            <a:r>
              <a:rPr lang="en-GB" dirty="0"/>
              <a:t> </a:t>
            </a:r>
            <a:r>
              <a:rPr lang="en-GB" dirty="0" err="1"/>
              <a:t>zamiast</a:t>
            </a:r>
            <a:r>
              <a:rPr lang="en-GB" dirty="0"/>
              <a:t> „</a:t>
            </a:r>
            <a:r>
              <a:rPr lang="en-GB" dirty="0" err="1"/>
              <a:t>prostej</a:t>
            </a:r>
            <a:r>
              <a:rPr lang="en-GB" dirty="0"/>
              <a:t> </a:t>
            </a:r>
            <a:r>
              <a:rPr lang="en-GB" dirty="0" err="1"/>
              <a:t>linii</a:t>
            </a:r>
            <a:r>
              <a:rPr lang="en-GB" dirty="0"/>
              <a:t>” </a:t>
            </a:r>
            <a:r>
              <a:rPr lang="en-GB" dirty="0" err="1"/>
              <a:t>liczymy</a:t>
            </a:r>
            <a:r>
              <a:rPr lang="en-GB" dirty="0"/>
              <a:t> </a:t>
            </a:r>
            <a:r>
              <a:rPr lang="en-GB" dirty="0" err="1"/>
              <a:t>odległość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sumę</a:t>
            </a:r>
            <a:r>
              <a:rPr lang="en-GB" dirty="0"/>
              <a:t> </a:t>
            </a:r>
            <a:r>
              <a:rPr lang="en-GB" dirty="0" err="1"/>
              <a:t>różnic</a:t>
            </a:r>
            <a:r>
              <a:rPr lang="en-GB" dirty="0"/>
              <a:t> </a:t>
            </a:r>
            <a:r>
              <a:rPr lang="en-GB" dirty="0" err="1"/>
              <a:t>wzdłuż</a:t>
            </a:r>
            <a:r>
              <a:rPr lang="en-GB" dirty="0"/>
              <a:t> </a:t>
            </a:r>
            <a:r>
              <a:rPr lang="en-GB" dirty="0" err="1"/>
              <a:t>osi</a:t>
            </a:r>
            <a:r>
              <a:rPr lang="en-GB" dirty="0"/>
              <a:t> (jak </a:t>
            </a:r>
            <a:r>
              <a:rPr lang="en-GB" dirty="0" err="1"/>
              <a:t>przejazd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siatkę</a:t>
            </a:r>
            <a:r>
              <a:rPr lang="en-GB" dirty="0"/>
              <a:t> </a:t>
            </a:r>
            <a:r>
              <a:rPr lang="en-GB" dirty="0" err="1"/>
              <a:t>ulic</a:t>
            </a:r>
            <a:r>
              <a:rPr lang="en-GB" dirty="0"/>
              <a:t>).</a:t>
            </a:r>
          </a:p>
          <a:p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Przydatne</a:t>
            </a:r>
            <a:r>
              <a:rPr lang="en-GB" dirty="0"/>
              <a:t> w </a:t>
            </a:r>
            <a:r>
              <a:rPr lang="en-GB" dirty="0" err="1"/>
              <a:t>analizie</a:t>
            </a:r>
            <a:r>
              <a:rPr lang="en-GB" dirty="0"/>
              <a:t>, </a:t>
            </a:r>
            <a:r>
              <a:rPr lang="en-GB" dirty="0" err="1"/>
              <a:t>gdy</a:t>
            </a:r>
            <a:r>
              <a:rPr lang="en-GB" dirty="0"/>
              <a:t> </a:t>
            </a:r>
            <a:r>
              <a:rPr lang="en-GB" dirty="0" err="1"/>
              <a:t>cechy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od </a:t>
            </a:r>
            <a:r>
              <a:rPr lang="en-GB" dirty="0" err="1"/>
              <a:t>siebie</a:t>
            </a:r>
            <a:r>
              <a:rPr lang="en-GB" dirty="0"/>
              <a:t> </a:t>
            </a:r>
            <a:r>
              <a:rPr lang="en-GB" dirty="0" err="1"/>
              <a:t>niezależne</a:t>
            </a:r>
            <a:r>
              <a:rPr lang="en-GB" dirty="0"/>
              <a:t> – np. </a:t>
            </a:r>
            <a:r>
              <a:rPr lang="en-GB" dirty="0" err="1"/>
              <a:t>stężenia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zmieniać</a:t>
            </a:r>
            <a:r>
              <a:rPr lang="en-GB" dirty="0"/>
              <a:t> w </a:t>
            </a:r>
            <a:r>
              <a:rPr lang="en-GB" dirty="0" err="1"/>
              <a:t>różny</a:t>
            </a:r>
            <a:r>
              <a:rPr lang="en-GB" dirty="0"/>
              <a:t> </a:t>
            </a:r>
            <a:r>
              <a:rPr lang="en-GB" dirty="0" err="1"/>
              <a:t>sposób</a:t>
            </a:r>
            <a:r>
              <a:rPr lang="en-GB" dirty="0"/>
              <a:t>, ale </a:t>
            </a:r>
            <a:r>
              <a:rPr lang="en-GB" dirty="0" err="1"/>
              <a:t>razem</a:t>
            </a:r>
            <a:r>
              <a:rPr lang="en-GB" dirty="0"/>
              <a:t> </a:t>
            </a:r>
            <a:r>
              <a:rPr lang="en-GB" dirty="0" err="1"/>
              <a:t>tworzą</a:t>
            </a:r>
            <a:r>
              <a:rPr lang="en-GB" dirty="0"/>
              <a:t> </a:t>
            </a:r>
            <a:r>
              <a:rPr lang="en-GB" dirty="0" err="1"/>
              <a:t>unikalny</a:t>
            </a:r>
            <a:r>
              <a:rPr lang="en-GB" dirty="0"/>
              <a:t> </a:t>
            </a:r>
            <a:r>
              <a:rPr lang="en-GB" dirty="0" err="1"/>
              <a:t>profil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4403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CD05-ABE8-175A-1E4D-61F9DB7C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Podobieństwo kosinusowe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73E2-992D-8BCF-0683-0D3B5912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mierzy</a:t>
            </a:r>
            <a:r>
              <a:rPr lang="en-GB" dirty="0"/>
              <a:t> </a:t>
            </a:r>
            <a:r>
              <a:rPr lang="en-GB" dirty="0" err="1"/>
              <a:t>odległości</a:t>
            </a:r>
            <a:r>
              <a:rPr lang="en-GB" dirty="0"/>
              <a:t>, ale </a:t>
            </a:r>
            <a:r>
              <a:rPr lang="en-GB" dirty="0" err="1"/>
              <a:t>kąt</a:t>
            </a:r>
            <a:r>
              <a:rPr lang="en-GB" dirty="0"/>
              <a:t> </a:t>
            </a:r>
            <a:r>
              <a:rPr lang="en-GB" dirty="0" err="1"/>
              <a:t>między</a:t>
            </a:r>
            <a:r>
              <a:rPr lang="en-GB" dirty="0"/>
              <a:t> </a:t>
            </a:r>
            <a:r>
              <a:rPr lang="en-GB" dirty="0" err="1"/>
              <a:t>wektorami</a:t>
            </a:r>
            <a:r>
              <a:rPr lang="en-GB" dirty="0"/>
              <a:t>.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mniejszy</a:t>
            </a:r>
            <a:r>
              <a:rPr lang="en-GB" dirty="0"/>
              <a:t> </a:t>
            </a:r>
            <a:r>
              <a:rPr lang="en-GB" dirty="0" err="1"/>
              <a:t>kąt</a:t>
            </a:r>
            <a:r>
              <a:rPr lang="en-GB" dirty="0"/>
              <a:t>,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większe</a:t>
            </a:r>
            <a:r>
              <a:rPr lang="en-GB" dirty="0"/>
              <a:t> </a:t>
            </a:r>
            <a:r>
              <a:rPr lang="en-GB" dirty="0" err="1"/>
              <a:t>podobieństwo</a:t>
            </a:r>
            <a:r>
              <a:rPr lang="en-GB" dirty="0"/>
              <a:t>.</a:t>
            </a:r>
          </a:p>
          <a:p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Użyteczne</a:t>
            </a:r>
            <a:r>
              <a:rPr lang="en-GB" dirty="0"/>
              <a:t>, </a:t>
            </a:r>
            <a:r>
              <a:rPr lang="en-GB" dirty="0" err="1"/>
              <a:t>gdy</a:t>
            </a:r>
            <a:r>
              <a:rPr lang="en-GB" dirty="0"/>
              <a:t> </a:t>
            </a:r>
            <a:r>
              <a:rPr lang="en-GB" dirty="0" err="1"/>
              <a:t>istotne</a:t>
            </a:r>
            <a:r>
              <a:rPr lang="en-GB" dirty="0"/>
              <a:t> jest,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zmieniają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proporcjonalnie</a:t>
            </a:r>
            <a:r>
              <a:rPr lang="en-GB" dirty="0"/>
              <a:t>, a </a:t>
            </a:r>
            <a:r>
              <a:rPr lang="en-GB" dirty="0" err="1"/>
              <a:t>nie</a:t>
            </a:r>
            <a:r>
              <a:rPr lang="en-GB" dirty="0"/>
              <a:t> ich </a:t>
            </a:r>
            <a:r>
              <a:rPr lang="en-GB" dirty="0" err="1"/>
              <a:t>bezwzględne</a:t>
            </a:r>
            <a:r>
              <a:rPr lang="en-GB" dirty="0"/>
              <a:t> </a:t>
            </a:r>
            <a:r>
              <a:rPr lang="en-GB" dirty="0" err="1"/>
              <a:t>wartości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0131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48CC-94B0-7A30-5ACE-46862924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komputery porównują punkty?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F3B64-5D9A-74A1-5E9A-284F15F95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Wszystkie</a:t>
            </a:r>
            <a:r>
              <a:rPr lang="en-GB" dirty="0"/>
              <a:t> </a:t>
            </a:r>
            <a:r>
              <a:rPr lang="en-GB" dirty="0" err="1"/>
              <a:t>obiekty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przedstawiane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punkty</a:t>
            </a:r>
            <a:r>
              <a:rPr lang="en-GB" dirty="0"/>
              <a:t> w </a:t>
            </a:r>
            <a:r>
              <a:rPr lang="en-GB" dirty="0" err="1"/>
              <a:t>przestrzeni</a:t>
            </a:r>
            <a:r>
              <a:rPr lang="en-GB" dirty="0"/>
              <a:t> </a:t>
            </a:r>
            <a:r>
              <a:rPr lang="en-GB" dirty="0" err="1"/>
              <a:t>wielowymiarowej</a:t>
            </a:r>
            <a:r>
              <a:rPr lang="en-GB" dirty="0"/>
              <a:t>. </a:t>
            </a:r>
            <a:r>
              <a:rPr lang="en-GB" dirty="0" err="1"/>
              <a:t>Każdy</a:t>
            </a:r>
            <a:r>
              <a:rPr lang="en-GB" dirty="0"/>
              <a:t> </a:t>
            </a:r>
            <a:r>
              <a:rPr lang="en-GB" dirty="0" err="1"/>
              <a:t>punkt</a:t>
            </a:r>
            <a:r>
              <a:rPr lang="en-GB" dirty="0"/>
              <a:t> to </a:t>
            </a:r>
            <a:r>
              <a:rPr lang="en-GB" dirty="0" err="1"/>
              <a:t>zestaw</a:t>
            </a:r>
            <a:r>
              <a:rPr lang="en-GB" dirty="0"/>
              <a:t> </a:t>
            </a:r>
            <a:r>
              <a:rPr lang="en-GB" dirty="0" err="1"/>
              <a:t>cech</a:t>
            </a:r>
            <a:r>
              <a:rPr lang="en-GB" dirty="0"/>
              <a:t> </a:t>
            </a:r>
            <a:r>
              <a:rPr lang="en-GB" dirty="0" err="1"/>
              <a:t>obiektu</a:t>
            </a:r>
            <a:r>
              <a:rPr lang="en-GB" dirty="0"/>
              <a:t>.</a:t>
            </a:r>
          </a:p>
          <a:p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mierzy</a:t>
            </a:r>
            <a:r>
              <a:rPr lang="en-GB" dirty="0"/>
              <a:t> </a:t>
            </a:r>
            <a:r>
              <a:rPr lang="en-GB" dirty="0" err="1"/>
              <a:t>odległości</a:t>
            </a:r>
            <a:r>
              <a:rPr lang="en-GB" dirty="0"/>
              <a:t> </a:t>
            </a:r>
            <a:r>
              <a:rPr lang="en-GB" dirty="0" err="1"/>
              <a:t>między</a:t>
            </a:r>
            <a:r>
              <a:rPr lang="en-GB" dirty="0"/>
              <a:t> </a:t>
            </a:r>
            <a:r>
              <a:rPr lang="en-GB" dirty="0" err="1"/>
              <a:t>tymi</a:t>
            </a:r>
            <a:r>
              <a:rPr lang="en-GB" dirty="0"/>
              <a:t> </a:t>
            </a:r>
            <a:r>
              <a:rPr lang="en-GB" dirty="0" err="1"/>
              <a:t>punktami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decyduje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punkty</a:t>
            </a:r>
            <a:r>
              <a:rPr lang="en-GB" dirty="0"/>
              <a:t> (</a:t>
            </a:r>
            <a:r>
              <a:rPr lang="en-GB" dirty="0" err="1"/>
              <a:t>obiekty</a:t>
            </a:r>
            <a:r>
              <a:rPr lang="en-GB" dirty="0"/>
              <a:t>) </a:t>
            </a:r>
            <a:r>
              <a:rPr lang="en-GB" dirty="0" err="1"/>
              <a:t>są</a:t>
            </a:r>
            <a:r>
              <a:rPr lang="en-GB" dirty="0"/>
              <a:t> do </a:t>
            </a:r>
            <a:r>
              <a:rPr lang="en-GB" dirty="0" err="1"/>
              <a:t>siebie</a:t>
            </a:r>
            <a:r>
              <a:rPr lang="en-GB" dirty="0"/>
              <a:t> </a:t>
            </a:r>
            <a:r>
              <a:rPr lang="en-GB" dirty="0" err="1"/>
              <a:t>najbliższe</a:t>
            </a:r>
            <a:r>
              <a:rPr lang="en-GB" dirty="0"/>
              <a:t>.</a:t>
            </a:r>
          </a:p>
          <a:p>
            <a:r>
              <a:rPr lang="en-GB" dirty="0" err="1"/>
              <a:t>Problemy</a:t>
            </a:r>
            <a:r>
              <a:rPr lang="en-GB" dirty="0"/>
              <a:t> z </a:t>
            </a:r>
            <a:r>
              <a:rPr lang="en-GB" dirty="0" err="1"/>
              <a:t>prostym</a:t>
            </a:r>
            <a:r>
              <a:rPr lang="en-GB" dirty="0"/>
              <a:t> </a:t>
            </a:r>
            <a:r>
              <a:rPr lang="en-GB" dirty="0" err="1"/>
              <a:t>podejściem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wyliczeniem</a:t>
            </a:r>
            <a:r>
              <a:rPr lang="en-GB" dirty="0"/>
              <a:t> </a:t>
            </a:r>
            <a:r>
              <a:rPr lang="en-GB" dirty="0" err="1"/>
              <a:t>odległości</a:t>
            </a:r>
            <a:r>
              <a:rPr lang="en-GB" dirty="0"/>
              <a:t> </a:t>
            </a:r>
            <a:r>
              <a:rPr lang="en-GB" dirty="0" err="1"/>
              <a:t>pojawiają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, </a:t>
            </a:r>
            <a:r>
              <a:rPr lang="en-GB" dirty="0" err="1"/>
              <a:t>jeżeli</a:t>
            </a:r>
            <a:r>
              <a:rPr lang="en-GB" dirty="0"/>
              <a:t> </a:t>
            </a:r>
            <a:r>
              <a:rPr lang="en-GB" dirty="0" err="1"/>
              <a:t>dwie</a:t>
            </a:r>
            <a:r>
              <a:rPr lang="en-GB" dirty="0"/>
              <a:t> “</a:t>
            </a:r>
            <a:r>
              <a:rPr lang="en-GB" dirty="0" err="1"/>
              <a:t>osie</a:t>
            </a:r>
            <a:r>
              <a:rPr lang="en-GB" dirty="0"/>
              <a:t>” </a:t>
            </a:r>
            <a:r>
              <a:rPr lang="en-GB" dirty="0" err="1"/>
              <a:t>należą</a:t>
            </a:r>
            <a:r>
              <a:rPr lang="en-GB" dirty="0"/>
              <a:t> do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klas</a:t>
            </a:r>
            <a:r>
              <a:rPr lang="en-GB" dirty="0"/>
              <a:t>, np. </a:t>
            </a:r>
            <a:r>
              <a:rPr lang="en-GB" dirty="0" err="1"/>
              <a:t>grupy</a:t>
            </a:r>
            <a:r>
              <a:rPr lang="en-GB" dirty="0"/>
              <a:t> (</a:t>
            </a:r>
            <a:r>
              <a:rPr lang="en-GB" dirty="0" err="1"/>
              <a:t>małe</a:t>
            </a:r>
            <a:r>
              <a:rPr lang="en-GB" dirty="0"/>
              <a:t>, </a:t>
            </a:r>
            <a:r>
              <a:rPr lang="en-GB" dirty="0" err="1"/>
              <a:t>średnie</a:t>
            </a:r>
            <a:r>
              <a:rPr lang="en-GB" dirty="0"/>
              <a:t>, </a:t>
            </a:r>
            <a:r>
              <a:rPr lang="en-GB" dirty="0" err="1"/>
              <a:t>duże</a:t>
            </a:r>
            <a:r>
              <a:rPr lang="en-GB" dirty="0"/>
              <a:t>)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liczby</a:t>
            </a:r>
            <a:r>
              <a:rPr lang="en-GB" dirty="0"/>
              <a:t> </a:t>
            </a:r>
            <a:r>
              <a:rPr lang="en-GB" dirty="0" err="1"/>
              <a:t>rzeczywiste</a:t>
            </a:r>
            <a:r>
              <a:rPr lang="en-GB" dirty="0"/>
              <a:t> (1, 2, 1.231)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pochodzą</a:t>
            </a:r>
            <a:r>
              <a:rPr lang="en-GB" dirty="0"/>
              <a:t> z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zakresów</a:t>
            </a:r>
            <a:r>
              <a:rPr lang="en-GB" dirty="0"/>
              <a:t> (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oś</a:t>
            </a:r>
            <a:r>
              <a:rPr lang="en-GB" dirty="0"/>
              <a:t> 0 - 1, </a:t>
            </a:r>
            <a:r>
              <a:rPr lang="en-GB" dirty="0" err="1"/>
              <a:t>druga</a:t>
            </a:r>
            <a:r>
              <a:rPr lang="en-GB" dirty="0"/>
              <a:t> 0 - +inf).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1826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7516-F935-3643-9C66-3FD635DF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Przykłady klasteryzacji w gazownictwie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D6D1C-C3B3-F77E-340A-20CB4127C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0412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91E6-BA80-8738-573D-259B65A9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Grupy</a:t>
            </a:r>
            <a:r>
              <a:rPr lang="en-GB" b="1" dirty="0"/>
              <a:t> </a:t>
            </a:r>
            <a:r>
              <a:rPr lang="en-GB" b="1" dirty="0" err="1"/>
              <a:t>związków</a:t>
            </a:r>
            <a:r>
              <a:rPr lang="en-GB" b="1" dirty="0"/>
              <a:t> </a:t>
            </a:r>
            <a:r>
              <a:rPr lang="en-GB" b="1" dirty="0" err="1"/>
              <a:t>chemicznych</a:t>
            </a:r>
            <a:r>
              <a:rPr lang="en-GB" b="1" dirty="0"/>
              <a:t> o </a:t>
            </a:r>
            <a:r>
              <a:rPr lang="en-GB" b="1" dirty="0" err="1"/>
              <a:t>podobnych</a:t>
            </a:r>
            <a:r>
              <a:rPr lang="en-GB" b="1" dirty="0"/>
              <a:t> </a:t>
            </a:r>
            <a:r>
              <a:rPr lang="en-GB" b="1" dirty="0" err="1"/>
              <a:t>właściwościach</a:t>
            </a:r>
            <a:r>
              <a:rPr lang="en-GB" b="1" dirty="0"/>
              <a:t> </a:t>
            </a:r>
            <a:r>
              <a:rPr lang="en-GB" b="1" dirty="0" err="1"/>
              <a:t>fizycznych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19ED1-1CAB-CC61-EB9F-F3D01291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Wyobraźmy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 </a:t>
            </a:r>
            <a:r>
              <a:rPr lang="en-GB" dirty="0" err="1"/>
              <a:t>zbiór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opisujący</a:t>
            </a:r>
            <a:r>
              <a:rPr lang="en-GB" dirty="0"/>
              <a:t> </a:t>
            </a:r>
            <a:r>
              <a:rPr lang="en-GB" dirty="0" err="1"/>
              <a:t>różne</a:t>
            </a:r>
            <a:r>
              <a:rPr lang="en-GB" dirty="0"/>
              <a:t> </a:t>
            </a:r>
            <a:r>
              <a:rPr lang="en-GB" dirty="0" err="1"/>
              <a:t>gazy</a:t>
            </a:r>
            <a:r>
              <a:rPr lang="en-GB" dirty="0"/>
              <a:t> – ich </a:t>
            </a:r>
            <a:r>
              <a:rPr lang="en-GB" dirty="0" err="1"/>
              <a:t>masy</a:t>
            </a:r>
            <a:r>
              <a:rPr lang="en-GB" dirty="0"/>
              <a:t> </a:t>
            </a:r>
            <a:r>
              <a:rPr lang="en-GB" dirty="0" err="1"/>
              <a:t>molowe</a:t>
            </a:r>
            <a:r>
              <a:rPr lang="en-GB" dirty="0"/>
              <a:t>, </a:t>
            </a:r>
            <a:r>
              <a:rPr lang="en-GB" dirty="0" err="1"/>
              <a:t>temperatury</a:t>
            </a:r>
            <a:r>
              <a:rPr lang="en-GB" dirty="0"/>
              <a:t> </a:t>
            </a:r>
            <a:r>
              <a:rPr lang="en-GB" dirty="0" err="1"/>
              <a:t>wrzenia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inne</a:t>
            </a:r>
            <a:r>
              <a:rPr lang="en-GB" dirty="0"/>
              <a:t> </a:t>
            </a:r>
            <a:r>
              <a:rPr lang="en-GB" dirty="0" err="1"/>
              <a:t>właściwości</a:t>
            </a:r>
            <a:r>
              <a:rPr lang="en-GB" dirty="0"/>
              <a:t> </a:t>
            </a:r>
            <a:r>
              <a:rPr lang="en-GB" dirty="0" err="1"/>
              <a:t>fizyczne</a:t>
            </a:r>
            <a:r>
              <a:rPr lang="en-GB" dirty="0"/>
              <a:t>.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podzielić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związki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 o </a:t>
            </a:r>
            <a:r>
              <a:rPr lang="en-GB" dirty="0" err="1"/>
              <a:t>podobnych</a:t>
            </a:r>
            <a:r>
              <a:rPr lang="en-GB" dirty="0"/>
              <a:t> </a:t>
            </a:r>
            <a:r>
              <a:rPr lang="en-GB" dirty="0" err="1"/>
              <a:t>cechach</a:t>
            </a:r>
            <a:r>
              <a:rPr lang="en-GB" dirty="0"/>
              <a:t>, np. </a:t>
            </a:r>
          </a:p>
          <a:p>
            <a:pPr lvl="1"/>
            <a:r>
              <a:rPr lang="en-GB" dirty="0" err="1"/>
              <a:t>Gazy</a:t>
            </a:r>
            <a:r>
              <a:rPr lang="en-GB" dirty="0"/>
              <a:t> </a:t>
            </a:r>
            <a:r>
              <a:rPr lang="en-GB" dirty="0" err="1"/>
              <a:t>cieplarniane</a:t>
            </a:r>
            <a:r>
              <a:rPr lang="en-GB" dirty="0"/>
              <a:t> (CO2, CH4). </a:t>
            </a:r>
          </a:p>
          <a:p>
            <a:pPr lvl="1"/>
            <a:r>
              <a:rPr lang="en-GB" dirty="0" err="1"/>
              <a:t>Gazy</a:t>
            </a:r>
            <a:r>
              <a:rPr lang="en-GB" dirty="0"/>
              <a:t> </a:t>
            </a:r>
            <a:r>
              <a:rPr lang="en-GB" dirty="0" err="1"/>
              <a:t>przemysłowe</a:t>
            </a:r>
            <a:r>
              <a:rPr lang="en-GB" dirty="0"/>
              <a:t> (H2, O2, N2).</a:t>
            </a:r>
          </a:p>
          <a:p>
            <a:pPr lvl="1"/>
            <a:r>
              <a:rPr lang="en-GB" dirty="0" err="1"/>
              <a:t>Związki</a:t>
            </a:r>
            <a:r>
              <a:rPr lang="en-GB" dirty="0"/>
              <a:t> </a:t>
            </a:r>
            <a:r>
              <a:rPr lang="en-GB" dirty="0" err="1"/>
              <a:t>toksyczne</a:t>
            </a:r>
            <a:r>
              <a:rPr lang="en-GB" dirty="0"/>
              <a:t> (SO2, NH3).</a:t>
            </a:r>
          </a:p>
          <a:p>
            <a:pPr marL="0" indent="0">
              <a:buNone/>
            </a:pPr>
            <a:r>
              <a:rPr lang="en-GB" dirty="0"/>
              <a:t>Taka </a:t>
            </a:r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przydatna</a:t>
            </a:r>
            <a:r>
              <a:rPr lang="en-GB" dirty="0"/>
              <a:t> w </a:t>
            </a:r>
            <a:r>
              <a:rPr lang="en-GB" dirty="0" err="1"/>
              <a:t>optymalizacji</a:t>
            </a:r>
            <a:r>
              <a:rPr lang="en-GB" dirty="0"/>
              <a:t> </a:t>
            </a:r>
            <a:r>
              <a:rPr lang="en-GB" dirty="0" err="1"/>
              <a:t>procesów</a:t>
            </a:r>
            <a:r>
              <a:rPr lang="en-GB" dirty="0"/>
              <a:t> </a:t>
            </a:r>
            <a:r>
              <a:rPr lang="en-GB" dirty="0" err="1"/>
              <a:t>przemysłowych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w </a:t>
            </a:r>
            <a:r>
              <a:rPr lang="en-GB" dirty="0" err="1"/>
              <a:t>ocenie</a:t>
            </a:r>
            <a:r>
              <a:rPr lang="en-GB" dirty="0"/>
              <a:t> </a:t>
            </a:r>
            <a:r>
              <a:rPr lang="en-GB" dirty="0" err="1"/>
              <a:t>zagrożeń</a:t>
            </a:r>
            <a:r>
              <a:rPr lang="en-GB" dirty="0"/>
              <a:t> </a:t>
            </a:r>
            <a:r>
              <a:rPr lang="en-GB" dirty="0" err="1"/>
              <a:t>związanych</a:t>
            </a:r>
            <a:r>
              <a:rPr lang="en-GB" dirty="0"/>
              <a:t> z </a:t>
            </a:r>
            <a:r>
              <a:rPr lang="en-GB" dirty="0" err="1"/>
              <a:t>danym</a:t>
            </a:r>
            <a:r>
              <a:rPr lang="en-GB" dirty="0"/>
              <a:t> </a:t>
            </a:r>
            <a:r>
              <a:rPr lang="en-GB" dirty="0" err="1"/>
              <a:t>związkiem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421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B0F0-552C-040E-0A2E-81842735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danych środowiskowych – emisji gazów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847A-308E-AAEB-1692-2733EF469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pomóc</a:t>
            </a:r>
            <a:r>
              <a:rPr lang="en-GB" dirty="0"/>
              <a:t> w </a:t>
            </a:r>
            <a:r>
              <a:rPr lang="en-GB" dirty="0" err="1"/>
              <a:t>analizie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 z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źródeł</a:t>
            </a:r>
            <a:r>
              <a:rPr lang="en-GB" dirty="0"/>
              <a:t>, np. </a:t>
            </a:r>
            <a:r>
              <a:rPr lang="en-GB" dirty="0" err="1"/>
              <a:t>zakładów</a:t>
            </a:r>
            <a:r>
              <a:rPr lang="en-GB" dirty="0"/>
              <a:t> </a:t>
            </a:r>
            <a:r>
              <a:rPr lang="en-GB" dirty="0" err="1"/>
              <a:t>przemysłowych</a:t>
            </a:r>
            <a:r>
              <a:rPr lang="en-GB" dirty="0"/>
              <a:t>, </a:t>
            </a:r>
            <a:r>
              <a:rPr lang="en-GB" dirty="0" err="1"/>
              <a:t>pojazdów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naturalnych</a:t>
            </a:r>
            <a:r>
              <a:rPr lang="en-GB" dirty="0"/>
              <a:t> </a:t>
            </a:r>
            <a:r>
              <a:rPr lang="en-GB" dirty="0" err="1"/>
              <a:t>źródeł</a:t>
            </a:r>
            <a:r>
              <a:rPr lang="en-GB" dirty="0"/>
              <a:t> (np. </a:t>
            </a:r>
            <a:r>
              <a:rPr lang="en-GB" dirty="0" err="1"/>
              <a:t>wulkanów</a:t>
            </a:r>
            <a:r>
              <a:rPr lang="en-GB" dirty="0"/>
              <a:t>).</a:t>
            </a:r>
          </a:p>
          <a:p>
            <a:pPr marL="0" indent="0">
              <a:buNone/>
            </a:pPr>
            <a:r>
              <a:rPr lang="en-GB" b="1" dirty="0" err="1"/>
              <a:t>Przykład</a:t>
            </a:r>
            <a:r>
              <a:rPr lang="en-GB" b="1" dirty="0"/>
              <a:t>:</a:t>
            </a:r>
          </a:p>
          <a:p>
            <a:pPr lvl="1"/>
            <a:r>
              <a:rPr lang="en-GB" dirty="0" err="1"/>
              <a:t>Załóżmy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analizujemy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z </a:t>
            </a:r>
            <a:r>
              <a:rPr lang="en-GB" dirty="0" err="1"/>
              <a:t>czujników</a:t>
            </a:r>
            <a:r>
              <a:rPr lang="en-GB" dirty="0"/>
              <a:t> </a:t>
            </a:r>
            <a:r>
              <a:rPr lang="en-GB" dirty="0" err="1"/>
              <a:t>zanieczyszczeń</a:t>
            </a:r>
            <a:r>
              <a:rPr lang="en-GB" dirty="0"/>
              <a:t> w </a:t>
            </a:r>
            <a:r>
              <a:rPr lang="en-GB" dirty="0" err="1"/>
              <a:t>mieście</a:t>
            </a:r>
            <a:r>
              <a:rPr lang="en-GB" dirty="0"/>
              <a:t>.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wykazać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emisje</a:t>
            </a:r>
            <a:r>
              <a:rPr lang="en-GB" dirty="0"/>
              <a:t> w centrum </a:t>
            </a:r>
            <a:r>
              <a:rPr lang="en-GB" dirty="0" err="1"/>
              <a:t>miasta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związane</a:t>
            </a:r>
            <a:r>
              <a:rPr lang="en-GB" dirty="0"/>
              <a:t> z </a:t>
            </a:r>
            <a:r>
              <a:rPr lang="en-GB" dirty="0" err="1"/>
              <a:t>ruchem</a:t>
            </a:r>
            <a:r>
              <a:rPr lang="en-GB" dirty="0"/>
              <a:t> </a:t>
            </a:r>
            <a:r>
              <a:rPr lang="en-GB" dirty="0" err="1"/>
              <a:t>pojazdów</a:t>
            </a:r>
            <a:r>
              <a:rPr lang="en-GB" dirty="0"/>
              <a:t>, </a:t>
            </a:r>
            <a:r>
              <a:rPr lang="en-GB" dirty="0" err="1"/>
              <a:t>podczas</a:t>
            </a:r>
            <a:r>
              <a:rPr lang="en-GB" dirty="0"/>
              <a:t> </a:t>
            </a:r>
            <a:r>
              <a:rPr lang="en-GB" dirty="0" err="1"/>
              <a:t>gdy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obrzeżach</a:t>
            </a:r>
            <a:r>
              <a:rPr lang="en-GB" dirty="0"/>
              <a:t> </a:t>
            </a:r>
            <a:r>
              <a:rPr lang="en-GB" dirty="0" err="1"/>
              <a:t>dominują</a:t>
            </a:r>
            <a:r>
              <a:rPr lang="en-GB" dirty="0"/>
              <a:t> </a:t>
            </a:r>
            <a:r>
              <a:rPr lang="en-GB" dirty="0" err="1"/>
              <a:t>emisje</a:t>
            </a:r>
            <a:r>
              <a:rPr lang="en-GB" dirty="0"/>
              <a:t> z </a:t>
            </a:r>
            <a:r>
              <a:rPr lang="en-GB" dirty="0" err="1"/>
              <a:t>zakładów</a:t>
            </a:r>
            <a:r>
              <a:rPr lang="en-GB" dirty="0"/>
              <a:t> </a:t>
            </a:r>
            <a:r>
              <a:rPr lang="en-GB" dirty="0" err="1"/>
              <a:t>przemysłowych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Wynik</a:t>
            </a:r>
            <a:r>
              <a:rPr lang="en-GB" dirty="0"/>
              <a:t>? </a:t>
            </a:r>
            <a:r>
              <a:rPr lang="en-GB" dirty="0" err="1"/>
              <a:t>Możemy</a:t>
            </a:r>
            <a:r>
              <a:rPr lang="en-GB" dirty="0"/>
              <a:t> </a:t>
            </a:r>
            <a:r>
              <a:rPr lang="en-GB" dirty="0" err="1"/>
              <a:t>lepiej</a:t>
            </a:r>
            <a:r>
              <a:rPr lang="en-GB" dirty="0"/>
              <a:t> </a:t>
            </a:r>
            <a:r>
              <a:rPr lang="en-GB" dirty="0" err="1"/>
              <a:t>planować</a:t>
            </a:r>
            <a:r>
              <a:rPr lang="en-GB" dirty="0"/>
              <a:t> </a:t>
            </a:r>
            <a:r>
              <a:rPr lang="en-GB" dirty="0" err="1"/>
              <a:t>politykę</a:t>
            </a:r>
            <a:r>
              <a:rPr lang="en-GB" dirty="0"/>
              <a:t> </a:t>
            </a:r>
            <a:r>
              <a:rPr lang="en-GB" dirty="0" err="1"/>
              <a:t>ograniczenia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 – np. </a:t>
            </a:r>
            <a:r>
              <a:rPr lang="en-GB" dirty="0" err="1"/>
              <a:t>poprzez</a:t>
            </a:r>
            <a:r>
              <a:rPr lang="en-GB" dirty="0"/>
              <a:t> </a:t>
            </a:r>
            <a:r>
              <a:rPr lang="en-GB" dirty="0" err="1"/>
              <a:t>strefy</a:t>
            </a:r>
            <a:r>
              <a:rPr lang="en-GB" dirty="0"/>
              <a:t> </a:t>
            </a:r>
            <a:r>
              <a:rPr lang="en-GB" dirty="0" err="1"/>
              <a:t>niskiej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 w centrum.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5680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58E5-E4A4-0D0D-A2F4-74F3F614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Ciekawostka praktyczna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A4A87-C6EB-3738-50E9-FE676394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była</a:t>
            </a:r>
            <a:r>
              <a:rPr lang="en-GB" dirty="0"/>
              <a:t> </a:t>
            </a:r>
            <a:r>
              <a:rPr lang="en-GB" dirty="0" err="1"/>
              <a:t>wykorzystywana</a:t>
            </a:r>
            <a:r>
              <a:rPr lang="en-GB" dirty="0"/>
              <a:t> w </a:t>
            </a:r>
            <a:r>
              <a:rPr lang="en-GB" dirty="0" err="1"/>
              <a:t>badaniach</a:t>
            </a:r>
            <a:r>
              <a:rPr lang="en-GB" dirty="0"/>
              <a:t> </a:t>
            </a:r>
            <a:r>
              <a:rPr lang="en-GB" dirty="0" err="1"/>
              <a:t>klimatycznych</a:t>
            </a:r>
            <a:r>
              <a:rPr lang="en-GB" dirty="0"/>
              <a:t> do </a:t>
            </a:r>
            <a:r>
              <a:rPr lang="en-GB" dirty="0" err="1"/>
              <a:t>grupowania</a:t>
            </a:r>
            <a:r>
              <a:rPr lang="en-GB" dirty="0"/>
              <a:t> </a:t>
            </a:r>
            <a:r>
              <a:rPr lang="en-GB" dirty="0" err="1"/>
              <a:t>próbek</a:t>
            </a:r>
            <a:r>
              <a:rPr lang="en-GB" dirty="0"/>
              <a:t> </a:t>
            </a:r>
            <a:r>
              <a:rPr lang="en-GB" dirty="0" err="1"/>
              <a:t>lodu</a:t>
            </a:r>
            <a:r>
              <a:rPr lang="en-GB" dirty="0"/>
              <a:t> z </a:t>
            </a:r>
            <a:r>
              <a:rPr lang="en-GB" dirty="0" err="1"/>
              <a:t>rdzeni</a:t>
            </a:r>
            <a:r>
              <a:rPr lang="en-GB" dirty="0"/>
              <a:t> </a:t>
            </a:r>
            <a:r>
              <a:rPr lang="en-GB" dirty="0" err="1"/>
              <a:t>lodowych</a:t>
            </a:r>
            <a:r>
              <a:rPr lang="en-GB" dirty="0"/>
              <a:t> </a:t>
            </a:r>
            <a:r>
              <a:rPr lang="en-GB" dirty="0" err="1"/>
              <a:t>Antarktydy</a:t>
            </a:r>
            <a:r>
              <a:rPr lang="en-GB" dirty="0"/>
              <a:t>. Analiza </a:t>
            </a:r>
            <a:r>
              <a:rPr lang="en-GB" dirty="0" err="1"/>
              <a:t>stężeń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</a:t>
            </a:r>
            <a:r>
              <a:rPr lang="en-GB" dirty="0" err="1"/>
              <a:t>takich</a:t>
            </a:r>
            <a:r>
              <a:rPr lang="en-GB" dirty="0"/>
              <a:t> jak CO2 </a:t>
            </a:r>
            <a:r>
              <a:rPr lang="en-GB" dirty="0" err="1"/>
              <a:t>i</a:t>
            </a:r>
            <a:r>
              <a:rPr lang="en-GB" dirty="0"/>
              <a:t> CH4 </a:t>
            </a:r>
            <a:r>
              <a:rPr lang="en-GB" dirty="0" err="1"/>
              <a:t>pozwalała</a:t>
            </a:r>
            <a:r>
              <a:rPr lang="en-GB" dirty="0"/>
              <a:t> </a:t>
            </a:r>
            <a:r>
              <a:rPr lang="en-GB" dirty="0" err="1"/>
              <a:t>identyfikować</a:t>
            </a:r>
            <a:r>
              <a:rPr lang="en-GB" dirty="0"/>
              <a:t> </a:t>
            </a:r>
            <a:r>
              <a:rPr lang="en-GB" dirty="0" err="1"/>
              <a:t>okresy</a:t>
            </a:r>
            <a:r>
              <a:rPr lang="en-GB" dirty="0"/>
              <a:t> </a:t>
            </a:r>
            <a:r>
              <a:rPr lang="en-GB" dirty="0" err="1"/>
              <a:t>zmian</a:t>
            </a:r>
            <a:r>
              <a:rPr lang="en-GB" dirty="0"/>
              <a:t> </a:t>
            </a:r>
            <a:r>
              <a:rPr lang="en-GB" dirty="0" err="1"/>
              <a:t>klimatycznych</a:t>
            </a:r>
            <a:r>
              <a:rPr lang="en-GB" dirty="0"/>
              <a:t> w </a:t>
            </a:r>
            <a:r>
              <a:rPr lang="en-GB" dirty="0" err="1"/>
              <a:t>historii</a:t>
            </a:r>
            <a:r>
              <a:rPr lang="en-GB" dirty="0"/>
              <a:t> </a:t>
            </a:r>
            <a:r>
              <a:rPr lang="en-GB" dirty="0" err="1"/>
              <a:t>Ziemi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0266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E90C-555C-F7A7-A413-114A4901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38B0-8553-4F51-18B5-BDDD9B10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Klasteryzacja</a:t>
            </a:r>
            <a:r>
              <a:rPr lang="en-GB" dirty="0"/>
              <a:t> to </a:t>
            </a:r>
            <a:r>
              <a:rPr lang="en-GB" dirty="0" err="1"/>
              <a:t>narzędzie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znaleźć</a:t>
            </a:r>
            <a:r>
              <a:rPr lang="en-GB" dirty="0"/>
              <a:t> </a:t>
            </a:r>
            <a:r>
              <a:rPr lang="en-GB" dirty="0" err="1"/>
              <a:t>sens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strukturę</a:t>
            </a:r>
            <a:r>
              <a:rPr lang="en-GB" dirty="0"/>
              <a:t> w </a:t>
            </a:r>
            <a:r>
              <a:rPr lang="en-GB" dirty="0" err="1"/>
              <a:t>pozornie</a:t>
            </a:r>
            <a:r>
              <a:rPr lang="en-GB" dirty="0"/>
              <a:t> </a:t>
            </a:r>
            <a:r>
              <a:rPr lang="en-GB" dirty="0" err="1"/>
              <a:t>chaotycznych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 </a:t>
            </a:r>
            <a:r>
              <a:rPr lang="en-GB" dirty="0" err="1"/>
              <a:t>Dzięki</a:t>
            </a:r>
            <a:r>
              <a:rPr lang="en-GB" dirty="0"/>
              <a:t> </a:t>
            </a:r>
            <a:r>
              <a:rPr lang="en-GB" dirty="0" err="1"/>
              <a:t>zastosowaniu</a:t>
            </a:r>
            <a:r>
              <a:rPr lang="en-GB" dirty="0"/>
              <a:t> </a:t>
            </a:r>
            <a:r>
              <a:rPr lang="en-GB" dirty="0" err="1"/>
              <a:t>odpowiednich</a:t>
            </a:r>
            <a:r>
              <a:rPr lang="en-GB" dirty="0"/>
              <a:t> </a:t>
            </a:r>
            <a:r>
              <a:rPr lang="en-GB" dirty="0" err="1"/>
              <a:t>metryk</a:t>
            </a:r>
            <a:r>
              <a:rPr lang="en-GB" dirty="0"/>
              <a:t> </a:t>
            </a:r>
            <a:r>
              <a:rPr lang="en-GB" dirty="0" err="1"/>
              <a:t>podobieństwa</a:t>
            </a:r>
            <a:r>
              <a:rPr lang="en-GB" dirty="0"/>
              <a:t>, </a:t>
            </a:r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klasteryzacyjne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pomóc</a:t>
            </a:r>
            <a:r>
              <a:rPr lang="en-GB" dirty="0"/>
              <a:t> w </a:t>
            </a:r>
            <a:r>
              <a:rPr lang="en-GB" dirty="0" err="1"/>
              <a:t>takich</a:t>
            </a:r>
            <a:r>
              <a:rPr lang="en-GB" dirty="0"/>
              <a:t> </a:t>
            </a:r>
            <a:r>
              <a:rPr lang="en-GB" dirty="0" err="1"/>
              <a:t>zadaniach</a:t>
            </a:r>
            <a:r>
              <a:rPr lang="en-GB" dirty="0"/>
              <a:t>, jak </a:t>
            </a:r>
            <a:r>
              <a:rPr lang="en-GB" dirty="0" err="1"/>
              <a:t>grupowanie</a:t>
            </a:r>
            <a:r>
              <a:rPr lang="en-GB" dirty="0"/>
              <a:t> </a:t>
            </a:r>
            <a:r>
              <a:rPr lang="en-GB" dirty="0" err="1"/>
              <a:t>związków</a:t>
            </a:r>
            <a:r>
              <a:rPr lang="en-GB" dirty="0"/>
              <a:t> </a:t>
            </a:r>
            <a:r>
              <a:rPr lang="en-GB" dirty="0" err="1"/>
              <a:t>chemicznych</a:t>
            </a:r>
            <a:r>
              <a:rPr lang="en-GB" dirty="0"/>
              <a:t>, </a:t>
            </a:r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segmentacja</a:t>
            </a:r>
            <a:r>
              <a:rPr lang="en-GB" dirty="0"/>
              <a:t> </a:t>
            </a:r>
            <a:r>
              <a:rPr lang="en-GB" dirty="0" err="1"/>
              <a:t>zanieczyszczeń</a:t>
            </a:r>
            <a:r>
              <a:rPr lang="en-GB" dirty="0"/>
              <a:t>. To </a:t>
            </a:r>
            <a:r>
              <a:rPr lang="en-GB" dirty="0" err="1"/>
              <a:t>uniwersalna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, </a:t>
            </a:r>
            <a:r>
              <a:rPr lang="en-GB" dirty="0" err="1"/>
              <a:t>która</a:t>
            </a:r>
            <a:r>
              <a:rPr lang="en-GB" dirty="0"/>
              <a:t> </a:t>
            </a:r>
            <a:r>
              <a:rPr lang="en-GB" dirty="0" err="1"/>
              <a:t>znajduje</a:t>
            </a:r>
            <a:r>
              <a:rPr lang="en-GB" dirty="0"/>
              <a:t> </a:t>
            </a:r>
            <a:r>
              <a:rPr lang="en-GB" dirty="0" err="1"/>
              <a:t>zastosowanie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w </a:t>
            </a:r>
            <a:r>
              <a:rPr lang="en-GB" dirty="0" err="1"/>
              <a:t>nauce</a:t>
            </a:r>
            <a:r>
              <a:rPr lang="en-GB" dirty="0"/>
              <a:t>, ale </a:t>
            </a:r>
            <a:r>
              <a:rPr lang="en-GB" dirty="0" err="1"/>
              <a:t>także</a:t>
            </a:r>
            <a:r>
              <a:rPr lang="en-GB" dirty="0"/>
              <a:t> w </a:t>
            </a:r>
            <a:r>
              <a:rPr lang="en-GB" dirty="0" err="1"/>
              <a:t>przemyśle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ochronie</a:t>
            </a:r>
            <a:r>
              <a:rPr lang="en-GB" dirty="0"/>
              <a:t> </a:t>
            </a:r>
            <a:r>
              <a:rPr lang="en-GB" dirty="0" err="1"/>
              <a:t>środowiska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9577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197-24D5-F8A6-054D-8A6B5017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Zastosowania klasteryzacji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5FF6-AF7C-4EC3-D28B-38F37194E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3063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F4F7-66B3-4D0E-B983-7D550528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Monitorowanie</a:t>
            </a:r>
            <a:r>
              <a:rPr lang="en-GB" b="1" dirty="0"/>
              <a:t> </a:t>
            </a:r>
            <a:r>
              <a:rPr lang="en-GB" b="1" dirty="0" err="1"/>
              <a:t>emisji</a:t>
            </a:r>
            <a:r>
              <a:rPr lang="en-GB" b="1" dirty="0"/>
              <a:t> </a:t>
            </a:r>
            <a:r>
              <a:rPr lang="en-GB" b="1" dirty="0" err="1"/>
              <a:t>gazów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2600-8DBE-3EBD-AE06-76ADE692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W </a:t>
            </a:r>
            <a:r>
              <a:rPr lang="en-GB" dirty="0" err="1"/>
              <a:t>przemyśle</a:t>
            </a:r>
            <a:r>
              <a:rPr lang="en-GB" dirty="0"/>
              <a:t> </a:t>
            </a:r>
            <a:r>
              <a:rPr lang="en-GB" dirty="0" err="1"/>
              <a:t>energetycznym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chemicznym</a:t>
            </a:r>
            <a:r>
              <a:rPr lang="en-GB" dirty="0"/>
              <a:t>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pomóc</a:t>
            </a:r>
            <a:r>
              <a:rPr lang="en-GB" dirty="0"/>
              <a:t> w </a:t>
            </a:r>
            <a:r>
              <a:rPr lang="en-GB" dirty="0" err="1"/>
              <a:t>analizie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dotyczących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 z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źródeł</a:t>
            </a:r>
            <a:r>
              <a:rPr lang="en-GB" dirty="0"/>
              <a:t>, </a:t>
            </a:r>
            <a:r>
              <a:rPr lang="en-GB" dirty="0" err="1"/>
              <a:t>takich</a:t>
            </a:r>
            <a:r>
              <a:rPr lang="en-GB" dirty="0"/>
              <a:t> jak </a:t>
            </a:r>
            <a:r>
              <a:rPr lang="en-GB" dirty="0" err="1"/>
              <a:t>zakłady</a:t>
            </a:r>
            <a:r>
              <a:rPr lang="en-GB" dirty="0"/>
              <a:t> </a:t>
            </a:r>
            <a:r>
              <a:rPr lang="en-GB" dirty="0" err="1"/>
              <a:t>przemysłowe</a:t>
            </a:r>
            <a:r>
              <a:rPr lang="en-GB" dirty="0"/>
              <a:t>, </a:t>
            </a:r>
            <a:r>
              <a:rPr lang="en-GB" dirty="0" err="1"/>
              <a:t>elektrownie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pojazdy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Jak to </a:t>
            </a:r>
            <a:r>
              <a:rPr lang="en-GB" b="1" dirty="0" err="1"/>
              <a:t>działa</a:t>
            </a:r>
            <a:r>
              <a:rPr lang="en-GB" b="1" dirty="0"/>
              <a:t>? </a:t>
            </a:r>
            <a:r>
              <a:rPr lang="en-GB" dirty="0" err="1"/>
              <a:t>Zbierane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z </a:t>
            </a:r>
            <a:r>
              <a:rPr lang="en-GB" dirty="0" err="1"/>
              <a:t>czujników</a:t>
            </a:r>
            <a:r>
              <a:rPr lang="en-GB" dirty="0"/>
              <a:t>, </a:t>
            </a:r>
            <a:r>
              <a:rPr lang="en-GB" dirty="0" err="1"/>
              <a:t>takie</a:t>
            </a:r>
            <a:r>
              <a:rPr lang="en-GB" dirty="0"/>
              <a:t> jak </a:t>
            </a:r>
            <a:r>
              <a:rPr lang="en-GB" dirty="0" err="1"/>
              <a:t>skład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, </a:t>
            </a:r>
            <a:r>
              <a:rPr lang="en-GB" dirty="0" err="1"/>
              <a:t>temperatura</a:t>
            </a:r>
            <a:r>
              <a:rPr lang="en-GB" dirty="0"/>
              <a:t>, </a:t>
            </a:r>
            <a:r>
              <a:rPr lang="en-GB" dirty="0" err="1"/>
              <a:t>ciśnienie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ilość</a:t>
            </a:r>
            <a:r>
              <a:rPr lang="en-GB" dirty="0"/>
              <a:t> </a:t>
            </a:r>
            <a:r>
              <a:rPr lang="en-GB" dirty="0" err="1"/>
              <a:t>emitowanych</a:t>
            </a:r>
            <a:r>
              <a:rPr lang="en-GB" dirty="0"/>
              <a:t> </a:t>
            </a:r>
            <a:r>
              <a:rPr lang="en-GB" dirty="0" err="1"/>
              <a:t>substancji</a:t>
            </a:r>
            <a:r>
              <a:rPr lang="en-GB" dirty="0"/>
              <a:t>. </a:t>
            </a:r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klasteryzacyjne</a:t>
            </a:r>
            <a:r>
              <a:rPr lang="en-GB" dirty="0"/>
              <a:t> </a:t>
            </a:r>
            <a:r>
              <a:rPr lang="en-GB" dirty="0" err="1"/>
              <a:t>grupują</a:t>
            </a:r>
            <a:r>
              <a:rPr lang="en-GB" dirty="0"/>
              <a:t> </a:t>
            </a:r>
            <a:r>
              <a:rPr lang="en-GB" dirty="0" err="1"/>
              <a:t>źródła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 o </a:t>
            </a:r>
            <a:r>
              <a:rPr lang="en-GB" dirty="0" err="1"/>
              <a:t>podobnych</a:t>
            </a:r>
            <a:r>
              <a:rPr lang="en-GB" dirty="0"/>
              <a:t> </a:t>
            </a:r>
            <a:r>
              <a:rPr lang="en-GB" dirty="0" err="1"/>
              <a:t>parametrach</a:t>
            </a:r>
            <a:r>
              <a:rPr lang="en-GB" dirty="0"/>
              <a:t>, co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identyfikację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Obszarów</a:t>
            </a:r>
            <a:r>
              <a:rPr lang="en-GB" dirty="0"/>
              <a:t> o </a:t>
            </a:r>
            <a:r>
              <a:rPr lang="en-GB" dirty="0" err="1"/>
              <a:t>wysokiej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 CO2 (np. </a:t>
            </a:r>
            <a:r>
              <a:rPr lang="en-GB" dirty="0" err="1"/>
              <a:t>przemysł</a:t>
            </a:r>
            <a:r>
              <a:rPr lang="en-GB" dirty="0"/>
              <a:t> </a:t>
            </a:r>
            <a:r>
              <a:rPr lang="en-GB" dirty="0" err="1"/>
              <a:t>ciężki</a:t>
            </a:r>
            <a:r>
              <a:rPr lang="en-GB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Źródeł</a:t>
            </a:r>
            <a:r>
              <a:rPr lang="en-GB" dirty="0"/>
              <a:t> </a:t>
            </a:r>
            <a:r>
              <a:rPr lang="en-GB" dirty="0" err="1"/>
              <a:t>odpowiedzialnych</a:t>
            </a:r>
            <a:r>
              <a:rPr lang="en-GB" dirty="0"/>
              <a:t> za </a:t>
            </a:r>
            <a:r>
              <a:rPr lang="en-GB" dirty="0" err="1"/>
              <a:t>zanieczyszczenia</a:t>
            </a:r>
            <a:r>
              <a:rPr lang="en-GB" dirty="0"/>
              <a:t> </a:t>
            </a:r>
            <a:r>
              <a:rPr lang="en-GB" dirty="0" err="1"/>
              <a:t>specyficznymi</a:t>
            </a:r>
            <a:r>
              <a:rPr lang="en-GB" dirty="0"/>
              <a:t> </a:t>
            </a:r>
            <a:r>
              <a:rPr lang="en-GB" dirty="0" err="1"/>
              <a:t>gazami</a:t>
            </a:r>
            <a:r>
              <a:rPr lang="en-GB" dirty="0"/>
              <a:t> (np. SO2 w </a:t>
            </a:r>
            <a:r>
              <a:rPr lang="en-GB" dirty="0" err="1"/>
              <a:t>wyniku</a:t>
            </a:r>
            <a:r>
              <a:rPr lang="en-GB" dirty="0"/>
              <a:t> </a:t>
            </a:r>
            <a:r>
              <a:rPr lang="en-GB" dirty="0" err="1"/>
              <a:t>spalania</a:t>
            </a:r>
            <a:r>
              <a:rPr lang="en-GB" dirty="0"/>
              <a:t> </a:t>
            </a:r>
            <a:r>
              <a:rPr lang="en-GB" dirty="0" err="1"/>
              <a:t>węgla</a:t>
            </a:r>
            <a:r>
              <a:rPr lang="en-GB" dirty="0"/>
              <a:t>).</a:t>
            </a:r>
          </a:p>
          <a:p>
            <a:pPr marL="0" indent="0">
              <a:buNone/>
            </a:pPr>
            <a:r>
              <a:rPr lang="en-GB" b="1" dirty="0" err="1"/>
              <a:t>Korzyści</a:t>
            </a:r>
            <a:r>
              <a:rPr lang="en-GB" b="1" dirty="0"/>
              <a:t>:</a:t>
            </a:r>
          </a:p>
          <a:p>
            <a:pPr lvl="1"/>
            <a:r>
              <a:rPr lang="en-GB" dirty="0" err="1"/>
              <a:t>Możliwość</a:t>
            </a:r>
            <a:r>
              <a:rPr lang="en-GB" dirty="0"/>
              <a:t> </a:t>
            </a:r>
            <a:r>
              <a:rPr lang="en-GB" dirty="0" err="1"/>
              <a:t>lepszego</a:t>
            </a:r>
            <a:r>
              <a:rPr lang="en-GB" dirty="0"/>
              <a:t> </a:t>
            </a:r>
            <a:r>
              <a:rPr lang="en-GB" dirty="0" err="1"/>
              <a:t>planowania</a:t>
            </a:r>
            <a:r>
              <a:rPr lang="en-GB" dirty="0"/>
              <a:t> </a:t>
            </a:r>
            <a:r>
              <a:rPr lang="en-GB" dirty="0" err="1"/>
              <a:t>redukcji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 </a:t>
            </a:r>
            <a:r>
              <a:rPr lang="en-GB" dirty="0" err="1"/>
              <a:t>poprzez</a:t>
            </a:r>
            <a:r>
              <a:rPr lang="en-GB" dirty="0"/>
              <a:t> </a:t>
            </a:r>
            <a:r>
              <a:rPr lang="en-GB" dirty="0" err="1"/>
              <a:t>identyfikację</a:t>
            </a:r>
            <a:r>
              <a:rPr lang="en-GB" dirty="0"/>
              <a:t> </a:t>
            </a:r>
            <a:r>
              <a:rPr lang="en-GB" dirty="0" err="1"/>
              <a:t>kluczowych</a:t>
            </a:r>
            <a:r>
              <a:rPr lang="en-GB" dirty="0"/>
              <a:t> </a:t>
            </a:r>
            <a:r>
              <a:rPr lang="en-GB" dirty="0" err="1"/>
              <a:t>grup</a:t>
            </a:r>
            <a:r>
              <a:rPr lang="en-GB" dirty="0"/>
              <a:t> </a:t>
            </a:r>
            <a:r>
              <a:rPr lang="en-GB" dirty="0" err="1"/>
              <a:t>źródeł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Ułatwienie</a:t>
            </a:r>
            <a:r>
              <a:rPr lang="en-GB" dirty="0"/>
              <a:t> </a:t>
            </a:r>
            <a:r>
              <a:rPr lang="en-GB" dirty="0" err="1"/>
              <a:t>wprowadzenia</a:t>
            </a:r>
            <a:r>
              <a:rPr lang="en-GB" dirty="0"/>
              <a:t> </a:t>
            </a:r>
            <a:r>
              <a:rPr lang="en-GB" dirty="0" err="1"/>
              <a:t>działań</a:t>
            </a:r>
            <a:r>
              <a:rPr lang="en-GB" dirty="0"/>
              <a:t> </a:t>
            </a:r>
            <a:r>
              <a:rPr lang="en-GB" dirty="0" err="1"/>
              <a:t>naprawczych</a:t>
            </a:r>
            <a:r>
              <a:rPr lang="en-GB" dirty="0"/>
              <a:t> w </a:t>
            </a:r>
            <a:r>
              <a:rPr lang="en-GB" dirty="0" err="1"/>
              <a:t>obszarach</a:t>
            </a:r>
            <a:r>
              <a:rPr lang="en-GB" dirty="0"/>
              <a:t> </a:t>
            </a:r>
            <a:r>
              <a:rPr lang="en-GB" dirty="0" err="1"/>
              <a:t>najbardziej</a:t>
            </a:r>
            <a:r>
              <a:rPr lang="en-GB" dirty="0"/>
              <a:t> </a:t>
            </a:r>
            <a:r>
              <a:rPr lang="en-GB" dirty="0" err="1"/>
              <a:t>zanieczyszczonych</a:t>
            </a:r>
            <a:r>
              <a:rPr lang="en-GB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986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74E1-D035-D1F5-B7FF-A54FEA55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Przypomnienie: </a:t>
            </a:r>
            <a:r>
              <a:rPr lang="pl-PL" dirty="0"/>
              <a:t>nienadzorowane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0E22-BBA2-44AC-8E51-11EC5CF9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Uczenie</a:t>
            </a:r>
            <a:r>
              <a:rPr lang="en-GB" b="1" dirty="0"/>
              <a:t> </a:t>
            </a:r>
            <a:r>
              <a:rPr lang="en-GB" b="1" dirty="0" err="1"/>
              <a:t>nienadzorowane</a:t>
            </a:r>
            <a:r>
              <a:rPr lang="en-GB" b="1" dirty="0"/>
              <a:t>:</a:t>
            </a:r>
            <a:endParaRPr lang="en-GB" dirty="0"/>
          </a:p>
          <a:p>
            <a:pPr lvl="1"/>
            <a:r>
              <a:rPr lang="en-GB" dirty="0"/>
              <a:t>Model </a:t>
            </a:r>
            <a:r>
              <a:rPr lang="en-GB" dirty="0" err="1"/>
              <a:t>dostaje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wejściowe</a:t>
            </a:r>
            <a:r>
              <a:rPr lang="en-GB" dirty="0"/>
              <a:t>, ale </a:t>
            </a:r>
            <a:r>
              <a:rPr lang="en-GB" dirty="0" err="1"/>
              <a:t>brak</a:t>
            </a:r>
            <a:r>
              <a:rPr lang="en-GB" dirty="0"/>
              <a:t> jest „</a:t>
            </a:r>
            <a:r>
              <a:rPr lang="en-GB" dirty="0" err="1"/>
              <a:t>gotowych</a:t>
            </a:r>
            <a:r>
              <a:rPr lang="en-GB" dirty="0"/>
              <a:t> </a:t>
            </a:r>
            <a:r>
              <a:rPr lang="en-GB" dirty="0" err="1"/>
              <a:t>odpowiedzi</a:t>
            </a:r>
            <a:r>
              <a:rPr lang="en-GB" dirty="0"/>
              <a:t>”. </a:t>
            </a:r>
            <a:r>
              <a:rPr lang="en-GB" dirty="0" err="1"/>
              <a:t>Komputer</a:t>
            </a:r>
            <a:r>
              <a:rPr lang="en-GB" dirty="0"/>
              <a:t> </a:t>
            </a:r>
            <a:r>
              <a:rPr lang="en-GB" dirty="0" err="1"/>
              <a:t>musi</a:t>
            </a:r>
            <a:r>
              <a:rPr lang="en-GB" dirty="0"/>
              <a:t> </a:t>
            </a:r>
            <a:r>
              <a:rPr lang="en-GB" dirty="0" err="1"/>
              <a:t>sam</a:t>
            </a:r>
            <a:r>
              <a:rPr lang="en-GB" dirty="0"/>
              <a:t> </a:t>
            </a:r>
            <a:r>
              <a:rPr lang="en-GB" dirty="0" err="1"/>
              <a:t>znaleźć</a:t>
            </a:r>
            <a:r>
              <a:rPr lang="en-GB" dirty="0"/>
              <a:t> w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wzorce</a:t>
            </a:r>
            <a:r>
              <a:rPr lang="en-GB" dirty="0"/>
              <a:t>, </a:t>
            </a:r>
            <a:r>
              <a:rPr lang="en-GB" dirty="0" err="1"/>
              <a:t>zależności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. To </a:t>
            </a:r>
            <a:r>
              <a:rPr lang="en-GB" dirty="0" err="1"/>
              <a:t>trochę</a:t>
            </a:r>
            <a:r>
              <a:rPr lang="en-GB" dirty="0"/>
              <a:t> jak </a:t>
            </a:r>
            <a:r>
              <a:rPr lang="en-GB" dirty="0" err="1"/>
              <a:t>rzucić</a:t>
            </a:r>
            <a:r>
              <a:rPr lang="en-GB" dirty="0"/>
              <a:t> </a:t>
            </a:r>
            <a:r>
              <a:rPr lang="en-GB" dirty="0" err="1"/>
              <a:t>kogoś</a:t>
            </a:r>
            <a:r>
              <a:rPr lang="en-GB" dirty="0"/>
              <a:t> w </a:t>
            </a:r>
            <a:r>
              <a:rPr lang="en-GB" dirty="0" err="1"/>
              <a:t>nieznane</a:t>
            </a:r>
            <a:r>
              <a:rPr lang="en-GB" dirty="0"/>
              <a:t> </a:t>
            </a:r>
            <a:r>
              <a:rPr lang="en-GB" dirty="0" err="1"/>
              <a:t>miasto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powiedzieć</a:t>
            </a:r>
            <a:r>
              <a:rPr lang="en-GB" dirty="0"/>
              <a:t>: „</a:t>
            </a:r>
            <a:r>
              <a:rPr lang="en-GB" dirty="0" err="1"/>
              <a:t>Znajdź</a:t>
            </a:r>
            <a:r>
              <a:rPr lang="en-GB" dirty="0"/>
              <a:t> </a:t>
            </a:r>
            <a:r>
              <a:rPr lang="en-GB" dirty="0" err="1"/>
              <a:t>coś</a:t>
            </a:r>
            <a:r>
              <a:rPr lang="en-GB" dirty="0"/>
              <a:t> </a:t>
            </a:r>
            <a:r>
              <a:rPr lang="en-GB" dirty="0" err="1"/>
              <a:t>ciekawego</a:t>
            </a:r>
            <a:r>
              <a:rPr lang="en-GB" dirty="0"/>
              <a:t>”.</a:t>
            </a:r>
          </a:p>
          <a:p>
            <a:pPr lvl="1"/>
            <a:r>
              <a:rPr lang="en-GB" dirty="0" err="1"/>
              <a:t>Przykład</a:t>
            </a:r>
            <a:r>
              <a:rPr lang="en-GB" dirty="0"/>
              <a:t>? </a:t>
            </a:r>
            <a:r>
              <a:rPr lang="en-GB" dirty="0" err="1"/>
              <a:t>Masz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o </a:t>
            </a:r>
            <a:r>
              <a:rPr lang="en-GB" dirty="0" err="1"/>
              <a:t>emisjach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w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zakładach</a:t>
            </a:r>
            <a:r>
              <a:rPr lang="en-GB" dirty="0"/>
              <a:t> </a:t>
            </a:r>
            <a:r>
              <a:rPr lang="en-GB" dirty="0" err="1"/>
              <a:t>przemysłowych</a:t>
            </a:r>
            <a:r>
              <a:rPr lang="en-GB" dirty="0"/>
              <a:t>, ale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wiesz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źródła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podobne</a:t>
            </a:r>
            <a:r>
              <a:rPr lang="en-GB" dirty="0"/>
              <a:t>. </a:t>
            </a:r>
            <a:r>
              <a:rPr lang="en-GB" dirty="0" err="1"/>
              <a:t>Uczenie</a:t>
            </a:r>
            <a:r>
              <a:rPr lang="en-GB" dirty="0"/>
              <a:t> </a:t>
            </a:r>
            <a:r>
              <a:rPr lang="en-GB" dirty="0" err="1"/>
              <a:t>nienadzorowane</a:t>
            </a:r>
            <a:r>
              <a:rPr lang="en-GB" dirty="0"/>
              <a:t> </a:t>
            </a:r>
            <a:r>
              <a:rPr lang="en-GB" dirty="0" err="1"/>
              <a:t>pomoże</a:t>
            </a:r>
            <a:r>
              <a:rPr lang="en-GB" dirty="0"/>
              <a:t> </a:t>
            </a:r>
            <a:r>
              <a:rPr lang="en-GB" dirty="0" err="1"/>
              <a:t>znaleźć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 </a:t>
            </a:r>
            <a:r>
              <a:rPr lang="en-GB" dirty="0" err="1"/>
              <a:t>źródeł</a:t>
            </a:r>
            <a:r>
              <a:rPr lang="en-GB" dirty="0"/>
              <a:t> o </a:t>
            </a:r>
            <a:r>
              <a:rPr lang="en-GB" dirty="0" err="1"/>
              <a:t>podobnym</a:t>
            </a:r>
            <a:r>
              <a:rPr lang="en-GB" dirty="0"/>
              <a:t> </a:t>
            </a:r>
            <a:r>
              <a:rPr lang="en-GB" dirty="0" err="1"/>
              <a:t>profilu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Podsumowanie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Uczenie</a:t>
            </a:r>
            <a:r>
              <a:rPr lang="en-GB" dirty="0"/>
              <a:t> </a:t>
            </a:r>
            <a:r>
              <a:rPr lang="en-GB" dirty="0" err="1"/>
              <a:t>nienadzorowane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odpowiada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pytanie</a:t>
            </a:r>
            <a:r>
              <a:rPr lang="en-GB" dirty="0"/>
              <a:t> „co to jest?”, ale „</a:t>
            </a:r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wzorce</a:t>
            </a:r>
            <a:r>
              <a:rPr lang="en-GB" dirty="0"/>
              <a:t> </a:t>
            </a:r>
            <a:r>
              <a:rPr lang="en-GB" dirty="0" err="1"/>
              <a:t>mogę</a:t>
            </a:r>
            <a:r>
              <a:rPr lang="en-GB" dirty="0"/>
              <a:t> </a:t>
            </a:r>
            <a:r>
              <a:rPr lang="en-GB" dirty="0" err="1"/>
              <a:t>odkryć</a:t>
            </a:r>
            <a:r>
              <a:rPr lang="en-GB" dirty="0"/>
              <a:t>?”.	</a:t>
            </a:r>
          </a:p>
        </p:txBody>
      </p:sp>
    </p:spTree>
    <p:extLst>
      <p:ext uri="{BB962C8B-B14F-4D97-AF65-F5344CB8AC3E}">
        <p14:creationId xmlns:p14="http://schemas.microsoft.com/office/powerpoint/2010/main" val="1334878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FC2A-5E5A-5576-F829-6EDB0244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Badania atmosferyczne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417C-785C-6E5C-AA27-A2BCFCB3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 </a:t>
            </a:r>
            <a:r>
              <a:rPr lang="en-GB" dirty="0" err="1"/>
              <a:t>badaniach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składem</a:t>
            </a:r>
            <a:r>
              <a:rPr lang="en-GB" dirty="0"/>
              <a:t> </a:t>
            </a:r>
            <a:r>
              <a:rPr lang="en-GB" dirty="0" err="1"/>
              <a:t>atmosfery</a:t>
            </a:r>
            <a:r>
              <a:rPr lang="en-GB" dirty="0"/>
              <a:t>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grupować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zebrane</a:t>
            </a:r>
            <a:r>
              <a:rPr lang="en-GB" dirty="0"/>
              <a:t> w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lokalizacjach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okresach</a:t>
            </a:r>
            <a:r>
              <a:rPr lang="en-GB" dirty="0"/>
              <a:t> </a:t>
            </a:r>
            <a:r>
              <a:rPr lang="en-GB" dirty="0" err="1"/>
              <a:t>czasu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Przykład</a:t>
            </a:r>
            <a:r>
              <a:rPr lang="en-GB" b="1" dirty="0"/>
              <a:t> </a:t>
            </a:r>
            <a:r>
              <a:rPr lang="en-GB" b="1" dirty="0" err="1"/>
              <a:t>zastosowania</a:t>
            </a:r>
            <a:r>
              <a:rPr lang="en-GB" b="1" dirty="0"/>
              <a:t>: </a:t>
            </a:r>
            <a:r>
              <a:rPr lang="en-GB" dirty="0"/>
              <a:t>Dane o </a:t>
            </a:r>
            <a:r>
              <a:rPr lang="en-GB" dirty="0" err="1"/>
              <a:t>składzie</a:t>
            </a:r>
            <a:r>
              <a:rPr lang="en-GB" dirty="0"/>
              <a:t> </a:t>
            </a:r>
            <a:r>
              <a:rPr lang="en-GB" dirty="0" err="1"/>
              <a:t>powietrza</a:t>
            </a:r>
            <a:r>
              <a:rPr lang="en-GB" dirty="0"/>
              <a:t> z </a:t>
            </a:r>
            <a:r>
              <a:rPr lang="en-GB" dirty="0" err="1"/>
              <a:t>czujników</a:t>
            </a:r>
            <a:r>
              <a:rPr lang="en-GB" dirty="0"/>
              <a:t> </a:t>
            </a:r>
            <a:r>
              <a:rPr lang="en-GB" dirty="0" err="1"/>
              <a:t>rozmieszczonych</a:t>
            </a:r>
            <a:r>
              <a:rPr lang="en-GB" dirty="0"/>
              <a:t> w </a:t>
            </a:r>
            <a:r>
              <a:rPr lang="en-GB" dirty="0" err="1"/>
              <a:t>miastach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grupowane</a:t>
            </a:r>
            <a:r>
              <a:rPr lang="en-GB" dirty="0"/>
              <a:t> w </a:t>
            </a:r>
            <a:r>
              <a:rPr lang="en-GB" dirty="0" err="1"/>
              <a:t>klastry</a:t>
            </a:r>
            <a:r>
              <a:rPr lang="en-GB" dirty="0"/>
              <a:t> w </a:t>
            </a:r>
            <a:r>
              <a:rPr lang="en-GB" dirty="0" err="1"/>
              <a:t>zależności</a:t>
            </a:r>
            <a:r>
              <a:rPr lang="en-GB" dirty="0"/>
              <a:t> od </a:t>
            </a:r>
            <a:r>
              <a:rPr lang="en-GB" dirty="0" err="1"/>
              <a:t>dominujących</a:t>
            </a:r>
            <a:r>
              <a:rPr lang="en-GB" dirty="0"/>
              <a:t> </a:t>
            </a:r>
            <a:r>
              <a:rPr lang="en-GB" dirty="0" err="1"/>
              <a:t>zanieczyszczeń</a:t>
            </a:r>
            <a:r>
              <a:rPr lang="en-GB" dirty="0"/>
              <a:t>, </a:t>
            </a:r>
            <a:r>
              <a:rPr lang="en-GB" dirty="0" err="1"/>
              <a:t>takich</a:t>
            </a:r>
            <a:r>
              <a:rPr lang="en-GB" dirty="0"/>
              <a:t> jak </a:t>
            </a:r>
            <a:r>
              <a:rPr lang="en-GB" dirty="0" err="1"/>
              <a:t>pyły</a:t>
            </a:r>
            <a:r>
              <a:rPr lang="en-GB" dirty="0"/>
              <a:t> </a:t>
            </a:r>
            <a:r>
              <a:rPr lang="en-GB" dirty="0" err="1"/>
              <a:t>zawieszone</a:t>
            </a:r>
            <a:r>
              <a:rPr lang="en-GB" dirty="0"/>
              <a:t> (PM2.5), NO2,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metan</a:t>
            </a:r>
            <a:r>
              <a:rPr lang="en-GB" dirty="0"/>
              <a:t> (CH4).</a:t>
            </a:r>
          </a:p>
          <a:p>
            <a:pPr marL="0" indent="0">
              <a:buNone/>
            </a:pP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wykazać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 </a:t>
            </a:r>
            <a:r>
              <a:rPr lang="en-GB" dirty="0" err="1"/>
              <a:t>określonych</a:t>
            </a:r>
            <a:r>
              <a:rPr lang="en-GB" dirty="0"/>
              <a:t> </a:t>
            </a:r>
            <a:r>
              <a:rPr lang="en-GB" dirty="0" err="1"/>
              <a:t>porach</a:t>
            </a:r>
            <a:r>
              <a:rPr lang="en-GB" dirty="0"/>
              <a:t> </a:t>
            </a:r>
            <a:r>
              <a:rPr lang="en-GB" dirty="0" err="1"/>
              <a:t>dnia</a:t>
            </a:r>
            <a:r>
              <a:rPr lang="en-GB" dirty="0"/>
              <a:t> </a:t>
            </a:r>
            <a:r>
              <a:rPr lang="en-GB" dirty="0" err="1"/>
              <a:t>dominują</a:t>
            </a:r>
            <a:r>
              <a:rPr lang="en-GB" dirty="0"/>
              <a:t> </a:t>
            </a:r>
            <a:r>
              <a:rPr lang="en-GB" dirty="0" err="1"/>
              <a:t>zanieczyszczenia</a:t>
            </a:r>
            <a:r>
              <a:rPr lang="en-GB" dirty="0"/>
              <a:t> </a:t>
            </a:r>
            <a:r>
              <a:rPr lang="en-GB" dirty="0" err="1"/>
              <a:t>związane</a:t>
            </a:r>
            <a:r>
              <a:rPr lang="en-GB" dirty="0"/>
              <a:t> z </a:t>
            </a:r>
            <a:r>
              <a:rPr lang="en-GB" dirty="0" err="1"/>
              <a:t>ruchem</a:t>
            </a:r>
            <a:r>
              <a:rPr lang="en-GB" dirty="0"/>
              <a:t> </a:t>
            </a:r>
            <a:r>
              <a:rPr lang="en-GB" dirty="0" err="1"/>
              <a:t>samochodowym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 </a:t>
            </a:r>
            <a:r>
              <a:rPr lang="en-GB" dirty="0" err="1"/>
              <a:t>sezonie</a:t>
            </a:r>
            <a:r>
              <a:rPr lang="en-GB" dirty="0"/>
              <a:t> </a:t>
            </a:r>
            <a:r>
              <a:rPr lang="en-GB" dirty="0" err="1"/>
              <a:t>zimowym</a:t>
            </a:r>
            <a:r>
              <a:rPr lang="en-GB" dirty="0"/>
              <a:t> </a:t>
            </a:r>
            <a:r>
              <a:rPr lang="en-GB" dirty="0" err="1"/>
              <a:t>pojawiają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skupiska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 </a:t>
            </a:r>
            <a:r>
              <a:rPr lang="en-GB" dirty="0" err="1"/>
              <a:t>związanych</a:t>
            </a:r>
            <a:r>
              <a:rPr lang="en-GB" dirty="0"/>
              <a:t> z </a:t>
            </a:r>
            <a:r>
              <a:rPr lang="en-GB" dirty="0" err="1"/>
              <a:t>ogrzewaniem</a:t>
            </a:r>
            <a:r>
              <a:rPr lang="en-GB" dirty="0"/>
              <a:t> </a:t>
            </a:r>
            <a:r>
              <a:rPr lang="en-GB" dirty="0" err="1"/>
              <a:t>domów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Wynik</a:t>
            </a:r>
            <a:r>
              <a:rPr lang="en-GB" b="1" dirty="0"/>
              <a:t>: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pomaga</a:t>
            </a:r>
            <a:r>
              <a:rPr lang="en-GB" dirty="0"/>
              <a:t> </a:t>
            </a:r>
            <a:r>
              <a:rPr lang="en-GB" dirty="0" err="1"/>
              <a:t>zrozumieć</a:t>
            </a:r>
            <a:r>
              <a:rPr lang="en-GB" dirty="0"/>
              <a:t> </a:t>
            </a:r>
            <a:r>
              <a:rPr lang="en-GB" dirty="0" err="1"/>
              <a:t>regionalne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czasowe</a:t>
            </a:r>
            <a:r>
              <a:rPr lang="en-GB" dirty="0"/>
              <a:t> trendy w </a:t>
            </a:r>
            <a:r>
              <a:rPr lang="en-GB" dirty="0" err="1"/>
              <a:t>zanieczyszczeniach</a:t>
            </a:r>
            <a:r>
              <a:rPr lang="en-GB" dirty="0"/>
              <a:t>, co jest </a:t>
            </a:r>
            <a:r>
              <a:rPr lang="en-GB" dirty="0" err="1"/>
              <a:t>niezbędne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tworzeniu</a:t>
            </a:r>
            <a:r>
              <a:rPr lang="en-GB" dirty="0"/>
              <a:t> </a:t>
            </a:r>
            <a:r>
              <a:rPr lang="en-GB" dirty="0" err="1"/>
              <a:t>polityki</a:t>
            </a:r>
            <a:r>
              <a:rPr lang="en-GB" dirty="0"/>
              <a:t> </a:t>
            </a:r>
            <a:r>
              <a:rPr lang="en-GB" dirty="0" err="1"/>
              <a:t>ochrony</a:t>
            </a:r>
            <a:r>
              <a:rPr lang="en-GB" dirty="0"/>
              <a:t> </a:t>
            </a:r>
            <a:r>
              <a:rPr lang="en-GB" dirty="0" err="1"/>
              <a:t>środowiska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ograniczania</a:t>
            </a:r>
            <a:r>
              <a:rPr lang="en-GB" dirty="0"/>
              <a:t> </a:t>
            </a:r>
            <a:r>
              <a:rPr lang="en-GB" dirty="0" err="1"/>
              <a:t>smogu</a:t>
            </a:r>
            <a:r>
              <a:rPr lang="en-GB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831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8020-0877-DB6E-D9C8-95FE956A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Niekonwencjonalne zastosowania: wino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9CBC-B303-2992-6D85-FBE305717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Jak </a:t>
            </a:r>
            <a:r>
              <a:rPr lang="en-GB" b="1" dirty="0" err="1"/>
              <a:t>smakować</a:t>
            </a:r>
            <a:r>
              <a:rPr lang="en-GB" b="1" dirty="0"/>
              <a:t> </a:t>
            </a:r>
            <a:r>
              <a:rPr lang="en-GB" b="1" dirty="0" err="1"/>
              <a:t>dane</a:t>
            </a:r>
            <a:r>
              <a:rPr lang="en-GB" b="1" dirty="0"/>
              <a:t>?</a:t>
            </a:r>
          </a:p>
          <a:p>
            <a:pPr lvl="1"/>
            <a:r>
              <a:rPr lang="en-GB" dirty="0"/>
              <a:t>Dane o </a:t>
            </a:r>
            <a:r>
              <a:rPr lang="en-GB" dirty="0" err="1"/>
              <a:t>winach</a:t>
            </a:r>
            <a:r>
              <a:rPr lang="en-GB" dirty="0"/>
              <a:t>, </a:t>
            </a:r>
            <a:r>
              <a:rPr lang="en-GB" dirty="0" err="1"/>
              <a:t>takie</a:t>
            </a:r>
            <a:r>
              <a:rPr lang="en-GB" dirty="0"/>
              <a:t> jak </a:t>
            </a:r>
            <a:r>
              <a:rPr lang="en-GB" dirty="0" err="1"/>
              <a:t>kwasowość</a:t>
            </a:r>
            <a:r>
              <a:rPr lang="en-GB" dirty="0"/>
              <a:t>, </a:t>
            </a:r>
            <a:r>
              <a:rPr lang="en-GB" dirty="0" err="1"/>
              <a:t>zawartość</a:t>
            </a:r>
            <a:r>
              <a:rPr lang="en-GB" dirty="0"/>
              <a:t> </a:t>
            </a:r>
            <a:r>
              <a:rPr lang="en-GB" dirty="0" err="1"/>
              <a:t>alkoholu</a:t>
            </a:r>
            <a:r>
              <a:rPr lang="en-GB" dirty="0"/>
              <a:t>, </a:t>
            </a:r>
            <a:r>
              <a:rPr lang="en-GB" dirty="0" err="1"/>
              <a:t>poziom</a:t>
            </a:r>
            <a:r>
              <a:rPr lang="en-GB" dirty="0"/>
              <a:t> </a:t>
            </a:r>
            <a:r>
              <a:rPr lang="en-GB" dirty="0" err="1"/>
              <a:t>tanin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aromaty</a:t>
            </a:r>
            <a:r>
              <a:rPr lang="en-GB" dirty="0"/>
              <a:t>, </a:t>
            </a:r>
            <a:r>
              <a:rPr lang="en-GB" dirty="0" err="1"/>
              <a:t>można</a:t>
            </a:r>
            <a:r>
              <a:rPr lang="en-GB" dirty="0"/>
              <a:t> </a:t>
            </a:r>
            <a:r>
              <a:rPr lang="en-GB" dirty="0" err="1"/>
              <a:t>grupować</a:t>
            </a:r>
            <a:r>
              <a:rPr lang="en-GB" dirty="0"/>
              <a:t> w </a:t>
            </a:r>
            <a:r>
              <a:rPr lang="en-GB" dirty="0" err="1"/>
              <a:t>klastry</a:t>
            </a:r>
            <a:r>
              <a:rPr lang="en-GB" dirty="0"/>
              <a:t> </a:t>
            </a:r>
            <a:r>
              <a:rPr lang="en-GB" dirty="0" err="1"/>
              <a:t>odpowiadające</a:t>
            </a:r>
            <a:r>
              <a:rPr lang="en-GB" dirty="0"/>
              <a:t> </a:t>
            </a:r>
            <a:r>
              <a:rPr lang="en-GB" dirty="0" err="1"/>
              <a:t>różnym</a:t>
            </a:r>
            <a:r>
              <a:rPr lang="en-GB" dirty="0"/>
              <a:t> </a:t>
            </a:r>
            <a:r>
              <a:rPr lang="en-GB" dirty="0" err="1"/>
              <a:t>profilom</a:t>
            </a:r>
            <a:r>
              <a:rPr lang="en-GB" dirty="0"/>
              <a:t> </a:t>
            </a:r>
            <a:r>
              <a:rPr lang="en-GB" dirty="0" err="1"/>
              <a:t>smakowym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Na </a:t>
            </a:r>
            <a:r>
              <a:rPr lang="en-GB" dirty="0" err="1"/>
              <a:t>przykład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grupa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reprezentować</a:t>
            </a:r>
            <a:r>
              <a:rPr lang="en-GB" dirty="0"/>
              <a:t> </a:t>
            </a:r>
            <a:r>
              <a:rPr lang="en-GB" dirty="0" err="1"/>
              <a:t>wina</a:t>
            </a:r>
            <a:r>
              <a:rPr lang="en-GB" dirty="0"/>
              <a:t> </a:t>
            </a:r>
            <a:r>
              <a:rPr lang="en-GB" dirty="0" err="1"/>
              <a:t>lekkie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owocowe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Inna – </a:t>
            </a:r>
            <a:r>
              <a:rPr lang="en-GB" dirty="0" err="1"/>
              <a:t>ciężkie</a:t>
            </a:r>
            <a:r>
              <a:rPr lang="en-GB" dirty="0"/>
              <a:t>, o </a:t>
            </a:r>
            <a:r>
              <a:rPr lang="en-GB" dirty="0" err="1"/>
              <a:t>wysokiej</a:t>
            </a:r>
            <a:r>
              <a:rPr lang="en-GB" dirty="0"/>
              <a:t> </a:t>
            </a:r>
            <a:r>
              <a:rPr lang="en-GB" dirty="0" err="1"/>
              <a:t>zawartości</a:t>
            </a:r>
            <a:r>
              <a:rPr lang="en-GB" dirty="0"/>
              <a:t> </a:t>
            </a:r>
            <a:r>
              <a:rPr lang="en-GB" dirty="0" err="1"/>
              <a:t>alkoholu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wyraźnych</a:t>
            </a:r>
            <a:r>
              <a:rPr lang="en-GB" dirty="0"/>
              <a:t> </a:t>
            </a:r>
            <a:r>
              <a:rPr lang="en-GB" dirty="0" err="1"/>
              <a:t>taninach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Praktyczne</a:t>
            </a:r>
            <a:r>
              <a:rPr lang="en-GB" b="1" dirty="0"/>
              <a:t> </a:t>
            </a:r>
            <a:r>
              <a:rPr lang="en-GB" b="1" dirty="0" err="1"/>
              <a:t>zastosowanie</a:t>
            </a:r>
            <a:r>
              <a:rPr lang="en-GB" b="1" dirty="0"/>
              <a:t>:</a:t>
            </a:r>
          </a:p>
          <a:p>
            <a:pPr marL="0" indent="0">
              <a:buNone/>
            </a:pPr>
            <a:r>
              <a:rPr lang="en-GB" dirty="0" err="1"/>
              <a:t>Winiarze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używać</a:t>
            </a:r>
            <a:r>
              <a:rPr lang="en-GB" dirty="0"/>
              <a:t> </a:t>
            </a:r>
            <a:r>
              <a:rPr lang="en-GB" dirty="0" err="1"/>
              <a:t>klasteryzacji</a:t>
            </a:r>
            <a:r>
              <a:rPr lang="en-GB" dirty="0"/>
              <a:t> do </a:t>
            </a:r>
            <a:r>
              <a:rPr lang="en-GB" dirty="0" err="1"/>
              <a:t>klasyfikowania</a:t>
            </a:r>
            <a:r>
              <a:rPr lang="en-GB" dirty="0"/>
              <a:t> </a:t>
            </a:r>
            <a:r>
              <a:rPr lang="en-GB" dirty="0" err="1"/>
              <a:t>swoich</a:t>
            </a:r>
            <a:r>
              <a:rPr lang="en-GB" dirty="0"/>
              <a:t> </a:t>
            </a:r>
            <a:r>
              <a:rPr lang="en-GB" dirty="0" err="1"/>
              <a:t>produktów</a:t>
            </a:r>
            <a:r>
              <a:rPr lang="en-GB" dirty="0"/>
              <a:t>, a </a:t>
            </a:r>
            <a:r>
              <a:rPr lang="en-GB" dirty="0" err="1"/>
              <a:t>sommelierzy</a:t>
            </a:r>
            <a:r>
              <a:rPr lang="en-GB" dirty="0"/>
              <a:t> do </a:t>
            </a:r>
            <a:r>
              <a:rPr lang="en-GB" dirty="0" err="1"/>
              <a:t>rekomendacji</a:t>
            </a:r>
            <a:r>
              <a:rPr lang="en-GB" dirty="0"/>
              <a:t> win </a:t>
            </a:r>
            <a:r>
              <a:rPr lang="en-GB" dirty="0" err="1"/>
              <a:t>klientom</a:t>
            </a:r>
            <a:r>
              <a:rPr lang="en-GB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3658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E51A-AC11-331B-8D36-1F58CF56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Biologia – grupowanie genów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B467-B235-F2BA-B371-FEBE53163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O co </a:t>
            </a:r>
            <a:r>
              <a:rPr lang="en-GB" b="1" dirty="0" err="1"/>
              <a:t>chodzi</a:t>
            </a:r>
            <a:r>
              <a:rPr lang="en-GB" b="1" dirty="0"/>
              <a:t>?</a:t>
            </a:r>
          </a:p>
          <a:p>
            <a:pPr marL="0" indent="0">
              <a:buNone/>
            </a:pPr>
            <a:r>
              <a:rPr lang="en-GB" dirty="0" err="1"/>
              <a:t>Geny</a:t>
            </a:r>
            <a:r>
              <a:rPr lang="en-GB" dirty="0"/>
              <a:t> </a:t>
            </a:r>
            <a:r>
              <a:rPr lang="en-GB" dirty="0" err="1"/>
              <a:t>mają</a:t>
            </a:r>
            <a:r>
              <a:rPr lang="en-GB" dirty="0"/>
              <a:t> </a:t>
            </a:r>
            <a:r>
              <a:rPr lang="en-GB" dirty="0" err="1"/>
              <a:t>swoje</a:t>
            </a:r>
            <a:r>
              <a:rPr lang="en-GB" dirty="0"/>
              <a:t> </a:t>
            </a:r>
            <a:r>
              <a:rPr lang="en-GB" dirty="0" err="1"/>
              <a:t>funkcje</a:t>
            </a:r>
            <a:r>
              <a:rPr lang="en-GB" dirty="0"/>
              <a:t>, a ich </a:t>
            </a:r>
            <a:r>
              <a:rPr lang="en-GB" dirty="0" err="1"/>
              <a:t>ekspresja</a:t>
            </a:r>
            <a:r>
              <a:rPr lang="en-GB" dirty="0"/>
              <a:t> </a:t>
            </a:r>
            <a:r>
              <a:rPr lang="en-GB" dirty="0" err="1"/>
              <a:t>zależy</a:t>
            </a:r>
            <a:r>
              <a:rPr lang="en-GB" dirty="0"/>
              <a:t> od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czynników</a:t>
            </a:r>
            <a:r>
              <a:rPr lang="en-GB" dirty="0"/>
              <a:t>.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grupować</a:t>
            </a:r>
            <a:r>
              <a:rPr lang="en-GB" dirty="0"/>
              <a:t> </a:t>
            </a:r>
            <a:r>
              <a:rPr lang="en-GB" dirty="0" err="1"/>
              <a:t>geny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mają</a:t>
            </a:r>
            <a:r>
              <a:rPr lang="en-GB" dirty="0"/>
              <a:t> </a:t>
            </a:r>
            <a:r>
              <a:rPr lang="en-GB" dirty="0" err="1"/>
              <a:t>podobne</a:t>
            </a:r>
            <a:r>
              <a:rPr lang="en-GB" dirty="0"/>
              <a:t> </a:t>
            </a:r>
            <a:r>
              <a:rPr lang="en-GB" dirty="0" err="1"/>
              <a:t>wzorce</a:t>
            </a:r>
            <a:r>
              <a:rPr lang="en-GB" dirty="0"/>
              <a:t> </a:t>
            </a:r>
            <a:r>
              <a:rPr lang="en-GB" dirty="0" err="1"/>
              <a:t>ekspresji</a:t>
            </a:r>
            <a:r>
              <a:rPr lang="en-GB" dirty="0"/>
              <a:t> w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warunkach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Przykład</a:t>
            </a:r>
            <a:r>
              <a:rPr lang="en-GB" b="1" dirty="0"/>
              <a:t>:</a:t>
            </a:r>
          </a:p>
          <a:p>
            <a:pPr marL="0" indent="0">
              <a:buNone/>
            </a:pPr>
            <a:r>
              <a:rPr lang="en-GB" dirty="0"/>
              <a:t>Analiza </a:t>
            </a:r>
            <a:r>
              <a:rPr lang="en-GB" dirty="0" err="1"/>
              <a:t>genów</a:t>
            </a:r>
            <a:r>
              <a:rPr lang="en-GB" dirty="0"/>
              <a:t> w </a:t>
            </a:r>
            <a:r>
              <a:rPr lang="en-GB" dirty="0" err="1"/>
              <a:t>eksperymentach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chorobami</a:t>
            </a:r>
            <a:r>
              <a:rPr lang="en-GB" dirty="0"/>
              <a:t>, </a:t>
            </a:r>
            <a:r>
              <a:rPr lang="en-GB" dirty="0" err="1"/>
              <a:t>takich</a:t>
            </a:r>
            <a:r>
              <a:rPr lang="en-GB" dirty="0"/>
              <a:t> jak </a:t>
            </a:r>
            <a:r>
              <a:rPr lang="en-GB" dirty="0" err="1"/>
              <a:t>rak</a:t>
            </a:r>
            <a:r>
              <a:rPr lang="en-GB" dirty="0"/>
              <a:t>,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wykazać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pewne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 </a:t>
            </a:r>
            <a:r>
              <a:rPr lang="en-GB" dirty="0" err="1"/>
              <a:t>genów</a:t>
            </a:r>
            <a:r>
              <a:rPr lang="en-GB" dirty="0"/>
              <a:t> </a:t>
            </a:r>
            <a:r>
              <a:rPr lang="en-GB" dirty="0" err="1"/>
              <a:t>działają</a:t>
            </a:r>
            <a:r>
              <a:rPr lang="en-GB" dirty="0"/>
              <a:t> </a:t>
            </a:r>
            <a:r>
              <a:rPr lang="en-GB" dirty="0" err="1"/>
              <a:t>wspólnie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Efekt</a:t>
            </a:r>
            <a:r>
              <a:rPr lang="en-GB" b="1" dirty="0"/>
              <a:t>:</a:t>
            </a:r>
          </a:p>
          <a:p>
            <a:pPr marL="0" indent="0">
              <a:buNone/>
            </a:pPr>
            <a:r>
              <a:rPr lang="en-GB" dirty="0" err="1"/>
              <a:t>Zrozumienie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geny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kluczowe</a:t>
            </a:r>
            <a:r>
              <a:rPr lang="en-GB" dirty="0"/>
              <a:t> w </a:t>
            </a:r>
            <a:r>
              <a:rPr lang="en-GB" dirty="0" err="1"/>
              <a:t>danym</a:t>
            </a:r>
            <a:r>
              <a:rPr lang="en-GB" dirty="0"/>
              <a:t> </a:t>
            </a:r>
            <a:r>
              <a:rPr lang="en-GB" dirty="0" err="1"/>
              <a:t>procesie</a:t>
            </a:r>
            <a:r>
              <a:rPr lang="en-GB" dirty="0"/>
              <a:t> </a:t>
            </a:r>
            <a:r>
              <a:rPr lang="en-GB" dirty="0" err="1"/>
              <a:t>biologicznym</a:t>
            </a:r>
            <a:r>
              <a:rPr lang="en-GB" dirty="0"/>
              <a:t>, </a:t>
            </a:r>
            <a:r>
              <a:rPr lang="en-GB" dirty="0" err="1"/>
              <a:t>pomaga</a:t>
            </a:r>
            <a:r>
              <a:rPr lang="en-GB" dirty="0"/>
              <a:t> w </a:t>
            </a:r>
            <a:r>
              <a:rPr lang="en-GB" dirty="0" err="1"/>
              <a:t>opracowaniu</a:t>
            </a:r>
            <a:r>
              <a:rPr lang="en-GB" dirty="0"/>
              <a:t> </a:t>
            </a:r>
            <a:r>
              <a:rPr lang="en-GB" dirty="0" err="1"/>
              <a:t>terapii</a:t>
            </a:r>
            <a:r>
              <a:rPr lang="en-GB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4879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01B9-16F0-B043-649A-EC9F12F1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Astronomia – grupowanie gwiazd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D534-EB82-63A0-477A-F64D4DED1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 </a:t>
            </a:r>
            <a:r>
              <a:rPr lang="en-GB" dirty="0" err="1"/>
              <a:t>przestrzeni</a:t>
            </a:r>
            <a:r>
              <a:rPr lang="en-GB" dirty="0"/>
              <a:t> </a:t>
            </a:r>
            <a:r>
              <a:rPr lang="en-GB" dirty="0" err="1"/>
              <a:t>kosmicznej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o </a:t>
            </a:r>
            <a:r>
              <a:rPr lang="en-GB" dirty="0" err="1"/>
              <a:t>gwiazdach</a:t>
            </a:r>
            <a:r>
              <a:rPr lang="en-GB" dirty="0"/>
              <a:t> </a:t>
            </a:r>
            <a:r>
              <a:rPr lang="en-GB" dirty="0" err="1"/>
              <a:t>obejmują</a:t>
            </a:r>
            <a:r>
              <a:rPr lang="en-GB" dirty="0"/>
              <a:t> ich </a:t>
            </a:r>
            <a:r>
              <a:rPr lang="en-GB" dirty="0" err="1"/>
              <a:t>masę</a:t>
            </a:r>
            <a:r>
              <a:rPr lang="en-GB" dirty="0"/>
              <a:t>, </a:t>
            </a:r>
            <a:r>
              <a:rPr lang="en-GB" dirty="0" err="1"/>
              <a:t>temperaturę</a:t>
            </a:r>
            <a:r>
              <a:rPr lang="en-GB" dirty="0"/>
              <a:t>, </a:t>
            </a:r>
            <a:r>
              <a:rPr lang="en-GB" dirty="0" err="1"/>
              <a:t>jasność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skład</a:t>
            </a:r>
            <a:r>
              <a:rPr lang="en-GB" dirty="0"/>
              <a:t> </a:t>
            </a:r>
            <a:r>
              <a:rPr lang="en-GB" dirty="0" err="1"/>
              <a:t>chemiczny</a:t>
            </a:r>
            <a:r>
              <a:rPr lang="en-GB" dirty="0"/>
              <a:t>.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pomaga</a:t>
            </a:r>
            <a:r>
              <a:rPr lang="en-GB" dirty="0"/>
              <a:t> </a:t>
            </a:r>
            <a:r>
              <a:rPr lang="en-GB" dirty="0" err="1"/>
              <a:t>astronomom</a:t>
            </a:r>
            <a:r>
              <a:rPr lang="en-GB" dirty="0"/>
              <a:t> </a:t>
            </a:r>
            <a:r>
              <a:rPr lang="en-GB" dirty="0" err="1"/>
              <a:t>klasyfikować</a:t>
            </a:r>
            <a:r>
              <a:rPr lang="en-GB" dirty="0"/>
              <a:t> </a:t>
            </a:r>
            <a:r>
              <a:rPr lang="en-GB" dirty="0" err="1"/>
              <a:t>gwiazdy</a:t>
            </a:r>
            <a:r>
              <a:rPr lang="en-GB" dirty="0"/>
              <a:t> </a:t>
            </a:r>
            <a:r>
              <a:rPr lang="en-GB" dirty="0" err="1"/>
              <a:t>według</a:t>
            </a:r>
            <a:r>
              <a:rPr lang="en-GB" dirty="0"/>
              <a:t> ich </a:t>
            </a:r>
            <a:r>
              <a:rPr lang="en-GB" dirty="0" err="1"/>
              <a:t>właściwości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Przykład</a:t>
            </a:r>
            <a:r>
              <a:rPr lang="en-GB" b="1" dirty="0"/>
              <a:t>:</a:t>
            </a:r>
          </a:p>
          <a:p>
            <a:pPr marL="0" indent="0">
              <a:buNone/>
            </a:pPr>
            <a:r>
              <a:rPr lang="en-GB" dirty="0" err="1"/>
              <a:t>Gwiazdy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podzielone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klastry</a:t>
            </a:r>
            <a:r>
              <a:rPr lang="en-GB" dirty="0"/>
              <a:t>, </a:t>
            </a:r>
            <a:r>
              <a:rPr lang="en-GB" dirty="0" err="1"/>
              <a:t>takie</a:t>
            </a:r>
            <a:r>
              <a:rPr lang="en-GB" dirty="0"/>
              <a:t> jak </a:t>
            </a:r>
            <a:r>
              <a:rPr lang="en-GB" dirty="0" err="1"/>
              <a:t>gwiazdy</a:t>
            </a:r>
            <a:r>
              <a:rPr lang="en-GB" dirty="0"/>
              <a:t> </a:t>
            </a:r>
            <a:r>
              <a:rPr lang="en-GB" dirty="0" err="1"/>
              <a:t>młode</a:t>
            </a:r>
            <a:r>
              <a:rPr lang="en-GB" dirty="0"/>
              <a:t>, </a:t>
            </a:r>
            <a:r>
              <a:rPr lang="en-GB" dirty="0" err="1"/>
              <a:t>gwiazdy</a:t>
            </a:r>
            <a:r>
              <a:rPr lang="en-GB" dirty="0"/>
              <a:t> w stadium </a:t>
            </a:r>
            <a:r>
              <a:rPr lang="en-GB" dirty="0" err="1"/>
              <a:t>czerwonego</a:t>
            </a:r>
            <a:r>
              <a:rPr lang="en-GB" dirty="0"/>
              <a:t> </a:t>
            </a:r>
            <a:r>
              <a:rPr lang="en-GB" dirty="0" err="1"/>
              <a:t>olbrzyma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białe</a:t>
            </a:r>
            <a:r>
              <a:rPr lang="en-GB" dirty="0"/>
              <a:t> </a:t>
            </a:r>
            <a:r>
              <a:rPr lang="en-GB" dirty="0" err="1"/>
              <a:t>karły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Ciekawostka</a:t>
            </a:r>
            <a:endParaRPr lang="en-GB" b="1" dirty="0"/>
          </a:p>
          <a:p>
            <a:pPr marL="0" indent="0">
              <a:buNone/>
            </a:pPr>
            <a:r>
              <a:rPr lang="en-GB" dirty="0" err="1"/>
              <a:t>Dzięki</a:t>
            </a:r>
            <a:r>
              <a:rPr lang="en-GB" dirty="0"/>
              <a:t> </a:t>
            </a:r>
            <a:r>
              <a:rPr lang="en-GB" dirty="0" err="1"/>
              <a:t>klasteryzacji</a:t>
            </a:r>
            <a:r>
              <a:rPr lang="en-GB" dirty="0"/>
              <a:t> </a:t>
            </a:r>
            <a:r>
              <a:rPr lang="en-GB" dirty="0" err="1"/>
              <a:t>odkryto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niektóre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 </a:t>
            </a:r>
            <a:r>
              <a:rPr lang="en-GB" dirty="0" err="1"/>
              <a:t>gwiazd</a:t>
            </a:r>
            <a:r>
              <a:rPr lang="en-GB" dirty="0"/>
              <a:t> </a:t>
            </a:r>
            <a:r>
              <a:rPr lang="en-GB" dirty="0" err="1"/>
              <a:t>mają</a:t>
            </a:r>
            <a:r>
              <a:rPr lang="en-GB" dirty="0"/>
              <a:t> </a:t>
            </a:r>
            <a:r>
              <a:rPr lang="en-GB" dirty="0" err="1"/>
              <a:t>wspólną</a:t>
            </a:r>
            <a:r>
              <a:rPr lang="en-GB" dirty="0"/>
              <a:t> </a:t>
            </a:r>
            <a:r>
              <a:rPr lang="en-GB" dirty="0" err="1"/>
              <a:t>historię</a:t>
            </a:r>
            <a:r>
              <a:rPr lang="en-GB" dirty="0"/>
              <a:t> – np. </a:t>
            </a:r>
            <a:r>
              <a:rPr lang="en-GB" dirty="0" err="1"/>
              <a:t>powstały</a:t>
            </a:r>
            <a:r>
              <a:rPr lang="en-GB" dirty="0"/>
              <a:t> z </a:t>
            </a:r>
            <a:r>
              <a:rPr lang="en-GB" dirty="0" err="1"/>
              <a:t>tego</a:t>
            </a:r>
            <a:r>
              <a:rPr lang="en-GB" dirty="0"/>
              <a:t> </a:t>
            </a:r>
            <a:r>
              <a:rPr lang="en-GB" dirty="0" err="1"/>
              <a:t>samego</a:t>
            </a:r>
            <a:r>
              <a:rPr lang="en-GB" dirty="0"/>
              <a:t> </a:t>
            </a:r>
            <a:r>
              <a:rPr lang="en-GB" dirty="0" err="1"/>
              <a:t>obłoku</a:t>
            </a:r>
            <a:r>
              <a:rPr lang="en-GB" dirty="0"/>
              <a:t> </a:t>
            </a:r>
            <a:r>
              <a:rPr lang="en-GB" dirty="0" err="1"/>
              <a:t>gazowego</a:t>
            </a:r>
            <a:r>
              <a:rPr lang="en-GB" dirty="0"/>
              <a:t> </a:t>
            </a:r>
            <a:r>
              <a:rPr lang="en-GB" dirty="0" err="1"/>
              <a:t>miliardy</a:t>
            </a:r>
            <a:r>
              <a:rPr lang="en-GB" dirty="0"/>
              <a:t> </a:t>
            </a:r>
            <a:r>
              <a:rPr lang="en-GB" dirty="0" err="1"/>
              <a:t>lat</a:t>
            </a:r>
            <a:r>
              <a:rPr lang="en-GB" dirty="0"/>
              <a:t> </a:t>
            </a:r>
            <a:r>
              <a:rPr lang="en-GB" dirty="0" err="1"/>
              <a:t>temu</a:t>
            </a:r>
            <a:r>
              <a:rPr lang="en-GB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2343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680D-C48B-BE9E-6A06-AC2E40FB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Początki klasteryzacji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C902-24E1-4041-86FA-2C3B81B7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Lata 60. – jak to </a:t>
            </a:r>
            <a:r>
              <a:rPr lang="en-GB" b="1" dirty="0" err="1"/>
              <a:t>się</a:t>
            </a:r>
            <a:r>
              <a:rPr lang="en-GB" b="1" dirty="0"/>
              <a:t> </a:t>
            </a:r>
            <a:r>
              <a:rPr lang="en-GB" b="1" dirty="0" err="1"/>
              <a:t>zaczęło</a:t>
            </a:r>
            <a:r>
              <a:rPr lang="en-GB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Pionierzy</a:t>
            </a:r>
            <a:r>
              <a:rPr lang="en-GB" dirty="0"/>
              <a:t> </a:t>
            </a:r>
            <a:r>
              <a:rPr lang="en-GB" dirty="0" err="1"/>
              <a:t>klasteryzacji</a:t>
            </a:r>
            <a:r>
              <a:rPr lang="en-GB" dirty="0"/>
              <a:t>, </a:t>
            </a:r>
            <a:r>
              <a:rPr lang="en-GB" dirty="0" err="1"/>
              <a:t>zanim</a:t>
            </a:r>
            <a:r>
              <a:rPr lang="en-GB" dirty="0"/>
              <a:t> </a:t>
            </a:r>
            <a:r>
              <a:rPr lang="en-GB" dirty="0" err="1"/>
              <a:t>powstały</a:t>
            </a:r>
            <a:r>
              <a:rPr lang="en-GB" dirty="0"/>
              <a:t> </a:t>
            </a:r>
            <a:r>
              <a:rPr lang="en-GB" dirty="0" err="1"/>
              <a:t>komputery</a:t>
            </a:r>
            <a:r>
              <a:rPr lang="en-GB" dirty="0"/>
              <a:t>, </a:t>
            </a:r>
            <a:r>
              <a:rPr lang="en-GB" dirty="0" err="1"/>
              <a:t>musieli</a:t>
            </a:r>
            <a:r>
              <a:rPr lang="en-GB" dirty="0"/>
              <a:t> </a:t>
            </a:r>
            <a:r>
              <a:rPr lang="en-GB" dirty="0" err="1"/>
              <a:t>wykonywać</a:t>
            </a:r>
            <a:r>
              <a:rPr lang="en-GB" dirty="0"/>
              <a:t> </a:t>
            </a:r>
            <a:r>
              <a:rPr lang="en-GB" dirty="0" err="1"/>
              <a:t>swoje</a:t>
            </a:r>
            <a:r>
              <a:rPr lang="en-GB" dirty="0"/>
              <a:t> </a:t>
            </a:r>
            <a:r>
              <a:rPr lang="en-GB" dirty="0" err="1"/>
              <a:t>analizy</a:t>
            </a:r>
            <a:r>
              <a:rPr lang="en-GB" dirty="0"/>
              <a:t> </a:t>
            </a:r>
            <a:r>
              <a:rPr lang="en-GB" dirty="0" err="1"/>
              <a:t>ręcznie</a:t>
            </a:r>
            <a:r>
              <a:rPr lang="en-GB" dirty="0"/>
              <a:t>! </a:t>
            </a:r>
            <a:r>
              <a:rPr lang="en-GB" dirty="0" err="1"/>
              <a:t>Prace</a:t>
            </a:r>
            <a:r>
              <a:rPr lang="en-GB" dirty="0"/>
              <a:t> </a:t>
            </a:r>
            <a:r>
              <a:rPr lang="en-GB" dirty="0" err="1"/>
              <a:t>polegały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rysowaniu</a:t>
            </a:r>
            <a:r>
              <a:rPr lang="en-GB" dirty="0"/>
              <a:t> </a:t>
            </a:r>
            <a:r>
              <a:rPr lang="en-GB" dirty="0" err="1"/>
              <a:t>diagramów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porównywaniu</a:t>
            </a:r>
            <a:r>
              <a:rPr lang="en-GB" dirty="0"/>
              <a:t> </a:t>
            </a:r>
            <a:r>
              <a:rPr lang="en-GB" dirty="0" err="1"/>
              <a:t>odległości</a:t>
            </a:r>
            <a:r>
              <a:rPr lang="en-GB" dirty="0"/>
              <a:t> </a:t>
            </a:r>
            <a:r>
              <a:rPr lang="en-GB" dirty="0" err="1"/>
              <a:t>między</a:t>
            </a:r>
            <a:r>
              <a:rPr lang="en-GB" dirty="0"/>
              <a:t> </a:t>
            </a:r>
            <a:r>
              <a:rPr lang="en-GB" dirty="0" err="1"/>
              <a:t>punktami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papierze</a:t>
            </a:r>
            <a:r>
              <a:rPr lang="en-GB" dirty="0"/>
              <a:t> </a:t>
            </a:r>
            <a:r>
              <a:rPr lang="en-GB" dirty="0" err="1"/>
              <a:t>milimetrowym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Współczesne</a:t>
            </a:r>
            <a:r>
              <a:rPr lang="en-GB" dirty="0"/>
              <a:t> </a:t>
            </a:r>
            <a:r>
              <a:rPr lang="en-GB" dirty="0" err="1"/>
              <a:t>algorytmy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przetwarzają</a:t>
            </a:r>
            <a:r>
              <a:rPr lang="en-GB" dirty="0"/>
              <a:t> </a:t>
            </a:r>
            <a:r>
              <a:rPr lang="en-GB" dirty="0" err="1"/>
              <a:t>miliony</a:t>
            </a:r>
            <a:r>
              <a:rPr lang="en-GB" dirty="0"/>
              <a:t> </a:t>
            </a:r>
            <a:r>
              <a:rPr lang="en-GB" dirty="0" err="1"/>
              <a:t>punktów</a:t>
            </a:r>
            <a:r>
              <a:rPr lang="en-GB" dirty="0"/>
              <a:t> w </a:t>
            </a:r>
            <a:r>
              <a:rPr lang="en-GB" dirty="0" err="1"/>
              <a:t>ciągu</a:t>
            </a:r>
            <a:r>
              <a:rPr lang="en-GB" dirty="0"/>
              <a:t> </a:t>
            </a:r>
            <a:r>
              <a:rPr lang="en-GB" dirty="0" err="1"/>
              <a:t>sekund</a:t>
            </a:r>
            <a:r>
              <a:rPr lang="en-GB" dirty="0"/>
              <a:t>, </a:t>
            </a:r>
            <a:r>
              <a:rPr lang="en-GB" dirty="0" err="1"/>
              <a:t>wyewoluowały</a:t>
            </a:r>
            <a:r>
              <a:rPr lang="en-GB" dirty="0"/>
              <a:t> z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pierwszych</a:t>
            </a:r>
            <a:r>
              <a:rPr lang="en-GB" dirty="0"/>
              <a:t> </a:t>
            </a:r>
            <a:r>
              <a:rPr lang="en-GB" dirty="0" err="1"/>
              <a:t>ręcznych</a:t>
            </a:r>
            <a:r>
              <a:rPr lang="en-GB" dirty="0"/>
              <a:t> </a:t>
            </a:r>
            <a:r>
              <a:rPr lang="en-GB" dirty="0" err="1"/>
              <a:t>metod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Przykład</a:t>
            </a:r>
            <a:r>
              <a:rPr lang="en-GB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Pierwsze</a:t>
            </a:r>
            <a:r>
              <a:rPr lang="en-GB" dirty="0"/>
              <a:t> </a:t>
            </a:r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klasteryzacyjne</a:t>
            </a:r>
            <a:r>
              <a:rPr lang="en-GB" dirty="0"/>
              <a:t> </a:t>
            </a:r>
            <a:r>
              <a:rPr lang="en-GB" dirty="0" err="1"/>
              <a:t>zostały</a:t>
            </a:r>
            <a:r>
              <a:rPr lang="en-GB" dirty="0"/>
              <a:t> </a:t>
            </a:r>
            <a:r>
              <a:rPr lang="en-GB" dirty="0" err="1"/>
              <a:t>stworzone</a:t>
            </a:r>
            <a:r>
              <a:rPr lang="en-GB" dirty="0"/>
              <a:t> w </a:t>
            </a:r>
            <a:r>
              <a:rPr lang="en-GB" dirty="0" err="1"/>
              <a:t>celu</a:t>
            </a:r>
            <a:r>
              <a:rPr lang="en-GB" dirty="0"/>
              <a:t> </a:t>
            </a:r>
            <a:r>
              <a:rPr lang="en-GB" dirty="0" err="1"/>
              <a:t>analizy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medycznych</a:t>
            </a:r>
            <a:r>
              <a:rPr lang="en-GB" dirty="0"/>
              <a:t>, aby </a:t>
            </a:r>
            <a:r>
              <a:rPr lang="en-GB" dirty="0" err="1"/>
              <a:t>lepiej</a:t>
            </a:r>
            <a:r>
              <a:rPr lang="en-GB" dirty="0"/>
              <a:t> </a:t>
            </a:r>
            <a:r>
              <a:rPr lang="en-GB" dirty="0" err="1"/>
              <a:t>zrozumieć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 </a:t>
            </a:r>
            <a:r>
              <a:rPr lang="en-GB" dirty="0" err="1"/>
              <a:t>pacjentów</a:t>
            </a:r>
            <a:r>
              <a:rPr lang="en-GB" dirty="0"/>
              <a:t> z </a:t>
            </a:r>
            <a:r>
              <a:rPr lang="en-GB" dirty="0" err="1"/>
              <a:t>podobnymi</a:t>
            </a:r>
            <a:r>
              <a:rPr lang="en-GB" dirty="0"/>
              <a:t> </a:t>
            </a:r>
            <a:r>
              <a:rPr lang="en-GB" dirty="0" err="1"/>
              <a:t>objawami</a:t>
            </a:r>
            <a:r>
              <a:rPr lang="en-GB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0939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1174-DD6D-605C-94B4-9468B0B4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D26B-A6FC-319E-17A4-8EA486B44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Obecnie</a:t>
            </a:r>
            <a:r>
              <a:rPr lang="en-GB" dirty="0"/>
              <a:t>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znajduje</a:t>
            </a:r>
            <a:r>
              <a:rPr lang="en-GB" dirty="0"/>
              <a:t> </a:t>
            </a:r>
            <a:r>
              <a:rPr lang="en-GB" dirty="0" err="1"/>
              <a:t>zastosowanie</a:t>
            </a:r>
            <a:r>
              <a:rPr lang="en-GB" dirty="0"/>
              <a:t> </a:t>
            </a:r>
            <a:r>
              <a:rPr lang="en-GB" dirty="0" err="1"/>
              <a:t>nawet</a:t>
            </a:r>
            <a:r>
              <a:rPr lang="en-GB" dirty="0"/>
              <a:t> w </a:t>
            </a:r>
            <a:r>
              <a:rPr lang="en-GB" dirty="0" err="1"/>
              <a:t>takich</a:t>
            </a:r>
            <a:r>
              <a:rPr lang="en-GB" dirty="0"/>
              <a:t> </a:t>
            </a:r>
            <a:r>
              <a:rPr lang="en-GB" dirty="0" err="1"/>
              <a:t>dziedzinach</a:t>
            </a:r>
            <a:r>
              <a:rPr lang="en-GB" dirty="0"/>
              <a:t> jak </a:t>
            </a:r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sztuki</a:t>
            </a:r>
            <a:r>
              <a:rPr lang="en-GB" dirty="0"/>
              <a:t>. </a:t>
            </a:r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grupują</a:t>
            </a:r>
            <a:r>
              <a:rPr lang="en-GB" dirty="0"/>
              <a:t> </a:t>
            </a:r>
            <a:r>
              <a:rPr lang="en-GB" dirty="0" err="1"/>
              <a:t>obrazy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stylu</a:t>
            </a:r>
            <a:r>
              <a:rPr lang="en-GB" dirty="0"/>
              <a:t>, </a:t>
            </a:r>
            <a:r>
              <a:rPr lang="en-GB" dirty="0" err="1"/>
              <a:t>epoki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palety</a:t>
            </a:r>
            <a:r>
              <a:rPr lang="en-GB" dirty="0"/>
              <a:t> </a:t>
            </a:r>
            <a:r>
              <a:rPr lang="en-GB" dirty="0" err="1"/>
              <a:t>kolorów</a:t>
            </a:r>
            <a:r>
              <a:rPr lang="en-GB" dirty="0"/>
              <a:t>, </a:t>
            </a:r>
            <a:r>
              <a:rPr lang="en-GB" dirty="0" err="1"/>
              <a:t>pomagając</a:t>
            </a:r>
            <a:r>
              <a:rPr lang="en-GB" dirty="0"/>
              <a:t> w </a:t>
            </a:r>
            <a:r>
              <a:rPr lang="en-GB" dirty="0" err="1"/>
              <a:t>klasyfikacji</a:t>
            </a:r>
            <a:r>
              <a:rPr lang="en-GB" dirty="0"/>
              <a:t> </a:t>
            </a:r>
            <a:r>
              <a:rPr lang="en-GB" dirty="0" err="1"/>
              <a:t>dzieł</a:t>
            </a:r>
            <a:r>
              <a:rPr lang="en-GB" dirty="0"/>
              <a:t> </a:t>
            </a:r>
            <a:r>
              <a:rPr lang="en-GB" dirty="0" err="1"/>
              <a:t>nieznanych</a:t>
            </a:r>
            <a:r>
              <a:rPr lang="en-GB" dirty="0"/>
              <a:t> </a:t>
            </a:r>
            <a:r>
              <a:rPr lang="en-GB" dirty="0" err="1"/>
              <a:t>artystów</a:t>
            </a:r>
            <a:r>
              <a:rPr lang="en-GB" dirty="0"/>
              <a:t>.</a:t>
            </a:r>
          </a:p>
          <a:p>
            <a:r>
              <a:rPr lang="pl-PL" dirty="0"/>
              <a:t>Takie algorytmy mogą też pomóc w odkrywaniu nieznanych dzieł znanych malarzy</a:t>
            </a:r>
          </a:p>
          <a:p>
            <a:r>
              <a:rPr lang="pl-PL" dirty="0"/>
              <a:t>Algorytmy </a:t>
            </a:r>
            <a:r>
              <a:rPr lang="pl-PL" dirty="0" err="1"/>
              <a:t>klasteryzacyjne</a:t>
            </a:r>
            <a:r>
              <a:rPr lang="pl-PL" dirty="0"/>
              <a:t> mogą pomóc w wykrywaniu falsyfikatów zegarków, dzieł, książek.</a:t>
            </a:r>
          </a:p>
        </p:txBody>
      </p:sp>
    </p:spTree>
    <p:extLst>
      <p:ext uri="{BB962C8B-B14F-4D97-AF65-F5344CB8AC3E}">
        <p14:creationId xmlns:p14="http://schemas.microsoft.com/office/powerpoint/2010/main" val="908100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917F-9C26-BFDF-C999-96A3B1D3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A2296-F42F-436A-1CE5-AB1B372C2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Klasteryzacja</a:t>
            </a:r>
            <a:r>
              <a:rPr lang="en-GB" dirty="0"/>
              <a:t> to </a:t>
            </a:r>
            <a:r>
              <a:rPr lang="en-GB" dirty="0" err="1"/>
              <a:t>potężne</a:t>
            </a:r>
            <a:r>
              <a:rPr lang="en-GB" dirty="0"/>
              <a:t> </a:t>
            </a:r>
            <a:r>
              <a:rPr lang="en-GB" dirty="0" err="1"/>
              <a:t>narzędzie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działa</a:t>
            </a:r>
            <a:r>
              <a:rPr lang="en-GB" dirty="0"/>
              <a:t> w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dziedzinach</a:t>
            </a:r>
            <a:r>
              <a:rPr lang="en-GB" dirty="0"/>
              <a:t> – od </a:t>
            </a:r>
            <a:r>
              <a:rPr lang="en-GB" dirty="0" err="1"/>
              <a:t>przemysłu</a:t>
            </a:r>
            <a:r>
              <a:rPr lang="en-GB" dirty="0"/>
              <a:t> </a:t>
            </a:r>
            <a:r>
              <a:rPr lang="en-GB" dirty="0" err="1"/>
              <a:t>gazowego</a:t>
            </a:r>
            <a:r>
              <a:rPr lang="en-GB" dirty="0"/>
              <a:t> po </a:t>
            </a:r>
            <a:r>
              <a:rPr lang="en-GB" dirty="0" err="1"/>
              <a:t>winiarstwo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astronomię</a:t>
            </a:r>
            <a:r>
              <a:rPr lang="en-GB" dirty="0"/>
              <a:t>. </a:t>
            </a:r>
            <a:r>
              <a:rPr lang="en-GB" dirty="0" err="1"/>
              <a:t>Pokazuje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nawet</a:t>
            </a:r>
            <a:r>
              <a:rPr lang="en-GB" dirty="0"/>
              <a:t> </a:t>
            </a:r>
            <a:r>
              <a:rPr lang="en-GB" dirty="0" err="1"/>
              <a:t>złożone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można</a:t>
            </a:r>
            <a:r>
              <a:rPr lang="en-GB" dirty="0"/>
              <a:t> </a:t>
            </a:r>
            <a:r>
              <a:rPr lang="en-GB" dirty="0" err="1"/>
              <a:t>uporządkować</a:t>
            </a:r>
            <a:r>
              <a:rPr lang="en-GB" dirty="0"/>
              <a:t>, </a:t>
            </a:r>
            <a:r>
              <a:rPr lang="en-GB" dirty="0" err="1"/>
              <a:t>odkrywając</a:t>
            </a:r>
            <a:r>
              <a:rPr lang="en-GB" dirty="0"/>
              <a:t> w </a:t>
            </a:r>
            <a:r>
              <a:rPr lang="en-GB" dirty="0" err="1"/>
              <a:t>nich</a:t>
            </a:r>
            <a:r>
              <a:rPr lang="en-GB" dirty="0"/>
              <a:t> </a:t>
            </a:r>
            <a:r>
              <a:rPr lang="en-GB" dirty="0" err="1"/>
              <a:t>ukrytą</a:t>
            </a:r>
            <a:r>
              <a:rPr lang="en-GB" dirty="0"/>
              <a:t> </a:t>
            </a:r>
            <a:r>
              <a:rPr lang="en-GB" dirty="0" err="1"/>
              <a:t>strukturę</a:t>
            </a:r>
            <a:r>
              <a:rPr lang="en-GB" dirty="0"/>
              <a:t>. Co </a:t>
            </a:r>
            <a:r>
              <a:rPr lang="en-GB" dirty="0" err="1"/>
              <a:t>więcej</a:t>
            </a:r>
            <a:r>
              <a:rPr lang="en-GB" dirty="0"/>
              <a:t>, </a:t>
            </a:r>
            <a:r>
              <a:rPr lang="en-GB" dirty="0" err="1"/>
              <a:t>jej</a:t>
            </a:r>
            <a:r>
              <a:rPr lang="en-GB" dirty="0"/>
              <a:t> </a:t>
            </a:r>
            <a:r>
              <a:rPr lang="en-GB" dirty="0" err="1"/>
              <a:t>historia</a:t>
            </a:r>
            <a:r>
              <a:rPr lang="en-GB" dirty="0"/>
              <a:t>, od </a:t>
            </a:r>
            <a:r>
              <a:rPr lang="en-GB" dirty="0" err="1"/>
              <a:t>ręcznych</a:t>
            </a:r>
            <a:r>
              <a:rPr lang="en-GB" dirty="0"/>
              <a:t> </a:t>
            </a:r>
            <a:r>
              <a:rPr lang="en-GB" dirty="0" err="1"/>
              <a:t>diagramów</a:t>
            </a:r>
            <a:r>
              <a:rPr lang="en-GB" dirty="0"/>
              <a:t> po </a:t>
            </a:r>
            <a:r>
              <a:rPr lang="en-GB" dirty="0" err="1"/>
              <a:t>zaawansowane</a:t>
            </a:r>
            <a:r>
              <a:rPr lang="en-GB" dirty="0"/>
              <a:t> </a:t>
            </a:r>
            <a:r>
              <a:rPr lang="en-GB" dirty="0" err="1"/>
              <a:t>algorytmy</a:t>
            </a:r>
            <a:r>
              <a:rPr lang="en-GB" dirty="0"/>
              <a:t>, </a:t>
            </a:r>
            <a:r>
              <a:rPr lang="en-GB" dirty="0" err="1"/>
              <a:t>inspiruje</a:t>
            </a:r>
            <a:r>
              <a:rPr lang="en-GB" dirty="0"/>
              <a:t> do </a:t>
            </a:r>
            <a:r>
              <a:rPr lang="en-GB" dirty="0" err="1"/>
              <a:t>poszukiwania</a:t>
            </a:r>
            <a:r>
              <a:rPr lang="en-GB" dirty="0"/>
              <a:t> </a:t>
            </a:r>
            <a:r>
              <a:rPr lang="en-GB" dirty="0" err="1"/>
              <a:t>nowych</a:t>
            </a:r>
            <a:r>
              <a:rPr lang="en-GB" dirty="0"/>
              <a:t> </a:t>
            </a:r>
            <a:r>
              <a:rPr lang="en-GB" dirty="0" err="1"/>
              <a:t>zastosowań</a:t>
            </a:r>
            <a:r>
              <a:rPr lang="en-GB" dirty="0"/>
              <a:t>. </a:t>
            </a:r>
            <a:r>
              <a:rPr lang="en-GB" dirty="0" err="1"/>
              <a:t>Kto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, </a:t>
            </a:r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sekrety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uda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odkryć</a:t>
            </a:r>
            <a:r>
              <a:rPr lang="en-GB" dirty="0"/>
              <a:t> </a:t>
            </a:r>
            <a:r>
              <a:rPr lang="en-GB" dirty="0" err="1"/>
              <a:t>dzięki</a:t>
            </a:r>
            <a:r>
              <a:rPr lang="en-GB" dirty="0"/>
              <a:t> </a:t>
            </a:r>
            <a:r>
              <a:rPr lang="en-GB" dirty="0" err="1"/>
              <a:t>klasteryzacji</a:t>
            </a:r>
            <a:r>
              <a:rPr lang="en-GB" dirty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5307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9A8C-CC8B-96CA-D832-F8518F78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Pułapki i wyzwania klasteryzacji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FBBA7-0164-0535-D218-45BA017E1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2989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D713-8971-CE64-2FEA-17A898D5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Interpretacja</a:t>
            </a:r>
            <a:r>
              <a:rPr lang="en-GB" dirty="0"/>
              <a:t> </a:t>
            </a:r>
            <a:r>
              <a:rPr lang="en-GB" dirty="0" err="1"/>
              <a:t>wyników</a:t>
            </a:r>
            <a:r>
              <a:rPr lang="en-GB" dirty="0"/>
              <a:t> </a:t>
            </a:r>
            <a:r>
              <a:rPr lang="en-GB" dirty="0" err="1"/>
              <a:t>klasteryzacji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4D03-D500-098E-9461-DBBE8BAF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Jednym</a:t>
            </a:r>
            <a:r>
              <a:rPr lang="en-GB" dirty="0"/>
              <a:t> z </a:t>
            </a:r>
            <a:r>
              <a:rPr lang="en-GB" dirty="0" err="1"/>
              <a:t>najważniejszych</a:t>
            </a:r>
            <a:r>
              <a:rPr lang="en-GB" dirty="0"/>
              <a:t> </a:t>
            </a:r>
            <a:r>
              <a:rPr lang="en-GB" dirty="0" err="1"/>
              <a:t>wyzwań</a:t>
            </a:r>
            <a:r>
              <a:rPr lang="en-GB" dirty="0"/>
              <a:t> </a:t>
            </a:r>
            <a:r>
              <a:rPr lang="en-GB" dirty="0" err="1"/>
              <a:t>klasteryzacji</a:t>
            </a:r>
            <a:r>
              <a:rPr lang="en-GB" dirty="0"/>
              <a:t> jest </a:t>
            </a:r>
            <a:r>
              <a:rPr lang="en-GB" dirty="0" err="1"/>
              <a:t>poprawna</a:t>
            </a:r>
            <a:r>
              <a:rPr lang="en-GB" dirty="0"/>
              <a:t> </a:t>
            </a:r>
            <a:r>
              <a:rPr lang="en-GB" dirty="0" err="1"/>
              <a:t>interpretacja</a:t>
            </a:r>
            <a:r>
              <a:rPr lang="en-GB" dirty="0"/>
              <a:t> </a:t>
            </a:r>
            <a:r>
              <a:rPr lang="en-GB" dirty="0" err="1"/>
              <a:t>wyników</a:t>
            </a:r>
            <a:r>
              <a:rPr lang="en-GB" dirty="0"/>
              <a:t>.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utworzone</a:t>
            </a:r>
            <a:r>
              <a:rPr lang="en-GB" dirty="0"/>
              <a:t> </a:t>
            </a:r>
            <a:r>
              <a:rPr lang="en-GB" dirty="0" err="1"/>
              <a:t>klastry</a:t>
            </a:r>
            <a:r>
              <a:rPr lang="en-GB" dirty="0"/>
              <a:t> </a:t>
            </a:r>
            <a:r>
              <a:rPr lang="en-GB" dirty="0" err="1"/>
              <a:t>naprawdę</a:t>
            </a:r>
            <a:r>
              <a:rPr lang="en-GB" dirty="0"/>
              <a:t> </a:t>
            </a:r>
            <a:r>
              <a:rPr lang="en-GB" dirty="0" err="1"/>
              <a:t>reprezentują</a:t>
            </a:r>
            <a:r>
              <a:rPr lang="en-GB" dirty="0"/>
              <a:t> </a:t>
            </a:r>
            <a:r>
              <a:rPr lang="en-GB" dirty="0" err="1"/>
              <a:t>rzeczywiste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,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jedynie</a:t>
            </a:r>
            <a:r>
              <a:rPr lang="en-GB" dirty="0"/>
              <a:t> </a:t>
            </a:r>
            <a:r>
              <a:rPr lang="en-GB" dirty="0" err="1"/>
              <a:t>efektem</a:t>
            </a:r>
            <a:r>
              <a:rPr lang="en-GB" dirty="0"/>
              <a:t> </a:t>
            </a:r>
            <a:r>
              <a:rPr lang="en-GB" dirty="0" err="1"/>
              <a:t>ubocznym</a:t>
            </a:r>
            <a:r>
              <a:rPr lang="en-GB" dirty="0"/>
              <a:t> </a:t>
            </a:r>
            <a:r>
              <a:rPr lang="en-GB" dirty="0" err="1"/>
              <a:t>zastosowanego</a:t>
            </a:r>
            <a:r>
              <a:rPr lang="en-GB" dirty="0"/>
              <a:t> </a:t>
            </a:r>
            <a:r>
              <a:rPr lang="en-GB" dirty="0" err="1"/>
              <a:t>algorytmu</a:t>
            </a:r>
            <a:r>
              <a:rPr lang="en-GB" dirty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8594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BE45-8B46-305B-5D5F-647338F9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klaster</a:t>
            </a:r>
            <a:r>
              <a:rPr lang="en-GB" dirty="0"/>
              <a:t> </a:t>
            </a:r>
            <a:r>
              <a:rPr lang="en-GB" dirty="0" err="1"/>
              <a:t>naprawdę</a:t>
            </a:r>
            <a:r>
              <a:rPr lang="en-GB" dirty="0"/>
              <a:t> </a:t>
            </a:r>
            <a:r>
              <a:rPr lang="en-GB" dirty="0" err="1"/>
              <a:t>coś</a:t>
            </a:r>
            <a:r>
              <a:rPr lang="en-GB" dirty="0"/>
              <a:t> </a:t>
            </a:r>
            <a:r>
              <a:rPr lang="en-GB" dirty="0" err="1"/>
              <a:t>znaczy</a:t>
            </a:r>
            <a:r>
              <a:rPr lang="en-GB" dirty="0"/>
              <a:t>, </a:t>
            </a:r>
            <a:r>
              <a:rPr lang="en-GB" dirty="0" err="1"/>
              <a:t>czy</a:t>
            </a:r>
            <a:r>
              <a:rPr lang="en-GB" dirty="0"/>
              <a:t> to </a:t>
            </a:r>
            <a:r>
              <a:rPr lang="en-GB" dirty="0" err="1"/>
              <a:t>przypadek</a:t>
            </a:r>
            <a:r>
              <a:rPr lang="en-GB" dirty="0"/>
              <a:t>?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B68C-57EE-985D-AEE9-ABDA2673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zawsze</a:t>
            </a:r>
            <a:r>
              <a:rPr lang="en-GB" dirty="0"/>
              <a:t> </a:t>
            </a:r>
            <a:r>
              <a:rPr lang="en-GB" dirty="0" err="1"/>
              <a:t>znajdzie</a:t>
            </a:r>
            <a:r>
              <a:rPr lang="en-GB" dirty="0"/>
              <a:t> </a:t>
            </a:r>
            <a:r>
              <a:rPr lang="en-GB" dirty="0" err="1"/>
              <a:t>jakieś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, ale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zawsze</a:t>
            </a:r>
            <a:r>
              <a:rPr lang="en-GB" dirty="0"/>
              <a:t> </a:t>
            </a:r>
            <a:r>
              <a:rPr lang="en-GB" dirty="0" err="1"/>
              <a:t>będą</a:t>
            </a:r>
            <a:r>
              <a:rPr lang="en-GB" dirty="0"/>
              <a:t> one </a:t>
            </a:r>
            <a:r>
              <a:rPr lang="en-GB" dirty="0" err="1"/>
              <a:t>miały</a:t>
            </a:r>
            <a:r>
              <a:rPr lang="en-GB" dirty="0"/>
              <a:t> </a:t>
            </a:r>
            <a:r>
              <a:rPr lang="en-GB" dirty="0" err="1"/>
              <a:t>sens.</a:t>
            </a:r>
            <a:endParaRPr lang="en-GB" dirty="0"/>
          </a:p>
          <a:p>
            <a:pPr marL="0" indent="0">
              <a:buNone/>
            </a:pPr>
            <a:r>
              <a:rPr lang="en-GB" b="1" dirty="0" err="1"/>
              <a:t>Przykład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losowo</a:t>
            </a:r>
            <a:r>
              <a:rPr lang="en-GB" dirty="0"/>
              <a:t> </a:t>
            </a:r>
            <a:r>
              <a:rPr lang="en-GB" dirty="0" err="1"/>
              <a:t>podzielimy</a:t>
            </a:r>
            <a:r>
              <a:rPr lang="en-GB" dirty="0"/>
              <a:t> </a:t>
            </a:r>
            <a:r>
              <a:rPr lang="en-GB" dirty="0" err="1"/>
              <a:t>próbki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, to </a:t>
            </a:r>
            <a:r>
              <a:rPr lang="en-GB" dirty="0" err="1"/>
              <a:t>wyniki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mieć</a:t>
            </a:r>
            <a:r>
              <a:rPr lang="en-GB" dirty="0"/>
              <a:t> </a:t>
            </a:r>
            <a:r>
              <a:rPr lang="en-GB" dirty="0" err="1"/>
              <a:t>żadnego</a:t>
            </a:r>
            <a:r>
              <a:rPr lang="en-GB" dirty="0"/>
              <a:t> </a:t>
            </a:r>
            <a:r>
              <a:rPr lang="en-GB" dirty="0" err="1"/>
              <a:t>związku</a:t>
            </a:r>
            <a:r>
              <a:rPr lang="en-GB" dirty="0"/>
              <a:t> z </a:t>
            </a:r>
            <a:r>
              <a:rPr lang="en-GB" dirty="0" err="1"/>
              <a:t>rzeczywistością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Problem:</a:t>
            </a:r>
            <a:r>
              <a:rPr lang="en-GB" dirty="0"/>
              <a:t> </a:t>
            </a:r>
            <a:r>
              <a:rPr lang="en-GB" dirty="0" err="1"/>
              <a:t>Algorytmy</a:t>
            </a:r>
            <a:r>
              <a:rPr lang="en-GB" dirty="0"/>
              <a:t>, </a:t>
            </a:r>
            <a:r>
              <a:rPr lang="en-GB" dirty="0" err="1"/>
              <a:t>takie</a:t>
            </a:r>
            <a:r>
              <a:rPr lang="en-GB" dirty="0"/>
              <a:t> jak k-</a:t>
            </a:r>
            <a:r>
              <a:rPr lang="en-GB" dirty="0" err="1"/>
              <a:t>średnich</a:t>
            </a:r>
            <a:r>
              <a:rPr lang="en-GB" dirty="0"/>
              <a:t>, </a:t>
            </a:r>
            <a:r>
              <a:rPr lang="en-GB" dirty="0" err="1"/>
              <a:t>wymagają</a:t>
            </a:r>
            <a:r>
              <a:rPr lang="en-GB" dirty="0"/>
              <a:t> </a:t>
            </a:r>
            <a:r>
              <a:rPr lang="en-GB" dirty="0" err="1"/>
              <a:t>określenia</a:t>
            </a:r>
            <a:r>
              <a:rPr lang="en-GB" dirty="0"/>
              <a:t> </a:t>
            </a:r>
            <a:r>
              <a:rPr lang="en-GB" dirty="0" err="1"/>
              <a:t>liczby</a:t>
            </a:r>
            <a:r>
              <a:rPr lang="en-GB" dirty="0"/>
              <a:t> </a:t>
            </a:r>
            <a:r>
              <a:rPr lang="en-GB" dirty="0" err="1"/>
              <a:t>klastrów</a:t>
            </a:r>
            <a:r>
              <a:rPr lang="en-GB" dirty="0"/>
              <a:t> z </a:t>
            </a:r>
            <a:r>
              <a:rPr lang="en-GB" dirty="0" err="1"/>
              <a:t>góry</a:t>
            </a:r>
            <a:r>
              <a:rPr lang="en-GB" dirty="0"/>
              <a:t> – to </a:t>
            </a:r>
            <a:r>
              <a:rPr lang="en-GB" dirty="0" err="1"/>
              <a:t>człowiek</a:t>
            </a:r>
            <a:r>
              <a:rPr lang="en-GB" dirty="0"/>
              <a:t> </a:t>
            </a:r>
            <a:r>
              <a:rPr lang="en-GB" dirty="0" err="1"/>
              <a:t>decyduje</a:t>
            </a:r>
            <a:r>
              <a:rPr lang="en-GB" dirty="0"/>
              <a:t>, </a:t>
            </a:r>
            <a:r>
              <a:rPr lang="en-GB" dirty="0" err="1"/>
              <a:t>ile</a:t>
            </a:r>
            <a:r>
              <a:rPr lang="en-GB" dirty="0"/>
              <a:t> ich ma </a:t>
            </a:r>
            <a:r>
              <a:rPr lang="en-GB" dirty="0" err="1"/>
              <a:t>być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Rozwiązanie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Należy</a:t>
            </a:r>
            <a:r>
              <a:rPr lang="en-GB" dirty="0"/>
              <a:t> </a:t>
            </a:r>
            <a:r>
              <a:rPr lang="en-GB" dirty="0" err="1"/>
              <a:t>weryfikować</a:t>
            </a:r>
            <a:r>
              <a:rPr lang="en-GB" dirty="0"/>
              <a:t> </a:t>
            </a:r>
            <a:r>
              <a:rPr lang="en-GB" dirty="0" err="1"/>
              <a:t>wyniki</a:t>
            </a:r>
            <a:r>
              <a:rPr lang="en-GB" dirty="0"/>
              <a:t> za </a:t>
            </a:r>
            <a:r>
              <a:rPr lang="en-GB" dirty="0" err="1"/>
              <a:t>pomocą</a:t>
            </a:r>
            <a:r>
              <a:rPr lang="en-GB" dirty="0"/>
              <a:t> </a:t>
            </a:r>
            <a:r>
              <a:rPr lang="en-GB" dirty="0" err="1"/>
              <a:t>wizualizacji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dodatkowych</a:t>
            </a:r>
            <a:r>
              <a:rPr lang="en-GB" dirty="0"/>
              <a:t> </a:t>
            </a:r>
            <a:r>
              <a:rPr lang="en-GB" dirty="0" err="1"/>
              <a:t>analiz</a:t>
            </a:r>
            <a:r>
              <a:rPr lang="en-GB" dirty="0"/>
              <a:t>, np. </a:t>
            </a:r>
            <a:r>
              <a:rPr lang="en-GB" dirty="0" err="1"/>
              <a:t>sprawdzając</a:t>
            </a:r>
            <a:r>
              <a:rPr lang="en-GB" dirty="0"/>
              <a:t>,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klastry</a:t>
            </a:r>
            <a:r>
              <a:rPr lang="en-GB" dirty="0"/>
              <a:t> </a:t>
            </a:r>
            <a:r>
              <a:rPr lang="en-GB" dirty="0" err="1"/>
              <a:t>odpowiadają</a:t>
            </a:r>
            <a:r>
              <a:rPr lang="en-GB" dirty="0"/>
              <a:t> </a:t>
            </a:r>
            <a:r>
              <a:rPr lang="en-GB" dirty="0" err="1"/>
              <a:t>znanym</a:t>
            </a:r>
            <a:r>
              <a:rPr lang="en-GB" dirty="0"/>
              <a:t> </a:t>
            </a:r>
            <a:r>
              <a:rPr lang="en-GB" dirty="0" err="1"/>
              <a:t>wzorcom</a:t>
            </a:r>
            <a:r>
              <a:rPr lang="en-GB" dirty="0"/>
              <a:t> w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286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444F-7DC8-AC6F-4236-2EE063CC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Przykłady z życia codziennego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DE59-0956-2084-79E2-E270243D2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Uczenie nienadzorowane</a:t>
            </a:r>
          </a:p>
        </p:txBody>
      </p:sp>
    </p:spTree>
    <p:extLst>
      <p:ext uri="{BB962C8B-B14F-4D97-AF65-F5344CB8AC3E}">
        <p14:creationId xmlns:p14="http://schemas.microsoft.com/office/powerpoint/2010/main" val="2483099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52E3-5C72-379E-C618-BF125D50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„Garbage in, garbage out” – </a:t>
            </a:r>
            <a:r>
              <a:rPr lang="en-GB" dirty="0" err="1"/>
              <a:t>jakość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ma </a:t>
            </a:r>
            <a:r>
              <a:rPr lang="en-GB" dirty="0" err="1"/>
              <a:t>kluczowe</a:t>
            </a:r>
            <a:r>
              <a:rPr lang="en-GB" dirty="0"/>
              <a:t> </a:t>
            </a:r>
            <a:r>
              <a:rPr lang="en-GB" dirty="0" err="1"/>
              <a:t>znaczenie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71743-A96E-C4F3-B42C-CC520350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Jakość</a:t>
            </a:r>
            <a:r>
              <a:rPr lang="en-GB" dirty="0"/>
              <a:t> </a:t>
            </a:r>
            <a:r>
              <a:rPr lang="en-GB" dirty="0" err="1"/>
              <a:t>wyników</a:t>
            </a:r>
            <a:r>
              <a:rPr lang="en-GB" dirty="0"/>
              <a:t> </a:t>
            </a:r>
            <a:r>
              <a:rPr lang="en-GB" dirty="0" err="1"/>
              <a:t>klasteryzacji</a:t>
            </a:r>
            <a:r>
              <a:rPr lang="en-GB" dirty="0"/>
              <a:t> </a:t>
            </a:r>
            <a:r>
              <a:rPr lang="en-GB" dirty="0" err="1"/>
              <a:t>zależy</a:t>
            </a:r>
            <a:r>
              <a:rPr lang="en-GB" dirty="0"/>
              <a:t> </a:t>
            </a:r>
            <a:r>
              <a:rPr lang="en-GB" dirty="0" err="1"/>
              <a:t>wprost</a:t>
            </a:r>
            <a:r>
              <a:rPr lang="en-GB" dirty="0"/>
              <a:t> od </a:t>
            </a:r>
            <a:r>
              <a:rPr lang="en-GB" dirty="0" err="1"/>
              <a:t>jakości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 </a:t>
            </a: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:</a:t>
            </a:r>
          </a:p>
          <a:p>
            <a:pPr lvl="1"/>
            <a:r>
              <a:rPr lang="en-GB" b="1" dirty="0" err="1"/>
              <a:t>Niepełne</a:t>
            </a:r>
            <a:r>
              <a:rPr lang="en-GB" dirty="0"/>
              <a:t> (</a:t>
            </a:r>
            <a:r>
              <a:rPr lang="en-GB" dirty="0" err="1"/>
              <a:t>brak</a:t>
            </a:r>
            <a:r>
              <a:rPr lang="en-GB" dirty="0"/>
              <a:t> </a:t>
            </a:r>
            <a:r>
              <a:rPr lang="en-GB" dirty="0" err="1"/>
              <a:t>wartości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kluczowych</a:t>
            </a:r>
            <a:r>
              <a:rPr lang="en-GB" dirty="0"/>
              <a:t> </a:t>
            </a:r>
            <a:r>
              <a:rPr lang="en-GB" dirty="0" err="1"/>
              <a:t>zmiennych</a:t>
            </a:r>
            <a:r>
              <a:rPr lang="en-GB" dirty="0"/>
              <a:t>),</a:t>
            </a:r>
          </a:p>
          <a:p>
            <a:pPr lvl="1"/>
            <a:r>
              <a:rPr lang="en-GB" b="1" dirty="0" err="1"/>
              <a:t>Szumiące</a:t>
            </a:r>
            <a:r>
              <a:rPr lang="en-GB" dirty="0"/>
              <a:t> (</a:t>
            </a:r>
            <a:r>
              <a:rPr lang="en-GB" dirty="0" err="1"/>
              <a:t>zawierają</a:t>
            </a:r>
            <a:r>
              <a:rPr lang="en-GB" dirty="0"/>
              <a:t> </a:t>
            </a:r>
            <a:r>
              <a:rPr lang="en-GB" dirty="0" err="1"/>
              <a:t>błędy</a:t>
            </a:r>
            <a:r>
              <a:rPr lang="en-GB" dirty="0"/>
              <a:t> </a:t>
            </a:r>
            <a:r>
              <a:rPr lang="en-GB" dirty="0" err="1"/>
              <a:t>pomiarowe</a:t>
            </a:r>
            <a:r>
              <a:rPr lang="en-GB" dirty="0"/>
              <a:t>),</a:t>
            </a:r>
          </a:p>
          <a:p>
            <a:pPr lvl="1"/>
            <a:r>
              <a:rPr lang="en-GB" b="1" dirty="0" err="1"/>
              <a:t>Niereprezentatywne</a:t>
            </a:r>
            <a:r>
              <a:rPr lang="en-GB" dirty="0"/>
              <a:t> (np. </a:t>
            </a:r>
            <a:r>
              <a:rPr lang="en-GB" dirty="0" err="1"/>
              <a:t>zbierane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w </a:t>
            </a:r>
            <a:r>
              <a:rPr lang="en-GB" dirty="0" err="1"/>
              <a:t>określonych</a:t>
            </a:r>
            <a:r>
              <a:rPr lang="en-GB" dirty="0"/>
              <a:t> </a:t>
            </a:r>
            <a:r>
              <a:rPr lang="en-GB" dirty="0" err="1"/>
              <a:t>warunkach</a:t>
            </a:r>
            <a:r>
              <a:rPr lang="en-GB" dirty="0"/>
              <a:t>),</a:t>
            </a:r>
            <a:br>
              <a:rPr lang="en-GB" dirty="0"/>
            </a:br>
            <a:r>
              <a:rPr lang="en-GB" dirty="0"/>
              <a:t>to </a:t>
            </a:r>
            <a:r>
              <a:rPr lang="en-GB" dirty="0" err="1"/>
              <a:t>nawet</a:t>
            </a:r>
            <a:r>
              <a:rPr lang="en-GB" dirty="0"/>
              <a:t> </a:t>
            </a:r>
            <a:r>
              <a:rPr lang="en-GB" dirty="0" err="1"/>
              <a:t>najlepszy</a:t>
            </a:r>
            <a:r>
              <a:rPr lang="en-GB" dirty="0"/>
              <a:t>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będzie</a:t>
            </a:r>
            <a:r>
              <a:rPr lang="en-GB" dirty="0"/>
              <a:t> w </a:t>
            </a:r>
            <a:r>
              <a:rPr lang="en-GB" dirty="0" err="1"/>
              <a:t>stanie</a:t>
            </a:r>
            <a:r>
              <a:rPr lang="en-GB" dirty="0"/>
              <a:t> </a:t>
            </a:r>
            <a:r>
              <a:rPr lang="en-GB" dirty="0" err="1"/>
              <a:t>wygenerować</a:t>
            </a:r>
            <a:r>
              <a:rPr lang="en-GB" dirty="0"/>
              <a:t> </a:t>
            </a:r>
            <a:r>
              <a:rPr lang="en-GB" dirty="0" err="1"/>
              <a:t>sensownych</a:t>
            </a:r>
            <a:r>
              <a:rPr lang="en-GB" dirty="0"/>
              <a:t> </a:t>
            </a:r>
            <a:r>
              <a:rPr lang="en-GB" dirty="0" err="1"/>
              <a:t>klastrów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Przykład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analizujemy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o </a:t>
            </a:r>
            <a:r>
              <a:rPr lang="en-GB" dirty="0" err="1"/>
              <a:t>emisjach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, ale </a:t>
            </a:r>
            <a:r>
              <a:rPr lang="en-GB" dirty="0" err="1"/>
              <a:t>czujniki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niektórych</a:t>
            </a:r>
            <a:r>
              <a:rPr lang="en-GB" dirty="0"/>
              <a:t> </a:t>
            </a:r>
            <a:r>
              <a:rPr lang="en-GB" dirty="0" err="1"/>
              <a:t>zakładach</a:t>
            </a:r>
            <a:r>
              <a:rPr lang="en-GB" dirty="0"/>
              <a:t> </a:t>
            </a:r>
            <a:r>
              <a:rPr lang="en-GB" dirty="0" err="1"/>
              <a:t>działają</a:t>
            </a:r>
            <a:r>
              <a:rPr lang="en-GB" dirty="0"/>
              <a:t> z </a:t>
            </a:r>
            <a:r>
              <a:rPr lang="en-GB" dirty="0" err="1"/>
              <a:t>przerwami</a:t>
            </a:r>
            <a:r>
              <a:rPr lang="en-GB" dirty="0"/>
              <a:t>, to </a:t>
            </a:r>
            <a:r>
              <a:rPr lang="en-GB" dirty="0" err="1"/>
              <a:t>grupowanie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błędne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7709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DA51-D2A7-0D0D-633C-971F1FA0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Jak </a:t>
            </a:r>
            <a:r>
              <a:rPr lang="en-GB" dirty="0" err="1"/>
              <a:t>ocenić</a:t>
            </a:r>
            <a:r>
              <a:rPr lang="en-GB" dirty="0"/>
              <a:t> </a:t>
            </a:r>
            <a:r>
              <a:rPr lang="en-GB" dirty="0" err="1"/>
              <a:t>sensowność</a:t>
            </a:r>
            <a:r>
              <a:rPr lang="en-GB" dirty="0"/>
              <a:t> </a:t>
            </a:r>
            <a:r>
              <a:rPr lang="en-GB" dirty="0" err="1"/>
              <a:t>klastrów</a:t>
            </a:r>
            <a:r>
              <a:rPr lang="en-GB" dirty="0"/>
              <a:t>?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F97D-A302-58EF-AF2A-3ABC7ABFD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Używamy</a:t>
            </a:r>
            <a:r>
              <a:rPr lang="en-GB" dirty="0"/>
              <a:t> </a:t>
            </a:r>
            <a:r>
              <a:rPr lang="en-GB" dirty="0" err="1"/>
              <a:t>takich</a:t>
            </a:r>
            <a:r>
              <a:rPr lang="en-GB" dirty="0"/>
              <a:t> </a:t>
            </a:r>
            <a:r>
              <a:rPr lang="en-GB" dirty="0" err="1"/>
              <a:t>metod</a:t>
            </a:r>
            <a:r>
              <a:rPr lang="en-GB" dirty="0"/>
              <a:t>, jak: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Wskaźniki</a:t>
            </a:r>
            <a:r>
              <a:rPr lang="en-GB" b="1" dirty="0"/>
              <a:t> </a:t>
            </a:r>
            <a:r>
              <a:rPr lang="en-GB" b="1" dirty="0" err="1"/>
              <a:t>wewnętrzne</a:t>
            </a:r>
            <a:r>
              <a:rPr lang="en-GB" dirty="0"/>
              <a:t> (np. </a:t>
            </a:r>
            <a:r>
              <a:rPr lang="en-GB" dirty="0" err="1"/>
              <a:t>współczynnik</a:t>
            </a:r>
            <a:r>
              <a:rPr lang="en-GB" dirty="0"/>
              <a:t> Silhouette,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mierzy</a:t>
            </a:r>
            <a:r>
              <a:rPr lang="en-GB" dirty="0"/>
              <a:t>, jak </a:t>
            </a:r>
            <a:r>
              <a:rPr lang="en-GB" dirty="0" err="1"/>
              <a:t>dobrze</a:t>
            </a:r>
            <a:r>
              <a:rPr lang="en-GB" dirty="0"/>
              <a:t> </a:t>
            </a:r>
            <a:r>
              <a:rPr lang="en-GB" dirty="0" err="1"/>
              <a:t>obiekty</a:t>
            </a:r>
            <a:r>
              <a:rPr lang="en-GB" dirty="0"/>
              <a:t> </a:t>
            </a:r>
            <a:r>
              <a:rPr lang="en-GB" dirty="0" err="1"/>
              <a:t>pasują</a:t>
            </a:r>
            <a:r>
              <a:rPr lang="en-GB" dirty="0"/>
              <a:t> do </a:t>
            </a:r>
            <a:r>
              <a:rPr lang="en-GB" dirty="0" err="1"/>
              <a:t>swoich</a:t>
            </a:r>
            <a:r>
              <a:rPr lang="en-GB" dirty="0"/>
              <a:t> </a:t>
            </a:r>
            <a:r>
              <a:rPr lang="en-GB" dirty="0" err="1"/>
              <a:t>klastrów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Walidacja</a:t>
            </a:r>
            <a:r>
              <a:rPr lang="en-GB" b="1" dirty="0"/>
              <a:t> </a:t>
            </a:r>
            <a:r>
              <a:rPr lang="en-GB" b="1" dirty="0" err="1"/>
              <a:t>zewnętrzna</a:t>
            </a:r>
            <a:r>
              <a:rPr lang="en-GB" dirty="0"/>
              <a:t> – </a:t>
            </a:r>
            <a:r>
              <a:rPr lang="en-GB" dirty="0" err="1"/>
              <a:t>porównanie</a:t>
            </a:r>
            <a:r>
              <a:rPr lang="en-GB" dirty="0"/>
              <a:t> </a:t>
            </a:r>
            <a:r>
              <a:rPr lang="en-GB" dirty="0" err="1"/>
              <a:t>klastrów</a:t>
            </a:r>
            <a:r>
              <a:rPr lang="en-GB" dirty="0"/>
              <a:t> z </a:t>
            </a:r>
            <a:r>
              <a:rPr lang="en-GB" dirty="0" err="1"/>
              <a:t>już</a:t>
            </a:r>
            <a:r>
              <a:rPr lang="en-GB" dirty="0"/>
              <a:t> </a:t>
            </a:r>
            <a:r>
              <a:rPr lang="en-GB" dirty="0" err="1"/>
              <a:t>znanymi</a:t>
            </a:r>
            <a:r>
              <a:rPr lang="en-GB" dirty="0"/>
              <a:t> </a:t>
            </a:r>
            <a:r>
              <a:rPr lang="en-GB" dirty="0" err="1"/>
              <a:t>kategoriami</a:t>
            </a:r>
            <a:r>
              <a:rPr lang="en-GB" dirty="0"/>
              <a:t>, </a:t>
            </a: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dostępne</a:t>
            </a:r>
            <a:r>
              <a:rPr lang="en-GB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1146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6694-7185-6F92-89D7-913B67FC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 klasteryzacja nie działa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46CC-566B-2FAF-2E6B-D9B62D8B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Pomimo</a:t>
            </a:r>
            <a:r>
              <a:rPr lang="en-GB" dirty="0"/>
              <a:t> </a:t>
            </a:r>
            <a:r>
              <a:rPr lang="en-GB" dirty="0" err="1"/>
              <a:t>swojej</a:t>
            </a:r>
            <a:r>
              <a:rPr lang="en-GB" dirty="0"/>
              <a:t> </a:t>
            </a:r>
            <a:r>
              <a:rPr lang="en-GB" dirty="0" err="1"/>
              <a:t>wszechstronności</a:t>
            </a:r>
            <a:r>
              <a:rPr lang="en-GB" dirty="0"/>
              <a:t>,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zawsze</a:t>
            </a:r>
            <a:r>
              <a:rPr lang="en-GB" dirty="0"/>
              <a:t> </a:t>
            </a:r>
            <a:r>
              <a:rPr lang="en-GB" dirty="0" err="1"/>
              <a:t>przynosi</a:t>
            </a:r>
            <a:r>
              <a:rPr lang="en-GB" dirty="0"/>
              <a:t> </a:t>
            </a:r>
            <a:r>
              <a:rPr lang="en-GB" dirty="0" err="1"/>
              <a:t>oczekiwane</a:t>
            </a:r>
            <a:r>
              <a:rPr lang="en-GB" dirty="0"/>
              <a:t> </a:t>
            </a:r>
            <a:r>
              <a:rPr lang="en-GB" dirty="0" err="1"/>
              <a:t>efekty</a:t>
            </a:r>
            <a:r>
              <a:rPr lang="en-GB" dirty="0"/>
              <a:t>. Oto </a:t>
            </a:r>
            <a:r>
              <a:rPr lang="en-GB" dirty="0" err="1"/>
              <a:t>sytuacje</a:t>
            </a:r>
            <a:r>
              <a:rPr lang="en-GB" dirty="0"/>
              <a:t>, w </a:t>
            </a:r>
            <a:r>
              <a:rPr lang="en-GB" dirty="0" err="1"/>
              <a:t>których</a:t>
            </a:r>
            <a:r>
              <a:rPr lang="en-GB" dirty="0"/>
              <a:t> </a:t>
            </a:r>
            <a:r>
              <a:rPr lang="en-GB" dirty="0" err="1"/>
              <a:t>napotykamy</a:t>
            </a:r>
            <a:r>
              <a:rPr lang="en-GB" dirty="0"/>
              <a:t> </a:t>
            </a:r>
            <a:r>
              <a:rPr lang="en-GB" dirty="0" err="1"/>
              <a:t>problemy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9522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D6A2-1074-AFFF-E858-260981CE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Dane </a:t>
            </a:r>
            <a:r>
              <a:rPr lang="en-GB" b="1" dirty="0" err="1"/>
              <a:t>są</a:t>
            </a:r>
            <a:r>
              <a:rPr lang="en-GB" b="1" dirty="0"/>
              <a:t> </a:t>
            </a:r>
            <a:r>
              <a:rPr lang="en-GB" b="1" dirty="0" err="1"/>
              <a:t>zbyt</a:t>
            </a:r>
            <a:r>
              <a:rPr lang="en-GB" b="1" dirty="0"/>
              <a:t> </a:t>
            </a:r>
            <a:r>
              <a:rPr lang="en-GB" b="1" dirty="0" err="1"/>
              <a:t>różnorodne</a:t>
            </a:r>
            <a:r>
              <a:rPr lang="en-GB" b="1" dirty="0"/>
              <a:t> </a:t>
            </a:r>
            <a:r>
              <a:rPr lang="en-GB" b="1" dirty="0" err="1"/>
              <a:t>lub</a:t>
            </a:r>
            <a:r>
              <a:rPr lang="en-GB" b="1" dirty="0"/>
              <a:t> za </a:t>
            </a:r>
            <a:r>
              <a:rPr lang="en-GB" b="1" dirty="0" err="1"/>
              <a:t>mało</a:t>
            </a:r>
            <a:r>
              <a:rPr lang="en-GB" b="1" dirty="0"/>
              <a:t> </a:t>
            </a:r>
            <a:r>
              <a:rPr lang="en-GB" b="1" dirty="0" err="1"/>
              <a:t>precyzyjne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8C87-E02B-3B28-201B-A554E524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zróżnicowane</a:t>
            </a:r>
            <a:r>
              <a:rPr lang="en-GB" dirty="0"/>
              <a:t>,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znaleźć</a:t>
            </a:r>
            <a:r>
              <a:rPr lang="en-GB" dirty="0"/>
              <a:t> </a:t>
            </a:r>
            <a:r>
              <a:rPr lang="en-GB" dirty="0" err="1"/>
              <a:t>wyraźnych</a:t>
            </a:r>
            <a:r>
              <a:rPr lang="en-GB" dirty="0"/>
              <a:t> </a:t>
            </a:r>
            <a:r>
              <a:rPr lang="en-GB" dirty="0" err="1"/>
              <a:t>grup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b="1" dirty="0" err="1"/>
              <a:t>Przykład</a:t>
            </a:r>
            <a:r>
              <a:rPr lang="en-GB" b="1" dirty="0"/>
              <a:t>:</a:t>
            </a:r>
            <a:r>
              <a:rPr lang="en-GB" dirty="0"/>
              <a:t> Analiza </a:t>
            </a:r>
            <a:r>
              <a:rPr lang="en-GB" dirty="0" err="1"/>
              <a:t>emisji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w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porach</a:t>
            </a:r>
            <a:r>
              <a:rPr lang="en-GB" dirty="0"/>
              <a:t> </a:t>
            </a:r>
            <a:r>
              <a:rPr lang="en-GB" dirty="0" err="1"/>
              <a:t>roku</a:t>
            </a:r>
            <a:r>
              <a:rPr lang="en-GB" dirty="0"/>
              <a:t>. </a:t>
            </a:r>
            <a:r>
              <a:rPr lang="en-GB" dirty="0" err="1"/>
              <a:t>Latem</a:t>
            </a:r>
            <a:r>
              <a:rPr lang="en-GB" dirty="0"/>
              <a:t> </a:t>
            </a:r>
            <a:r>
              <a:rPr lang="en-GB" dirty="0" err="1"/>
              <a:t>dominuje</a:t>
            </a:r>
            <a:r>
              <a:rPr lang="en-GB" dirty="0"/>
              <a:t> transport, </a:t>
            </a:r>
            <a:r>
              <a:rPr lang="en-GB" dirty="0" err="1"/>
              <a:t>zimą</a:t>
            </a:r>
            <a:r>
              <a:rPr lang="en-GB" dirty="0"/>
              <a:t> </a:t>
            </a:r>
            <a:r>
              <a:rPr lang="en-GB" dirty="0" err="1"/>
              <a:t>ogrzewanie</a:t>
            </a:r>
            <a:r>
              <a:rPr lang="en-GB" dirty="0"/>
              <a:t> </a:t>
            </a:r>
            <a:r>
              <a:rPr lang="en-GB" dirty="0" err="1"/>
              <a:t>domów</a:t>
            </a:r>
            <a:r>
              <a:rPr lang="en-GB" dirty="0"/>
              <a:t> – </a:t>
            </a:r>
            <a:r>
              <a:rPr lang="en-GB" dirty="0" err="1"/>
              <a:t>różnice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duże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podzielić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niezrozumiałych</a:t>
            </a:r>
            <a:r>
              <a:rPr lang="en-GB" dirty="0"/>
              <a:t> </a:t>
            </a:r>
            <a:r>
              <a:rPr lang="en-GB" dirty="0" err="1"/>
              <a:t>grup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Gdy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mało</a:t>
            </a:r>
            <a:r>
              <a:rPr lang="en-GB" dirty="0"/>
              <a:t> </a:t>
            </a:r>
            <a:r>
              <a:rPr lang="en-GB" dirty="0" err="1"/>
              <a:t>precyzyjne</a:t>
            </a:r>
            <a:r>
              <a:rPr lang="en-GB" dirty="0"/>
              <a:t>, np. </a:t>
            </a:r>
            <a:r>
              <a:rPr lang="en-GB" dirty="0" err="1"/>
              <a:t>stężenia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</a:t>
            </a:r>
            <a:r>
              <a:rPr lang="en-GB" dirty="0" err="1"/>
              <a:t>zmierzone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dużych</a:t>
            </a:r>
            <a:r>
              <a:rPr lang="en-GB" dirty="0"/>
              <a:t> </a:t>
            </a:r>
            <a:r>
              <a:rPr lang="en-GB" dirty="0" err="1"/>
              <a:t>błędach</a:t>
            </a:r>
            <a:r>
              <a:rPr lang="en-GB" dirty="0"/>
              <a:t> </a:t>
            </a:r>
            <a:r>
              <a:rPr lang="en-GB" dirty="0" err="1"/>
              <a:t>pomiarowych</a:t>
            </a:r>
            <a:r>
              <a:rPr lang="en-GB" dirty="0"/>
              <a:t>, </a:t>
            </a:r>
            <a:r>
              <a:rPr lang="en-GB" dirty="0" err="1"/>
              <a:t>klastry</a:t>
            </a:r>
            <a:r>
              <a:rPr lang="en-GB" dirty="0"/>
              <a:t> </a:t>
            </a:r>
            <a:r>
              <a:rPr lang="en-GB" dirty="0" err="1"/>
              <a:t>będą</a:t>
            </a:r>
            <a:r>
              <a:rPr lang="en-GB" dirty="0"/>
              <a:t> </a:t>
            </a:r>
            <a:r>
              <a:rPr lang="en-GB" dirty="0" err="1"/>
              <a:t>niejasne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Efekt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podzielić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losowo</a:t>
            </a:r>
            <a:r>
              <a:rPr lang="en-GB" dirty="0"/>
              <a:t>, </a:t>
            </a:r>
            <a:r>
              <a:rPr lang="en-GB" dirty="0" err="1"/>
              <a:t>tworząc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odzwierciedlają</a:t>
            </a:r>
            <a:r>
              <a:rPr lang="en-GB" dirty="0"/>
              <a:t> </a:t>
            </a:r>
            <a:r>
              <a:rPr lang="en-GB" dirty="0" err="1"/>
              <a:t>rzeczywistości</a:t>
            </a:r>
            <a:r>
              <a:rPr lang="en-GB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0759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3904-B75C-4B23-276C-A39622CA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Dane </a:t>
            </a:r>
            <a:r>
              <a:rPr lang="en-GB" b="1" dirty="0" err="1"/>
              <a:t>mają</a:t>
            </a:r>
            <a:r>
              <a:rPr lang="en-GB" b="1" dirty="0"/>
              <a:t> </a:t>
            </a:r>
            <a:r>
              <a:rPr lang="en-GB" b="1" dirty="0" err="1"/>
              <a:t>niewłaściwy</a:t>
            </a:r>
            <a:r>
              <a:rPr lang="en-GB" b="1" dirty="0"/>
              <a:t> </a:t>
            </a:r>
            <a:r>
              <a:rPr lang="en-GB" b="1" dirty="0" err="1"/>
              <a:t>rozkład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56A7-1420-9E50-4107-1B3E0F2F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Niektóre</a:t>
            </a:r>
            <a:r>
              <a:rPr lang="en-GB" dirty="0"/>
              <a:t> </a:t>
            </a:r>
            <a:r>
              <a:rPr lang="en-GB" dirty="0" err="1"/>
              <a:t>algorytmy</a:t>
            </a:r>
            <a:r>
              <a:rPr lang="en-GB" dirty="0"/>
              <a:t>, </a:t>
            </a:r>
            <a:r>
              <a:rPr lang="en-GB" dirty="0" err="1"/>
              <a:t>takie</a:t>
            </a:r>
            <a:r>
              <a:rPr lang="en-GB" dirty="0"/>
              <a:t> jak k-</a:t>
            </a:r>
            <a:r>
              <a:rPr lang="en-GB" dirty="0" err="1"/>
              <a:t>średnich</a:t>
            </a:r>
            <a:r>
              <a:rPr lang="en-GB" dirty="0"/>
              <a:t>, </a:t>
            </a:r>
            <a:r>
              <a:rPr lang="en-GB" dirty="0" err="1"/>
              <a:t>zakładają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tworzą</a:t>
            </a:r>
            <a:r>
              <a:rPr lang="en-GB" dirty="0"/>
              <a:t> </a:t>
            </a:r>
            <a:r>
              <a:rPr lang="en-GB" dirty="0" err="1"/>
              <a:t>okrągłe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kuliste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 w </a:t>
            </a:r>
            <a:r>
              <a:rPr lang="en-GB" dirty="0" err="1"/>
              <a:t>przestrzeni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Problem:</a:t>
            </a:r>
            <a:r>
              <a:rPr lang="en-GB" dirty="0"/>
              <a:t> </a:t>
            </a: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mają</a:t>
            </a:r>
            <a:r>
              <a:rPr lang="en-GB" dirty="0"/>
              <a:t> </a:t>
            </a:r>
            <a:r>
              <a:rPr lang="en-GB" dirty="0" err="1"/>
              <a:t>nieregularny</a:t>
            </a:r>
            <a:r>
              <a:rPr lang="en-GB" dirty="0"/>
              <a:t> </a:t>
            </a:r>
            <a:r>
              <a:rPr lang="en-GB" dirty="0" err="1"/>
              <a:t>kształt</a:t>
            </a:r>
            <a:r>
              <a:rPr lang="en-GB" dirty="0"/>
              <a:t> (np. „</a:t>
            </a:r>
            <a:r>
              <a:rPr lang="en-GB" dirty="0" err="1"/>
              <a:t>księżyc</a:t>
            </a:r>
            <a:r>
              <a:rPr lang="en-GB" dirty="0"/>
              <a:t>” </a:t>
            </a:r>
            <a:r>
              <a:rPr lang="en-GB" dirty="0" err="1"/>
              <a:t>lub</a:t>
            </a:r>
            <a:r>
              <a:rPr lang="en-GB" dirty="0"/>
              <a:t> „</a:t>
            </a:r>
            <a:r>
              <a:rPr lang="en-GB" dirty="0" err="1"/>
              <a:t>pierścień</a:t>
            </a:r>
            <a:r>
              <a:rPr lang="en-GB" dirty="0"/>
              <a:t>”),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źle</a:t>
            </a:r>
            <a:r>
              <a:rPr lang="en-GB" dirty="0"/>
              <a:t> </a:t>
            </a:r>
            <a:r>
              <a:rPr lang="en-GB" dirty="0" err="1"/>
              <a:t>dopasować</a:t>
            </a:r>
            <a:r>
              <a:rPr lang="en-GB" dirty="0"/>
              <a:t> </a:t>
            </a:r>
            <a:r>
              <a:rPr lang="en-GB" dirty="0" err="1"/>
              <a:t>klastry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Rozwiązanie</a:t>
            </a:r>
            <a:r>
              <a:rPr lang="en-GB" b="1" dirty="0"/>
              <a:t>:</a:t>
            </a:r>
            <a:r>
              <a:rPr lang="en-GB" dirty="0"/>
              <a:t> W </a:t>
            </a:r>
            <a:r>
              <a:rPr lang="en-GB" dirty="0" err="1"/>
              <a:t>takich</a:t>
            </a:r>
            <a:r>
              <a:rPr lang="en-GB" dirty="0"/>
              <a:t> </a:t>
            </a:r>
            <a:r>
              <a:rPr lang="en-GB" dirty="0" err="1"/>
              <a:t>przypadkach</a:t>
            </a:r>
            <a:r>
              <a:rPr lang="en-GB" dirty="0"/>
              <a:t> </a:t>
            </a:r>
            <a:r>
              <a:rPr lang="en-GB" dirty="0" err="1"/>
              <a:t>stosuje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algorytmy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lepiej</a:t>
            </a:r>
            <a:r>
              <a:rPr lang="en-GB" dirty="0"/>
              <a:t> </a:t>
            </a:r>
            <a:r>
              <a:rPr lang="en-GB" dirty="0" err="1"/>
              <a:t>radzą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 z </a:t>
            </a:r>
            <a:r>
              <a:rPr lang="en-GB" dirty="0" err="1"/>
              <a:t>nietypowymi</a:t>
            </a:r>
            <a:r>
              <a:rPr lang="en-GB" dirty="0"/>
              <a:t> </a:t>
            </a:r>
            <a:r>
              <a:rPr lang="en-GB" dirty="0" err="1"/>
              <a:t>strukturami</a:t>
            </a:r>
            <a:r>
              <a:rPr lang="en-GB" dirty="0"/>
              <a:t>, np. DBSCAN.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8812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542E-BAB7-8BC2-510A-0D9A59AD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Złożoność</a:t>
            </a:r>
            <a:r>
              <a:rPr lang="en-GB" b="1" dirty="0"/>
              <a:t> </a:t>
            </a:r>
            <a:r>
              <a:rPr lang="en-GB" b="1" dirty="0" err="1"/>
              <a:t>danych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9503-4DAA-D8F7-C302-0E4481C01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 </a:t>
            </a:r>
            <a:r>
              <a:rPr lang="en-GB" dirty="0" err="1"/>
              <a:t>analizie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z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zakładów</a:t>
            </a:r>
            <a:r>
              <a:rPr lang="en-GB" dirty="0"/>
              <a:t> </a:t>
            </a:r>
            <a:r>
              <a:rPr lang="en-GB" dirty="0" err="1"/>
              <a:t>przemysłowych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wielowymiarowe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Skład</a:t>
            </a:r>
            <a:r>
              <a:rPr lang="en-GB" dirty="0"/>
              <a:t> </a:t>
            </a:r>
            <a:r>
              <a:rPr lang="en-GB" dirty="0" err="1"/>
              <a:t>chemiczny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Lokalizacja</a:t>
            </a:r>
            <a:r>
              <a:rPr lang="en-GB" dirty="0"/>
              <a:t> </a:t>
            </a:r>
            <a:r>
              <a:rPr lang="en-GB" dirty="0" err="1"/>
              <a:t>zakładu</a:t>
            </a:r>
            <a:r>
              <a:rPr lang="en-GB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Godzina</a:t>
            </a:r>
            <a:r>
              <a:rPr lang="en-GB" dirty="0"/>
              <a:t> </a:t>
            </a:r>
            <a:r>
              <a:rPr lang="en-GB" dirty="0" err="1"/>
              <a:t>pomiaru</a:t>
            </a:r>
            <a:r>
              <a:rPr lang="en-GB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Warunki</a:t>
            </a:r>
            <a:r>
              <a:rPr lang="en-GB" dirty="0"/>
              <a:t> </a:t>
            </a:r>
            <a:r>
              <a:rPr lang="en-GB" dirty="0" err="1"/>
              <a:t>pogodowe</a:t>
            </a:r>
            <a:r>
              <a:rPr lang="en-GB" dirty="0"/>
              <a:t> (</a:t>
            </a:r>
            <a:r>
              <a:rPr lang="en-GB" dirty="0" err="1"/>
              <a:t>wiatr</a:t>
            </a:r>
            <a:r>
              <a:rPr lang="en-GB" dirty="0"/>
              <a:t>, </a:t>
            </a:r>
            <a:r>
              <a:rPr lang="en-GB" dirty="0" err="1"/>
              <a:t>wilgotność</a:t>
            </a:r>
            <a:r>
              <a:rPr lang="en-GB" dirty="0"/>
              <a:t>).</a:t>
            </a:r>
          </a:p>
          <a:p>
            <a:pPr marL="0" indent="0">
              <a:buNone/>
            </a:pP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zmienne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wzajemnie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siebie</a:t>
            </a:r>
            <a:r>
              <a:rPr lang="en-GB" dirty="0"/>
              <a:t> </a:t>
            </a:r>
            <a:r>
              <a:rPr lang="en-GB" dirty="0" err="1"/>
              <a:t>wpływać</a:t>
            </a:r>
            <a:r>
              <a:rPr lang="en-GB" dirty="0"/>
              <a:t>, co </a:t>
            </a:r>
            <a:r>
              <a:rPr lang="en-GB" dirty="0" err="1"/>
              <a:t>utrudnia</a:t>
            </a:r>
            <a:r>
              <a:rPr lang="en-GB" dirty="0"/>
              <a:t> </a:t>
            </a:r>
            <a:r>
              <a:rPr lang="en-GB" dirty="0" err="1"/>
              <a:t>znalezienie</a:t>
            </a:r>
            <a:r>
              <a:rPr lang="en-GB" dirty="0"/>
              <a:t> </a:t>
            </a:r>
            <a:r>
              <a:rPr lang="en-GB" dirty="0" err="1"/>
              <a:t>wyraźnych</a:t>
            </a:r>
            <a:r>
              <a:rPr lang="en-GB" dirty="0"/>
              <a:t> </a:t>
            </a:r>
            <a:r>
              <a:rPr lang="en-GB" dirty="0" err="1"/>
              <a:t>klastrów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Przykład</a:t>
            </a:r>
            <a:r>
              <a:rPr lang="en-GB" b="1" dirty="0"/>
              <a:t> </a:t>
            </a:r>
            <a:r>
              <a:rPr lang="en-GB" b="1" dirty="0" err="1"/>
              <a:t>problemu</a:t>
            </a:r>
            <a:r>
              <a:rPr lang="en-GB" b="1" dirty="0"/>
              <a:t>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Dane z </a:t>
            </a:r>
            <a:r>
              <a:rPr lang="en-GB" dirty="0" err="1"/>
              <a:t>dwóch</a:t>
            </a:r>
            <a:r>
              <a:rPr lang="en-GB" dirty="0"/>
              <a:t> </a:t>
            </a:r>
            <a:r>
              <a:rPr lang="en-GB" dirty="0" err="1"/>
              <a:t>zakładów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wyglądać</a:t>
            </a:r>
            <a:r>
              <a:rPr lang="en-GB" dirty="0"/>
              <a:t> </a:t>
            </a:r>
            <a:r>
              <a:rPr lang="en-GB" dirty="0" err="1"/>
              <a:t>podobnie</a:t>
            </a:r>
            <a:r>
              <a:rPr lang="en-GB" dirty="0"/>
              <a:t> w </a:t>
            </a:r>
            <a:r>
              <a:rPr lang="en-GB" dirty="0" err="1"/>
              <a:t>dni</a:t>
            </a:r>
            <a:r>
              <a:rPr lang="en-GB" dirty="0"/>
              <a:t> </a:t>
            </a:r>
            <a:r>
              <a:rPr lang="en-GB" dirty="0" err="1"/>
              <a:t>wietrzne</a:t>
            </a:r>
            <a:r>
              <a:rPr lang="en-GB" dirty="0"/>
              <a:t>, </a:t>
            </a:r>
            <a:r>
              <a:rPr lang="en-GB" dirty="0" err="1"/>
              <a:t>gdy</a:t>
            </a:r>
            <a:r>
              <a:rPr lang="en-GB" dirty="0"/>
              <a:t> </a:t>
            </a:r>
            <a:r>
              <a:rPr lang="en-GB" dirty="0" err="1"/>
              <a:t>emisje</a:t>
            </a:r>
            <a:r>
              <a:rPr lang="en-GB" dirty="0"/>
              <a:t> </a:t>
            </a:r>
            <a:r>
              <a:rPr lang="en-GB" dirty="0" err="1"/>
              <a:t>mieszają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atmosferze</a:t>
            </a:r>
            <a:r>
              <a:rPr lang="en-GB" dirty="0"/>
              <a:t>, ale </a:t>
            </a:r>
            <a:r>
              <a:rPr lang="en-GB" dirty="0" err="1"/>
              <a:t>zupełnie</a:t>
            </a:r>
            <a:r>
              <a:rPr lang="en-GB" dirty="0"/>
              <a:t> </a:t>
            </a:r>
            <a:r>
              <a:rPr lang="en-GB" dirty="0" err="1"/>
              <a:t>inaczej</a:t>
            </a:r>
            <a:r>
              <a:rPr lang="en-GB" dirty="0"/>
              <a:t> w </a:t>
            </a:r>
            <a:r>
              <a:rPr lang="en-GB" dirty="0" err="1"/>
              <a:t>dni</a:t>
            </a:r>
            <a:r>
              <a:rPr lang="en-GB" dirty="0"/>
              <a:t> </a:t>
            </a:r>
            <a:r>
              <a:rPr lang="en-GB" dirty="0" err="1"/>
              <a:t>bezwietrzne</a:t>
            </a:r>
            <a:r>
              <a:rPr lang="en-GB" dirty="0"/>
              <a:t>.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błędnie</a:t>
            </a:r>
            <a:r>
              <a:rPr lang="en-GB" dirty="0"/>
              <a:t> </a:t>
            </a:r>
            <a:r>
              <a:rPr lang="en-GB" dirty="0" err="1"/>
              <a:t>połączyć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z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zakładów</a:t>
            </a:r>
            <a:r>
              <a:rPr lang="en-GB" dirty="0"/>
              <a:t> w </a:t>
            </a:r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klaster</a:t>
            </a:r>
            <a:r>
              <a:rPr lang="en-GB" dirty="0"/>
              <a:t>, </a:t>
            </a:r>
            <a:r>
              <a:rPr lang="en-GB" dirty="0" err="1"/>
              <a:t>sugerując</a:t>
            </a:r>
            <a:r>
              <a:rPr lang="en-GB" dirty="0"/>
              <a:t> </a:t>
            </a:r>
            <a:r>
              <a:rPr lang="en-GB" dirty="0" err="1"/>
              <a:t>fałszywą</a:t>
            </a:r>
            <a:r>
              <a:rPr lang="en-GB" dirty="0"/>
              <a:t> </a:t>
            </a:r>
            <a:r>
              <a:rPr lang="en-GB" dirty="0" err="1"/>
              <a:t>podobność</a:t>
            </a:r>
            <a:r>
              <a:rPr lang="en-GB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08759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3EBA-D804-D152-0F9A-8167F66B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Zmienność w czasie i przestrzeni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7C30-1223-A7CD-7887-4D3307841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Emisje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zmieniać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zależności</a:t>
            </a:r>
            <a:r>
              <a:rPr lang="en-GB" dirty="0"/>
              <a:t> od </a:t>
            </a:r>
            <a:r>
              <a:rPr lang="en-GB" dirty="0" err="1"/>
              <a:t>pory</a:t>
            </a:r>
            <a:r>
              <a:rPr lang="en-GB" dirty="0"/>
              <a:t> </a:t>
            </a:r>
            <a:r>
              <a:rPr lang="en-GB" dirty="0" err="1"/>
              <a:t>dnia</a:t>
            </a:r>
            <a:r>
              <a:rPr lang="en-GB" dirty="0"/>
              <a:t>, </a:t>
            </a:r>
            <a:r>
              <a:rPr lang="en-GB" dirty="0" err="1"/>
              <a:t>tygodnia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roku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Przykład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Zakład</a:t>
            </a:r>
            <a:r>
              <a:rPr lang="en-GB" dirty="0"/>
              <a:t> </a:t>
            </a:r>
            <a:r>
              <a:rPr lang="en-GB" dirty="0" err="1"/>
              <a:t>produkujący</a:t>
            </a:r>
            <a:r>
              <a:rPr lang="en-GB" dirty="0"/>
              <a:t> </a:t>
            </a:r>
            <a:r>
              <a:rPr lang="en-GB" dirty="0" err="1"/>
              <a:t>energię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emitować</a:t>
            </a:r>
            <a:r>
              <a:rPr lang="en-GB" dirty="0"/>
              <a:t> </a:t>
            </a:r>
            <a:r>
              <a:rPr lang="en-GB" dirty="0" err="1"/>
              <a:t>więcej</a:t>
            </a:r>
            <a:r>
              <a:rPr lang="en-GB" dirty="0"/>
              <a:t> w </a:t>
            </a:r>
            <a:r>
              <a:rPr lang="en-GB" dirty="0" err="1"/>
              <a:t>godzinach</a:t>
            </a:r>
            <a:r>
              <a:rPr lang="en-GB" dirty="0"/>
              <a:t> </a:t>
            </a:r>
            <a:r>
              <a:rPr lang="en-GB" dirty="0" err="1"/>
              <a:t>szczytu</a:t>
            </a:r>
            <a:r>
              <a:rPr lang="en-GB" dirty="0"/>
              <a:t>, a </a:t>
            </a:r>
            <a:r>
              <a:rPr lang="en-GB" dirty="0" err="1"/>
              <a:t>mniej</a:t>
            </a:r>
            <a:r>
              <a:rPr lang="en-GB" dirty="0"/>
              <a:t> w </a:t>
            </a:r>
            <a:r>
              <a:rPr lang="en-GB" dirty="0" err="1"/>
              <a:t>nocy</a:t>
            </a:r>
            <a:r>
              <a:rPr lang="en-GB" dirty="0"/>
              <a:t>. Dane </a:t>
            </a:r>
            <a:r>
              <a:rPr lang="en-GB" dirty="0" err="1"/>
              <a:t>zebrane</a:t>
            </a:r>
            <a:r>
              <a:rPr lang="en-GB" dirty="0"/>
              <a:t> w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dwóch</a:t>
            </a:r>
            <a:r>
              <a:rPr lang="en-GB" dirty="0"/>
              <a:t> </a:t>
            </a:r>
            <a:r>
              <a:rPr lang="en-GB" dirty="0" err="1"/>
              <a:t>okresach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zostać</a:t>
            </a:r>
            <a:r>
              <a:rPr lang="en-GB" dirty="0"/>
              <a:t> </a:t>
            </a:r>
            <a:r>
              <a:rPr lang="en-GB" dirty="0" err="1"/>
              <a:t>przypisane</a:t>
            </a:r>
            <a:r>
              <a:rPr lang="en-GB" dirty="0"/>
              <a:t> do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klastrów</a:t>
            </a:r>
            <a:r>
              <a:rPr lang="en-GB" dirty="0"/>
              <a:t>, </a:t>
            </a:r>
            <a:r>
              <a:rPr lang="en-GB" dirty="0" err="1"/>
              <a:t>mimo</a:t>
            </a:r>
            <a:r>
              <a:rPr lang="en-GB" dirty="0"/>
              <a:t>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pochodzą</a:t>
            </a:r>
            <a:r>
              <a:rPr lang="en-GB" dirty="0"/>
              <a:t> z </a:t>
            </a:r>
            <a:r>
              <a:rPr lang="en-GB" dirty="0" err="1"/>
              <a:t>tego</a:t>
            </a:r>
            <a:r>
              <a:rPr lang="en-GB" dirty="0"/>
              <a:t> </a:t>
            </a:r>
            <a:r>
              <a:rPr lang="en-GB" dirty="0" err="1"/>
              <a:t>samego</a:t>
            </a:r>
            <a:r>
              <a:rPr lang="en-GB" dirty="0"/>
              <a:t> </a:t>
            </a:r>
            <a:r>
              <a:rPr lang="en-GB" dirty="0" err="1"/>
              <a:t>źródła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Możliwe</a:t>
            </a:r>
            <a:r>
              <a:rPr lang="en-GB" b="1" dirty="0"/>
              <a:t> </a:t>
            </a:r>
            <a:r>
              <a:rPr lang="en-GB" b="1" dirty="0" err="1"/>
              <a:t>rozwiązania</a:t>
            </a:r>
            <a:r>
              <a:rPr lang="en-GB" b="1" dirty="0"/>
              <a:t>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Przygotowanie</a:t>
            </a:r>
            <a:r>
              <a:rPr lang="en-GB" b="1" dirty="0"/>
              <a:t> </a:t>
            </a:r>
            <a:r>
              <a:rPr lang="en-GB" b="1" dirty="0" err="1"/>
              <a:t>danych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Eliminacja</a:t>
            </a:r>
            <a:r>
              <a:rPr lang="en-GB" dirty="0"/>
              <a:t> </a:t>
            </a:r>
            <a:r>
              <a:rPr lang="en-GB" dirty="0" err="1"/>
              <a:t>błędów</a:t>
            </a:r>
            <a:r>
              <a:rPr lang="en-GB" dirty="0"/>
              <a:t> </a:t>
            </a:r>
            <a:r>
              <a:rPr lang="en-GB" dirty="0" err="1"/>
              <a:t>pomiarowych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ujednolicenie</a:t>
            </a:r>
            <a:r>
              <a:rPr lang="en-GB" dirty="0"/>
              <a:t> </a:t>
            </a:r>
            <a:r>
              <a:rPr lang="en-GB" dirty="0" err="1"/>
              <a:t>jednostek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Wybór</a:t>
            </a:r>
            <a:r>
              <a:rPr lang="en-GB" b="1" dirty="0"/>
              <a:t> </a:t>
            </a:r>
            <a:r>
              <a:rPr lang="en-GB" b="1" dirty="0" err="1"/>
              <a:t>odpowiednich</a:t>
            </a:r>
            <a:r>
              <a:rPr lang="en-GB" b="1" dirty="0"/>
              <a:t> </a:t>
            </a:r>
            <a:r>
              <a:rPr lang="en-GB" b="1" dirty="0" err="1"/>
              <a:t>algorytmów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Stosowanie</a:t>
            </a:r>
            <a:r>
              <a:rPr lang="en-GB" dirty="0"/>
              <a:t> </a:t>
            </a:r>
            <a:r>
              <a:rPr lang="en-GB" dirty="0" err="1"/>
              <a:t>metod</a:t>
            </a:r>
            <a:r>
              <a:rPr lang="en-GB" dirty="0"/>
              <a:t> </a:t>
            </a:r>
            <a:r>
              <a:rPr lang="en-GB" dirty="0" err="1"/>
              <a:t>odpornych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szum</a:t>
            </a:r>
            <a:r>
              <a:rPr lang="en-GB" dirty="0"/>
              <a:t> w </a:t>
            </a:r>
            <a:r>
              <a:rPr lang="en-GB" dirty="0" err="1"/>
              <a:t>danych</a:t>
            </a:r>
            <a:r>
              <a:rPr lang="en-GB" dirty="0"/>
              <a:t>, np. </a:t>
            </a:r>
            <a:r>
              <a:rPr lang="en-GB" dirty="0" err="1"/>
              <a:t>hierarchicznej</a:t>
            </a:r>
            <a:r>
              <a:rPr lang="en-GB" dirty="0"/>
              <a:t> </a:t>
            </a:r>
            <a:r>
              <a:rPr lang="en-GB" dirty="0" err="1"/>
              <a:t>klasteryzacji</a:t>
            </a:r>
            <a:r>
              <a:rPr lang="en-GB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9419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F3D8-02EE-4F68-9DA8-044C6E13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2D34-FDBC-0863-9D84-CFCD61FD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Klasteryzacja</a:t>
            </a:r>
            <a:r>
              <a:rPr lang="en-GB" dirty="0"/>
              <a:t> to </a:t>
            </a:r>
            <a:r>
              <a:rPr lang="en-GB" dirty="0" err="1"/>
              <a:t>potężne</a:t>
            </a:r>
            <a:r>
              <a:rPr lang="en-GB" dirty="0"/>
              <a:t> </a:t>
            </a:r>
            <a:r>
              <a:rPr lang="en-GB" dirty="0" err="1"/>
              <a:t>narzędzie</a:t>
            </a:r>
            <a:r>
              <a:rPr lang="en-GB" dirty="0"/>
              <a:t>, ale </a:t>
            </a:r>
            <a:r>
              <a:rPr lang="en-GB" dirty="0" err="1"/>
              <a:t>jej</a:t>
            </a:r>
            <a:r>
              <a:rPr lang="en-GB" dirty="0"/>
              <a:t> </a:t>
            </a:r>
            <a:r>
              <a:rPr lang="en-GB" dirty="0" err="1"/>
              <a:t>efektywne</a:t>
            </a:r>
            <a:r>
              <a:rPr lang="en-GB" dirty="0"/>
              <a:t> </a:t>
            </a:r>
            <a:r>
              <a:rPr lang="en-GB" dirty="0" err="1"/>
              <a:t>stosowanie</a:t>
            </a:r>
            <a:r>
              <a:rPr lang="en-GB" dirty="0"/>
              <a:t> </a:t>
            </a:r>
            <a:r>
              <a:rPr lang="en-GB" dirty="0" err="1"/>
              <a:t>wymaga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Dobrej</a:t>
            </a:r>
            <a:r>
              <a:rPr lang="en-GB" dirty="0"/>
              <a:t> </a:t>
            </a:r>
            <a:r>
              <a:rPr lang="en-GB" dirty="0" err="1"/>
              <a:t>jakości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</a:t>
            </a:r>
          </a:p>
          <a:p>
            <a:pPr lvl="1"/>
            <a:r>
              <a:rPr lang="en-GB" dirty="0" err="1"/>
              <a:t>Właściwej</a:t>
            </a:r>
            <a:r>
              <a:rPr lang="en-GB" dirty="0"/>
              <a:t> </a:t>
            </a:r>
            <a:r>
              <a:rPr lang="en-GB" dirty="0" err="1"/>
              <a:t>interpretacji</a:t>
            </a:r>
            <a:r>
              <a:rPr lang="en-GB" dirty="0"/>
              <a:t> </a:t>
            </a:r>
            <a:r>
              <a:rPr lang="en-GB" dirty="0" err="1"/>
              <a:t>wyników</a:t>
            </a:r>
            <a:r>
              <a:rPr lang="en-GB" dirty="0"/>
              <a:t>,</a:t>
            </a:r>
          </a:p>
          <a:p>
            <a:pPr lvl="1"/>
            <a:r>
              <a:rPr lang="en-GB" dirty="0" err="1"/>
              <a:t>Świadomości</a:t>
            </a:r>
            <a:r>
              <a:rPr lang="en-GB" dirty="0"/>
              <a:t> </a:t>
            </a:r>
            <a:r>
              <a:rPr lang="en-GB" dirty="0" err="1"/>
              <a:t>ograniczeń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Problemy</a:t>
            </a:r>
            <a:r>
              <a:rPr lang="en-GB" dirty="0"/>
              <a:t>, </a:t>
            </a:r>
            <a:r>
              <a:rPr lang="en-GB" dirty="0" err="1"/>
              <a:t>takie</a:t>
            </a:r>
            <a:r>
              <a:rPr lang="en-GB" dirty="0"/>
              <a:t> jak </a:t>
            </a:r>
            <a:r>
              <a:rPr lang="en-GB" dirty="0" err="1"/>
              <a:t>złożoność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ich </a:t>
            </a:r>
            <a:r>
              <a:rPr lang="en-GB" dirty="0" err="1"/>
              <a:t>niedokładność</a:t>
            </a:r>
            <a:r>
              <a:rPr lang="en-GB" dirty="0"/>
              <a:t>,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prowadzić</a:t>
            </a:r>
            <a:r>
              <a:rPr lang="en-GB" dirty="0"/>
              <a:t> do </a:t>
            </a:r>
            <a:r>
              <a:rPr lang="en-GB" dirty="0" err="1"/>
              <a:t>błędnych</a:t>
            </a:r>
            <a:r>
              <a:rPr lang="en-GB" dirty="0"/>
              <a:t> </a:t>
            </a:r>
            <a:r>
              <a:rPr lang="en-GB" dirty="0" err="1"/>
              <a:t>wniosków</a:t>
            </a:r>
            <a:r>
              <a:rPr lang="en-GB" dirty="0"/>
              <a:t>. </a:t>
            </a:r>
            <a:r>
              <a:rPr lang="en-GB" dirty="0" err="1"/>
              <a:t>Dlatego</a:t>
            </a:r>
            <a:r>
              <a:rPr lang="en-GB" dirty="0"/>
              <a:t> </a:t>
            </a:r>
            <a:r>
              <a:rPr lang="en-GB" dirty="0" err="1"/>
              <a:t>ważne</a:t>
            </a:r>
            <a:r>
              <a:rPr lang="en-GB" dirty="0"/>
              <a:t> jest, aby </a:t>
            </a:r>
            <a:r>
              <a:rPr lang="en-GB" dirty="0" err="1"/>
              <a:t>zawsze</a:t>
            </a:r>
            <a:r>
              <a:rPr lang="en-GB" dirty="0"/>
              <a:t> </a:t>
            </a:r>
            <a:r>
              <a:rPr lang="en-GB" dirty="0" err="1"/>
              <a:t>analizować</a:t>
            </a:r>
            <a:r>
              <a:rPr lang="en-GB" dirty="0"/>
              <a:t> </a:t>
            </a:r>
            <a:r>
              <a:rPr lang="en-GB" dirty="0" err="1"/>
              <a:t>wyniki</a:t>
            </a:r>
            <a:r>
              <a:rPr lang="en-GB" dirty="0"/>
              <a:t> </a:t>
            </a:r>
            <a:r>
              <a:rPr lang="en-GB" dirty="0" err="1"/>
              <a:t>klasteryzacji</a:t>
            </a:r>
            <a:r>
              <a:rPr lang="en-GB" dirty="0"/>
              <a:t> z </a:t>
            </a:r>
            <a:r>
              <a:rPr lang="en-GB" dirty="0" err="1"/>
              <a:t>ostrożnością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weryfikować</a:t>
            </a:r>
            <a:r>
              <a:rPr lang="en-GB" dirty="0"/>
              <a:t> je </a:t>
            </a:r>
            <a:r>
              <a:rPr lang="en-GB" dirty="0" err="1"/>
              <a:t>dodatkowymi</a:t>
            </a:r>
            <a:r>
              <a:rPr lang="en-GB" dirty="0"/>
              <a:t> </a:t>
            </a:r>
            <a:r>
              <a:rPr lang="en-GB" dirty="0" err="1"/>
              <a:t>metodami</a:t>
            </a:r>
            <a:r>
              <a:rPr lang="en-GB" dirty="0"/>
              <a:t>. W </a:t>
            </a:r>
            <a:r>
              <a:rPr lang="en-GB" dirty="0" err="1"/>
              <a:t>przeciwnym</a:t>
            </a:r>
            <a:r>
              <a:rPr lang="en-GB" dirty="0"/>
              <a:t> </a:t>
            </a:r>
            <a:r>
              <a:rPr lang="en-GB" dirty="0" err="1"/>
              <a:t>razie</a:t>
            </a:r>
            <a:r>
              <a:rPr lang="en-GB" dirty="0"/>
              <a:t> </a:t>
            </a:r>
            <a:r>
              <a:rPr lang="en-GB" dirty="0" err="1"/>
              <a:t>ryzykujemy</a:t>
            </a:r>
            <a:r>
              <a:rPr lang="en-GB" dirty="0"/>
              <a:t> </a:t>
            </a:r>
            <a:r>
              <a:rPr lang="en-GB" dirty="0" err="1"/>
              <a:t>sytuację</a:t>
            </a:r>
            <a:r>
              <a:rPr lang="en-GB" dirty="0"/>
              <a:t>, w </a:t>
            </a:r>
            <a:r>
              <a:rPr lang="en-GB" dirty="0" err="1"/>
              <a:t>której</a:t>
            </a:r>
            <a:r>
              <a:rPr lang="en-GB" dirty="0"/>
              <a:t> </a:t>
            </a:r>
            <a:r>
              <a:rPr lang="en-GB" dirty="0" err="1"/>
              <a:t>zamiast</a:t>
            </a:r>
            <a:r>
              <a:rPr lang="en-GB" dirty="0"/>
              <a:t> </a:t>
            </a:r>
            <a:r>
              <a:rPr lang="en-GB" dirty="0" err="1"/>
              <a:t>wyjaśniać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, </a:t>
            </a:r>
            <a:r>
              <a:rPr lang="en-GB" dirty="0" err="1"/>
              <a:t>wprowadzimy</a:t>
            </a:r>
            <a:r>
              <a:rPr lang="en-GB" dirty="0"/>
              <a:t> do </a:t>
            </a:r>
            <a:r>
              <a:rPr lang="en-GB" dirty="0" err="1"/>
              <a:t>nich</a:t>
            </a:r>
            <a:r>
              <a:rPr lang="en-GB" dirty="0"/>
              <a:t>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większy</a:t>
            </a:r>
            <a:r>
              <a:rPr lang="en-GB" dirty="0"/>
              <a:t> chaos.</a:t>
            </a:r>
          </a:p>
        </p:txBody>
      </p:sp>
    </p:spTree>
    <p:extLst>
      <p:ext uri="{BB962C8B-B14F-4D97-AF65-F5344CB8AC3E}">
        <p14:creationId xmlns:p14="http://schemas.microsoft.com/office/powerpoint/2010/main" val="2166968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B0F2-4066-6FCF-A267-F0771D3D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Pytania utrwalające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CD62-69F9-1AEF-56A9-565F3776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główne</a:t>
            </a:r>
            <a:r>
              <a:rPr lang="en-GB" dirty="0"/>
              <a:t> </a:t>
            </a:r>
            <a:r>
              <a:rPr lang="en-GB" dirty="0" err="1"/>
              <a:t>wyzwania</a:t>
            </a:r>
            <a:r>
              <a:rPr lang="en-GB" dirty="0"/>
              <a:t> </a:t>
            </a:r>
            <a:r>
              <a:rPr lang="en-GB" dirty="0" err="1"/>
              <a:t>związane</a:t>
            </a:r>
            <a:r>
              <a:rPr lang="en-GB" dirty="0"/>
              <a:t> z </a:t>
            </a:r>
            <a:r>
              <a:rPr lang="en-GB" dirty="0" err="1"/>
              <a:t>interpretacją</a:t>
            </a:r>
            <a:r>
              <a:rPr lang="en-GB" dirty="0"/>
              <a:t> </a:t>
            </a:r>
            <a:r>
              <a:rPr lang="en-GB" dirty="0" err="1"/>
              <a:t>wyników</a:t>
            </a:r>
            <a:r>
              <a:rPr lang="en-GB" dirty="0"/>
              <a:t> </a:t>
            </a:r>
            <a:r>
              <a:rPr lang="en-GB" dirty="0" err="1"/>
              <a:t>klasteryzacji</a:t>
            </a:r>
            <a:r>
              <a:rPr lang="en-GB" dirty="0"/>
              <a:t>? </a:t>
            </a:r>
            <a:r>
              <a:rPr lang="en-GB" dirty="0" err="1"/>
              <a:t>Podaj</a:t>
            </a:r>
            <a:r>
              <a:rPr lang="en-GB" dirty="0"/>
              <a:t> </a:t>
            </a:r>
            <a:r>
              <a:rPr lang="en-GB" dirty="0" err="1"/>
              <a:t>przykład</a:t>
            </a:r>
            <a:r>
              <a:rPr lang="en-GB" dirty="0"/>
              <a:t>,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ilustruje</a:t>
            </a:r>
            <a:r>
              <a:rPr lang="en-GB" dirty="0"/>
              <a:t> </a:t>
            </a:r>
            <a:r>
              <a:rPr lang="en-GB" dirty="0" err="1"/>
              <a:t>jeden</a:t>
            </a:r>
            <a:r>
              <a:rPr lang="en-GB" dirty="0"/>
              <a:t> z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problemów</a:t>
            </a:r>
            <a:r>
              <a:rPr lang="en-GB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3A411-1592-5DD8-39F1-14CF1E353495}"/>
              </a:ext>
            </a:extLst>
          </p:cNvPr>
          <p:cNvSpPr txBox="1"/>
          <p:nvPr/>
        </p:nvSpPr>
        <p:spPr>
          <a:xfrm>
            <a:off x="838200" y="3314641"/>
            <a:ext cx="60997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Główne</a:t>
            </a:r>
            <a:r>
              <a:rPr lang="en-GB" dirty="0"/>
              <a:t> </a:t>
            </a:r>
            <a:r>
              <a:rPr lang="en-GB" dirty="0" err="1"/>
              <a:t>wyzwania</a:t>
            </a:r>
            <a:r>
              <a:rPr lang="en-GB" dirty="0"/>
              <a:t>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Ustalenie</a:t>
            </a:r>
            <a:r>
              <a:rPr lang="en-GB" dirty="0"/>
              <a:t>,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klastry</a:t>
            </a:r>
            <a:r>
              <a:rPr lang="en-GB" dirty="0"/>
              <a:t> </a:t>
            </a:r>
            <a:r>
              <a:rPr lang="en-GB" dirty="0" err="1"/>
              <a:t>faktycznie</a:t>
            </a:r>
            <a:r>
              <a:rPr lang="en-GB" dirty="0"/>
              <a:t> </a:t>
            </a:r>
            <a:r>
              <a:rPr lang="en-GB" dirty="0" err="1"/>
              <a:t>reprezentują</a:t>
            </a:r>
            <a:r>
              <a:rPr lang="en-GB" dirty="0"/>
              <a:t> </a:t>
            </a:r>
            <a:r>
              <a:rPr lang="en-GB" dirty="0" err="1"/>
              <a:t>rzeczywiste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,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przypadkowe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Wpływ</a:t>
            </a:r>
            <a:r>
              <a:rPr lang="en-GB" dirty="0"/>
              <a:t> </a:t>
            </a:r>
            <a:r>
              <a:rPr lang="en-GB" dirty="0" err="1"/>
              <a:t>błędów</a:t>
            </a:r>
            <a:r>
              <a:rPr lang="en-GB" dirty="0"/>
              <a:t> w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jakość</a:t>
            </a:r>
            <a:r>
              <a:rPr lang="en-GB" dirty="0"/>
              <a:t> </a:t>
            </a:r>
            <a:r>
              <a:rPr lang="en-GB" dirty="0" err="1"/>
              <a:t>wyników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Ograniczenia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wymusić</a:t>
            </a:r>
            <a:r>
              <a:rPr lang="en-GB" dirty="0"/>
              <a:t> </a:t>
            </a:r>
            <a:r>
              <a:rPr lang="en-GB" dirty="0" err="1"/>
              <a:t>podział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określoną</a:t>
            </a:r>
            <a:r>
              <a:rPr lang="en-GB" dirty="0"/>
              <a:t> </a:t>
            </a:r>
            <a:r>
              <a:rPr lang="en-GB" dirty="0" err="1"/>
              <a:t>liczbę</a:t>
            </a:r>
            <a:r>
              <a:rPr lang="en-GB" dirty="0"/>
              <a:t> </a:t>
            </a:r>
            <a:r>
              <a:rPr lang="en-GB" dirty="0" err="1"/>
              <a:t>klastrów</a:t>
            </a:r>
            <a:r>
              <a:rPr lang="en-GB" dirty="0"/>
              <a:t>, </a:t>
            </a:r>
            <a:r>
              <a:rPr lang="en-GB" dirty="0" err="1"/>
              <a:t>nawet</a:t>
            </a:r>
            <a:r>
              <a:rPr lang="en-GB" dirty="0"/>
              <a:t> </a:t>
            </a: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ma </a:t>
            </a:r>
            <a:r>
              <a:rPr lang="en-GB" dirty="0" err="1"/>
              <a:t>takiej</a:t>
            </a:r>
            <a:r>
              <a:rPr lang="en-GB" dirty="0"/>
              <a:t> </a:t>
            </a:r>
            <a:r>
              <a:rPr lang="en-GB" dirty="0" err="1"/>
              <a:t>potrzeby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Przykład</a:t>
            </a:r>
            <a:r>
              <a:rPr lang="en-GB" b="1" dirty="0"/>
              <a:t>:</a:t>
            </a:r>
            <a:r>
              <a:rPr lang="en-GB" dirty="0"/>
              <a:t> W </a:t>
            </a:r>
            <a:r>
              <a:rPr lang="en-GB" dirty="0" err="1"/>
              <a:t>analizie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z </a:t>
            </a:r>
            <a:r>
              <a:rPr lang="en-GB" dirty="0" err="1"/>
              <a:t>dwóch</a:t>
            </a:r>
            <a:r>
              <a:rPr lang="en-GB" dirty="0"/>
              <a:t> </a:t>
            </a:r>
            <a:r>
              <a:rPr lang="en-GB" dirty="0" err="1"/>
              <a:t>zakładów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wyglądać</a:t>
            </a:r>
            <a:r>
              <a:rPr lang="en-GB" dirty="0"/>
              <a:t> </a:t>
            </a:r>
            <a:r>
              <a:rPr lang="en-GB" dirty="0" err="1"/>
              <a:t>podobnie</a:t>
            </a:r>
            <a:r>
              <a:rPr lang="en-GB" dirty="0"/>
              <a:t> w </a:t>
            </a:r>
            <a:r>
              <a:rPr lang="en-GB" dirty="0" err="1"/>
              <a:t>dni</a:t>
            </a:r>
            <a:r>
              <a:rPr lang="en-GB" dirty="0"/>
              <a:t> </a:t>
            </a:r>
            <a:r>
              <a:rPr lang="en-GB" dirty="0" err="1"/>
              <a:t>wietrzne</a:t>
            </a:r>
            <a:r>
              <a:rPr lang="en-GB" dirty="0"/>
              <a:t>, co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prowadzić</a:t>
            </a:r>
            <a:r>
              <a:rPr lang="en-GB" dirty="0"/>
              <a:t> do </a:t>
            </a:r>
            <a:r>
              <a:rPr lang="en-GB" dirty="0" err="1"/>
              <a:t>błędnego</a:t>
            </a:r>
            <a:r>
              <a:rPr lang="en-GB" dirty="0"/>
              <a:t> </a:t>
            </a:r>
            <a:r>
              <a:rPr lang="en-GB" dirty="0" err="1"/>
              <a:t>połączenia</a:t>
            </a:r>
            <a:r>
              <a:rPr lang="en-GB" dirty="0"/>
              <a:t> ich w </a:t>
            </a:r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klaster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64365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E20D2-94A2-E1AB-67CA-24D42ACBA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B60E-FC7B-3733-7C45-0289B72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Pytania utrwalające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B114-CD6F-CDBD-DB8B-C8E26437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jakość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jest </a:t>
            </a:r>
            <a:r>
              <a:rPr lang="en-GB" dirty="0" err="1"/>
              <a:t>kluczowa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poprawnego</a:t>
            </a:r>
            <a:r>
              <a:rPr lang="en-GB" dirty="0"/>
              <a:t> </a:t>
            </a:r>
            <a:r>
              <a:rPr lang="en-GB" dirty="0" err="1"/>
              <a:t>działania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 </a:t>
            </a:r>
            <a:r>
              <a:rPr lang="en-GB" dirty="0" err="1"/>
              <a:t>klasteryzacyjnych</a:t>
            </a:r>
            <a:r>
              <a:rPr lang="en-GB" dirty="0"/>
              <a:t>? </a:t>
            </a:r>
            <a:r>
              <a:rPr lang="en-GB" dirty="0" err="1"/>
              <a:t>Wymień</a:t>
            </a:r>
            <a:r>
              <a:rPr lang="en-GB" dirty="0"/>
              <a:t> co </a:t>
            </a:r>
            <a:r>
              <a:rPr lang="en-GB" dirty="0" err="1"/>
              <a:t>najmniej</a:t>
            </a:r>
            <a:r>
              <a:rPr lang="en-GB" dirty="0"/>
              <a:t> </a:t>
            </a:r>
            <a:r>
              <a:rPr lang="en-GB" dirty="0" err="1"/>
              <a:t>dwa</a:t>
            </a:r>
            <a:r>
              <a:rPr lang="en-GB" dirty="0"/>
              <a:t> </a:t>
            </a:r>
            <a:r>
              <a:rPr lang="en-GB" dirty="0" err="1"/>
              <a:t>czynniki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obniżyć</a:t>
            </a:r>
            <a:r>
              <a:rPr lang="en-GB" dirty="0"/>
              <a:t> </a:t>
            </a:r>
            <a:r>
              <a:rPr lang="en-GB" dirty="0" err="1"/>
              <a:t>jakość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</a:t>
            </a:r>
            <a:r>
              <a:rPr lang="en-GB" dirty="0" err="1"/>
              <a:t>oraz</a:t>
            </a:r>
            <a:r>
              <a:rPr lang="en-GB" dirty="0"/>
              <a:t> ich </a:t>
            </a:r>
            <a:r>
              <a:rPr lang="en-GB" dirty="0" err="1"/>
              <a:t>wpływ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wyniki</a:t>
            </a:r>
            <a:r>
              <a:rPr lang="en-GB" dirty="0"/>
              <a:t> </a:t>
            </a:r>
            <a:r>
              <a:rPr lang="en-GB" dirty="0" err="1"/>
              <a:t>klasteryzacji</a:t>
            </a:r>
            <a:r>
              <a:rPr lang="en-GB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A075F-0070-AD49-0DD2-BB2B4B9F8DE1}"/>
              </a:ext>
            </a:extLst>
          </p:cNvPr>
          <p:cNvSpPr txBox="1"/>
          <p:nvPr/>
        </p:nvSpPr>
        <p:spPr>
          <a:xfrm>
            <a:off x="838200" y="3868639"/>
            <a:ext cx="60997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dirty="0" err="1"/>
              <a:t>Jakość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jest </a:t>
            </a:r>
            <a:r>
              <a:rPr lang="en-GB" dirty="0" err="1"/>
              <a:t>kluczowa</a:t>
            </a:r>
            <a:r>
              <a:rPr lang="en-GB" dirty="0"/>
              <a:t>, </a:t>
            </a:r>
            <a:r>
              <a:rPr lang="en-GB" dirty="0" err="1"/>
              <a:t>ponieważ</a:t>
            </a:r>
            <a:r>
              <a:rPr lang="en-GB" dirty="0"/>
              <a:t> </a:t>
            </a:r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klasteryzacyjne</a:t>
            </a:r>
            <a:r>
              <a:rPr lang="en-GB" dirty="0"/>
              <a:t> </a:t>
            </a:r>
            <a:r>
              <a:rPr lang="en-GB" dirty="0" err="1"/>
              <a:t>opierają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wzorcach</a:t>
            </a:r>
            <a:r>
              <a:rPr lang="en-GB" dirty="0"/>
              <a:t> </a:t>
            </a:r>
            <a:r>
              <a:rPr lang="en-GB" dirty="0" err="1"/>
              <a:t>zawartych</a:t>
            </a:r>
            <a:r>
              <a:rPr lang="en-GB" dirty="0"/>
              <a:t> w </a:t>
            </a:r>
            <a:r>
              <a:rPr lang="en-GB" dirty="0" err="1"/>
              <a:t>danych</a:t>
            </a:r>
            <a:r>
              <a:rPr lang="en-GB" dirty="0"/>
              <a:t>. </a:t>
            </a: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niekompletne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zawierają</a:t>
            </a:r>
            <a:r>
              <a:rPr lang="en-GB" dirty="0"/>
              <a:t> </a:t>
            </a:r>
            <a:r>
              <a:rPr lang="en-GB" dirty="0" err="1"/>
              <a:t>błędy</a:t>
            </a:r>
            <a:r>
              <a:rPr lang="en-GB" dirty="0"/>
              <a:t>, </a:t>
            </a:r>
            <a:r>
              <a:rPr lang="en-GB" dirty="0" err="1"/>
              <a:t>wyniki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niepoprawne</a:t>
            </a:r>
            <a:r>
              <a:rPr lang="en-GB" dirty="0"/>
              <a:t>.</a:t>
            </a:r>
          </a:p>
          <a:p>
            <a:pPr>
              <a:buFont typeface="+mj-lt"/>
              <a:buAutoNum type="arabicPeriod"/>
            </a:pPr>
            <a:r>
              <a:rPr lang="en-GB" dirty="0" err="1"/>
              <a:t>Czynniki</a:t>
            </a:r>
            <a:r>
              <a:rPr lang="en-GB" dirty="0"/>
              <a:t> </a:t>
            </a:r>
            <a:r>
              <a:rPr lang="en-GB" dirty="0" err="1"/>
              <a:t>obniżające</a:t>
            </a:r>
            <a:r>
              <a:rPr lang="en-GB" dirty="0"/>
              <a:t> </a:t>
            </a:r>
            <a:r>
              <a:rPr lang="en-GB" dirty="0" err="1"/>
              <a:t>jakość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GB" dirty="0" err="1"/>
              <a:t>Błędy</a:t>
            </a:r>
            <a:r>
              <a:rPr lang="en-GB" dirty="0"/>
              <a:t> </a:t>
            </a:r>
            <a:r>
              <a:rPr lang="en-GB" dirty="0" err="1"/>
              <a:t>pomiarowe</a:t>
            </a:r>
            <a:r>
              <a:rPr lang="en-GB" dirty="0"/>
              <a:t>: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prowadzić</a:t>
            </a:r>
            <a:r>
              <a:rPr lang="en-GB" dirty="0"/>
              <a:t> do </a:t>
            </a:r>
            <a:r>
              <a:rPr lang="en-GB" dirty="0" err="1"/>
              <a:t>utworzenia</a:t>
            </a:r>
            <a:r>
              <a:rPr lang="en-GB" dirty="0"/>
              <a:t> </a:t>
            </a:r>
            <a:r>
              <a:rPr lang="en-GB" dirty="0" err="1"/>
              <a:t>fałszywych</a:t>
            </a:r>
            <a:r>
              <a:rPr lang="en-GB" dirty="0"/>
              <a:t> </a:t>
            </a:r>
            <a:r>
              <a:rPr lang="en-GB" dirty="0" err="1"/>
              <a:t>klastrów</a:t>
            </a:r>
            <a:r>
              <a:rPr lang="en-GB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GB" dirty="0" err="1"/>
              <a:t>Brakujące</a:t>
            </a:r>
            <a:r>
              <a:rPr lang="en-GB" dirty="0"/>
              <a:t> </a:t>
            </a:r>
            <a:r>
              <a:rPr lang="en-GB" dirty="0" err="1"/>
              <a:t>wartości</a:t>
            </a:r>
            <a:r>
              <a:rPr lang="en-GB" dirty="0"/>
              <a:t>: </a:t>
            </a:r>
            <a:r>
              <a:rPr lang="en-GB" dirty="0" err="1"/>
              <a:t>Utrudniają</a:t>
            </a:r>
            <a:r>
              <a:rPr lang="en-GB" dirty="0"/>
              <a:t> </a:t>
            </a:r>
            <a:r>
              <a:rPr lang="en-GB" dirty="0" err="1"/>
              <a:t>analizę</a:t>
            </a:r>
            <a:r>
              <a:rPr lang="en-GB" dirty="0"/>
              <a:t>, </a:t>
            </a:r>
            <a:r>
              <a:rPr lang="en-GB" dirty="0" err="1"/>
              <a:t>ponieważ</a:t>
            </a:r>
            <a:r>
              <a:rPr lang="en-GB" dirty="0"/>
              <a:t> </a:t>
            </a:r>
            <a:r>
              <a:rPr lang="en-GB" dirty="0" err="1"/>
              <a:t>niektóre</a:t>
            </a:r>
            <a:r>
              <a:rPr lang="en-GB" dirty="0"/>
              <a:t> </a:t>
            </a:r>
            <a:r>
              <a:rPr lang="en-GB" dirty="0" err="1"/>
              <a:t>punkty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pomijane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algorytm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5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AB9E-752A-82C7-080C-1F857840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Segmentacja</a:t>
            </a:r>
            <a:r>
              <a:rPr lang="en-GB" b="1" dirty="0"/>
              <a:t> </a:t>
            </a:r>
            <a:r>
              <a:rPr lang="en-GB" b="1" dirty="0" err="1"/>
              <a:t>klientów</a:t>
            </a:r>
            <a:r>
              <a:rPr lang="en-GB" b="1" dirty="0"/>
              <a:t> w </a:t>
            </a:r>
            <a:r>
              <a:rPr lang="en-GB" b="1" dirty="0" err="1"/>
              <a:t>marketingu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65564-E1E3-576D-8C43-3A86D294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Wyobraźmy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jesteś</a:t>
            </a:r>
            <a:r>
              <a:rPr lang="en-GB" dirty="0"/>
              <a:t> </a:t>
            </a:r>
            <a:r>
              <a:rPr lang="en-GB" dirty="0" err="1"/>
              <a:t>właścicielem</a:t>
            </a:r>
            <a:r>
              <a:rPr lang="en-GB" dirty="0"/>
              <a:t> </a:t>
            </a:r>
            <a:r>
              <a:rPr lang="en-GB" dirty="0" err="1"/>
              <a:t>sklepu</a:t>
            </a:r>
            <a:r>
              <a:rPr lang="en-GB" dirty="0"/>
              <a:t> </a:t>
            </a:r>
            <a:r>
              <a:rPr lang="en-GB" dirty="0" err="1"/>
              <a:t>internetowego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masz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o </a:t>
            </a:r>
            <a:r>
              <a:rPr lang="en-GB" dirty="0" err="1"/>
              <a:t>zakupach</a:t>
            </a:r>
            <a:r>
              <a:rPr lang="en-GB" dirty="0"/>
              <a:t> </a:t>
            </a:r>
            <a:r>
              <a:rPr lang="en-GB" dirty="0" err="1"/>
              <a:t>klientów</a:t>
            </a:r>
            <a:r>
              <a:rPr lang="en-GB" dirty="0"/>
              <a:t>. </a:t>
            </a:r>
            <a:r>
              <a:rPr lang="en-GB" dirty="0" err="1"/>
              <a:t>Chcesz</a:t>
            </a:r>
            <a:r>
              <a:rPr lang="en-GB" dirty="0"/>
              <a:t> </a:t>
            </a:r>
            <a:r>
              <a:rPr lang="en-GB" dirty="0" err="1"/>
              <a:t>podzielić</a:t>
            </a:r>
            <a:r>
              <a:rPr lang="en-GB" dirty="0"/>
              <a:t> </a:t>
            </a:r>
            <a:r>
              <a:rPr lang="en-GB" dirty="0" err="1"/>
              <a:t>klientów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, np. „</a:t>
            </a:r>
            <a:r>
              <a:rPr lang="en-GB" dirty="0" err="1"/>
              <a:t>osoby</a:t>
            </a:r>
            <a:r>
              <a:rPr lang="en-GB" dirty="0"/>
              <a:t> </a:t>
            </a:r>
            <a:r>
              <a:rPr lang="en-GB" dirty="0" err="1"/>
              <a:t>kupujące</a:t>
            </a:r>
            <a:r>
              <a:rPr lang="en-GB" dirty="0"/>
              <a:t> </a:t>
            </a:r>
            <a:r>
              <a:rPr lang="en-GB" dirty="0" err="1"/>
              <a:t>drogie</a:t>
            </a:r>
            <a:r>
              <a:rPr lang="en-GB" dirty="0"/>
              <a:t> </a:t>
            </a:r>
            <a:r>
              <a:rPr lang="en-GB" dirty="0" err="1"/>
              <a:t>produkty</a:t>
            </a:r>
            <a:r>
              <a:rPr lang="en-GB" dirty="0"/>
              <a:t>” </a:t>
            </a:r>
            <a:r>
              <a:rPr lang="en-GB" dirty="0" err="1"/>
              <a:t>albo</a:t>
            </a:r>
            <a:r>
              <a:rPr lang="en-GB" dirty="0"/>
              <a:t> „ci, </a:t>
            </a:r>
            <a:r>
              <a:rPr lang="en-GB" dirty="0" err="1"/>
              <a:t>którzy</a:t>
            </a:r>
            <a:r>
              <a:rPr lang="en-GB" dirty="0"/>
              <a:t> </a:t>
            </a:r>
            <a:r>
              <a:rPr lang="en-GB" dirty="0" err="1"/>
              <a:t>szukają</a:t>
            </a:r>
            <a:r>
              <a:rPr lang="en-GB" dirty="0"/>
              <a:t> </a:t>
            </a:r>
            <a:r>
              <a:rPr lang="en-GB" dirty="0" err="1"/>
              <a:t>promocji</a:t>
            </a:r>
            <a:r>
              <a:rPr lang="en-GB" dirty="0"/>
              <a:t>”.</a:t>
            </a:r>
          </a:p>
          <a:p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klasteryzacji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znaleźć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 </a:t>
            </a:r>
            <a:r>
              <a:rPr lang="en-GB" dirty="0" err="1"/>
              <a:t>automatycznie</a:t>
            </a:r>
            <a:r>
              <a:rPr lang="en-GB" dirty="0"/>
              <a:t>, </a:t>
            </a:r>
            <a:r>
              <a:rPr lang="en-GB" dirty="0" err="1"/>
              <a:t>analizując</a:t>
            </a:r>
            <a:r>
              <a:rPr lang="en-GB" dirty="0"/>
              <a:t> </a:t>
            </a:r>
            <a:r>
              <a:rPr lang="en-GB" dirty="0" err="1"/>
              <a:t>takie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, jak </a:t>
            </a:r>
            <a:r>
              <a:rPr lang="en-GB" dirty="0" err="1"/>
              <a:t>częstotliwość</a:t>
            </a:r>
            <a:r>
              <a:rPr lang="en-GB" dirty="0"/>
              <a:t> </a:t>
            </a:r>
            <a:r>
              <a:rPr lang="en-GB" dirty="0" err="1"/>
              <a:t>zakupów</a:t>
            </a:r>
            <a:r>
              <a:rPr lang="en-GB" dirty="0"/>
              <a:t>, </a:t>
            </a:r>
            <a:r>
              <a:rPr lang="en-GB" dirty="0" err="1"/>
              <a:t>średnia</a:t>
            </a:r>
            <a:r>
              <a:rPr lang="en-GB" dirty="0"/>
              <a:t> </a:t>
            </a:r>
            <a:r>
              <a:rPr lang="en-GB" dirty="0" err="1"/>
              <a:t>wartość</a:t>
            </a:r>
            <a:r>
              <a:rPr lang="en-GB" dirty="0"/>
              <a:t> </a:t>
            </a:r>
            <a:r>
              <a:rPr lang="en-GB" dirty="0" err="1"/>
              <a:t>koszyka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preferowane</a:t>
            </a:r>
            <a:r>
              <a:rPr lang="en-GB" dirty="0"/>
              <a:t> </a:t>
            </a:r>
            <a:r>
              <a:rPr lang="en-GB" dirty="0" err="1"/>
              <a:t>kategorie</a:t>
            </a:r>
            <a:r>
              <a:rPr lang="en-GB" dirty="0"/>
              <a:t> </a:t>
            </a:r>
            <a:r>
              <a:rPr lang="en-GB" dirty="0" err="1"/>
              <a:t>produktów</a:t>
            </a:r>
            <a:r>
              <a:rPr lang="en-GB" dirty="0"/>
              <a:t>.</a:t>
            </a:r>
          </a:p>
          <a:p>
            <a:r>
              <a:rPr lang="en-GB" dirty="0" err="1"/>
              <a:t>Efekt</a:t>
            </a:r>
            <a:r>
              <a:rPr lang="en-GB" dirty="0"/>
              <a:t>? </a:t>
            </a:r>
            <a:r>
              <a:rPr lang="en-GB" dirty="0" err="1"/>
              <a:t>Możesz</a:t>
            </a:r>
            <a:r>
              <a:rPr lang="en-GB" dirty="0"/>
              <a:t> </a:t>
            </a:r>
            <a:r>
              <a:rPr lang="en-GB" dirty="0" err="1"/>
              <a:t>stworzyć</a:t>
            </a:r>
            <a:r>
              <a:rPr lang="en-GB" dirty="0"/>
              <a:t>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spersonalizowane</a:t>
            </a:r>
            <a:r>
              <a:rPr lang="en-GB" dirty="0"/>
              <a:t> </a:t>
            </a:r>
            <a:r>
              <a:rPr lang="en-GB" dirty="0" err="1"/>
              <a:t>oferty</a:t>
            </a:r>
            <a:r>
              <a:rPr lang="en-GB" dirty="0"/>
              <a:t>, co </a:t>
            </a:r>
            <a:r>
              <a:rPr lang="en-GB" b="1" dirty="0" err="1"/>
              <a:t>zwiększa</a:t>
            </a:r>
            <a:r>
              <a:rPr lang="en-GB" dirty="0"/>
              <a:t> </a:t>
            </a:r>
            <a:r>
              <a:rPr lang="en-GB" b="1" dirty="0" err="1"/>
              <a:t>sprzedaż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zadowolenie</a:t>
            </a:r>
            <a:r>
              <a:rPr lang="en-GB" dirty="0"/>
              <a:t> (?) </a:t>
            </a:r>
            <a:r>
              <a:rPr lang="en-GB" dirty="0" err="1"/>
              <a:t>klientów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09237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DE821-863F-4813-C6C5-2CC02EFC3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3D0B-4D42-BB4D-DD5B-D86F43D0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Pytania utrwalające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D80E-C335-3050-2C07-936F889A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Podaj</a:t>
            </a:r>
            <a:r>
              <a:rPr lang="en-GB" dirty="0"/>
              <a:t> </a:t>
            </a:r>
            <a:r>
              <a:rPr lang="en-GB" dirty="0" err="1"/>
              <a:t>przykład</a:t>
            </a:r>
            <a:r>
              <a:rPr lang="en-GB" dirty="0"/>
              <a:t> </a:t>
            </a:r>
            <a:r>
              <a:rPr lang="en-GB" dirty="0" err="1"/>
              <a:t>analizy</a:t>
            </a:r>
            <a:r>
              <a:rPr lang="en-GB" dirty="0"/>
              <a:t> z </a:t>
            </a:r>
            <a:r>
              <a:rPr lang="en-GB" dirty="0" err="1"/>
              <a:t>przemysłu</a:t>
            </a:r>
            <a:r>
              <a:rPr lang="en-GB" dirty="0"/>
              <a:t> </a:t>
            </a:r>
            <a:r>
              <a:rPr lang="en-GB" dirty="0" err="1"/>
              <a:t>gazowego</a:t>
            </a:r>
            <a:r>
              <a:rPr lang="en-GB" dirty="0"/>
              <a:t>, w </a:t>
            </a:r>
            <a:r>
              <a:rPr lang="en-GB" dirty="0" err="1"/>
              <a:t>którym</a:t>
            </a:r>
            <a:r>
              <a:rPr lang="en-GB" dirty="0"/>
              <a:t>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mogłaby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przynieść</a:t>
            </a:r>
            <a:r>
              <a:rPr lang="en-GB" dirty="0"/>
              <a:t> </a:t>
            </a:r>
            <a:r>
              <a:rPr lang="en-GB" dirty="0" err="1"/>
              <a:t>użytecznych</a:t>
            </a:r>
            <a:r>
              <a:rPr lang="en-GB" dirty="0"/>
              <a:t> </a:t>
            </a:r>
            <a:r>
              <a:rPr lang="en-GB" dirty="0" err="1"/>
              <a:t>wyników</a:t>
            </a:r>
            <a:r>
              <a:rPr lang="en-GB" dirty="0"/>
              <a:t>. </a:t>
            </a:r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rozwiązania</a:t>
            </a:r>
            <a:r>
              <a:rPr lang="en-GB" dirty="0"/>
              <a:t> </a:t>
            </a:r>
            <a:r>
              <a:rPr lang="en-GB" dirty="0" err="1"/>
              <a:t>można</a:t>
            </a:r>
            <a:r>
              <a:rPr lang="en-GB" dirty="0"/>
              <a:t> </a:t>
            </a:r>
            <a:r>
              <a:rPr lang="en-GB" dirty="0" err="1"/>
              <a:t>zastosować</a:t>
            </a:r>
            <a:r>
              <a:rPr lang="en-GB" dirty="0"/>
              <a:t>, aby </a:t>
            </a:r>
            <a:r>
              <a:rPr lang="en-GB" dirty="0" err="1"/>
              <a:t>poprawić</a:t>
            </a:r>
            <a:r>
              <a:rPr lang="en-GB" dirty="0"/>
              <a:t> </a:t>
            </a:r>
            <a:r>
              <a:rPr lang="en-GB" dirty="0" err="1"/>
              <a:t>skuteczność</a:t>
            </a:r>
            <a:r>
              <a:rPr lang="en-GB" dirty="0"/>
              <a:t> </a:t>
            </a:r>
            <a:r>
              <a:rPr lang="en-GB" dirty="0" err="1"/>
              <a:t>analizy</a:t>
            </a:r>
            <a:r>
              <a:rPr lang="en-GB" dirty="0"/>
              <a:t> w </a:t>
            </a:r>
            <a:r>
              <a:rPr lang="en-GB" dirty="0" err="1"/>
              <a:t>takich</a:t>
            </a:r>
            <a:r>
              <a:rPr lang="en-GB" dirty="0"/>
              <a:t> </a:t>
            </a:r>
            <a:r>
              <a:rPr lang="en-GB" dirty="0" err="1"/>
              <a:t>przypadkach</a:t>
            </a:r>
            <a:r>
              <a:rPr lang="en-GB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BC1BE-CABB-E711-A615-4A955BA2D8E5}"/>
              </a:ext>
            </a:extLst>
          </p:cNvPr>
          <p:cNvSpPr txBox="1"/>
          <p:nvPr/>
        </p:nvSpPr>
        <p:spPr>
          <a:xfrm>
            <a:off x="838200" y="3591640"/>
            <a:ext cx="64993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Przykład</a:t>
            </a:r>
            <a:r>
              <a:rPr lang="en-GB" b="1" dirty="0"/>
              <a:t>:</a:t>
            </a:r>
            <a:r>
              <a:rPr lang="en-GB" dirty="0"/>
              <a:t> Dane o </a:t>
            </a:r>
            <a:r>
              <a:rPr lang="en-GB" dirty="0" err="1"/>
              <a:t>emisjach</a:t>
            </a:r>
            <a:r>
              <a:rPr lang="en-GB" dirty="0"/>
              <a:t> z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zakładów</a:t>
            </a:r>
            <a:r>
              <a:rPr lang="en-GB" dirty="0"/>
              <a:t> </a:t>
            </a:r>
            <a:r>
              <a:rPr lang="en-GB" dirty="0" err="1"/>
              <a:t>przemysłowych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zbyt</a:t>
            </a:r>
            <a:r>
              <a:rPr lang="en-GB" dirty="0"/>
              <a:t> </a:t>
            </a:r>
            <a:r>
              <a:rPr lang="en-GB" dirty="0" err="1"/>
              <a:t>złożone</a:t>
            </a:r>
            <a:r>
              <a:rPr lang="en-GB" dirty="0"/>
              <a:t>, np.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wpływ</a:t>
            </a:r>
            <a:r>
              <a:rPr lang="en-GB" dirty="0"/>
              <a:t> </a:t>
            </a:r>
            <a:r>
              <a:rPr lang="en-GB" dirty="0" err="1"/>
              <a:t>pogody</a:t>
            </a:r>
            <a:r>
              <a:rPr lang="en-GB" dirty="0"/>
              <a:t> (</a:t>
            </a:r>
            <a:r>
              <a:rPr lang="en-GB" dirty="0" err="1"/>
              <a:t>wiatr</a:t>
            </a:r>
            <a:r>
              <a:rPr lang="en-GB" dirty="0"/>
              <a:t>, </a:t>
            </a:r>
            <a:r>
              <a:rPr lang="en-GB" dirty="0" err="1"/>
              <a:t>wilgotność</a:t>
            </a:r>
            <a:r>
              <a:rPr lang="en-GB" dirty="0"/>
              <a:t>). W </a:t>
            </a:r>
            <a:r>
              <a:rPr lang="en-GB" dirty="0" err="1"/>
              <a:t>efekcie</a:t>
            </a:r>
            <a:r>
              <a:rPr lang="en-GB" dirty="0"/>
              <a:t>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błędnie</a:t>
            </a:r>
            <a:r>
              <a:rPr lang="en-GB" dirty="0"/>
              <a:t> </a:t>
            </a:r>
            <a:r>
              <a:rPr lang="en-GB" dirty="0" err="1"/>
              <a:t>przypisać</a:t>
            </a:r>
            <a:r>
              <a:rPr lang="en-GB" dirty="0"/>
              <a:t> </a:t>
            </a:r>
            <a:r>
              <a:rPr lang="en-GB" dirty="0" err="1"/>
              <a:t>emisje</a:t>
            </a:r>
            <a:r>
              <a:rPr lang="en-GB" dirty="0"/>
              <a:t> z </a:t>
            </a:r>
            <a:r>
              <a:rPr lang="en-GB" dirty="0" err="1"/>
              <a:t>jednego</a:t>
            </a:r>
            <a:r>
              <a:rPr lang="en-GB" dirty="0"/>
              <a:t> </a:t>
            </a:r>
            <a:r>
              <a:rPr lang="en-GB" dirty="0" err="1"/>
              <a:t>zakładu</a:t>
            </a:r>
            <a:r>
              <a:rPr lang="en-GB" dirty="0"/>
              <a:t> do </a:t>
            </a:r>
            <a:r>
              <a:rPr lang="en-GB" dirty="0" err="1"/>
              <a:t>kilku</a:t>
            </a:r>
            <a:r>
              <a:rPr lang="en-GB" dirty="0"/>
              <a:t>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klastrów</a:t>
            </a:r>
            <a:r>
              <a:rPr lang="en-GB" dirty="0"/>
              <a:t>.</a:t>
            </a:r>
          </a:p>
          <a:p>
            <a:r>
              <a:rPr lang="en-GB" b="1" dirty="0" err="1"/>
              <a:t>Rozwiązania</a:t>
            </a:r>
            <a:r>
              <a:rPr lang="en-GB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Lepsze</a:t>
            </a:r>
            <a:r>
              <a:rPr lang="en-GB" dirty="0"/>
              <a:t> </a:t>
            </a:r>
            <a:r>
              <a:rPr lang="en-GB" dirty="0" err="1"/>
              <a:t>przygotowanie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np. </a:t>
            </a:r>
            <a:r>
              <a:rPr lang="en-GB" dirty="0" err="1"/>
              <a:t>eliminacja</a:t>
            </a:r>
            <a:r>
              <a:rPr lang="en-GB" dirty="0"/>
              <a:t> </a:t>
            </a:r>
            <a:r>
              <a:rPr lang="en-GB" dirty="0" err="1"/>
              <a:t>szumu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standaryzacja</a:t>
            </a:r>
            <a:r>
              <a:rPr lang="en-GB" dirty="0"/>
              <a:t> </a:t>
            </a:r>
            <a:r>
              <a:rPr lang="en-GB" dirty="0" err="1"/>
              <a:t>jednostek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Wybór</a:t>
            </a:r>
            <a:r>
              <a:rPr lang="en-GB" dirty="0"/>
              <a:t> </a:t>
            </a:r>
            <a:r>
              <a:rPr lang="en-GB" dirty="0" err="1"/>
              <a:t>algorytmu</a:t>
            </a:r>
            <a:r>
              <a:rPr lang="en-GB" dirty="0"/>
              <a:t> </a:t>
            </a:r>
            <a:r>
              <a:rPr lang="en-GB" dirty="0" err="1"/>
              <a:t>odpowiedniego</a:t>
            </a:r>
            <a:r>
              <a:rPr lang="en-GB" dirty="0"/>
              <a:t> do </a:t>
            </a:r>
            <a:r>
              <a:rPr lang="en-GB" dirty="0" err="1"/>
              <a:t>rodzaju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np. </a:t>
            </a:r>
            <a:r>
              <a:rPr lang="en-GB" dirty="0" err="1"/>
              <a:t>hierarchiczna</a:t>
            </a:r>
            <a:r>
              <a:rPr lang="en-GB" dirty="0"/>
              <a:t>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DBSCAN,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lepiej</a:t>
            </a:r>
            <a:r>
              <a:rPr lang="en-GB" dirty="0"/>
              <a:t> </a:t>
            </a:r>
            <a:r>
              <a:rPr lang="en-GB" dirty="0" err="1"/>
              <a:t>radzą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 z </a:t>
            </a:r>
            <a:r>
              <a:rPr lang="en-GB" dirty="0" err="1"/>
              <a:t>nieregularnymi</a:t>
            </a:r>
            <a:r>
              <a:rPr lang="en-GB" dirty="0"/>
              <a:t> </a:t>
            </a:r>
            <a:r>
              <a:rPr lang="en-GB" dirty="0" err="1"/>
              <a:t>strukturami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5957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BD06-505E-583F-E0F0-A0729DD6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z 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415D-8300-A576-2231-82C723F8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Stworzenie aplikacji, która sama tworzy prezentację na wybrany temat.</a:t>
            </a:r>
          </a:p>
        </p:txBody>
      </p:sp>
    </p:spTree>
    <p:extLst>
      <p:ext uri="{BB962C8B-B14F-4D97-AF65-F5344CB8AC3E}">
        <p14:creationId xmlns:p14="http://schemas.microsoft.com/office/powerpoint/2010/main" val="33311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1B49-4B0B-D1FF-16F3-D4254BCB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Analiza </a:t>
            </a:r>
            <a:r>
              <a:rPr lang="pl-PL" b="1" dirty="0" err="1"/>
              <a:t>zachowań</a:t>
            </a:r>
            <a:r>
              <a:rPr lang="pl-PL" b="1" dirty="0"/>
              <a:t> w sieciach społecznościowych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B7D6-3D40-D866-69EB-896E892E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Platformy </a:t>
            </a:r>
            <a:r>
              <a:rPr lang="en-GB" dirty="0" err="1"/>
              <a:t>takie</a:t>
            </a:r>
            <a:r>
              <a:rPr lang="en-GB" dirty="0"/>
              <a:t> jak Facebook </a:t>
            </a:r>
            <a:r>
              <a:rPr lang="en-GB" dirty="0" err="1"/>
              <a:t>czy</a:t>
            </a:r>
            <a:r>
              <a:rPr lang="en-GB" dirty="0"/>
              <a:t> Twitter </a:t>
            </a:r>
            <a:r>
              <a:rPr lang="en-GB" dirty="0" err="1"/>
              <a:t>wykorzystują</a:t>
            </a:r>
            <a:r>
              <a:rPr lang="en-GB" dirty="0"/>
              <a:t> </a:t>
            </a:r>
            <a:r>
              <a:rPr lang="en-GB" dirty="0" err="1"/>
              <a:t>klasteryzację</a:t>
            </a:r>
            <a:r>
              <a:rPr lang="en-GB" dirty="0"/>
              <a:t> do </a:t>
            </a:r>
            <a:r>
              <a:rPr lang="en-GB" dirty="0" err="1"/>
              <a:t>analizy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użytkowników</a:t>
            </a:r>
            <a:r>
              <a:rPr lang="en-GB" dirty="0"/>
              <a:t>.</a:t>
            </a:r>
          </a:p>
          <a:p>
            <a:r>
              <a:rPr lang="en-GB" dirty="0" err="1"/>
              <a:t>Przykład</a:t>
            </a:r>
            <a:r>
              <a:rPr lang="en-GB" dirty="0"/>
              <a:t>? </a:t>
            </a:r>
            <a:r>
              <a:rPr lang="en-GB" dirty="0" err="1"/>
              <a:t>Można</a:t>
            </a:r>
            <a:r>
              <a:rPr lang="en-GB" dirty="0"/>
              <a:t> </a:t>
            </a:r>
            <a:r>
              <a:rPr lang="en-GB" dirty="0" err="1"/>
              <a:t>znaleźć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 </a:t>
            </a:r>
            <a:r>
              <a:rPr lang="en-GB" dirty="0" err="1"/>
              <a:t>osób</a:t>
            </a:r>
            <a:r>
              <a:rPr lang="en-GB" dirty="0"/>
              <a:t> o </a:t>
            </a:r>
            <a:r>
              <a:rPr lang="en-GB" dirty="0" err="1"/>
              <a:t>podobnych</a:t>
            </a:r>
            <a:r>
              <a:rPr lang="en-GB" dirty="0"/>
              <a:t> </a:t>
            </a:r>
            <a:r>
              <a:rPr lang="en-GB" dirty="0" err="1"/>
              <a:t>zainteresowaniach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zachowaniach</a:t>
            </a:r>
            <a:r>
              <a:rPr lang="en-GB" dirty="0"/>
              <a:t> – np. </a:t>
            </a:r>
            <a:r>
              <a:rPr lang="en-GB" dirty="0" err="1"/>
              <a:t>ludzi</a:t>
            </a:r>
            <a:r>
              <a:rPr lang="en-GB" dirty="0"/>
              <a:t>, </a:t>
            </a:r>
            <a:r>
              <a:rPr lang="en-GB" dirty="0" err="1"/>
              <a:t>którzy</a:t>
            </a:r>
            <a:r>
              <a:rPr lang="en-GB" dirty="0"/>
              <a:t> </a:t>
            </a:r>
            <a:r>
              <a:rPr lang="en-GB" dirty="0" err="1"/>
              <a:t>często</a:t>
            </a:r>
            <a:r>
              <a:rPr lang="en-GB" dirty="0"/>
              <a:t> </a:t>
            </a:r>
            <a:r>
              <a:rPr lang="en-GB" dirty="0" err="1"/>
              <a:t>udostępniają</a:t>
            </a:r>
            <a:r>
              <a:rPr lang="en-GB" dirty="0"/>
              <a:t> </a:t>
            </a:r>
            <a:r>
              <a:rPr lang="en-GB" dirty="0" err="1"/>
              <a:t>zdjęcia</a:t>
            </a:r>
            <a:r>
              <a:rPr lang="en-GB" dirty="0"/>
              <a:t>, </a:t>
            </a:r>
            <a:r>
              <a:rPr lang="en-GB" dirty="0" err="1"/>
              <a:t>komentują</a:t>
            </a:r>
            <a:r>
              <a:rPr lang="en-GB" dirty="0"/>
              <a:t> </a:t>
            </a:r>
            <a:r>
              <a:rPr lang="en-GB" dirty="0" err="1"/>
              <a:t>artykuły</a:t>
            </a:r>
            <a:r>
              <a:rPr lang="en-GB" dirty="0"/>
              <a:t> o </a:t>
            </a:r>
            <a:r>
              <a:rPr lang="en-GB" dirty="0" err="1"/>
              <a:t>technologii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biorą</a:t>
            </a:r>
            <a:r>
              <a:rPr lang="en-GB" dirty="0"/>
              <a:t> </a:t>
            </a:r>
            <a:r>
              <a:rPr lang="en-GB" dirty="0" err="1"/>
              <a:t>udział</a:t>
            </a:r>
            <a:r>
              <a:rPr lang="en-GB" dirty="0"/>
              <a:t> w </a:t>
            </a:r>
            <a:r>
              <a:rPr lang="en-GB" dirty="0" err="1"/>
              <a:t>kampaniach</a:t>
            </a:r>
            <a:r>
              <a:rPr lang="en-GB" dirty="0"/>
              <a:t> </a:t>
            </a:r>
            <a:r>
              <a:rPr lang="en-GB" dirty="0" err="1"/>
              <a:t>społecznych</a:t>
            </a:r>
            <a:r>
              <a:rPr lang="en-GB" dirty="0"/>
              <a:t>.</a:t>
            </a:r>
          </a:p>
          <a:p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wykorzystywane</a:t>
            </a:r>
            <a:r>
              <a:rPr lang="en-GB" dirty="0"/>
              <a:t> np. do </a:t>
            </a:r>
            <a:r>
              <a:rPr lang="en-GB" dirty="0" err="1"/>
              <a:t>dostosowywania</a:t>
            </a:r>
            <a:r>
              <a:rPr lang="en-GB" dirty="0"/>
              <a:t> </a:t>
            </a:r>
            <a:r>
              <a:rPr lang="en-GB" dirty="0" err="1"/>
              <a:t>treści</a:t>
            </a:r>
            <a:r>
              <a:rPr lang="en-GB" dirty="0"/>
              <a:t>, </a:t>
            </a:r>
            <a:r>
              <a:rPr lang="en-GB" dirty="0" err="1"/>
              <a:t>reklam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nawet</a:t>
            </a:r>
            <a:r>
              <a:rPr lang="en-GB" dirty="0"/>
              <a:t> do </a:t>
            </a:r>
            <a:r>
              <a:rPr lang="en-GB" dirty="0" err="1"/>
              <a:t>wykrywania</a:t>
            </a:r>
            <a:r>
              <a:rPr lang="en-GB" dirty="0"/>
              <a:t> </a:t>
            </a:r>
            <a:r>
              <a:rPr lang="en-GB" dirty="0" err="1"/>
              <a:t>botów</a:t>
            </a:r>
            <a:r>
              <a:rPr lang="en-GB" dirty="0"/>
              <a:t>.</a:t>
            </a:r>
          </a:p>
          <a:p>
            <a:r>
              <a:rPr lang="en-GB" dirty="0" err="1"/>
              <a:t>Są</a:t>
            </a:r>
            <a:r>
              <a:rPr lang="en-GB" dirty="0"/>
              <a:t> one </a:t>
            </a:r>
            <a:r>
              <a:rPr lang="en-GB" dirty="0" err="1"/>
              <a:t>również</a:t>
            </a:r>
            <a:r>
              <a:rPr lang="en-GB" dirty="0"/>
              <a:t> </a:t>
            </a:r>
            <a:r>
              <a:rPr lang="en-GB" dirty="0" err="1"/>
              <a:t>stosowane</a:t>
            </a:r>
            <a:r>
              <a:rPr lang="en-GB" dirty="0"/>
              <a:t> do </a:t>
            </a:r>
            <a:r>
              <a:rPr lang="en-GB" dirty="0" err="1"/>
              <a:t>różnego</a:t>
            </a:r>
            <a:r>
              <a:rPr lang="en-GB" dirty="0"/>
              <a:t> </a:t>
            </a:r>
            <a:r>
              <a:rPr lang="en-GB" dirty="0" err="1"/>
              <a:t>rodzaju</a:t>
            </a:r>
            <a:r>
              <a:rPr lang="en-GB" dirty="0"/>
              <a:t> </a:t>
            </a:r>
            <a:r>
              <a:rPr lang="en-GB" dirty="0" err="1"/>
              <a:t>technik</a:t>
            </a:r>
            <a:r>
              <a:rPr lang="en-GB" dirty="0"/>
              <a:t> </a:t>
            </a:r>
            <a:r>
              <a:rPr lang="en-GB" dirty="0" err="1"/>
              <a:t>manipulacji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108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B046-FA5F-A6CA-FBE4-1DA6B9C8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Przykład związany z gazem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E527-71CA-5933-54F2-8E2BDAD6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Wyobraź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 </a:t>
            </a:r>
            <a:r>
              <a:rPr lang="en-GB" dirty="0" err="1"/>
              <a:t>analizę</a:t>
            </a:r>
            <a:r>
              <a:rPr lang="en-GB" dirty="0"/>
              <a:t> </a:t>
            </a:r>
            <a:r>
              <a:rPr lang="en-GB" dirty="0" err="1"/>
              <a:t>próbek</a:t>
            </a:r>
            <a:r>
              <a:rPr lang="en-GB" dirty="0"/>
              <a:t> </a:t>
            </a:r>
            <a:r>
              <a:rPr lang="en-GB" dirty="0" err="1"/>
              <a:t>powietrza</a:t>
            </a:r>
            <a:r>
              <a:rPr lang="en-GB" dirty="0"/>
              <a:t> z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lokalizacji</a:t>
            </a:r>
            <a:r>
              <a:rPr lang="en-GB" dirty="0"/>
              <a:t>.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znaleźć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 </a:t>
            </a:r>
            <a:r>
              <a:rPr lang="en-GB" dirty="0" err="1"/>
              <a:t>miejsc</a:t>
            </a:r>
            <a:r>
              <a:rPr lang="en-GB" dirty="0"/>
              <a:t> o </a:t>
            </a:r>
            <a:r>
              <a:rPr lang="en-GB" dirty="0" err="1"/>
              <a:t>podobnym</a:t>
            </a:r>
            <a:r>
              <a:rPr lang="en-GB" dirty="0"/>
              <a:t> </a:t>
            </a:r>
            <a:r>
              <a:rPr lang="en-GB" dirty="0" err="1"/>
              <a:t>składzie</a:t>
            </a:r>
            <a:r>
              <a:rPr lang="en-GB" dirty="0"/>
              <a:t> </a:t>
            </a:r>
            <a:r>
              <a:rPr lang="en-GB" dirty="0" err="1"/>
              <a:t>chemicznym</a:t>
            </a:r>
            <a:r>
              <a:rPr lang="en-GB" dirty="0"/>
              <a:t> </a:t>
            </a:r>
            <a:r>
              <a:rPr lang="en-GB" dirty="0" err="1"/>
              <a:t>powietrza</a:t>
            </a:r>
            <a:r>
              <a:rPr lang="en-GB" dirty="0"/>
              <a:t>, co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pomóc</a:t>
            </a:r>
            <a:r>
              <a:rPr lang="en-GB" dirty="0"/>
              <a:t> w </a:t>
            </a:r>
            <a:r>
              <a:rPr lang="en-GB" dirty="0" err="1"/>
              <a:t>identyfikacji</a:t>
            </a:r>
            <a:r>
              <a:rPr lang="en-GB" dirty="0"/>
              <a:t> </a:t>
            </a:r>
            <a:r>
              <a:rPr lang="en-GB" dirty="0" err="1"/>
              <a:t>źródeł</a:t>
            </a:r>
            <a:r>
              <a:rPr lang="en-GB" dirty="0"/>
              <a:t> </a:t>
            </a:r>
            <a:r>
              <a:rPr lang="en-GB" dirty="0" err="1"/>
              <a:t>zanieczyszczeń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zrozumieniu</a:t>
            </a:r>
            <a:r>
              <a:rPr lang="en-GB" dirty="0"/>
              <a:t>, jak </a:t>
            </a:r>
            <a:r>
              <a:rPr lang="en-GB" dirty="0" err="1"/>
              <a:t>przemysł</a:t>
            </a:r>
            <a:r>
              <a:rPr lang="en-GB" dirty="0"/>
              <a:t> </a:t>
            </a:r>
            <a:r>
              <a:rPr lang="en-GB" dirty="0" err="1"/>
              <a:t>wpływa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środowisko</a:t>
            </a:r>
            <a:r>
              <a:rPr lang="en-GB" dirty="0"/>
              <a:t> w </a:t>
            </a:r>
            <a:r>
              <a:rPr lang="en-GB" dirty="0" err="1"/>
              <a:t>danym</a:t>
            </a:r>
            <a:r>
              <a:rPr lang="en-GB" dirty="0"/>
              <a:t> </a:t>
            </a:r>
            <a:r>
              <a:rPr lang="en-GB" dirty="0" err="1"/>
              <a:t>regionie</a:t>
            </a:r>
            <a:r>
              <a:rPr lang="en-GB" dirty="0"/>
              <a:t>.</a:t>
            </a:r>
          </a:p>
          <a:p>
            <a:r>
              <a:rPr lang="en-GB" dirty="0" err="1"/>
              <a:t>Takie</a:t>
            </a:r>
            <a:r>
              <a:rPr lang="en-GB" dirty="0"/>
              <a:t> </a:t>
            </a:r>
            <a:r>
              <a:rPr lang="en-GB" dirty="0" err="1"/>
              <a:t>podejście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stworzyć</a:t>
            </a:r>
            <a:r>
              <a:rPr lang="en-GB" dirty="0"/>
              <a:t> </a:t>
            </a:r>
            <a:r>
              <a:rPr lang="en-GB" dirty="0" err="1"/>
              <a:t>regiony</a:t>
            </a:r>
            <a:r>
              <a:rPr lang="en-GB" dirty="0"/>
              <a:t> o </a:t>
            </a:r>
            <a:r>
              <a:rPr lang="en-GB" dirty="0" err="1"/>
              <a:t>podobnych</a:t>
            </a:r>
            <a:r>
              <a:rPr lang="en-GB" dirty="0"/>
              <a:t> </a:t>
            </a:r>
            <a:r>
              <a:rPr lang="en-GB" dirty="0" err="1"/>
              <a:t>właściwościach</a:t>
            </a:r>
            <a:r>
              <a:rPr lang="en-GB" dirty="0"/>
              <a:t>, </a:t>
            </a:r>
            <a:r>
              <a:rPr lang="en-GB" dirty="0" err="1"/>
              <a:t>powiązać</a:t>
            </a:r>
            <a:r>
              <a:rPr lang="en-GB" dirty="0"/>
              <a:t> </a:t>
            </a:r>
            <a:r>
              <a:rPr lang="en-GB" dirty="0" err="1"/>
              <a:t>wpływ</a:t>
            </a:r>
            <a:r>
              <a:rPr lang="en-GB" dirty="0"/>
              <a:t> </a:t>
            </a:r>
            <a:r>
              <a:rPr lang="en-GB" dirty="0" err="1"/>
              <a:t>podobnych</a:t>
            </a:r>
            <a:r>
              <a:rPr lang="en-GB" dirty="0"/>
              <a:t> </a:t>
            </a:r>
            <a:r>
              <a:rPr lang="en-GB" dirty="0" err="1"/>
              <a:t>zakładów</a:t>
            </a:r>
            <a:r>
              <a:rPr lang="en-GB" dirty="0"/>
              <a:t> w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częściach</a:t>
            </a:r>
            <a:r>
              <a:rPr lang="en-GB" dirty="0"/>
              <a:t> </a:t>
            </a:r>
            <a:r>
              <a:rPr lang="en-GB" dirty="0" err="1"/>
              <a:t>kraju</a:t>
            </a:r>
            <a:r>
              <a:rPr lang="en-GB" dirty="0"/>
              <a:t>,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świata</a:t>
            </a:r>
            <a:r>
              <a:rPr lang="en-GB" dirty="0"/>
              <a:t> – </a:t>
            </a:r>
            <a:r>
              <a:rPr lang="en-GB" dirty="0" err="1"/>
              <a:t>można</a:t>
            </a:r>
            <a:r>
              <a:rPr lang="en-GB" dirty="0"/>
              <a:t> to </a:t>
            </a:r>
            <a:r>
              <a:rPr lang="en-GB" dirty="0" err="1"/>
              <a:t>sobie</a:t>
            </a:r>
            <a:r>
              <a:rPr lang="en-GB" dirty="0"/>
              <a:t> </a:t>
            </a:r>
            <a:r>
              <a:rPr lang="en-GB" dirty="0" err="1"/>
              <a:t>wyobrazić</a:t>
            </a:r>
            <a:r>
              <a:rPr lang="en-GB" dirty="0"/>
              <a:t> </a:t>
            </a:r>
            <a:r>
              <a:rPr lang="en-GB" dirty="0" err="1"/>
              <a:t>trochę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mapę</a:t>
            </a:r>
            <a:r>
              <a:rPr lang="en-GB" dirty="0"/>
              <a:t> </a:t>
            </a:r>
            <a:r>
              <a:rPr lang="en-GB" dirty="0" err="1"/>
              <a:t>hipsometryczną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981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D9EF-A378-975F-D079-2198C04F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Dlaczego klasteryzacja jest ważna?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B1F58-7BC7-C62B-D56F-09FAB8353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02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FB01-8FB8-A315-61D6-DB331466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Odkrywanie</a:t>
            </a:r>
            <a:r>
              <a:rPr lang="en-GB" b="1" dirty="0"/>
              <a:t> </a:t>
            </a:r>
            <a:r>
              <a:rPr lang="en-GB" b="1" dirty="0" err="1"/>
              <a:t>niewidocznych</a:t>
            </a:r>
            <a:r>
              <a:rPr lang="en-GB" b="1" dirty="0"/>
              <a:t> </a:t>
            </a:r>
            <a:r>
              <a:rPr lang="en-GB" b="1" dirty="0" err="1"/>
              <a:t>wzorców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AF66-E89B-A204-5FA8-48610E87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Opisywanie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(</a:t>
            </a:r>
            <a:r>
              <a:rPr lang="en-GB" dirty="0" err="1"/>
              <a:t>przypisywanie</a:t>
            </a:r>
            <a:r>
              <a:rPr lang="en-GB" dirty="0"/>
              <a:t> </a:t>
            </a:r>
            <a:r>
              <a:rPr lang="en-GB" dirty="0" err="1"/>
              <a:t>wartości</a:t>
            </a:r>
            <a:r>
              <a:rPr lang="en-GB" dirty="0"/>
              <a:t> – </a:t>
            </a:r>
            <a:r>
              <a:rPr lang="en-GB" i="1" dirty="0"/>
              <a:t>labels, </a:t>
            </a:r>
            <a:r>
              <a:rPr lang="en-GB" dirty="0"/>
              <a:t>jest </a:t>
            </a:r>
            <a:r>
              <a:rPr lang="en-GB" dirty="0" err="1"/>
              <a:t>drogie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błędogenne</a:t>
            </a:r>
            <a:r>
              <a:rPr lang="en-GB" dirty="0"/>
              <a:t>, </a:t>
            </a:r>
            <a:r>
              <a:rPr lang="en-GB" dirty="0" err="1"/>
              <a:t>przypisujemy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oczekiwane</a:t>
            </a:r>
            <a:r>
              <a:rPr lang="en-GB" dirty="0"/>
              <a:t> </a:t>
            </a:r>
            <a:r>
              <a:rPr lang="en-GB" dirty="0" err="1"/>
              <a:t>oznaczenia</a:t>
            </a:r>
            <a:r>
              <a:rPr lang="en-GB" dirty="0"/>
              <a:t>, a </a:t>
            </a:r>
            <a:r>
              <a:rPr lang="en-GB" dirty="0" err="1"/>
              <a:t>wymaga</a:t>
            </a:r>
            <a:r>
              <a:rPr lang="en-GB" dirty="0"/>
              <a:t> to </a:t>
            </a:r>
            <a:r>
              <a:rPr lang="en-GB" dirty="0" err="1"/>
              <a:t>też</a:t>
            </a:r>
            <a:r>
              <a:rPr lang="en-GB" dirty="0"/>
              <a:t> </a:t>
            </a:r>
            <a:r>
              <a:rPr lang="en-GB" dirty="0" err="1"/>
              <a:t>często</a:t>
            </a:r>
            <a:r>
              <a:rPr lang="en-GB" dirty="0"/>
              <a:t> </a:t>
            </a:r>
            <a:r>
              <a:rPr lang="en-GB" dirty="0" err="1"/>
              <a:t>specjalistycznej</a:t>
            </a:r>
            <a:r>
              <a:rPr lang="en-GB" dirty="0"/>
              <a:t> </a:t>
            </a:r>
            <a:r>
              <a:rPr lang="en-GB" dirty="0" err="1"/>
              <a:t>wiedzy</a:t>
            </a:r>
            <a:r>
              <a:rPr lang="en-GB" dirty="0"/>
              <a:t>).</a:t>
            </a:r>
          </a:p>
          <a:p>
            <a:r>
              <a:rPr lang="en-GB" dirty="0"/>
              <a:t>W </a:t>
            </a:r>
            <a:r>
              <a:rPr lang="en-GB" dirty="0" err="1"/>
              <a:t>dużych</a:t>
            </a:r>
            <a:r>
              <a:rPr lang="en-GB" dirty="0"/>
              <a:t> </a:t>
            </a:r>
            <a:r>
              <a:rPr lang="en-GB" dirty="0" err="1"/>
              <a:t>zbiorach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często</a:t>
            </a:r>
            <a:r>
              <a:rPr lang="en-GB" dirty="0"/>
              <a:t> </a:t>
            </a:r>
            <a:r>
              <a:rPr lang="en-GB" dirty="0" err="1"/>
              <a:t>znajdują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informacje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pierwszy</a:t>
            </a:r>
            <a:r>
              <a:rPr lang="en-GB" dirty="0"/>
              <a:t> </a:t>
            </a:r>
            <a:r>
              <a:rPr lang="en-GB" dirty="0" err="1"/>
              <a:t>rzut</a:t>
            </a:r>
            <a:r>
              <a:rPr lang="en-GB" dirty="0"/>
              <a:t> </a:t>
            </a:r>
            <a:r>
              <a:rPr lang="en-GB" dirty="0" err="1"/>
              <a:t>oka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niewidoczne</a:t>
            </a:r>
            <a:r>
              <a:rPr lang="en-GB" dirty="0"/>
              <a:t>. </a:t>
            </a:r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klasteryzacji</a:t>
            </a:r>
            <a:r>
              <a:rPr lang="en-GB" dirty="0"/>
              <a:t> </a:t>
            </a:r>
            <a:r>
              <a:rPr lang="en-GB" dirty="0" err="1"/>
              <a:t>pomagają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wzorce</a:t>
            </a:r>
            <a:r>
              <a:rPr lang="en-GB" dirty="0"/>
              <a:t> </a:t>
            </a:r>
            <a:r>
              <a:rPr lang="en-GB" dirty="0" err="1"/>
              <a:t>odkryć</a:t>
            </a:r>
            <a:r>
              <a:rPr lang="en-GB" dirty="0"/>
              <a:t>.</a:t>
            </a:r>
          </a:p>
          <a:p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masz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o </a:t>
            </a:r>
            <a:r>
              <a:rPr lang="en-GB" dirty="0" err="1"/>
              <a:t>emisjach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, </a:t>
            </a:r>
            <a:r>
              <a:rPr lang="en-GB" dirty="0" err="1"/>
              <a:t>możesz</a:t>
            </a:r>
            <a:r>
              <a:rPr lang="en-GB" dirty="0"/>
              <a:t> </a:t>
            </a:r>
            <a:r>
              <a:rPr lang="en-GB" dirty="0" err="1"/>
              <a:t>zauważyć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różne</a:t>
            </a:r>
            <a:r>
              <a:rPr lang="en-GB" dirty="0"/>
              <a:t> </a:t>
            </a:r>
            <a:r>
              <a:rPr lang="en-GB" dirty="0" err="1"/>
              <a:t>zakłady</a:t>
            </a:r>
            <a:r>
              <a:rPr lang="en-GB" dirty="0"/>
              <a:t> </a:t>
            </a:r>
            <a:r>
              <a:rPr lang="en-GB" dirty="0" err="1"/>
              <a:t>przemysłowe</a:t>
            </a:r>
            <a:r>
              <a:rPr lang="en-GB" dirty="0"/>
              <a:t> </a:t>
            </a:r>
            <a:r>
              <a:rPr lang="en-GB" dirty="0" err="1"/>
              <a:t>tworzą</a:t>
            </a:r>
            <a:r>
              <a:rPr lang="en-GB" dirty="0"/>
              <a:t> „</a:t>
            </a:r>
            <a:r>
              <a:rPr lang="en-GB" dirty="0" err="1"/>
              <a:t>klastry</a:t>
            </a:r>
            <a:r>
              <a:rPr lang="en-GB" dirty="0"/>
              <a:t>” – np. </a:t>
            </a:r>
            <a:r>
              <a:rPr lang="en-GB" dirty="0" err="1"/>
              <a:t>jedne</a:t>
            </a:r>
            <a:r>
              <a:rPr lang="en-GB" dirty="0"/>
              <a:t> </a:t>
            </a:r>
            <a:r>
              <a:rPr lang="en-GB" dirty="0" err="1"/>
              <a:t>emitują</a:t>
            </a:r>
            <a:r>
              <a:rPr lang="en-GB" dirty="0"/>
              <a:t> </a:t>
            </a:r>
            <a:r>
              <a:rPr lang="en-GB" dirty="0" err="1"/>
              <a:t>głównie</a:t>
            </a:r>
            <a:r>
              <a:rPr lang="en-GB" dirty="0"/>
              <a:t> CO2, </a:t>
            </a:r>
            <a:r>
              <a:rPr lang="en-GB" dirty="0" err="1"/>
              <a:t>inne</a:t>
            </a:r>
            <a:r>
              <a:rPr lang="en-GB" dirty="0"/>
              <a:t> </a:t>
            </a:r>
            <a:r>
              <a:rPr lang="en-GB" dirty="0" err="1"/>
              <a:t>tlenki</a:t>
            </a:r>
            <a:r>
              <a:rPr lang="en-GB" dirty="0"/>
              <a:t> </a:t>
            </a:r>
            <a:r>
              <a:rPr lang="en-GB" dirty="0" err="1"/>
              <a:t>azotu</a:t>
            </a:r>
            <a:r>
              <a:rPr lang="en-GB" dirty="0"/>
              <a:t>, a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inne</a:t>
            </a:r>
            <a:r>
              <a:rPr lang="en-GB" dirty="0"/>
              <a:t> </a:t>
            </a:r>
            <a:r>
              <a:rPr lang="en-GB" dirty="0" err="1"/>
              <a:t>mieszaninę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384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7954</TotalTime>
  <Words>3147</Words>
  <Application>Microsoft Macintosh PowerPoint</Application>
  <PresentationFormat>Widescreen</PresentationFormat>
  <Paragraphs>210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Aptos</vt:lpstr>
      <vt:lpstr>Aptos Display</vt:lpstr>
      <vt:lpstr>Arial</vt:lpstr>
      <vt:lpstr>Office Theme</vt:lpstr>
      <vt:lpstr>Nienadzorowane uczenie maszynowe § Klasteryzacja § (grupowanie)</vt:lpstr>
      <vt:lpstr>Przypomnienie: uczenie nadzorowane</vt:lpstr>
      <vt:lpstr>Przypomnienie: nienadzorowane</vt:lpstr>
      <vt:lpstr>Przykłady z życia codziennego </vt:lpstr>
      <vt:lpstr>Segmentacja klientów w marketingu</vt:lpstr>
      <vt:lpstr>Analiza zachowań w sieciach społecznościowych</vt:lpstr>
      <vt:lpstr>Przykład związany z gazem</vt:lpstr>
      <vt:lpstr>Dlaczego klasteryzacja jest ważna?</vt:lpstr>
      <vt:lpstr>Odkrywanie niewidocznych wzorców</vt:lpstr>
      <vt:lpstr>Zrozumienie struktury danych</vt:lpstr>
      <vt:lpstr>Podejmowanie lepszych decyzji</vt:lpstr>
      <vt:lpstr>Ciekawostka</vt:lpstr>
      <vt:lpstr>Podsumowanie</vt:lpstr>
      <vt:lpstr>Klasteryzacja - podstawy</vt:lpstr>
      <vt:lpstr>Co to jest klasteryzacja?</vt:lpstr>
      <vt:lpstr>Przykłady z życia codziennego</vt:lpstr>
      <vt:lpstr>Intuicja</vt:lpstr>
      <vt:lpstr>Metryki podobieństwa</vt:lpstr>
      <vt:lpstr>Odległość euklidesowa</vt:lpstr>
      <vt:lpstr>Odległość Manhattan (miejska)</vt:lpstr>
      <vt:lpstr>Podobieństwo kosinusowe</vt:lpstr>
      <vt:lpstr>Jak komputery porównują punkty?</vt:lpstr>
      <vt:lpstr>Przykłady klasteryzacji w gazownictwie</vt:lpstr>
      <vt:lpstr>Grupy związków chemicznych o podobnych właściwościach fizycznych</vt:lpstr>
      <vt:lpstr>Analiza danych środowiskowych – emisji gazów</vt:lpstr>
      <vt:lpstr>Ciekawostka praktyczna</vt:lpstr>
      <vt:lpstr>Podsumowanie</vt:lpstr>
      <vt:lpstr>Zastosowania klasteryzacji</vt:lpstr>
      <vt:lpstr>Monitorowanie emisji gazów</vt:lpstr>
      <vt:lpstr>Badania atmosferyczne</vt:lpstr>
      <vt:lpstr>Niekonwencjonalne zastosowania: wino</vt:lpstr>
      <vt:lpstr>Biologia – grupowanie genów</vt:lpstr>
      <vt:lpstr>Astronomia – grupowanie gwiazd</vt:lpstr>
      <vt:lpstr>Początki klasteryzacji</vt:lpstr>
      <vt:lpstr>Przykład</vt:lpstr>
      <vt:lpstr>Podsumowanie</vt:lpstr>
      <vt:lpstr>Pułapki i wyzwania klasteryzacji</vt:lpstr>
      <vt:lpstr>Interpretacja wyników klasteryzacji</vt:lpstr>
      <vt:lpstr>Czy klaster naprawdę coś znaczy, czy to przypadek?</vt:lpstr>
      <vt:lpstr>„Garbage in, garbage out” – jakość danych ma kluczowe znaczenie</vt:lpstr>
      <vt:lpstr>Jak ocenić sensowność klastrów?</vt:lpstr>
      <vt:lpstr>Kiedy klasteryzacja nie działa</vt:lpstr>
      <vt:lpstr>Dane są zbyt różnorodne lub za mało precyzyjne</vt:lpstr>
      <vt:lpstr>Dane mają niewłaściwy rozkład</vt:lpstr>
      <vt:lpstr>Złożoność danych</vt:lpstr>
      <vt:lpstr>Zmienność w czasie i przestrzeni</vt:lpstr>
      <vt:lpstr>Podsumowanie</vt:lpstr>
      <vt:lpstr>Pytania utrwalające</vt:lpstr>
      <vt:lpstr>Pytania utrwalające</vt:lpstr>
      <vt:lpstr>Pytania utrwalające</vt:lpstr>
      <vt:lpstr>Zadanie z LLM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Łukasz Kozarski</dc:creator>
  <cp:lastModifiedBy>Łukasz Kozarski</cp:lastModifiedBy>
  <cp:revision>17</cp:revision>
  <dcterms:created xsi:type="dcterms:W3CDTF">2024-10-17T20:41:50Z</dcterms:created>
  <dcterms:modified xsi:type="dcterms:W3CDTF">2024-12-19T13:42:34Z</dcterms:modified>
</cp:coreProperties>
</file>