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/>
    <p:restoredTop sz="82113"/>
  </p:normalViewPr>
  <p:slideViewPr>
    <p:cSldViewPr snapToGrid="0">
      <p:cViewPr varScale="1">
        <p:scale>
          <a:sx n="100" d="100"/>
          <a:sy n="100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6D4AA-DDE1-6F43-A339-B8D22973A282}" type="datetimeFigureOut">
              <a:rPr lang="pl-PL" smtClean="0"/>
              <a:t>19.12.2024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F21BB-225C-1049-8DBA-B71566A1C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539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Elektroniczny nos, zestaw sensorów i wykrywania wzorców (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recognition</a:t>
            </a:r>
            <a:r>
              <a:rPr lang="pl-PL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F21BB-225C-1049-8DBA-B71566A1CC7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14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Lorawan</a:t>
            </a:r>
            <a:r>
              <a:rPr lang="pl-PL" dirty="0"/>
              <a:t> – przykład z Gateway i scentralizowanym systemem</a:t>
            </a:r>
          </a:p>
          <a:p>
            <a:r>
              <a:rPr lang="pl-PL" dirty="0" err="1"/>
              <a:t>Mesh</a:t>
            </a:r>
            <a:r>
              <a:rPr lang="pl-PL" dirty="0"/>
              <a:t> – zestaw urządzeń, które są de facto połączone w jedną sieć, np. domowe wifi i routery (wzmacniacze, przekaźniki)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F21BB-225C-1049-8DBA-B71566A1CC7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577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RFID – identyfikacja radiowa, np. metki na ubraniach, pasywne znaczniki „antenki” – kondensator + mały układ, odpowiednia częstotliwość, wygenerowanie sygnału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F21BB-225C-1049-8DBA-B71566A1CC7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347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5EE3-F8E5-4034-A593-0AE3DBD0D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374F7-99B5-FD41-ED27-ABE5B8F20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11CBE-76EB-19A9-C2E1-F8985E5B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2FC-95BA-D742-B45D-ACE12235D090}" type="datetimeFigureOut">
              <a:rPr lang="pl-PL" smtClean="0"/>
              <a:t>19.12.2024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F2F2-A649-6556-304E-93BE6702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F446-7B29-8050-0737-E8660D1D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9C-62A2-934C-9457-A2D754031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980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5D10-8C9B-D565-7A30-A9DC70F7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25FF3-8051-C8EC-5E42-6CCEF27F0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93A6-2524-B8BE-46DB-E8190BC6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2FC-95BA-D742-B45D-ACE12235D090}" type="datetimeFigureOut">
              <a:rPr lang="pl-PL" smtClean="0"/>
              <a:t>19.12.2024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5F5A4-481C-6E66-931D-836A5054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FA84-5425-388E-D416-9FD563C5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9C-62A2-934C-9457-A2D754031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0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0CEA5-1D43-4E4E-DA04-5C8335034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92266-6FA0-8838-C647-93FA01CD1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16CCF-2412-312F-0245-8FFF31D0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2FC-95BA-D742-B45D-ACE12235D090}" type="datetimeFigureOut">
              <a:rPr lang="pl-PL" smtClean="0"/>
              <a:t>19.12.2024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7D4C9-AB7F-F763-7132-E8D64104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F72D9-8037-A19A-9572-C39142F3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9C-62A2-934C-9457-A2D754031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94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F9F7-CC8A-4906-944A-CEA6FC8B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81EB-A135-3A05-9EBE-7C85A1F2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E6A28-8823-ED26-E9A2-CEA92DB4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2FC-95BA-D742-B45D-ACE12235D090}" type="datetimeFigureOut">
              <a:rPr lang="pl-PL" smtClean="0"/>
              <a:t>19.12.2024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7D40-E691-458E-D749-51F9F467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F31C-04FE-7E16-8489-32E01DF9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9C-62A2-934C-9457-A2D754031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64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6534-67A3-A534-1F98-CF569BC0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948EA-BCB6-2DAE-21B5-9CD6924E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E72E-1EDF-BBCB-8B82-40312368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2FC-95BA-D742-B45D-ACE12235D090}" type="datetimeFigureOut">
              <a:rPr lang="pl-PL" smtClean="0"/>
              <a:t>19.12.2024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016B6-BC3D-9CA5-E288-59D45DB8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1770D-1EBE-0691-4CAA-7B498E28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9C-62A2-934C-9457-A2D754031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397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0F08-29D2-0BE8-A532-97314826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CBCD-B635-A75F-F801-DED5411B6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0A015-606C-04B4-AE8E-9136B2C52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8CAA-D42E-9E21-DDE0-18E0D3C1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2FC-95BA-D742-B45D-ACE12235D090}" type="datetimeFigureOut">
              <a:rPr lang="pl-PL" smtClean="0"/>
              <a:t>19.12.2024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DF51E-7880-4DC8-0C5C-162FC160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71F24-6DDF-5570-318E-AEFFDDDE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9C-62A2-934C-9457-A2D754031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86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AD22-7F47-099B-4A26-8AE10E69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9A05-5FCD-9357-2CF4-A74EC74CE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F4BD-002A-D970-B2E7-8713EA369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AF229-30BC-EEA9-287F-9391C4C0C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615C6-2E62-D46B-74E4-9151C3CAB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BEEDB-EFBE-1AE3-D818-E3FFC96F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2FC-95BA-D742-B45D-ACE12235D090}" type="datetimeFigureOut">
              <a:rPr lang="pl-PL" smtClean="0"/>
              <a:t>19.12.2024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3AAC7-98CD-C608-D568-D1400D99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3254C-3568-F5AE-8998-A35B9F09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9C-62A2-934C-9457-A2D754031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0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5A9D-D221-6A35-79B9-E682E3A5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A2EC6-F8F1-4A65-2407-2C518254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2FC-95BA-D742-B45D-ACE12235D090}" type="datetimeFigureOut">
              <a:rPr lang="pl-PL" smtClean="0"/>
              <a:t>19.12.2024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E18E5-DD28-9025-6D89-D477C0F0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A794D-056A-DB69-2E84-3AA89FBE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9C-62A2-934C-9457-A2D754031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14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1529E-14ED-A18C-EF39-BD4019B9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2FC-95BA-D742-B45D-ACE12235D090}" type="datetimeFigureOut">
              <a:rPr lang="pl-PL" smtClean="0"/>
              <a:t>19.12.2024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C61F4-0176-7B54-D1DC-4DC45C34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1F6DC-0688-EA49-32AE-8958B253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9C-62A2-934C-9457-A2D754031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238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E723-93F5-EF46-18B6-2D10CE8A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2666-EC7C-E948-9C6B-928154FB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384D-31A5-2240-53DC-F5B635C4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A205-D127-7AF8-F59C-15B011D9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2FC-95BA-D742-B45D-ACE12235D090}" type="datetimeFigureOut">
              <a:rPr lang="pl-PL" smtClean="0"/>
              <a:t>19.12.2024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EDDE3-5BD2-2FFA-E45B-57C4FC4B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9BF6C-42CA-CA05-F339-08720995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9C-62A2-934C-9457-A2D754031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43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11A1-855C-3F53-1F11-EA488E95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F4BDB-465D-5ADF-3860-C027C5BF7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E1219-17A5-7BAD-924E-A1B561274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21F7C-2441-D48B-EB95-BB569782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D2FC-95BA-D742-B45D-ACE12235D090}" type="datetimeFigureOut">
              <a:rPr lang="pl-PL" smtClean="0"/>
              <a:t>19.12.2024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F7BC-2EC1-F353-FC8A-89FC067F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4160A-96FB-E1D1-5BF2-1842FC68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C09C-62A2-934C-9457-A2D754031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544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C8361-7A29-A34F-6F08-5E8F8A58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E4B5-91EB-A461-4B1C-BFDE84393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24FA9-30AC-F330-426A-82D1E01EA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1BD2FC-95BA-D742-B45D-ACE12235D090}" type="datetimeFigureOut">
              <a:rPr lang="pl-PL" smtClean="0"/>
              <a:t>19.12.2024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71D01-3FA1-822E-C776-B5F590BA4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0705-B6FA-FB8F-9F7E-EAA773896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4C09C-62A2-934C-9457-A2D754031B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14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3346-7544-EA75-CCAE-E7A864AFE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Internet of </a:t>
            </a:r>
            <a:r>
              <a:rPr lang="pl-PL" dirty="0" err="1"/>
              <a:t>Things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097B1-2D91-CB5B-50D8-57C014CCE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Architektura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protokoły</a:t>
            </a:r>
            <a:r>
              <a:rPr lang="en-GB" dirty="0"/>
              <a:t> </a:t>
            </a:r>
            <a:r>
              <a:rPr lang="en-GB" dirty="0" err="1"/>
              <a:t>komunikacyjne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037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B6E7-C77D-32CC-DE5B-447321DC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Kluczowe</a:t>
            </a:r>
            <a:r>
              <a:rPr lang="en-GB" b="1" dirty="0"/>
              <a:t> </a:t>
            </a:r>
            <a:r>
              <a:rPr lang="en-GB" b="1" dirty="0" err="1"/>
              <a:t>wyzwania</a:t>
            </a:r>
            <a:r>
              <a:rPr lang="en-GB" b="1" dirty="0"/>
              <a:t> w </a:t>
            </a:r>
            <a:r>
              <a:rPr lang="en-GB" b="1" dirty="0" err="1"/>
              <a:t>projektowaniu</a:t>
            </a:r>
            <a:r>
              <a:rPr lang="en-GB" b="1" dirty="0"/>
              <a:t> </a:t>
            </a:r>
            <a:r>
              <a:rPr lang="en-GB" b="1" dirty="0" err="1"/>
              <a:t>architektury</a:t>
            </a:r>
            <a:r>
              <a:rPr lang="en-GB" b="1" dirty="0"/>
              <a:t> IoT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F113-E1CA-0D95-6FC5-B9E4BC8C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Bezpieczeństwo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(</a:t>
            </a:r>
            <a:r>
              <a:rPr lang="en-GB" dirty="0" err="1"/>
              <a:t>hakerzy</a:t>
            </a:r>
            <a:r>
              <a:rPr lang="en-GB" dirty="0"/>
              <a:t>, </a:t>
            </a:r>
            <a:r>
              <a:rPr lang="en-GB" dirty="0" err="1"/>
              <a:t>wycieki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Oszczędność</a:t>
            </a:r>
            <a:r>
              <a:rPr lang="en-GB" dirty="0"/>
              <a:t> </a:t>
            </a:r>
            <a:r>
              <a:rPr lang="en-GB" dirty="0" err="1"/>
              <a:t>energii</a:t>
            </a:r>
            <a:r>
              <a:rPr lang="en-GB" dirty="0"/>
              <a:t> (</a:t>
            </a:r>
            <a:r>
              <a:rPr lang="en-GB" dirty="0" err="1"/>
              <a:t>żywotność</a:t>
            </a:r>
            <a:r>
              <a:rPr lang="en-GB" dirty="0"/>
              <a:t> </a:t>
            </a:r>
            <a:r>
              <a:rPr lang="en-GB" dirty="0" err="1"/>
              <a:t>baterii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Skalowalność</a:t>
            </a:r>
            <a:r>
              <a:rPr lang="en-GB" dirty="0"/>
              <a:t> </a:t>
            </a:r>
            <a:r>
              <a:rPr lang="en-GB" dirty="0" err="1"/>
              <a:t>systemów</a:t>
            </a:r>
            <a:r>
              <a:rPr lang="en-GB" dirty="0"/>
              <a:t> (</a:t>
            </a:r>
            <a:r>
              <a:rPr lang="en-GB" dirty="0" err="1"/>
              <a:t>setki</a:t>
            </a:r>
            <a:r>
              <a:rPr lang="en-GB" dirty="0"/>
              <a:t> </a:t>
            </a:r>
            <a:r>
              <a:rPr lang="en-GB" dirty="0" err="1"/>
              <a:t>tysięcy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Standardy</a:t>
            </a:r>
            <a:r>
              <a:rPr lang="en-GB" dirty="0"/>
              <a:t> </a:t>
            </a:r>
            <a:r>
              <a:rPr lang="en-GB" dirty="0" err="1"/>
              <a:t>komunikacji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urządzeniami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Koszty</a:t>
            </a:r>
            <a:r>
              <a:rPr lang="en-GB" dirty="0"/>
              <a:t> </a:t>
            </a:r>
            <a:r>
              <a:rPr lang="en-GB" dirty="0" err="1"/>
              <a:t>instalacji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utrzymania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Ochrona</a:t>
            </a:r>
            <a:r>
              <a:rPr lang="en-GB" dirty="0"/>
              <a:t> </a:t>
            </a:r>
            <a:r>
              <a:rPr lang="en-GB" dirty="0" err="1"/>
              <a:t>prywatności</a:t>
            </a:r>
            <a:r>
              <a:rPr lang="en-GB" dirty="0"/>
              <a:t> </a:t>
            </a:r>
            <a:r>
              <a:rPr lang="en-GB" dirty="0" err="1"/>
              <a:t>użytkowników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Wpływ</a:t>
            </a:r>
            <a:r>
              <a:rPr lang="en-GB" dirty="0"/>
              <a:t> </a:t>
            </a:r>
            <a:r>
              <a:rPr lang="en-GB" dirty="0" err="1"/>
              <a:t>technologii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środowisko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wyzwania</a:t>
            </a:r>
            <a:r>
              <a:rPr lang="en-GB" dirty="0"/>
              <a:t> </a:t>
            </a:r>
            <a:r>
              <a:rPr lang="en-GB" dirty="0" err="1"/>
              <a:t>związane</a:t>
            </a:r>
            <a:r>
              <a:rPr lang="en-GB" dirty="0"/>
              <a:t> z </a:t>
            </a:r>
            <a:r>
              <a:rPr lang="en-GB" dirty="0" err="1"/>
              <a:t>implementacją</a:t>
            </a:r>
            <a:r>
              <a:rPr lang="en-GB" dirty="0"/>
              <a:t> IoT w </a:t>
            </a:r>
            <a:r>
              <a:rPr lang="en-GB" dirty="0" err="1"/>
              <a:t>gazownictwie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76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AD5E-2892-3349-5110-2A079D85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Protokoły</a:t>
            </a:r>
            <a:r>
              <a:rPr lang="en-GB" b="1" dirty="0"/>
              <a:t> </a:t>
            </a:r>
            <a:r>
              <a:rPr lang="en-GB" b="1" dirty="0" err="1"/>
              <a:t>komunikacyjne</a:t>
            </a:r>
            <a:r>
              <a:rPr lang="en-GB" b="1" dirty="0"/>
              <a:t> w IoT: </a:t>
            </a:r>
            <a:r>
              <a:rPr lang="en-GB" b="1" dirty="0" err="1"/>
              <a:t>Wprowadzenie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1950-0A12-5202-5072-8A2151A32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Protokoły</a:t>
            </a:r>
            <a:r>
              <a:rPr lang="en-GB" dirty="0"/>
              <a:t> to "</a:t>
            </a:r>
            <a:r>
              <a:rPr lang="en-GB" dirty="0" err="1"/>
              <a:t>języki</a:t>
            </a:r>
            <a:r>
              <a:rPr lang="en-GB" dirty="0"/>
              <a:t>" </a:t>
            </a:r>
            <a:r>
              <a:rPr lang="en-GB" dirty="0" err="1"/>
              <a:t>umożliwiające</a:t>
            </a:r>
            <a:r>
              <a:rPr lang="en-GB" dirty="0"/>
              <a:t> </a:t>
            </a:r>
            <a:r>
              <a:rPr lang="en-GB" dirty="0" err="1"/>
              <a:t>komunikację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Popularne</a:t>
            </a:r>
            <a:r>
              <a:rPr lang="en-GB" dirty="0"/>
              <a:t> </a:t>
            </a:r>
            <a:r>
              <a:rPr lang="en-GB" dirty="0" err="1"/>
              <a:t>protokoły</a:t>
            </a:r>
            <a:r>
              <a:rPr lang="en-GB" dirty="0"/>
              <a:t> IoT: MQTT, CoAP, HTTP, AMQP.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Wybór</a:t>
            </a:r>
            <a:r>
              <a:rPr lang="en-GB" dirty="0"/>
              <a:t> </a:t>
            </a:r>
            <a:r>
              <a:rPr lang="en-GB" dirty="0" err="1"/>
              <a:t>protokołu</a:t>
            </a:r>
            <a:r>
              <a:rPr lang="en-GB" dirty="0"/>
              <a:t> </a:t>
            </a:r>
            <a:r>
              <a:rPr lang="en-GB" dirty="0" err="1"/>
              <a:t>zależy</a:t>
            </a:r>
            <a:r>
              <a:rPr lang="en-GB" dirty="0"/>
              <a:t> od </a:t>
            </a:r>
            <a:r>
              <a:rPr lang="en-GB" dirty="0" err="1"/>
              <a:t>zastosowania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ograniczeń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MQTT – </a:t>
            </a:r>
            <a:r>
              <a:rPr lang="en-GB" dirty="0" err="1"/>
              <a:t>idealny</a:t>
            </a:r>
            <a:r>
              <a:rPr lang="en-GB" dirty="0"/>
              <a:t> do </a:t>
            </a:r>
            <a:r>
              <a:rPr lang="en-GB" dirty="0" err="1"/>
              <a:t>przesyłania</a:t>
            </a:r>
            <a:r>
              <a:rPr lang="en-GB" dirty="0"/>
              <a:t> </a:t>
            </a:r>
            <a:r>
              <a:rPr lang="en-GB" dirty="0" err="1"/>
              <a:t>małych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Protokół</a:t>
            </a:r>
            <a:r>
              <a:rPr lang="en-GB" dirty="0"/>
              <a:t> CoAP – </a:t>
            </a:r>
            <a:r>
              <a:rPr lang="en-GB" dirty="0" err="1"/>
              <a:t>zoptymalizowany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o </a:t>
            </a:r>
            <a:r>
              <a:rPr lang="en-GB" dirty="0" err="1"/>
              <a:t>niskiej</a:t>
            </a:r>
            <a:r>
              <a:rPr lang="en-GB" dirty="0"/>
              <a:t> </a:t>
            </a:r>
            <a:r>
              <a:rPr lang="en-GB" dirty="0" err="1"/>
              <a:t>mocy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Sieci</a:t>
            </a:r>
            <a:r>
              <a:rPr lang="en-GB" dirty="0"/>
              <a:t> </a:t>
            </a:r>
            <a:r>
              <a:rPr lang="en-GB" dirty="0" err="1"/>
              <a:t>bezprzewodowe</a:t>
            </a:r>
            <a:r>
              <a:rPr lang="en-GB" dirty="0"/>
              <a:t>: Wi-Fi, Zigbee, </a:t>
            </a:r>
            <a:r>
              <a:rPr lang="en-GB" dirty="0" err="1"/>
              <a:t>LoRaWAN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Wi-Fi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zbyt</a:t>
            </a:r>
            <a:r>
              <a:rPr lang="en-GB" dirty="0"/>
              <a:t> "</a:t>
            </a:r>
            <a:r>
              <a:rPr lang="en-GB" dirty="0" err="1"/>
              <a:t>ciężkie</a:t>
            </a:r>
            <a:r>
              <a:rPr lang="en-GB" dirty="0"/>
              <a:t>"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małych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IoT.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Protokół</a:t>
            </a:r>
            <a:r>
              <a:rPr lang="en-GB" dirty="0"/>
              <a:t> </a:t>
            </a:r>
            <a:r>
              <a:rPr lang="en-GB" dirty="0" err="1"/>
              <a:t>wpływa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szybkość</a:t>
            </a:r>
            <a:r>
              <a:rPr lang="en-GB" dirty="0"/>
              <a:t>, </a:t>
            </a:r>
            <a:r>
              <a:rPr lang="en-GB" dirty="0" err="1"/>
              <a:t>energooszczędność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zasięg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38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9088-A5CE-AA23-52FF-0E55F68A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MQTT: Lekki </a:t>
            </a:r>
            <a:r>
              <a:rPr lang="en-GB" b="1" dirty="0" err="1"/>
              <a:t>protokół</a:t>
            </a:r>
            <a:r>
              <a:rPr lang="en-GB" b="1" dirty="0"/>
              <a:t> do </a:t>
            </a:r>
            <a:r>
              <a:rPr lang="en-GB" b="1" dirty="0" err="1"/>
              <a:t>szybkiej</a:t>
            </a:r>
            <a:r>
              <a:rPr lang="en-GB" b="1" dirty="0"/>
              <a:t> </a:t>
            </a:r>
            <a:r>
              <a:rPr lang="en-GB" b="1" dirty="0" err="1"/>
              <a:t>komunikacji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7196-E7F2-3DB7-C54A-6BDCCBB5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MQTT (Message Queuing Telemetry Transport): </a:t>
            </a:r>
            <a:r>
              <a:rPr lang="en-GB" dirty="0" err="1"/>
              <a:t>lekki</a:t>
            </a:r>
            <a:r>
              <a:rPr lang="en-GB" dirty="0"/>
              <a:t> </a:t>
            </a:r>
            <a:r>
              <a:rPr lang="en-GB" dirty="0" err="1"/>
              <a:t>protokół</a:t>
            </a:r>
            <a:r>
              <a:rPr lang="en-GB" dirty="0"/>
              <a:t> </a:t>
            </a:r>
            <a:r>
              <a:rPr lang="en-GB" dirty="0" err="1"/>
              <a:t>komunikacyjny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Stworzony</a:t>
            </a:r>
            <a:r>
              <a:rPr lang="en-GB" dirty="0"/>
              <a:t> w 1999 </a:t>
            </a:r>
            <a:r>
              <a:rPr lang="en-GB" dirty="0" err="1"/>
              <a:t>roku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z </a:t>
            </a:r>
            <a:r>
              <a:rPr lang="en-GB" dirty="0" err="1"/>
              <a:t>ograniczoną</a:t>
            </a:r>
            <a:r>
              <a:rPr lang="en-GB" dirty="0"/>
              <a:t> </a:t>
            </a:r>
            <a:r>
              <a:rPr lang="en-GB" dirty="0" err="1"/>
              <a:t>mocą</a:t>
            </a:r>
            <a:r>
              <a:rPr lang="en-GB" dirty="0"/>
              <a:t> </a:t>
            </a:r>
            <a:r>
              <a:rPr lang="en-GB" dirty="0" err="1"/>
              <a:t>obliczeniową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Oparty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 </a:t>
            </a:r>
            <a:r>
              <a:rPr lang="en-GB" dirty="0" err="1"/>
              <a:t>publikacji-subskrypcji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Idealny</a:t>
            </a:r>
            <a:r>
              <a:rPr lang="en-GB" dirty="0"/>
              <a:t> do </a:t>
            </a:r>
            <a:r>
              <a:rPr lang="en-GB" dirty="0" err="1"/>
              <a:t>przesyłania</a:t>
            </a:r>
            <a:r>
              <a:rPr lang="en-GB" dirty="0"/>
              <a:t> </a:t>
            </a:r>
            <a:r>
              <a:rPr lang="en-GB" dirty="0" err="1"/>
              <a:t>małych</a:t>
            </a:r>
            <a:r>
              <a:rPr lang="en-GB" dirty="0"/>
              <a:t> </a:t>
            </a:r>
            <a:r>
              <a:rPr lang="en-GB" dirty="0" err="1"/>
              <a:t>ilości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np. </a:t>
            </a:r>
            <a:r>
              <a:rPr lang="en-GB" dirty="0" err="1"/>
              <a:t>odczytów</a:t>
            </a:r>
            <a:r>
              <a:rPr lang="en-GB" dirty="0"/>
              <a:t> </a:t>
            </a:r>
            <a:r>
              <a:rPr lang="en-GB" dirty="0" err="1"/>
              <a:t>sensorów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Popularne</a:t>
            </a:r>
            <a:r>
              <a:rPr lang="en-GB" dirty="0"/>
              <a:t> </a:t>
            </a:r>
            <a:r>
              <a:rPr lang="en-GB" dirty="0" err="1"/>
              <a:t>zastosowania</a:t>
            </a:r>
            <a:r>
              <a:rPr lang="en-GB" dirty="0"/>
              <a:t>: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liczniki</a:t>
            </a:r>
            <a:r>
              <a:rPr lang="en-GB" dirty="0"/>
              <a:t>, monitoring </a:t>
            </a:r>
            <a:r>
              <a:rPr lang="en-GB" dirty="0" err="1"/>
              <a:t>warunków</a:t>
            </a:r>
            <a:r>
              <a:rPr lang="en-GB" dirty="0"/>
              <a:t> </a:t>
            </a:r>
            <a:r>
              <a:rPr lang="en-GB" dirty="0" err="1"/>
              <a:t>pogodowych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przesyłanie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o </a:t>
            </a:r>
            <a:r>
              <a:rPr lang="en-GB" dirty="0" err="1"/>
              <a:t>ciśnieniu</a:t>
            </a:r>
            <a:r>
              <a:rPr lang="en-GB" dirty="0"/>
              <a:t> w </a:t>
            </a:r>
            <a:r>
              <a:rPr lang="en-GB" dirty="0" err="1"/>
              <a:t>gazociągach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Wymaga</a:t>
            </a:r>
            <a:r>
              <a:rPr lang="en-GB" dirty="0"/>
              <a:t> </a:t>
            </a:r>
            <a:r>
              <a:rPr lang="en-GB" dirty="0" err="1"/>
              <a:t>niewielkiej</a:t>
            </a:r>
            <a:r>
              <a:rPr lang="en-GB" dirty="0"/>
              <a:t> </a:t>
            </a:r>
            <a:r>
              <a:rPr lang="en-GB" dirty="0" err="1"/>
              <a:t>przepustowości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, co </a:t>
            </a:r>
            <a:r>
              <a:rPr lang="en-GB" dirty="0" err="1"/>
              <a:t>oszczędza</a:t>
            </a:r>
            <a:r>
              <a:rPr lang="en-GB" dirty="0"/>
              <a:t> </a:t>
            </a:r>
            <a:r>
              <a:rPr lang="en-GB" dirty="0" err="1"/>
              <a:t>energię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MQTT jest </a:t>
            </a:r>
            <a:r>
              <a:rPr lang="en-GB" dirty="0" err="1"/>
              <a:t>używany</a:t>
            </a:r>
            <a:r>
              <a:rPr lang="en-GB" dirty="0"/>
              <a:t> w </a:t>
            </a:r>
            <a:r>
              <a:rPr lang="en-GB" dirty="0" err="1"/>
              <a:t>aplikacjach</a:t>
            </a:r>
            <a:r>
              <a:rPr lang="en-GB" dirty="0"/>
              <a:t> </a:t>
            </a:r>
            <a:r>
              <a:rPr lang="en-GB" dirty="0" err="1"/>
              <a:t>czatu</a:t>
            </a:r>
            <a:r>
              <a:rPr lang="en-GB" dirty="0"/>
              <a:t>, </a:t>
            </a:r>
            <a:r>
              <a:rPr lang="en-GB" dirty="0" err="1"/>
              <a:t>takich</a:t>
            </a:r>
            <a:r>
              <a:rPr lang="en-GB" dirty="0"/>
              <a:t> jak Facebook Messenger.</a:t>
            </a:r>
          </a:p>
        </p:txBody>
      </p:sp>
    </p:spTree>
    <p:extLst>
      <p:ext uri="{BB962C8B-B14F-4D97-AF65-F5344CB8AC3E}">
        <p14:creationId xmlns:p14="http://schemas.microsoft.com/office/powerpoint/2010/main" val="177542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DCDF-F673-C587-DE39-6E0C69F8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CoAP: Jak </a:t>
            </a:r>
            <a:r>
              <a:rPr lang="en-GB" b="1" dirty="0" err="1"/>
              <a:t>uproszczone</a:t>
            </a:r>
            <a:r>
              <a:rPr lang="en-GB" b="1" dirty="0"/>
              <a:t> HTTP </a:t>
            </a:r>
            <a:r>
              <a:rPr lang="en-GB" b="1" dirty="0" err="1"/>
              <a:t>wspiera</a:t>
            </a:r>
            <a:r>
              <a:rPr lang="en-GB" b="1" dirty="0"/>
              <a:t> IoT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FC8F-DCF1-6BB0-6F23-08B11C31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CoAP (Constrained Application Protocol): </a:t>
            </a:r>
            <a:r>
              <a:rPr lang="en-GB" dirty="0" err="1"/>
              <a:t>protokół</a:t>
            </a:r>
            <a:r>
              <a:rPr lang="en-GB" dirty="0"/>
              <a:t> </a:t>
            </a:r>
            <a:r>
              <a:rPr lang="en-GB" dirty="0" err="1"/>
              <a:t>zoptymalizowany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IoT.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"</a:t>
            </a:r>
            <a:r>
              <a:rPr lang="en-GB" dirty="0" err="1"/>
              <a:t>Lekka</a:t>
            </a:r>
            <a:r>
              <a:rPr lang="en-GB" dirty="0"/>
              <a:t>" </a:t>
            </a:r>
            <a:r>
              <a:rPr lang="en-GB" dirty="0" err="1"/>
              <a:t>wersja</a:t>
            </a:r>
            <a:r>
              <a:rPr lang="en-GB" dirty="0"/>
              <a:t> HTTP, </a:t>
            </a:r>
            <a:r>
              <a:rPr lang="en-GB" dirty="0" err="1"/>
              <a:t>działa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mniejszych</a:t>
            </a:r>
            <a:r>
              <a:rPr lang="en-GB" dirty="0"/>
              <a:t> </a:t>
            </a:r>
            <a:r>
              <a:rPr lang="en-GB" dirty="0" err="1"/>
              <a:t>urządzeniach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Zaprojektowany</a:t>
            </a:r>
            <a:r>
              <a:rPr lang="en-GB" dirty="0"/>
              <a:t> do </a:t>
            </a:r>
            <a:r>
              <a:rPr lang="en-GB" dirty="0" err="1"/>
              <a:t>pracy</a:t>
            </a:r>
            <a:r>
              <a:rPr lang="en-GB" dirty="0"/>
              <a:t> w </a:t>
            </a:r>
            <a:r>
              <a:rPr lang="en-GB" dirty="0" err="1"/>
              <a:t>sieciach</a:t>
            </a:r>
            <a:r>
              <a:rPr lang="en-GB" dirty="0"/>
              <a:t> o </a:t>
            </a:r>
            <a:r>
              <a:rPr lang="en-GB" dirty="0" err="1"/>
              <a:t>ograniczonej</a:t>
            </a:r>
            <a:r>
              <a:rPr lang="en-GB" dirty="0"/>
              <a:t> </a:t>
            </a:r>
            <a:r>
              <a:rPr lang="en-GB" dirty="0" err="1"/>
              <a:t>przepustowości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Umożliwia</a:t>
            </a:r>
            <a:r>
              <a:rPr lang="en-GB" dirty="0"/>
              <a:t> </a:t>
            </a:r>
            <a:r>
              <a:rPr lang="en-GB" dirty="0" err="1"/>
              <a:t>wymianę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modelu</a:t>
            </a:r>
            <a:r>
              <a:rPr lang="en-GB" dirty="0"/>
              <a:t> </a:t>
            </a:r>
            <a:r>
              <a:rPr lang="en-GB" dirty="0" err="1"/>
              <a:t>klient-serwer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czujniki</a:t>
            </a:r>
            <a:r>
              <a:rPr lang="en-GB" dirty="0"/>
              <a:t> </a:t>
            </a:r>
            <a:r>
              <a:rPr lang="en-GB" dirty="0" err="1"/>
              <a:t>dymu</a:t>
            </a:r>
            <a:r>
              <a:rPr lang="en-GB" dirty="0"/>
              <a:t> w </a:t>
            </a:r>
            <a:r>
              <a:rPr lang="en-GB" dirty="0" err="1"/>
              <a:t>inteligentnych</a:t>
            </a:r>
            <a:r>
              <a:rPr lang="en-GB" dirty="0"/>
              <a:t> </a:t>
            </a:r>
            <a:r>
              <a:rPr lang="en-GB" dirty="0" err="1"/>
              <a:t>budynkach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Obsługuje</a:t>
            </a:r>
            <a:r>
              <a:rPr lang="en-GB" dirty="0"/>
              <a:t> </a:t>
            </a:r>
            <a:r>
              <a:rPr lang="en-GB" dirty="0" err="1"/>
              <a:t>szyfrowanie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bezpieczeństwa</a:t>
            </a:r>
            <a:r>
              <a:rPr lang="en-GB" dirty="0"/>
              <a:t> </a:t>
            </a:r>
            <a:r>
              <a:rPr lang="en-GB" dirty="0" err="1"/>
              <a:t>transmisji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Łatwo</a:t>
            </a:r>
            <a:r>
              <a:rPr lang="en-GB" dirty="0"/>
              <a:t> </a:t>
            </a:r>
            <a:r>
              <a:rPr lang="en-GB" dirty="0" err="1"/>
              <a:t>integruje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 </a:t>
            </a:r>
            <a:r>
              <a:rPr lang="en-GB" dirty="0" err="1"/>
              <a:t>istniejącymi</a:t>
            </a:r>
            <a:r>
              <a:rPr lang="en-GB" dirty="0"/>
              <a:t> </a:t>
            </a:r>
            <a:r>
              <a:rPr lang="en-GB" dirty="0" err="1"/>
              <a:t>systemami</a:t>
            </a:r>
            <a:r>
              <a:rPr lang="en-GB" dirty="0"/>
              <a:t> </a:t>
            </a:r>
            <a:r>
              <a:rPr lang="en-GB" dirty="0" err="1"/>
              <a:t>sieciowymi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CoAP jest </a:t>
            </a:r>
            <a:r>
              <a:rPr lang="en-GB" dirty="0" err="1"/>
              <a:t>często</a:t>
            </a:r>
            <a:r>
              <a:rPr lang="en-GB" dirty="0"/>
              <a:t> </a:t>
            </a:r>
            <a:r>
              <a:rPr lang="en-GB" dirty="0" err="1"/>
              <a:t>stosowany</a:t>
            </a:r>
            <a:r>
              <a:rPr lang="en-GB" dirty="0"/>
              <a:t> w </a:t>
            </a:r>
            <a:r>
              <a:rPr lang="en-GB" dirty="0" err="1"/>
              <a:t>systemach</a:t>
            </a:r>
            <a:r>
              <a:rPr lang="en-GB" dirty="0"/>
              <a:t> </a:t>
            </a:r>
            <a:r>
              <a:rPr lang="en-GB" dirty="0" err="1"/>
              <a:t>domowej</a:t>
            </a:r>
            <a:r>
              <a:rPr lang="en-GB" dirty="0"/>
              <a:t> </a:t>
            </a:r>
            <a:r>
              <a:rPr lang="en-GB" dirty="0" err="1"/>
              <a:t>automatyki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053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E90-7116-D6AA-A31E-89710B51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LoRaWAN</a:t>
            </a:r>
            <a:r>
              <a:rPr lang="en-GB" b="1" dirty="0"/>
              <a:t>: </a:t>
            </a:r>
            <a:r>
              <a:rPr lang="en-GB" b="1" dirty="0" err="1"/>
              <a:t>Komunikacja</a:t>
            </a:r>
            <a:r>
              <a:rPr lang="en-GB" b="1" dirty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en-GB" b="1" dirty="0" err="1"/>
              <a:t>dużą</a:t>
            </a:r>
            <a:r>
              <a:rPr lang="en-GB" b="1" dirty="0"/>
              <a:t> </a:t>
            </a:r>
            <a:r>
              <a:rPr lang="en-GB" b="1" dirty="0" err="1"/>
              <a:t>odległość</a:t>
            </a:r>
            <a:r>
              <a:rPr lang="en-GB" b="1" dirty="0"/>
              <a:t> z </a:t>
            </a:r>
            <a:r>
              <a:rPr lang="en-GB" b="1" dirty="0" err="1"/>
              <a:t>niskim</a:t>
            </a:r>
            <a:r>
              <a:rPr lang="en-GB" b="1" dirty="0"/>
              <a:t> </a:t>
            </a:r>
            <a:r>
              <a:rPr lang="en-GB" b="1" dirty="0" err="1"/>
              <a:t>zużyciem</a:t>
            </a:r>
            <a:r>
              <a:rPr lang="en-GB" b="1" dirty="0"/>
              <a:t> </a:t>
            </a:r>
            <a:r>
              <a:rPr lang="en-GB" b="1" dirty="0" err="1"/>
              <a:t>energii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1212-77F5-22F6-28F4-7143E092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LoRaWAN</a:t>
            </a:r>
            <a:r>
              <a:rPr lang="en-GB" dirty="0"/>
              <a:t> (Long Range Wide Area Network): </a:t>
            </a:r>
            <a:r>
              <a:rPr lang="en-GB" dirty="0" err="1"/>
              <a:t>protokół</a:t>
            </a:r>
            <a:r>
              <a:rPr lang="en-GB" dirty="0"/>
              <a:t> do </a:t>
            </a:r>
            <a:r>
              <a:rPr lang="en-GB" dirty="0" err="1"/>
              <a:t>komunikacji</a:t>
            </a:r>
            <a:r>
              <a:rPr lang="en-GB" dirty="0"/>
              <a:t> </a:t>
            </a:r>
            <a:r>
              <a:rPr lang="en-GB" dirty="0" err="1"/>
              <a:t>dalekiego</a:t>
            </a:r>
            <a:r>
              <a:rPr lang="en-GB" dirty="0"/>
              <a:t> </a:t>
            </a:r>
            <a:r>
              <a:rPr lang="en-GB" dirty="0" err="1"/>
              <a:t>zasięgu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Działa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dużych</a:t>
            </a:r>
            <a:r>
              <a:rPr lang="en-GB" dirty="0"/>
              <a:t> </a:t>
            </a:r>
            <a:r>
              <a:rPr lang="en-GB" dirty="0" err="1"/>
              <a:t>obszarach</a:t>
            </a:r>
            <a:r>
              <a:rPr lang="en-GB" dirty="0"/>
              <a:t>, </a:t>
            </a:r>
            <a:r>
              <a:rPr lang="en-GB" dirty="0" err="1"/>
              <a:t>idealny</a:t>
            </a:r>
            <a:r>
              <a:rPr lang="en-GB" dirty="0"/>
              <a:t> do </a:t>
            </a:r>
            <a:r>
              <a:rPr lang="en-GB" dirty="0" err="1"/>
              <a:t>rozległych</a:t>
            </a:r>
            <a:r>
              <a:rPr lang="en-GB" dirty="0"/>
              <a:t> </a:t>
            </a:r>
            <a:r>
              <a:rPr lang="en-GB" dirty="0" err="1"/>
              <a:t>instalacji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Energooszczędny</a:t>
            </a:r>
            <a:r>
              <a:rPr lang="en-GB" dirty="0"/>
              <a:t>: </a:t>
            </a:r>
            <a:r>
              <a:rPr lang="en-GB" dirty="0" err="1"/>
              <a:t>urządzenia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działać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baterii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lata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Zasięg</a:t>
            </a:r>
            <a:r>
              <a:rPr lang="en-GB" dirty="0"/>
              <a:t>: do 15 km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otwartej</a:t>
            </a:r>
            <a:r>
              <a:rPr lang="en-GB" dirty="0"/>
              <a:t> </a:t>
            </a:r>
            <a:r>
              <a:rPr lang="en-GB" dirty="0" err="1"/>
              <a:t>przestrzeni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monitorowanie</a:t>
            </a:r>
            <a:r>
              <a:rPr lang="en-GB" dirty="0"/>
              <a:t> </a:t>
            </a:r>
            <a:r>
              <a:rPr lang="en-GB" dirty="0" err="1"/>
              <a:t>rurociągów</a:t>
            </a:r>
            <a:r>
              <a:rPr lang="en-GB" dirty="0"/>
              <a:t> </a:t>
            </a:r>
            <a:r>
              <a:rPr lang="en-GB" dirty="0" err="1"/>
              <a:t>gazowych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Idealny</a:t>
            </a:r>
            <a:r>
              <a:rPr lang="en-GB" dirty="0"/>
              <a:t> do </a:t>
            </a:r>
            <a:r>
              <a:rPr lang="en-GB" dirty="0" err="1"/>
              <a:t>zastosowań</a:t>
            </a:r>
            <a:r>
              <a:rPr lang="en-GB" dirty="0"/>
              <a:t>, </a:t>
            </a:r>
            <a:r>
              <a:rPr lang="en-GB" dirty="0" err="1"/>
              <a:t>gdzie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ma </a:t>
            </a:r>
            <a:r>
              <a:rPr lang="en-GB" dirty="0" err="1"/>
              <a:t>dostępu</a:t>
            </a:r>
            <a:r>
              <a:rPr lang="en-GB" dirty="0"/>
              <a:t> do </a:t>
            </a:r>
            <a:r>
              <a:rPr lang="en-GB" dirty="0" err="1"/>
              <a:t>Internetu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LoRaWAN</a:t>
            </a:r>
            <a:r>
              <a:rPr lang="en-GB" dirty="0"/>
              <a:t> jest </a:t>
            </a:r>
            <a:r>
              <a:rPr lang="en-GB" dirty="0" err="1"/>
              <a:t>otwartym</a:t>
            </a:r>
            <a:r>
              <a:rPr lang="en-GB" dirty="0"/>
              <a:t> </a:t>
            </a:r>
            <a:r>
              <a:rPr lang="en-GB" dirty="0" err="1"/>
              <a:t>standardem</a:t>
            </a:r>
            <a:r>
              <a:rPr lang="en-GB" dirty="0"/>
              <a:t> – </a:t>
            </a:r>
            <a:r>
              <a:rPr lang="en-GB" dirty="0" err="1"/>
              <a:t>wspiera</a:t>
            </a:r>
            <a:r>
              <a:rPr lang="en-GB" dirty="0"/>
              <a:t> </a:t>
            </a:r>
            <a:r>
              <a:rPr lang="en-GB" dirty="0" err="1"/>
              <a:t>interoperacyjność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W </a:t>
            </a:r>
            <a:r>
              <a:rPr lang="en-GB" dirty="0" err="1"/>
              <a:t>miastach</a:t>
            </a:r>
            <a:r>
              <a:rPr lang="en-GB" dirty="0"/>
              <a:t> </a:t>
            </a:r>
            <a:r>
              <a:rPr lang="en-GB" dirty="0" err="1"/>
              <a:t>LoRaWAN</a:t>
            </a:r>
            <a:r>
              <a:rPr lang="en-GB" dirty="0"/>
              <a:t> </a:t>
            </a:r>
            <a:r>
              <a:rPr lang="en-GB" dirty="0" err="1"/>
              <a:t>używa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do </a:t>
            </a:r>
            <a:r>
              <a:rPr lang="en-GB" dirty="0" err="1"/>
              <a:t>śledzenia</a:t>
            </a:r>
            <a:r>
              <a:rPr lang="en-GB" dirty="0"/>
              <a:t> </a:t>
            </a:r>
            <a:r>
              <a:rPr lang="en-GB" dirty="0" err="1"/>
              <a:t>rowerów</a:t>
            </a:r>
            <a:r>
              <a:rPr lang="en-GB" dirty="0"/>
              <a:t> </a:t>
            </a:r>
            <a:r>
              <a:rPr lang="en-GB" dirty="0" err="1"/>
              <a:t>miejskich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322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7FB3-8313-1FE5-117A-E782FED8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Wi-Fi, Bluetooth </a:t>
            </a:r>
            <a:r>
              <a:rPr lang="en-GB" b="1" dirty="0" err="1"/>
              <a:t>i</a:t>
            </a:r>
            <a:r>
              <a:rPr lang="en-GB" b="1" dirty="0"/>
              <a:t> Sigfox: Technologie </a:t>
            </a:r>
            <a:r>
              <a:rPr lang="en-GB" b="1" dirty="0" err="1"/>
              <a:t>bezprzewodowe</a:t>
            </a:r>
            <a:r>
              <a:rPr lang="en-GB" b="1" dirty="0"/>
              <a:t> w IoT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76E2-3585-C5F1-BDED-88C0DC76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Wi-Fi</a:t>
            </a:r>
            <a:r>
              <a:rPr lang="en-GB" dirty="0"/>
              <a:t>: </a:t>
            </a:r>
            <a:r>
              <a:rPr lang="en-GB" dirty="0" err="1"/>
              <a:t>wysoka</a:t>
            </a:r>
            <a:r>
              <a:rPr lang="en-GB" dirty="0"/>
              <a:t> </a:t>
            </a:r>
            <a:r>
              <a:rPr lang="en-GB" dirty="0" err="1"/>
              <a:t>przepustowość</a:t>
            </a:r>
            <a:r>
              <a:rPr lang="en-GB" dirty="0"/>
              <a:t>, ale </a:t>
            </a:r>
            <a:r>
              <a:rPr lang="en-GB" dirty="0" err="1"/>
              <a:t>duże</a:t>
            </a:r>
            <a:r>
              <a:rPr lang="en-GB" dirty="0"/>
              <a:t> </a:t>
            </a:r>
            <a:r>
              <a:rPr lang="en-GB" dirty="0" err="1"/>
              <a:t>zużycie</a:t>
            </a:r>
            <a:r>
              <a:rPr lang="en-GB" dirty="0"/>
              <a:t> </a:t>
            </a:r>
            <a:r>
              <a:rPr lang="en-GB" dirty="0" err="1"/>
              <a:t>energii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Bluetooth Low Energy (BLE)</a:t>
            </a:r>
            <a:r>
              <a:rPr lang="en-GB" dirty="0"/>
              <a:t>: </a:t>
            </a:r>
            <a:r>
              <a:rPr lang="en-GB" dirty="0" err="1"/>
              <a:t>krótkie</a:t>
            </a:r>
            <a:r>
              <a:rPr lang="en-GB" dirty="0"/>
              <a:t> </a:t>
            </a:r>
            <a:r>
              <a:rPr lang="en-GB" dirty="0" err="1"/>
              <a:t>zasięgi</a:t>
            </a:r>
            <a:r>
              <a:rPr lang="en-GB" dirty="0"/>
              <a:t>, </a:t>
            </a:r>
            <a:r>
              <a:rPr lang="en-GB" dirty="0" err="1"/>
              <a:t>niskie</a:t>
            </a:r>
            <a:r>
              <a:rPr lang="en-GB" dirty="0"/>
              <a:t> </a:t>
            </a:r>
            <a:r>
              <a:rPr lang="en-GB" dirty="0" err="1"/>
              <a:t>zużycie</a:t>
            </a:r>
            <a:r>
              <a:rPr lang="en-GB" dirty="0"/>
              <a:t> </a:t>
            </a:r>
            <a:r>
              <a:rPr lang="en-GB" dirty="0" err="1"/>
              <a:t>energii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Sigfox</a:t>
            </a:r>
            <a:r>
              <a:rPr lang="en-GB" dirty="0"/>
              <a:t>: ultra-</a:t>
            </a:r>
            <a:r>
              <a:rPr lang="en-GB" dirty="0" err="1"/>
              <a:t>wąskopasmowa</a:t>
            </a:r>
            <a:r>
              <a:rPr lang="en-GB" dirty="0"/>
              <a:t> </a:t>
            </a:r>
            <a:r>
              <a:rPr lang="en-GB" dirty="0" err="1"/>
              <a:t>technologia</a:t>
            </a:r>
            <a:r>
              <a:rPr lang="en-GB" dirty="0"/>
              <a:t>, </a:t>
            </a:r>
            <a:r>
              <a:rPr lang="en-GB" dirty="0" err="1"/>
              <a:t>idealna</a:t>
            </a:r>
            <a:r>
              <a:rPr lang="en-GB" dirty="0"/>
              <a:t> do IoT w </a:t>
            </a:r>
            <a:r>
              <a:rPr lang="en-GB" dirty="0" err="1"/>
              <a:t>odległych</a:t>
            </a:r>
            <a:r>
              <a:rPr lang="en-GB" dirty="0"/>
              <a:t> </a:t>
            </a:r>
            <a:r>
              <a:rPr lang="en-GB" dirty="0" err="1"/>
              <a:t>lokalizacjach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BLE w </a:t>
            </a:r>
            <a:r>
              <a:rPr lang="en-GB" dirty="0" err="1"/>
              <a:t>czujnikach</a:t>
            </a:r>
            <a:r>
              <a:rPr lang="en-GB" dirty="0"/>
              <a:t> </a:t>
            </a:r>
            <a:r>
              <a:rPr lang="en-GB" dirty="0" err="1"/>
              <a:t>noszonych</a:t>
            </a:r>
            <a:r>
              <a:rPr lang="en-GB" dirty="0"/>
              <a:t>, Sigfox w </a:t>
            </a:r>
            <a:r>
              <a:rPr lang="en-GB" dirty="0" err="1"/>
              <a:t>monitoringu</a:t>
            </a:r>
            <a:r>
              <a:rPr lang="en-GB" dirty="0"/>
              <a:t> </a:t>
            </a:r>
            <a:r>
              <a:rPr lang="en-GB" dirty="0" err="1"/>
              <a:t>gazociągów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Wi-Fi </a:t>
            </a:r>
            <a:r>
              <a:rPr lang="en-GB" dirty="0" err="1"/>
              <a:t>preferowane</a:t>
            </a:r>
            <a:r>
              <a:rPr lang="en-GB" dirty="0"/>
              <a:t> w </a:t>
            </a:r>
            <a:r>
              <a:rPr lang="en-GB" dirty="0" err="1"/>
              <a:t>domach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biurach</a:t>
            </a:r>
            <a:r>
              <a:rPr lang="en-GB" dirty="0"/>
              <a:t> (np.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oświetlenie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BLE </a:t>
            </a:r>
            <a:r>
              <a:rPr lang="en-GB" dirty="0" err="1"/>
              <a:t>wykorzystywane</a:t>
            </a:r>
            <a:r>
              <a:rPr lang="en-GB" dirty="0"/>
              <a:t> w </a:t>
            </a:r>
            <a:r>
              <a:rPr lang="en-GB" dirty="0" err="1"/>
              <a:t>beaconach</a:t>
            </a:r>
            <a:r>
              <a:rPr lang="en-GB" dirty="0"/>
              <a:t> </a:t>
            </a:r>
            <a:r>
              <a:rPr lang="en-GB" dirty="0" err="1"/>
              <a:t>lokalizacyjnych</a:t>
            </a:r>
            <a:r>
              <a:rPr lang="en-GB" dirty="0"/>
              <a:t> (</a:t>
            </a:r>
            <a:r>
              <a:rPr lang="en-GB" dirty="0" err="1"/>
              <a:t>lokalizatorach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Sigfox </a:t>
            </a:r>
            <a:r>
              <a:rPr lang="en-GB" dirty="0" err="1"/>
              <a:t>działa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pasmach</a:t>
            </a:r>
            <a:r>
              <a:rPr lang="en-GB" dirty="0"/>
              <a:t> ISM (</a:t>
            </a:r>
            <a:r>
              <a:rPr lang="en-GB" dirty="0" err="1"/>
              <a:t>bezlicencyjnych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Bluetooth w IoT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wykrywać</a:t>
            </a:r>
            <a:r>
              <a:rPr lang="en-GB" dirty="0"/>
              <a:t> </a:t>
            </a:r>
            <a:r>
              <a:rPr lang="en-GB" dirty="0" err="1"/>
              <a:t>ruch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67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AB8F-F4BB-C82C-D6B3-918BF945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Porównanie</a:t>
            </a:r>
            <a:r>
              <a:rPr lang="en-GB" b="1" dirty="0"/>
              <a:t> </a:t>
            </a:r>
            <a:r>
              <a:rPr lang="en-GB" b="1" dirty="0" err="1"/>
              <a:t>protokołów</a:t>
            </a:r>
            <a:r>
              <a:rPr lang="en-GB" b="1" dirty="0"/>
              <a:t> IoT: </a:t>
            </a:r>
            <a:r>
              <a:rPr lang="en-GB" b="1" dirty="0" err="1"/>
              <a:t>Kiedy</a:t>
            </a:r>
            <a:r>
              <a:rPr lang="en-GB" b="1" dirty="0"/>
              <a:t> </a:t>
            </a:r>
            <a:r>
              <a:rPr lang="en-GB" b="1" dirty="0" err="1"/>
              <a:t>używać</a:t>
            </a:r>
            <a:r>
              <a:rPr lang="en-GB" b="1" dirty="0"/>
              <a:t> </a:t>
            </a:r>
            <a:r>
              <a:rPr lang="en-GB" b="1" dirty="0" err="1"/>
              <a:t>jakiego</a:t>
            </a:r>
            <a:r>
              <a:rPr lang="en-GB" b="1" dirty="0"/>
              <a:t> </a:t>
            </a:r>
            <a:r>
              <a:rPr lang="en-GB" b="1" dirty="0" err="1"/>
              <a:t>rozwiązania</a:t>
            </a:r>
            <a:r>
              <a:rPr lang="en-GB" b="1" dirty="0"/>
              <a:t>?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8C10-E3DB-DB79-9E44-0C9DCC807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MQTT</a:t>
            </a:r>
            <a:r>
              <a:rPr lang="en-GB" dirty="0"/>
              <a:t>: </a:t>
            </a:r>
            <a:r>
              <a:rPr lang="en-GB" dirty="0" err="1"/>
              <a:t>małe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, </a:t>
            </a:r>
            <a:r>
              <a:rPr lang="en-GB" dirty="0" err="1"/>
              <a:t>niska</a:t>
            </a:r>
            <a:r>
              <a:rPr lang="en-GB" dirty="0"/>
              <a:t> </a:t>
            </a:r>
            <a:r>
              <a:rPr lang="en-GB" dirty="0" err="1"/>
              <a:t>przepustowość</a:t>
            </a:r>
            <a:r>
              <a:rPr lang="en-GB" dirty="0"/>
              <a:t> (np. monitoring </a:t>
            </a:r>
            <a:r>
              <a:rPr lang="en-GB" dirty="0" err="1"/>
              <a:t>gazociągów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CoAP</a:t>
            </a:r>
            <a:r>
              <a:rPr lang="en-GB" dirty="0"/>
              <a:t>: </a:t>
            </a:r>
            <a:r>
              <a:rPr lang="en-GB" dirty="0" err="1"/>
              <a:t>urządzenia</a:t>
            </a:r>
            <a:r>
              <a:rPr lang="en-GB" dirty="0"/>
              <a:t> o </a:t>
            </a:r>
            <a:r>
              <a:rPr lang="en-GB" dirty="0" err="1"/>
              <a:t>niskiej</a:t>
            </a:r>
            <a:r>
              <a:rPr lang="en-GB" dirty="0"/>
              <a:t> </a:t>
            </a:r>
            <a:r>
              <a:rPr lang="en-GB" dirty="0" err="1"/>
              <a:t>mocy</a:t>
            </a:r>
            <a:r>
              <a:rPr lang="en-GB" dirty="0"/>
              <a:t> (np.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zamki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LoRaWAN</a:t>
            </a:r>
            <a:r>
              <a:rPr lang="en-GB" dirty="0"/>
              <a:t>: </a:t>
            </a:r>
            <a:r>
              <a:rPr lang="en-GB" dirty="0" err="1"/>
              <a:t>komunikacja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dużych</a:t>
            </a:r>
            <a:r>
              <a:rPr lang="en-GB" dirty="0"/>
              <a:t> </a:t>
            </a:r>
            <a:r>
              <a:rPr lang="en-GB" dirty="0" err="1"/>
              <a:t>odległościach</a:t>
            </a:r>
            <a:r>
              <a:rPr lang="en-GB" dirty="0"/>
              <a:t> (np. </a:t>
            </a:r>
            <a:r>
              <a:rPr lang="en-GB" dirty="0" err="1"/>
              <a:t>liczniki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Wi-Fi</a:t>
            </a:r>
            <a:r>
              <a:rPr lang="en-GB" dirty="0"/>
              <a:t>: </a:t>
            </a:r>
            <a:r>
              <a:rPr lang="en-GB" dirty="0" err="1"/>
              <a:t>wysokie</a:t>
            </a:r>
            <a:r>
              <a:rPr lang="en-GB" dirty="0"/>
              <a:t> </a:t>
            </a:r>
            <a:r>
              <a:rPr lang="en-GB" dirty="0" err="1"/>
              <a:t>zużycie</a:t>
            </a:r>
            <a:r>
              <a:rPr lang="en-GB" dirty="0"/>
              <a:t> </a:t>
            </a:r>
            <a:r>
              <a:rPr lang="en-GB" dirty="0" err="1"/>
              <a:t>energii</a:t>
            </a:r>
            <a:r>
              <a:rPr lang="en-GB" dirty="0"/>
              <a:t>, </a:t>
            </a:r>
            <a:r>
              <a:rPr lang="en-GB" dirty="0" err="1"/>
              <a:t>duże</a:t>
            </a:r>
            <a:r>
              <a:rPr lang="en-GB" dirty="0"/>
              <a:t> </a:t>
            </a:r>
            <a:r>
              <a:rPr lang="en-GB" dirty="0" err="1"/>
              <a:t>przepustowości</a:t>
            </a:r>
            <a:r>
              <a:rPr lang="en-GB" dirty="0"/>
              <a:t> (np. </a:t>
            </a:r>
            <a:r>
              <a:rPr lang="en-GB" dirty="0" err="1"/>
              <a:t>kamery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Sigfox</a:t>
            </a:r>
            <a:r>
              <a:rPr lang="en-GB" dirty="0"/>
              <a:t>: </a:t>
            </a:r>
            <a:r>
              <a:rPr lang="en-GB" dirty="0" err="1"/>
              <a:t>oszczędność</a:t>
            </a:r>
            <a:r>
              <a:rPr lang="en-GB" dirty="0"/>
              <a:t> </a:t>
            </a:r>
            <a:r>
              <a:rPr lang="en-GB" dirty="0" err="1"/>
              <a:t>energii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komunikacja</a:t>
            </a:r>
            <a:r>
              <a:rPr lang="en-GB" dirty="0"/>
              <a:t> w </a:t>
            </a:r>
            <a:r>
              <a:rPr lang="en-GB" dirty="0" err="1"/>
              <a:t>odległych</a:t>
            </a:r>
            <a:r>
              <a:rPr lang="en-GB" dirty="0"/>
              <a:t> </a:t>
            </a:r>
            <a:r>
              <a:rPr lang="en-GB" dirty="0" err="1"/>
              <a:t>lokalizacjach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Kluczowe</a:t>
            </a:r>
            <a:r>
              <a:rPr lang="en-GB" dirty="0"/>
              <a:t> </a:t>
            </a:r>
            <a:r>
              <a:rPr lang="en-GB" dirty="0" err="1"/>
              <a:t>kryteria</a:t>
            </a:r>
            <a:r>
              <a:rPr lang="en-GB" dirty="0"/>
              <a:t> </a:t>
            </a:r>
            <a:r>
              <a:rPr lang="en-GB" dirty="0" err="1"/>
              <a:t>wyboru</a:t>
            </a:r>
            <a:r>
              <a:rPr lang="en-GB" dirty="0"/>
              <a:t>: </a:t>
            </a:r>
            <a:r>
              <a:rPr lang="en-GB" dirty="0" err="1"/>
              <a:t>zasięg</a:t>
            </a:r>
            <a:r>
              <a:rPr lang="en-GB" dirty="0"/>
              <a:t>, </a:t>
            </a:r>
            <a:r>
              <a:rPr lang="en-GB" dirty="0" err="1"/>
              <a:t>moc</a:t>
            </a:r>
            <a:r>
              <a:rPr lang="en-GB" dirty="0"/>
              <a:t> </a:t>
            </a:r>
            <a:r>
              <a:rPr lang="en-GB" dirty="0" err="1"/>
              <a:t>urządzenia</a:t>
            </a:r>
            <a:r>
              <a:rPr lang="en-GB" dirty="0"/>
              <a:t>, </a:t>
            </a:r>
            <a:r>
              <a:rPr lang="en-GB" dirty="0" err="1"/>
              <a:t>przepustowość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LoRaWAN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Sigfox </a:t>
            </a:r>
            <a:r>
              <a:rPr lang="en-GB" dirty="0" err="1"/>
              <a:t>często</a:t>
            </a:r>
            <a:r>
              <a:rPr lang="en-GB" dirty="0"/>
              <a:t> </a:t>
            </a:r>
            <a:r>
              <a:rPr lang="en-GB" dirty="0" err="1"/>
              <a:t>wybierane</a:t>
            </a:r>
            <a:r>
              <a:rPr lang="en-GB" dirty="0"/>
              <a:t> w </a:t>
            </a:r>
            <a:r>
              <a:rPr lang="en-GB" dirty="0" err="1"/>
              <a:t>gazownictwie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Każdy</a:t>
            </a:r>
            <a:r>
              <a:rPr lang="en-GB" dirty="0"/>
              <a:t> </a:t>
            </a:r>
            <a:r>
              <a:rPr lang="en-GB" dirty="0" err="1"/>
              <a:t>protokół</a:t>
            </a:r>
            <a:r>
              <a:rPr lang="en-GB" dirty="0"/>
              <a:t> jest </a:t>
            </a:r>
            <a:r>
              <a:rPr lang="en-GB" dirty="0" err="1"/>
              <a:t>dostosowany</a:t>
            </a:r>
            <a:r>
              <a:rPr lang="en-GB" dirty="0"/>
              <a:t> do </a:t>
            </a:r>
            <a:r>
              <a:rPr lang="en-GB" dirty="0" err="1"/>
              <a:t>specyficznych</a:t>
            </a:r>
            <a:r>
              <a:rPr lang="en-GB" dirty="0"/>
              <a:t> </a:t>
            </a:r>
            <a:r>
              <a:rPr lang="en-GB" dirty="0" err="1"/>
              <a:t>potrzeb</a:t>
            </a:r>
            <a:r>
              <a:rPr lang="en-GB" dirty="0"/>
              <a:t> IoT.</a:t>
            </a:r>
          </a:p>
        </p:txBody>
      </p:sp>
    </p:spTree>
    <p:extLst>
      <p:ext uri="{BB962C8B-B14F-4D97-AF65-F5344CB8AC3E}">
        <p14:creationId xmlns:p14="http://schemas.microsoft.com/office/powerpoint/2010/main" val="1064202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A351-3C0D-8FC3-FC03-8B1F53B6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Bezpieczeństwo</a:t>
            </a:r>
            <a:r>
              <a:rPr lang="en-GB" b="1" dirty="0"/>
              <a:t> w IoT: </a:t>
            </a:r>
            <a:r>
              <a:rPr lang="en-GB" b="1" dirty="0" err="1"/>
              <a:t>Dlaczego</a:t>
            </a:r>
            <a:r>
              <a:rPr lang="en-GB" b="1" dirty="0"/>
              <a:t> jest </a:t>
            </a:r>
            <a:r>
              <a:rPr lang="en-GB" b="1" dirty="0" err="1"/>
              <a:t>kluczowe</a:t>
            </a:r>
            <a:r>
              <a:rPr lang="en-GB" b="1" dirty="0"/>
              <a:t>?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D853-82A7-EC55-8EC0-35B554C5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celem</a:t>
            </a:r>
            <a:r>
              <a:rPr lang="en-GB" dirty="0"/>
              <a:t> </a:t>
            </a:r>
            <a:r>
              <a:rPr lang="en-GB" dirty="0" err="1"/>
              <a:t>ataków</a:t>
            </a:r>
            <a:r>
              <a:rPr lang="en-GB" dirty="0"/>
              <a:t> </a:t>
            </a:r>
            <a:r>
              <a:rPr lang="en-GB" dirty="0" err="1"/>
              <a:t>hakerskich</a:t>
            </a:r>
            <a:r>
              <a:rPr lang="en-GB" dirty="0"/>
              <a:t> (DDoS, </a:t>
            </a:r>
            <a:r>
              <a:rPr lang="en-GB" dirty="0" err="1"/>
              <a:t>wycieki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Dane </a:t>
            </a:r>
            <a:r>
              <a:rPr lang="en-GB" dirty="0" err="1"/>
              <a:t>przesyłane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IoT </a:t>
            </a:r>
            <a:r>
              <a:rPr lang="en-GB" dirty="0" err="1"/>
              <a:t>często</a:t>
            </a:r>
            <a:r>
              <a:rPr lang="en-GB" dirty="0"/>
              <a:t> </a:t>
            </a:r>
            <a:r>
              <a:rPr lang="en-GB" dirty="0" err="1"/>
              <a:t>dotyczą</a:t>
            </a:r>
            <a:r>
              <a:rPr lang="en-GB" dirty="0"/>
              <a:t> </a:t>
            </a:r>
            <a:r>
              <a:rPr lang="en-GB" dirty="0" err="1"/>
              <a:t>prywatnych</a:t>
            </a:r>
            <a:r>
              <a:rPr lang="en-GB" dirty="0"/>
              <a:t> </a:t>
            </a:r>
            <a:r>
              <a:rPr lang="en-GB" dirty="0" err="1"/>
              <a:t>informacji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Hakowanie</a:t>
            </a:r>
            <a:r>
              <a:rPr lang="en-GB" dirty="0"/>
              <a:t> </a:t>
            </a:r>
            <a:r>
              <a:rPr lang="en-GB" dirty="0" err="1"/>
              <a:t>inteligentnych</a:t>
            </a:r>
            <a:r>
              <a:rPr lang="en-GB" dirty="0"/>
              <a:t> </a:t>
            </a:r>
            <a:r>
              <a:rPr lang="en-GB" dirty="0" err="1"/>
              <a:t>liczników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Popularne</a:t>
            </a:r>
            <a:r>
              <a:rPr lang="en-GB" dirty="0"/>
              <a:t> </a:t>
            </a:r>
            <a:r>
              <a:rPr lang="en-GB" dirty="0" err="1"/>
              <a:t>techniki</a:t>
            </a:r>
            <a:r>
              <a:rPr lang="en-GB" dirty="0"/>
              <a:t> </a:t>
            </a:r>
            <a:r>
              <a:rPr lang="en-GB" dirty="0" err="1"/>
              <a:t>ochrony</a:t>
            </a:r>
            <a:r>
              <a:rPr lang="en-GB" dirty="0"/>
              <a:t>: </a:t>
            </a:r>
            <a:r>
              <a:rPr lang="en-GB" dirty="0" err="1"/>
              <a:t>szyfrowanie</a:t>
            </a:r>
            <a:r>
              <a:rPr lang="en-GB" dirty="0"/>
              <a:t> (TLS), VPN, </a:t>
            </a:r>
            <a:r>
              <a:rPr lang="en-GB" dirty="0" err="1"/>
              <a:t>firewalle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Regularne</a:t>
            </a:r>
            <a:r>
              <a:rPr lang="en-GB" dirty="0"/>
              <a:t> </a:t>
            </a:r>
            <a:r>
              <a:rPr lang="en-GB" dirty="0" err="1"/>
              <a:t>aktualizacje</a:t>
            </a:r>
            <a:r>
              <a:rPr lang="en-GB" dirty="0"/>
              <a:t> </a:t>
            </a:r>
            <a:r>
              <a:rPr lang="en-GB" dirty="0" err="1"/>
              <a:t>oprogramowania</a:t>
            </a:r>
            <a:r>
              <a:rPr lang="en-GB" dirty="0"/>
              <a:t> </a:t>
            </a:r>
            <a:r>
              <a:rPr lang="en-GB" dirty="0" err="1"/>
              <a:t>zmniejszają</a:t>
            </a:r>
            <a:r>
              <a:rPr lang="en-GB" dirty="0"/>
              <a:t> </a:t>
            </a:r>
            <a:r>
              <a:rPr lang="en-GB" dirty="0" err="1"/>
              <a:t>ryzyko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W 2016 </a:t>
            </a:r>
            <a:r>
              <a:rPr lang="en-GB" dirty="0" err="1"/>
              <a:t>roku</a:t>
            </a:r>
            <a:r>
              <a:rPr lang="en-GB" dirty="0"/>
              <a:t> botnet Mirai </a:t>
            </a:r>
            <a:r>
              <a:rPr lang="en-GB" dirty="0" err="1"/>
              <a:t>wykorzystał</a:t>
            </a:r>
            <a:r>
              <a:rPr lang="en-GB" dirty="0"/>
              <a:t> </a:t>
            </a:r>
            <a:r>
              <a:rPr lang="en-GB" dirty="0" err="1"/>
              <a:t>słabo</a:t>
            </a:r>
            <a:r>
              <a:rPr lang="en-GB" dirty="0"/>
              <a:t> </a:t>
            </a:r>
            <a:r>
              <a:rPr lang="en-GB" dirty="0" err="1"/>
              <a:t>zabezpieczone</a:t>
            </a:r>
            <a:r>
              <a:rPr lang="en-GB" dirty="0"/>
              <a:t> </a:t>
            </a:r>
            <a:r>
              <a:rPr lang="en-GB" dirty="0" err="1"/>
              <a:t>kamery</a:t>
            </a:r>
            <a:r>
              <a:rPr lang="en-GB" dirty="0"/>
              <a:t> IoT do </a:t>
            </a:r>
            <a:r>
              <a:rPr lang="en-GB" dirty="0" err="1"/>
              <a:t>ataku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serwery</a:t>
            </a:r>
            <a:r>
              <a:rPr lang="en-GB" dirty="0"/>
              <a:t> DNS.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Przyszłość</a:t>
            </a:r>
            <a:r>
              <a:rPr lang="en-GB" dirty="0"/>
              <a:t>: </a:t>
            </a:r>
            <a:r>
              <a:rPr lang="en-GB" dirty="0" err="1"/>
              <a:t>wdrażanie</a:t>
            </a:r>
            <a:r>
              <a:rPr lang="en-GB" dirty="0"/>
              <a:t> </a:t>
            </a:r>
            <a:r>
              <a:rPr lang="en-GB" dirty="0" err="1"/>
              <a:t>standardów</a:t>
            </a:r>
            <a:r>
              <a:rPr lang="en-GB" dirty="0"/>
              <a:t> </a:t>
            </a:r>
            <a:r>
              <a:rPr lang="en-GB" dirty="0" err="1"/>
              <a:t>bezpieczeństwa</a:t>
            </a:r>
            <a:r>
              <a:rPr lang="en-GB" dirty="0"/>
              <a:t> IoT.</a:t>
            </a:r>
          </a:p>
        </p:txBody>
      </p:sp>
    </p:spTree>
    <p:extLst>
      <p:ext uri="{BB962C8B-B14F-4D97-AF65-F5344CB8AC3E}">
        <p14:creationId xmlns:p14="http://schemas.microsoft.com/office/powerpoint/2010/main" val="99232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3A4D-029A-5C8E-40CE-BADDD271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Największe</a:t>
            </a:r>
            <a:r>
              <a:rPr lang="en-GB" b="1" dirty="0"/>
              <a:t> </a:t>
            </a:r>
            <a:r>
              <a:rPr lang="en-GB" b="1" dirty="0" err="1"/>
              <a:t>zagrożenia</a:t>
            </a:r>
            <a:r>
              <a:rPr lang="en-GB" b="1" dirty="0"/>
              <a:t> </a:t>
            </a:r>
            <a:r>
              <a:rPr lang="en-GB" b="1" dirty="0" err="1"/>
              <a:t>dla</a:t>
            </a:r>
            <a:r>
              <a:rPr lang="en-GB" b="1" dirty="0"/>
              <a:t> </a:t>
            </a:r>
            <a:r>
              <a:rPr lang="en-GB" b="1" dirty="0" err="1"/>
              <a:t>urządzeń</a:t>
            </a:r>
            <a:r>
              <a:rPr lang="en-GB" b="1" dirty="0"/>
              <a:t> IoT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A238-DDC7-05C7-988E-5214AF9E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Słabe</a:t>
            </a:r>
            <a:r>
              <a:rPr lang="en-GB" dirty="0"/>
              <a:t> </a:t>
            </a:r>
            <a:r>
              <a:rPr lang="en-GB" dirty="0" err="1"/>
              <a:t>hasła</a:t>
            </a:r>
            <a:r>
              <a:rPr lang="en-GB" dirty="0"/>
              <a:t>: </a:t>
            </a:r>
            <a:r>
              <a:rPr lang="en-GB" dirty="0" err="1"/>
              <a:t>łatwy</a:t>
            </a:r>
            <a:r>
              <a:rPr lang="en-GB" dirty="0"/>
              <a:t> </a:t>
            </a:r>
            <a:r>
              <a:rPr lang="en-GB" dirty="0" err="1"/>
              <a:t>dostęp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hakerów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Brak </a:t>
            </a:r>
            <a:r>
              <a:rPr lang="en-GB" dirty="0" err="1"/>
              <a:t>szyfrowania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: </a:t>
            </a:r>
            <a:r>
              <a:rPr lang="en-GB" dirty="0" err="1"/>
              <a:t>możliwość</a:t>
            </a:r>
            <a:r>
              <a:rPr lang="en-GB" dirty="0"/>
              <a:t> </a:t>
            </a:r>
            <a:r>
              <a:rPr lang="en-GB" dirty="0" err="1"/>
              <a:t>podsłuchu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Przepełnienie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: </a:t>
            </a:r>
            <a:r>
              <a:rPr lang="en-GB" dirty="0" err="1"/>
              <a:t>urządzenia</a:t>
            </a:r>
            <a:r>
              <a:rPr lang="en-GB" dirty="0"/>
              <a:t> IoT </a:t>
            </a:r>
            <a:r>
              <a:rPr lang="en-GB" dirty="0" err="1"/>
              <a:t>generują</a:t>
            </a:r>
            <a:r>
              <a:rPr lang="en-GB" dirty="0"/>
              <a:t> </a:t>
            </a:r>
            <a:r>
              <a:rPr lang="en-GB" dirty="0" err="1"/>
              <a:t>duży</a:t>
            </a:r>
            <a:r>
              <a:rPr lang="en-GB" dirty="0"/>
              <a:t> </a:t>
            </a:r>
            <a:r>
              <a:rPr lang="en-GB" dirty="0" err="1"/>
              <a:t>ruch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Utrata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awarii</a:t>
            </a:r>
            <a:r>
              <a:rPr lang="en-GB" dirty="0"/>
              <a:t> </a:t>
            </a:r>
            <a:r>
              <a:rPr lang="en-GB" dirty="0" err="1"/>
              <a:t>urządzenia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ataki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kamery</a:t>
            </a:r>
            <a:r>
              <a:rPr lang="en-GB" dirty="0"/>
              <a:t> </a:t>
            </a:r>
            <a:r>
              <a:rPr lang="en-GB" dirty="0" err="1"/>
              <a:t>przemysłowe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Rozwiązania</a:t>
            </a:r>
            <a:r>
              <a:rPr lang="en-GB" dirty="0"/>
              <a:t>: </a:t>
            </a:r>
            <a:r>
              <a:rPr lang="en-GB" dirty="0" err="1"/>
              <a:t>certyfikaty</a:t>
            </a:r>
            <a:r>
              <a:rPr lang="en-GB" dirty="0"/>
              <a:t> </a:t>
            </a:r>
            <a:r>
              <a:rPr lang="en-GB" dirty="0" err="1"/>
              <a:t>bezpieczeństwa</a:t>
            </a:r>
            <a:r>
              <a:rPr lang="en-GB" dirty="0"/>
              <a:t>, </a:t>
            </a:r>
            <a:r>
              <a:rPr lang="en-GB" dirty="0" err="1"/>
              <a:t>segmentacja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W 2020 </a:t>
            </a:r>
            <a:r>
              <a:rPr lang="en-GB" dirty="0" err="1"/>
              <a:t>roku</a:t>
            </a:r>
            <a:r>
              <a:rPr lang="en-GB" dirty="0"/>
              <a:t> </a:t>
            </a:r>
            <a:r>
              <a:rPr lang="en-GB" dirty="0" err="1"/>
              <a:t>przeprowadzono</a:t>
            </a:r>
            <a:r>
              <a:rPr lang="en-GB" dirty="0"/>
              <a:t> testy, w </a:t>
            </a:r>
            <a:r>
              <a:rPr lang="en-GB" dirty="0" err="1"/>
              <a:t>których</a:t>
            </a:r>
            <a:r>
              <a:rPr lang="en-GB" dirty="0"/>
              <a:t> 40% </a:t>
            </a:r>
            <a:r>
              <a:rPr lang="en-GB" dirty="0" err="1"/>
              <a:t>urządzeń</a:t>
            </a:r>
            <a:r>
              <a:rPr lang="en-GB" dirty="0"/>
              <a:t> IoT </a:t>
            </a:r>
            <a:r>
              <a:rPr lang="en-GB" dirty="0" err="1"/>
              <a:t>zostało</a:t>
            </a:r>
            <a:r>
              <a:rPr lang="en-GB" dirty="0"/>
              <a:t> </a:t>
            </a:r>
            <a:r>
              <a:rPr lang="en-GB" dirty="0" err="1"/>
              <a:t>złamanych</a:t>
            </a:r>
            <a:r>
              <a:rPr lang="en-GB" dirty="0"/>
              <a:t> w </a:t>
            </a:r>
            <a:r>
              <a:rPr lang="en-GB" dirty="0" err="1"/>
              <a:t>ciągu</a:t>
            </a:r>
            <a:r>
              <a:rPr lang="en-GB" dirty="0"/>
              <a:t> </a:t>
            </a:r>
            <a:r>
              <a:rPr lang="en-GB" dirty="0" err="1"/>
              <a:t>kilku</a:t>
            </a:r>
            <a:r>
              <a:rPr lang="en-GB" dirty="0"/>
              <a:t> </a:t>
            </a:r>
            <a:r>
              <a:rPr lang="en-GB" dirty="0" err="1"/>
              <a:t>minut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83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11C0-C31D-99FF-1E4B-5944E232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Szyfrowanie</a:t>
            </a:r>
            <a:r>
              <a:rPr lang="en-GB" b="1" dirty="0"/>
              <a:t> </a:t>
            </a:r>
            <a:r>
              <a:rPr lang="en-GB" b="1" dirty="0" err="1"/>
              <a:t>danych</a:t>
            </a: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silne</a:t>
            </a:r>
            <a:r>
              <a:rPr lang="en-GB" b="1" dirty="0"/>
              <a:t> </a:t>
            </a:r>
            <a:r>
              <a:rPr lang="en-GB" b="1" dirty="0" err="1"/>
              <a:t>hasła</a:t>
            </a:r>
            <a:r>
              <a:rPr lang="en-GB" b="1" dirty="0"/>
              <a:t>: </a:t>
            </a:r>
            <a:r>
              <a:rPr lang="en-GB" b="1" dirty="0" err="1"/>
              <a:t>Podstawy</a:t>
            </a:r>
            <a:r>
              <a:rPr lang="en-GB" b="1" dirty="0"/>
              <a:t> </a:t>
            </a:r>
            <a:r>
              <a:rPr lang="en-GB" b="1" dirty="0" err="1"/>
              <a:t>bezpieczeństwa</a:t>
            </a:r>
            <a:r>
              <a:rPr lang="en-GB" b="1" dirty="0"/>
              <a:t> IoT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466A-E478-677C-9AD6-AC6B8BED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Szyfrowanie</a:t>
            </a:r>
            <a:r>
              <a:rPr lang="en-GB" dirty="0"/>
              <a:t> TLS/SSL: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chronione</a:t>
            </a:r>
            <a:r>
              <a:rPr lang="en-GB" dirty="0"/>
              <a:t> w </a:t>
            </a:r>
            <a:r>
              <a:rPr lang="en-GB" dirty="0" err="1"/>
              <a:t>trakcie</a:t>
            </a:r>
            <a:r>
              <a:rPr lang="en-GB" dirty="0"/>
              <a:t> </a:t>
            </a:r>
            <a:r>
              <a:rPr lang="en-GB" dirty="0" err="1"/>
              <a:t>przesyłania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Silne</a:t>
            </a:r>
            <a:r>
              <a:rPr lang="en-GB" dirty="0"/>
              <a:t> </a:t>
            </a:r>
            <a:r>
              <a:rPr lang="en-GB" dirty="0" err="1"/>
              <a:t>hasła</a:t>
            </a:r>
            <a:r>
              <a:rPr lang="en-GB" dirty="0"/>
              <a:t>: </a:t>
            </a:r>
            <a:r>
              <a:rPr lang="en-GB" dirty="0" err="1"/>
              <a:t>unikalne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regularnie</a:t>
            </a:r>
            <a:r>
              <a:rPr lang="en-GB" dirty="0"/>
              <a:t> </a:t>
            </a:r>
            <a:r>
              <a:rPr lang="en-GB" dirty="0" err="1"/>
              <a:t>zmieniane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Zabezpieczenie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 Wi-Fi (WPA3).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systemy</a:t>
            </a:r>
            <a:r>
              <a:rPr lang="en-GB" dirty="0"/>
              <a:t> IoT w </a:t>
            </a:r>
            <a:r>
              <a:rPr lang="en-GB" dirty="0" err="1"/>
              <a:t>gazownictwie</a:t>
            </a:r>
            <a:r>
              <a:rPr lang="en-GB" dirty="0"/>
              <a:t> </a:t>
            </a:r>
            <a:r>
              <a:rPr lang="en-GB" dirty="0" err="1"/>
              <a:t>używają</a:t>
            </a:r>
            <a:r>
              <a:rPr lang="en-GB" dirty="0"/>
              <a:t> </a:t>
            </a:r>
            <a:r>
              <a:rPr lang="en-GB" dirty="0" err="1"/>
              <a:t>szyfrowania</a:t>
            </a:r>
            <a:r>
              <a:rPr lang="en-GB" dirty="0"/>
              <a:t> AES.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Używanie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autoryzowanego</a:t>
            </a:r>
            <a:r>
              <a:rPr lang="en-GB" dirty="0"/>
              <a:t> </a:t>
            </a:r>
            <a:r>
              <a:rPr lang="en-GB" dirty="0" err="1"/>
              <a:t>sprzętu</a:t>
            </a:r>
            <a:r>
              <a:rPr lang="en-GB" dirty="0"/>
              <a:t> IoT.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IoT w </a:t>
            </a:r>
            <a:r>
              <a:rPr lang="en-GB" dirty="0" err="1"/>
              <a:t>medycynie</a:t>
            </a:r>
            <a:r>
              <a:rPr lang="en-GB" dirty="0"/>
              <a:t> </a:t>
            </a:r>
            <a:r>
              <a:rPr lang="en-GB" dirty="0" err="1"/>
              <a:t>wykorzystuje</a:t>
            </a:r>
            <a:r>
              <a:rPr lang="en-GB" dirty="0"/>
              <a:t> </a:t>
            </a:r>
            <a:r>
              <a:rPr lang="en-GB" dirty="0" err="1"/>
              <a:t>tokeny</a:t>
            </a:r>
            <a:r>
              <a:rPr lang="en-GB" dirty="0"/>
              <a:t> </a:t>
            </a:r>
            <a:r>
              <a:rPr lang="en-GB" dirty="0" err="1"/>
              <a:t>autoryzacji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</a:t>
            </a:r>
            <a:r>
              <a:rPr lang="en-GB" dirty="0" err="1"/>
              <a:t>Szyfrowanie</a:t>
            </a:r>
            <a:r>
              <a:rPr lang="en-GB" dirty="0"/>
              <a:t> end-to-end </a:t>
            </a:r>
            <a:r>
              <a:rPr lang="en-GB" dirty="0" err="1"/>
              <a:t>staje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standardem</a:t>
            </a:r>
            <a:r>
              <a:rPr lang="en-GB" dirty="0"/>
              <a:t> w IoT.</a:t>
            </a:r>
          </a:p>
        </p:txBody>
      </p:sp>
    </p:spTree>
    <p:extLst>
      <p:ext uri="{BB962C8B-B14F-4D97-AF65-F5344CB8AC3E}">
        <p14:creationId xmlns:p14="http://schemas.microsoft.com/office/powerpoint/2010/main" val="425230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56B0-B05E-7DD8-8F72-00C49885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Architektura</a:t>
            </a:r>
            <a:r>
              <a:rPr lang="en-GB" b="1" dirty="0"/>
              <a:t> IoT: </a:t>
            </a:r>
            <a:r>
              <a:rPr lang="en-GB" b="1" dirty="0" err="1"/>
              <a:t>Wprowadzenie</a:t>
            </a:r>
            <a:r>
              <a:rPr lang="en-GB" b="1" dirty="0"/>
              <a:t> do </a:t>
            </a:r>
            <a:r>
              <a:rPr lang="en-GB" b="1" dirty="0" err="1"/>
              <a:t>koncepcji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74F7-9E8E-2034-E3C9-6546F5EB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(Internet of Things) to </a:t>
            </a:r>
            <a:r>
              <a:rPr lang="en-GB" dirty="0" err="1"/>
              <a:t>sieć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</a:t>
            </a:r>
            <a:r>
              <a:rPr lang="en-GB" dirty="0" err="1"/>
              <a:t>połączonych</a:t>
            </a:r>
            <a:r>
              <a:rPr lang="en-GB" dirty="0"/>
              <a:t> z </a:t>
            </a:r>
            <a:r>
              <a:rPr lang="en-GB" dirty="0" err="1"/>
              <a:t>Internetem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Urządzenia</a:t>
            </a:r>
            <a:r>
              <a:rPr lang="en-GB" dirty="0"/>
              <a:t> IoT: sensory, </a:t>
            </a:r>
            <a:r>
              <a:rPr lang="en-GB" dirty="0" err="1"/>
              <a:t>aktuatory</a:t>
            </a:r>
            <a:r>
              <a:rPr lang="en-GB" dirty="0"/>
              <a:t>, </a:t>
            </a:r>
            <a:r>
              <a:rPr lang="en-GB" dirty="0" err="1"/>
              <a:t>kamery</a:t>
            </a:r>
            <a:r>
              <a:rPr lang="en-GB" dirty="0"/>
              <a:t>,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liczniki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Architektura</a:t>
            </a:r>
            <a:r>
              <a:rPr lang="en-GB" dirty="0"/>
              <a:t> </a:t>
            </a:r>
            <a:r>
              <a:rPr lang="en-GB" dirty="0" err="1"/>
              <a:t>trójwarstwowa</a:t>
            </a:r>
            <a:r>
              <a:rPr lang="en-GB" dirty="0"/>
              <a:t>: </a:t>
            </a:r>
            <a:r>
              <a:rPr lang="en-GB" dirty="0" err="1"/>
              <a:t>urządzenia</a:t>
            </a:r>
            <a:r>
              <a:rPr lang="en-GB" dirty="0"/>
              <a:t>, </a:t>
            </a:r>
            <a:r>
              <a:rPr lang="en-GB" dirty="0" err="1"/>
              <a:t>komunikacja</a:t>
            </a:r>
            <a:r>
              <a:rPr lang="en-GB" dirty="0"/>
              <a:t>, </a:t>
            </a:r>
            <a:r>
              <a:rPr lang="en-GB" dirty="0" err="1"/>
              <a:t>aplikacje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umożliwia</a:t>
            </a:r>
            <a:r>
              <a:rPr lang="en-GB" dirty="0"/>
              <a:t> </a:t>
            </a:r>
            <a:r>
              <a:rPr lang="en-GB" dirty="0" err="1"/>
              <a:t>wymianę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Kluczowe</a:t>
            </a:r>
            <a:r>
              <a:rPr lang="en-GB" dirty="0"/>
              <a:t> </a:t>
            </a:r>
            <a:r>
              <a:rPr lang="en-GB" dirty="0" err="1"/>
              <a:t>cechy</a:t>
            </a:r>
            <a:r>
              <a:rPr lang="en-GB" dirty="0"/>
              <a:t>: </a:t>
            </a:r>
            <a:r>
              <a:rPr lang="en-GB" dirty="0" err="1"/>
              <a:t>skalowalność</a:t>
            </a:r>
            <a:r>
              <a:rPr lang="en-GB" dirty="0"/>
              <a:t>, </a:t>
            </a:r>
            <a:r>
              <a:rPr lang="en-GB" dirty="0" err="1"/>
              <a:t>oszczędność</a:t>
            </a:r>
            <a:r>
              <a:rPr lang="en-GB" dirty="0"/>
              <a:t> </a:t>
            </a:r>
            <a:r>
              <a:rPr lang="en-GB" dirty="0" err="1"/>
              <a:t>energii</a:t>
            </a:r>
            <a:r>
              <a:rPr lang="en-GB" dirty="0"/>
              <a:t>, </a:t>
            </a:r>
            <a:r>
              <a:rPr lang="en-GB" dirty="0" err="1"/>
              <a:t>niezawodność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Zastosowania</a:t>
            </a:r>
            <a:r>
              <a:rPr lang="en-GB" dirty="0"/>
              <a:t>: </a:t>
            </a:r>
            <a:r>
              <a:rPr lang="en-GB" dirty="0" err="1"/>
              <a:t>przemysł</a:t>
            </a:r>
            <a:r>
              <a:rPr lang="en-GB" dirty="0"/>
              <a:t>, </a:t>
            </a:r>
            <a:r>
              <a:rPr lang="en-GB" dirty="0" err="1"/>
              <a:t>rolnictwo</a:t>
            </a:r>
            <a:r>
              <a:rPr lang="en-GB" dirty="0"/>
              <a:t>, </a:t>
            </a:r>
            <a:r>
              <a:rPr lang="en-GB" dirty="0" err="1"/>
              <a:t>miasta</a:t>
            </a:r>
            <a:r>
              <a:rPr lang="en-GB" dirty="0"/>
              <a:t>, </a:t>
            </a:r>
            <a:r>
              <a:rPr lang="en-GB" dirty="0" err="1"/>
              <a:t>domy</a:t>
            </a:r>
            <a:r>
              <a:rPr lang="en-GB" dirty="0"/>
              <a:t> </a:t>
            </a:r>
            <a:r>
              <a:rPr lang="en-GB" dirty="0" err="1"/>
              <a:t>inteligentne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oświetlenie</a:t>
            </a:r>
            <a:r>
              <a:rPr lang="en-GB" dirty="0"/>
              <a:t> </a:t>
            </a:r>
            <a:r>
              <a:rPr lang="en-GB" dirty="0" err="1"/>
              <a:t>uliczne</a:t>
            </a:r>
            <a:r>
              <a:rPr lang="en-GB" dirty="0"/>
              <a:t> </a:t>
            </a:r>
            <a:r>
              <a:rPr lang="en-GB" dirty="0" err="1"/>
              <a:t>sterowane</a:t>
            </a:r>
            <a:r>
              <a:rPr lang="en-GB" dirty="0"/>
              <a:t> </a:t>
            </a:r>
            <a:r>
              <a:rPr lang="en-GB" dirty="0" err="1"/>
              <a:t>ruchem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830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0D7E-E4D6-EF37-71A4-53396DFE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IoT w </a:t>
            </a:r>
            <a:r>
              <a:rPr lang="en-GB" b="1" dirty="0" err="1"/>
              <a:t>gazownictwie</a:t>
            </a:r>
            <a:r>
              <a:rPr lang="en-GB" b="1" dirty="0"/>
              <a:t>: </a:t>
            </a:r>
            <a:r>
              <a:rPr lang="en-GB" b="1" dirty="0" err="1"/>
              <a:t>Wykrywanie</a:t>
            </a:r>
            <a:r>
              <a:rPr lang="en-GB" b="1" dirty="0"/>
              <a:t> </a:t>
            </a:r>
            <a:r>
              <a:rPr lang="en-GB" b="1" dirty="0" err="1"/>
              <a:t>wycieków</a:t>
            </a:r>
            <a:r>
              <a:rPr lang="en-GB" b="1" dirty="0"/>
              <a:t> </a:t>
            </a:r>
            <a:r>
              <a:rPr lang="en-GB" b="1" dirty="0" err="1"/>
              <a:t>gazu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A735-3A50-059B-221C-D14EF9F40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Sensory IoT </a:t>
            </a:r>
            <a:r>
              <a:rPr lang="en-GB" dirty="0" err="1"/>
              <a:t>wykrywają</a:t>
            </a:r>
            <a:r>
              <a:rPr lang="en-GB" dirty="0"/>
              <a:t> </a:t>
            </a:r>
            <a:r>
              <a:rPr lang="en-GB" dirty="0" err="1"/>
              <a:t>nieszczelności</a:t>
            </a:r>
            <a:r>
              <a:rPr lang="en-GB" dirty="0"/>
              <a:t> w </a:t>
            </a:r>
            <a:r>
              <a:rPr lang="en-GB" dirty="0" err="1"/>
              <a:t>rurociągach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Przesyłanie</a:t>
            </a:r>
            <a:r>
              <a:rPr lang="en-GB" dirty="0"/>
              <a:t> </a:t>
            </a:r>
            <a:r>
              <a:rPr lang="en-GB" dirty="0" err="1"/>
              <a:t>alertów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 do </a:t>
            </a:r>
            <a:r>
              <a:rPr lang="en-GB" dirty="0" err="1"/>
              <a:t>centrów</a:t>
            </a:r>
            <a:r>
              <a:rPr lang="en-GB" dirty="0"/>
              <a:t> </a:t>
            </a:r>
            <a:r>
              <a:rPr lang="en-GB" dirty="0" err="1"/>
              <a:t>monitoringu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detektory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w </a:t>
            </a:r>
            <a:r>
              <a:rPr lang="en-GB" dirty="0" err="1"/>
              <a:t>instalacjach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Redukcja</a:t>
            </a:r>
            <a:r>
              <a:rPr lang="en-GB" dirty="0"/>
              <a:t> </a:t>
            </a:r>
            <a:r>
              <a:rPr lang="en-GB" dirty="0" err="1"/>
              <a:t>strat</a:t>
            </a:r>
            <a:r>
              <a:rPr lang="en-GB" dirty="0"/>
              <a:t> </a:t>
            </a:r>
            <a:r>
              <a:rPr lang="en-GB" dirty="0" err="1"/>
              <a:t>finansowych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zagrożeń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środowiska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</a:t>
            </a:r>
            <a:r>
              <a:rPr lang="en-GB" dirty="0" err="1"/>
              <a:t>Niektóre</a:t>
            </a:r>
            <a:r>
              <a:rPr lang="en-GB" dirty="0"/>
              <a:t> sensory </a:t>
            </a:r>
            <a:r>
              <a:rPr lang="en-GB" dirty="0" err="1"/>
              <a:t>potrafią</a:t>
            </a:r>
            <a:r>
              <a:rPr lang="en-GB" dirty="0"/>
              <a:t> </a:t>
            </a:r>
            <a:r>
              <a:rPr lang="en-GB" dirty="0" err="1"/>
              <a:t>wykrywać</a:t>
            </a:r>
            <a:r>
              <a:rPr lang="en-GB" dirty="0"/>
              <a:t> </a:t>
            </a:r>
            <a:r>
              <a:rPr lang="en-GB" dirty="0" err="1"/>
              <a:t>zapach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poziomie</a:t>
            </a:r>
            <a:r>
              <a:rPr lang="en-GB" dirty="0"/>
              <a:t> </a:t>
            </a:r>
            <a:r>
              <a:rPr lang="en-GB" dirty="0" err="1"/>
              <a:t>molekularnym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Integracja</a:t>
            </a:r>
            <a:r>
              <a:rPr lang="en-GB" dirty="0"/>
              <a:t> z </a:t>
            </a:r>
            <a:r>
              <a:rPr lang="en-GB" dirty="0" err="1"/>
              <a:t>systemami</a:t>
            </a:r>
            <a:r>
              <a:rPr lang="en-GB" dirty="0"/>
              <a:t> </a:t>
            </a:r>
            <a:r>
              <a:rPr lang="en-GB" dirty="0" err="1"/>
              <a:t>predykcyjnymi</a:t>
            </a:r>
            <a:r>
              <a:rPr lang="en-GB" dirty="0"/>
              <a:t>: </a:t>
            </a:r>
            <a:r>
              <a:rPr lang="en-GB" dirty="0" err="1"/>
              <a:t>zapobieganie</a:t>
            </a:r>
            <a:r>
              <a:rPr lang="en-GB" dirty="0"/>
              <a:t> </a:t>
            </a:r>
            <a:r>
              <a:rPr lang="en-GB" dirty="0" err="1"/>
              <a:t>awariom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zastosowanie</a:t>
            </a:r>
            <a:r>
              <a:rPr lang="en-GB" dirty="0"/>
              <a:t> </a:t>
            </a:r>
            <a:r>
              <a:rPr lang="en-GB" dirty="0" err="1"/>
              <a:t>LoRaWAN</a:t>
            </a:r>
            <a:r>
              <a:rPr lang="en-GB" dirty="0"/>
              <a:t> w </a:t>
            </a:r>
            <a:r>
              <a:rPr lang="en-GB" dirty="0" err="1"/>
              <a:t>monitoringu</a:t>
            </a:r>
            <a:r>
              <a:rPr lang="en-GB" dirty="0"/>
              <a:t> </a:t>
            </a:r>
            <a:r>
              <a:rPr lang="en-GB" dirty="0" err="1"/>
              <a:t>rurociągów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59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6BA3-1F66-0B90-3DD6-78DC1FC4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Monitorowanie</a:t>
            </a:r>
            <a:r>
              <a:rPr lang="en-GB" b="1" dirty="0"/>
              <a:t> </a:t>
            </a:r>
            <a:r>
              <a:rPr lang="en-GB" b="1" dirty="0" err="1"/>
              <a:t>infrastruktury</a:t>
            </a:r>
            <a:r>
              <a:rPr lang="en-GB" b="1" dirty="0"/>
              <a:t> </a:t>
            </a:r>
            <a:r>
              <a:rPr lang="en-GB" b="1" dirty="0" err="1"/>
              <a:t>gazowej</a:t>
            </a:r>
            <a:r>
              <a:rPr lang="en-GB" b="1" dirty="0"/>
              <a:t> za </a:t>
            </a:r>
            <a:r>
              <a:rPr lang="en-GB" b="1" dirty="0" err="1"/>
              <a:t>pomocą</a:t>
            </a:r>
            <a:r>
              <a:rPr lang="en-GB" b="1" dirty="0"/>
              <a:t> IoT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C1DD-559E-85F0-42E8-552A46B2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Sensory </a:t>
            </a:r>
            <a:r>
              <a:rPr lang="en-GB" dirty="0" err="1"/>
              <a:t>monitorują</a:t>
            </a:r>
            <a:r>
              <a:rPr lang="en-GB" dirty="0"/>
              <a:t> </a:t>
            </a:r>
            <a:r>
              <a:rPr lang="en-GB" dirty="0" err="1"/>
              <a:t>ciśnienie</a:t>
            </a:r>
            <a:r>
              <a:rPr lang="en-GB" dirty="0"/>
              <a:t>, </a:t>
            </a:r>
            <a:r>
              <a:rPr lang="en-GB" dirty="0" err="1"/>
              <a:t>przepływ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temperaturę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Automatyczne</a:t>
            </a:r>
            <a:r>
              <a:rPr lang="en-GB" dirty="0"/>
              <a:t> </a:t>
            </a:r>
            <a:r>
              <a:rPr lang="en-GB" dirty="0" err="1"/>
              <a:t>wykrywanie</a:t>
            </a:r>
            <a:r>
              <a:rPr lang="en-GB" dirty="0"/>
              <a:t> </a:t>
            </a:r>
            <a:r>
              <a:rPr lang="en-GB" dirty="0" err="1"/>
              <a:t>anomalii</a:t>
            </a:r>
            <a:r>
              <a:rPr lang="en-GB" dirty="0"/>
              <a:t>: </a:t>
            </a:r>
            <a:r>
              <a:rPr lang="en-GB" dirty="0" err="1"/>
              <a:t>spadki</a:t>
            </a:r>
            <a:r>
              <a:rPr lang="en-GB" dirty="0"/>
              <a:t> </a:t>
            </a:r>
            <a:r>
              <a:rPr lang="en-GB" dirty="0" err="1"/>
              <a:t>ciśnienia</a:t>
            </a:r>
            <a:r>
              <a:rPr lang="en-GB" dirty="0"/>
              <a:t>, </a:t>
            </a:r>
            <a:r>
              <a:rPr lang="en-GB" dirty="0" err="1"/>
              <a:t>wycieki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Centralizacja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systemach</a:t>
            </a:r>
            <a:r>
              <a:rPr lang="en-GB" dirty="0"/>
              <a:t> </a:t>
            </a:r>
            <a:r>
              <a:rPr lang="en-GB" dirty="0" err="1"/>
              <a:t>chmurowych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IoT </a:t>
            </a:r>
            <a:r>
              <a:rPr lang="en-GB" dirty="0" err="1"/>
              <a:t>wspomaga</a:t>
            </a:r>
            <a:r>
              <a:rPr lang="en-GB" dirty="0"/>
              <a:t> </a:t>
            </a:r>
            <a:r>
              <a:rPr lang="en-GB" dirty="0" err="1"/>
              <a:t>zarządzanie</a:t>
            </a:r>
            <a:r>
              <a:rPr lang="en-GB" dirty="0"/>
              <a:t> </a:t>
            </a:r>
            <a:r>
              <a:rPr lang="en-GB" dirty="0" err="1"/>
              <a:t>gazociągami</a:t>
            </a:r>
            <a:r>
              <a:rPr lang="en-GB" dirty="0"/>
              <a:t> w </a:t>
            </a:r>
            <a:r>
              <a:rPr lang="en-GB" dirty="0" err="1"/>
              <a:t>trudnym</a:t>
            </a:r>
            <a:r>
              <a:rPr lang="en-GB" dirty="0"/>
              <a:t> </a:t>
            </a:r>
            <a:r>
              <a:rPr lang="en-GB" dirty="0" err="1"/>
              <a:t>terenie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IoT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przewidywać</a:t>
            </a:r>
            <a:r>
              <a:rPr lang="en-GB" dirty="0"/>
              <a:t> </a:t>
            </a:r>
            <a:r>
              <a:rPr lang="en-GB" dirty="0" err="1"/>
              <a:t>awarie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historycznych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Poprawa</a:t>
            </a:r>
            <a:r>
              <a:rPr lang="en-GB" dirty="0"/>
              <a:t> </a:t>
            </a:r>
            <a:r>
              <a:rPr lang="en-GB" dirty="0" err="1"/>
              <a:t>bezpieczeństwa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efektywności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94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8796-4BAB-782B-F3FD-8AC60C16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Systemy</a:t>
            </a:r>
            <a:r>
              <a:rPr lang="en-GB" b="1" dirty="0"/>
              <a:t> </a:t>
            </a:r>
            <a:r>
              <a:rPr lang="en-GB" b="1" dirty="0" err="1"/>
              <a:t>predykcyjne</a:t>
            </a:r>
            <a:r>
              <a:rPr lang="en-GB" b="1" dirty="0"/>
              <a:t> w </a:t>
            </a:r>
            <a:r>
              <a:rPr lang="en-GB" b="1" dirty="0" err="1"/>
              <a:t>gazownictwie</a:t>
            </a:r>
            <a:r>
              <a:rPr lang="en-GB" b="1" dirty="0"/>
              <a:t> z </a:t>
            </a:r>
            <a:r>
              <a:rPr lang="en-GB" b="1" dirty="0" err="1"/>
              <a:t>wykorzystaniem</a:t>
            </a:r>
            <a:r>
              <a:rPr lang="en-GB" b="1" dirty="0"/>
              <a:t> IoT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A08A-2C62-F254-DCB2-67FE47B5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Analiza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historycznych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przewidywać</a:t>
            </a:r>
            <a:r>
              <a:rPr lang="en-GB" dirty="0"/>
              <a:t> </a:t>
            </a:r>
            <a:r>
              <a:rPr lang="en-GB" dirty="0" err="1"/>
              <a:t>potencjalne</a:t>
            </a:r>
            <a:r>
              <a:rPr lang="en-GB" dirty="0"/>
              <a:t> </a:t>
            </a:r>
            <a:r>
              <a:rPr lang="en-GB" dirty="0" err="1"/>
              <a:t>awarie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Algorytmy</a:t>
            </a:r>
            <a:r>
              <a:rPr lang="en-GB" dirty="0"/>
              <a:t> AI </a:t>
            </a:r>
            <a:r>
              <a:rPr lang="en-GB" dirty="0" err="1"/>
              <a:t>analizują</a:t>
            </a:r>
            <a:r>
              <a:rPr lang="en-GB" dirty="0"/>
              <a:t> trendy w </a:t>
            </a:r>
            <a:r>
              <a:rPr lang="en-GB" dirty="0" err="1"/>
              <a:t>ciśnieniu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przepływie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predykcja</a:t>
            </a:r>
            <a:r>
              <a:rPr lang="en-GB" dirty="0"/>
              <a:t> </a:t>
            </a:r>
            <a:r>
              <a:rPr lang="en-GB" dirty="0" err="1"/>
              <a:t>uszkodzenia</a:t>
            </a:r>
            <a:r>
              <a:rPr lang="en-GB" dirty="0"/>
              <a:t> </a:t>
            </a:r>
            <a:r>
              <a:rPr lang="en-GB" dirty="0" err="1"/>
              <a:t>zaworów</a:t>
            </a:r>
            <a:r>
              <a:rPr lang="en-GB" dirty="0"/>
              <a:t> </a:t>
            </a:r>
            <a:r>
              <a:rPr lang="en-GB" dirty="0" err="1"/>
              <a:t>gazowych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monitoruje</a:t>
            </a:r>
            <a:r>
              <a:rPr lang="en-GB" dirty="0"/>
              <a:t> stan </a:t>
            </a:r>
            <a:r>
              <a:rPr lang="en-GB" dirty="0" err="1"/>
              <a:t>infrastruktury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Wczesne</a:t>
            </a:r>
            <a:r>
              <a:rPr lang="en-GB" dirty="0"/>
              <a:t> </a:t>
            </a:r>
            <a:r>
              <a:rPr lang="en-GB" dirty="0" err="1"/>
              <a:t>wykrywanie</a:t>
            </a:r>
            <a:r>
              <a:rPr lang="en-GB" dirty="0"/>
              <a:t> </a:t>
            </a:r>
            <a:r>
              <a:rPr lang="en-GB" dirty="0" err="1"/>
              <a:t>problemów</a:t>
            </a:r>
            <a:r>
              <a:rPr lang="en-GB" dirty="0"/>
              <a:t> </a:t>
            </a:r>
            <a:r>
              <a:rPr lang="en-GB" dirty="0" err="1"/>
              <a:t>zmniejsza</a:t>
            </a:r>
            <a:r>
              <a:rPr lang="en-GB" dirty="0"/>
              <a:t> </a:t>
            </a:r>
            <a:r>
              <a:rPr lang="en-GB" dirty="0" err="1"/>
              <a:t>koszty</a:t>
            </a:r>
            <a:r>
              <a:rPr lang="en-GB" dirty="0"/>
              <a:t> </a:t>
            </a:r>
            <a:r>
              <a:rPr lang="en-GB" dirty="0" err="1"/>
              <a:t>napraw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zawory</a:t>
            </a:r>
            <a:r>
              <a:rPr lang="en-GB" dirty="0"/>
              <a:t> </a:t>
            </a:r>
            <a:r>
              <a:rPr lang="en-GB" dirty="0" err="1"/>
              <a:t>sterujące</a:t>
            </a:r>
            <a:r>
              <a:rPr lang="en-GB" dirty="0"/>
              <a:t> </a:t>
            </a:r>
            <a:r>
              <a:rPr lang="en-GB" dirty="0" err="1"/>
              <a:t>działaniem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 </a:t>
            </a:r>
            <a:r>
              <a:rPr lang="en-GB" dirty="0" err="1"/>
              <a:t>gazowej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</a:t>
            </a:r>
            <a:r>
              <a:rPr lang="en-GB" dirty="0" err="1"/>
              <a:t>Systemy</a:t>
            </a:r>
            <a:r>
              <a:rPr lang="en-GB" dirty="0"/>
              <a:t> </a:t>
            </a:r>
            <a:r>
              <a:rPr lang="en-GB" dirty="0" err="1"/>
              <a:t>predykcyjne</a:t>
            </a:r>
            <a:r>
              <a:rPr lang="en-GB" dirty="0"/>
              <a:t> </a:t>
            </a:r>
            <a:r>
              <a:rPr lang="en-GB" dirty="0" err="1"/>
              <a:t>oparte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IoT </a:t>
            </a:r>
            <a:r>
              <a:rPr lang="en-GB" dirty="0" err="1"/>
              <a:t>redukują</a:t>
            </a:r>
            <a:r>
              <a:rPr lang="en-GB" dirty="0"/>
              <a:t> </a:t>
            </a:r>
            <a:r>
              <a:rPr lang="en-GB" dirty="0" err="1"/>
              <a:t>awarie</a:t>
            </a:r>
            <a:r>
              <a:rPr lang="en-GB" dirty="0"/>
              <a:t> o 40%.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Wdrożenie</a:t>
            </a:r>
            <a:r>
              <a:rPr lang="en-GB" dirty="0"/>
              <a:t> </a:t>
            </a:r>
            <a:r>
              <a:rPr lang="en-GB" dirty="0" err="1"/>
              <a:t>predykcji</a:t>
            </a:r>
            <a:r>
              <a:rPr lang="en-GB" dirty="0"/>
              <a:t> </a:t>
            </a:r>
            <a:r>
              <a:rPr lang="en-GB" dirty="0" err="1"/>
              <a:t>wymaga</a:t>
            </a:r>
            <a:r>
              <a:rPr lang="en-GB" dirty="0"/>
              <a:t> </a:t>
            </a:r>
            <a:r>
              <a:rPr lang="en-GB" dirty="0" err="1"/>
              <a:t>integracji</a:t>
            </a:r>
            <a:r>
              <a:rPr lang="en-GB" dirty="0"/>
              <a:t> z </a:t>
            </a:r>
            <a:r>
              <a:rPr lang="en-GB" dirty="0" err="1"/>
              <a:t>danymi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72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2C78-A0A8-B319-0258-27C755B8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IoT w </a:t>
            </a:r>
            <a:r>
              <a:rPr lang="en-GB" b="1" dirty="0" err="1"/>
              <a:t>inteligentnych</a:t>
            </a:r>
            <a:r>
              <a:rPr lang="en-GB" b="1" dirty="0"/>
              <a:t> </a:t>
            </a:r>
            <a:r>
              <a:rPr lang="en-GB" b="1" dirty="0" err="1"/>
              <a:t>miastach</a:t>
            </a:r>
            <a:r>
              <a:rPr lang="en-GB" b="1" dirty="0"/>
              <a:t>: </a:t>
            </a:r>
            <a:r>
              <a:rPr lang="en-GB" b="1" dirty="0" err="1"/>
              <a:t>Zarządzanie</a:t>
            </a:r>
            <a:r>
              <a:rPr lang="en-GB" b="1" dirty="0"/>
              <a:t> </a:t>
            </a:r>
            <a:r>
              <a:rPr lang="en-GB" b="1" dirty="0" err="1"/>
              <a:t>energią</a:t>
            </a: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gazem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71AA-8D95-7C6B-42F3-0A28401A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wspiera</a:t>
            </a:r>
            <a:r>
              <a:rPr lang="en-GB" dirty="0"/>
              <a:t> </a:t>
            </a:r>
            <a:r>
              <a:rPr lang="en-GB" dirty="0" err="1"/>
              <a:t>optymalizację</a:t>
            </a:r>
            <a:r>
              <a:rPr lang="en-GB" dirty="0"/>
              <a:t> </a:t>
            </a:r>
            <a:r>
              <a:rPr lang="en-GB" dirty="0" err="1"/>
              <a:t>zużycia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w </a:t>
            </a:r>
            <a:r>
              <a:rPr lang="en-GB" dirty="0" err="1"/>
              <a:t>budynkach</a:t>
            </a:r>
            <a:r>
              <a:rPr lang="en-GB" dirty="0"/>
              <a:t> </a:t>
            </a:r>
            <a:r>
              <a:rPr lang="en-GB" dirty="0" err="1"/>
              <a:t>miejskich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liczniki</a:t>
            </a:r>
            <a:r>
              <a:rPr lang="en-GB" dirty="0"/>
              <a:t> </a:t>
            </a:r>
            <a:r>
              <a:rPr lang="en-GB" dirty="0" err="1"/>
              <a:t>monitorują</a:t>
            </a:r>
            <a:r>
              <a:rPr lang="en-GB" dirty="0"/>
              <a:t> </a:t>
            </a:r>
            <a:r>
              <a:rPr lang="en-GB" dirty="0" err="1"/>
              <a:t>zużycie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zgłaszają</a:t>
            </a:r>
            <a:r>
              <a:rPr lang="en-GB" dirty="0"/>
              <a:t> </a:t>
            </a:r>
            <a:r>
              <a:rPr lang="en-GB" dirty="0" err="1"/>
              <a:t>anomalie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automatyczne</a:t>
            </a:r>
            <a:r>
              <a:rPr lang="en-GB" dirty="0"/>
              <a:t> </a:t>
            </a:r>
            <a:r>
              <a:rPr lang="en-GB" dirty="0" err="1"/>
              <a:t>wykrywanie</a:t>
            </a:r>
            <a:r>
              <a:rPr lang="en-GB" dirty="0"/>
              <a:t> </a:t>
            </a:r>
            <a:r>
              <a:rPr lang="en-GB" dirty="0" err="1"/>
              <a:t>nieszczelności</a:t>
            </a:r>
            <a:r>
              <a:rPr lang="en-GB" dirty="0"/>
              <a:t> w </a:t>
            </a:r>
            <a:r>
              <a:rPr lang="en-GB" dirty="0" err="1"/>
              <a:t>miejskiej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 </a:t>
            </a:r>
            <a:r>
              <a:rPr lang="en-GB" dirty="0" err="1"/>
              <a:t>gazowej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dynamiczne</a:t>
            </a:r>
            <a:r>
              <a:rPr lang="en-GB" dirty="0"/>
              <a:t> </a:t>
            </a:r>
            <a:r>
              <a:rPr lang="en-GB" dirty="0" err="1"/>
              <a:t>sterowanie</a:t>
            </a:r>
            <a:r>
              <a:rPr lang="en-GB" dirty="0"/>
              <a:t> </a:t>
            </a:r>
            <a:r>
              <a:rPr lang="en-GB" dirty="0" err="1"/>
              <a:t>dostawami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w </a:t>
            </a:r>
            <a:r>
              <a:rPr lang="en-GB" dirty="0" err="1"/>
              <a:t>zależności</a:t>
            </a:r>
            <a:r>
              <a:rPr lang="en-GB" dirty="0"/>
              <a:t> od </a:t>
            </a:r>
            <a:r>
              <a:rPr lang="en-GB" dirty="0" err="1"/>
              <a:t>potrzeb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zużycia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 w </a:t>
            </a:r>
            <a:r>
              <a:rPr lang="en-GB" dirty="0" err="1"/>
              <a:t>dużych</a:t>
            </a:r>
            <a:r>
              <a:rPr lang="en-GB" dirty="0"/>
              <a:t> </a:t>
            </a:r>
            <a:r>
              <a:rPr lang="en-GB" dirty="0" err="1"/>
              <a:t>budynkach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Integracja</a:t>
            </a:r>
            <a:r>
              <a:rPr lang="en-GB" dirty="0"/>
              <a:t> z </a:t>
            </a:r>
            <a:r>
              <a:rPr lang="en-GB" dirty="0" err="1"/>
              <a:t>systemami</a:t>
            </a:r>
            <a:r>
              <a:rPr lang="en-GB" dirty="0"/>
              <a:t> smart grid </a:t>
            </a:r>
            <a:r>
              <a:rPr lang="en-GB" dirty="0" err="1"/>
              <a:t>i</a:t>
            </a:r>
            <a:r>
              <a:rPr lang="en-GB" dirty="0"/>
              <a:t> IoT w </a:t>
            </a:r>
            <a:r>
              <a:rPr lang="en-GB" dirty="0" err="1"/>
              <a:t>energii</a:t>
            </a:r>
            <a:r>
              <a:rPr lang="en-GB" dirty="0"/>
              <a:t> </a:t>
            </a:r>
            <a:r>
              <a:rPr lang="en-GB" dirty="0" err="1"/>
              <a:t>elektrycznej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W </a:t>
            </a:r>
            <a:r>
              <a:rPr lang="en-GB" dirty="0" err="1"/>
              <a:t>Barcelonie</a:t>
            </a:r>
            <a:r>
              <a:rPr lang="en-GB" dirty="0"/>
              <a:t> IoT </a:t>
            </a:r>
            <a:r>
              <a:rPr lang="en-GB" dirty="0" err="1"/>
              <a:t>kontroluje</a:t>
            </a:r>
            <a:r>
              <a:rPr lang="en-GB" dirty="0"/>
              <a:t> </a:t>
            </a:r>
            <a:r>
              <a:rPr lang="en-GB" dirty="0" err="1"/>
              <a:t>zużycie</a:t>
            </a:r>
            <a:r>
              <a:rPr lang="en-GB" dirty="0"/>
              <a:t> </a:t>
            </a:r>
            <a:r>
              <a:rPr lang="en-GB" dirty="0" err="1"/>
              <a:t>energii</a:t>
            </a:r>
            <a:r>
              <a:rPr lang="en-GB" dirty="0"/>
              <a:t> w </a:t>
            </a:r>
            <a:r>
              <a:rPr lang="en-GB" dirty="0" err="1"/>
              <a:t>całym</a:t>
            </a:r>
            <a:r>
              <a:rPr lang="en-GB" dirty="0"/>
              <a:t> </a:t>
            </a:r>
            <a:r>
              <a:rPr lang="en-GB" dirty="0" err="1"/>
              <a:t>mieście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329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257E-BE37-F1CE-2476-77FC601A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IoT w </a:t>
            </a:r>
            <a:r>
              <a:rPr lang="en-GB" b="1" dirty="0" err="1"/>
              <a:t>rolnictwie</a:t>
            </a:r>
            <a:r>
              <a:rPr lang="en-GB" b="1" dirty="0"/>
              <a:t>: </a:t>
            </a:r>
            <a:r>
              <a:rPr lang="en-GB" b="1" dirty="0" err="1"/>
              <a:t>Zarządzanie</a:t>
            </a:r>
            <a:r>
              <a:rPr lang="en-GB" b="1" dirty="0"/>
              <a:t> </a:t>
            </a:r>
            <a:r>
              <a:rPr lang="en-GB" b="1" dirty="0" err="1"/>
              <a:t>gazami</a:t>
            </a:r>
            <a:r>
              <a:rPr lang="en-GB" b="1" dirty="0"/>
              <a:t> w </a:t>
            </a:r>
            <a:r>
              <a:rPr lang="en-GB" b="1" dirty="0" err="1"/>
              <a:t>środowisku</a:t>
            </a:r>
            <a:r>
              <a:rPr lang="en-GB" b="1" dirty="0"/>
              <a:t> </a:t>
            </a:r>
            <a:r>
              <a:rPr lang="en-GB" b="1" dirty="0" err="1"/>
              <a:t>naturalnym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A2B2-9D6E-03D7-4857-49DFBA1F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monitoruje</a:t>
            </a:r>
            <a:r>
              <a:rPr lang="en-GB" dirty="0"/>
              <a:t> </a:t>
            </a:r>
            <a:r>
              <a:rPr lang="en-GB" dirty="0" err="1"/>
              <a:t>emisje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cieplarnianych</a:t>
            </a:r>
            <a:r>
              <a:rPr lang="en-GB" dirty="0"/>
              <a:t> w </a:t>
            </a:r>
            <a:r>
              <a:rPr lang="en-GB" dirty="0" err="1"/>
              <a:t>gospodarstwach</a:t>
            </a:r>
            <a:r>
              <a:rPr lang="en-GB" dirty="0"/>
              <a:t> </a:t>
            </a:r>
            <a:r>
              <a:rPr lang="en-GB" dirty="0" err="1"/>
              <a:t>rolnych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Sensory </a:t>
            </a:r>
            <a:r>
              <a:rPr lang="en-GB" dirty="0" err="1"/>
              <a:t>śledzą</a:t>
            </a:r>
            <a:r>
              <a:rPr lang="en-GB" dirty="0"/>
              <a:t> </a:t>
            </a:r>
            <a:r>
              <a:rPr lang="en-GB" dirty="0" err="1"/>
              <a:t>poziomy</a:t>
            </a:r>
            <a:r>
              <a:rPr lang="en-GB" dirty="0"/>
              <a:t> CO₂, </a:t>
            </a:r>
            <a:r>
              <a:rPr lang="en-GB" dirty="0" err="1"/>
              <a:t>metanu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innych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z </a:t>
            </a:r>
            <a:r>
              <a:rPr lang="en-GB" dirty="0" err="1"/>
              <a:t>hodowli</a:t>
            </a:r>
            <a:r>
              <a:rPr lang="en-GB" dirty="0"/>
              <a:t> </a:t>
            </a:r>
            <a:r>
              <a:rPr lang="en-GB" dirty="0" err="1"/>
              <a:t>bydła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Systemy</a:t>
            </a:r>
            <a:r>
              <a:rPr lang="en-GB" dirty="0"/>
              <a:t> IoT </a:t>
            </a:r>
            <a:r>
              <a:rPr lang="en-GB" dirty="0" err="1"/>
              <a:t>sterują</a:t>
            </a:r>
            <a:r>
              <a:rPr lang="en-GB" dirty="0"/>
              <a:t> </a:t>
            </a:r>
            <a:r>
              <a:rPr lang="en-GB" dirty="0" err="1"/>
              <a:t>wentylacją</a:t>
            </a:r>
            <a:r>
              <a:rPr lang="en-GB" dirty="0"/>
              <a:t> w </a:t>
            </a:r>
            <a:r>
              <a:rPr lang="en-GB" dirty="0" err="1"/>
              <a:t>magazynach</a:t>
            </a:r>
            <a:r>
              <a:rPr lang="en-GB" dirty="0"/>
              <a:t> </a:t>
            </a:r>
            <a:r>
              <a:rPr lang="en-GB" dirty="0" err="1"/>
              <a:t>zbożowych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Redukcja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cieplarnianych</a:t>
            </a:r>
            <a:r>
              <a:rPr lang="en-GB" dirty="0"/>
              <a:t> </a:t>
            </a:r>
            <a:r>
              <a:rPr lang="en-GB" dirty="0" err="1"/>
              <a:t>dzięki</a:t>
            </a:r>
            <a:r>
              <a:rPr lang="en-GB" dirty="0"/>
              <a:t> </a:t>
            </a:r>
            <a:r>
              <a:rPr lang="en-GB" dirty="0" err="1"/>
              <a:t>automatyzacji</a:t>
            </a:r>
            <a:r>
              <a:rPr lang="en-GB" dirty="0"/>
              <a:t> </a:t>
            </a:r>
            <a:r>
              <a:rPr lang="en-GB" dirty="0" err="1"/>
              <a:t>procesów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</a:t>
            </a:r>
            <a:r>
              <a:rPr lang="en-GB" dirty="0" err="1"/>
              <a:t>Niektóre</a:t>
            </a:r>
            <a:r>
              <a:rPr lang="en-GB" dirty="0"/>
              <a:t> </a:t>
            </a:r>
            <a:r>
              <a:rPr lang="en-GB" dirty="0" err="1"/>
              <a:t>systemy</a:t>
            </a:r>
            <a:r>
              <a:rPr lang="en-GB" dirty="0"/>
              <a:t> IoT </a:t>
            </a:r>
            <a:r>
              <a:rPr lang="en-GB" dirty="0" err="1"/>
              <a:t>mierzą</a:t>
            </a:r>
            <a:r>
              <a:rPr lang="en-GB" dirty="0"/>
              <a:t> </a:t>
            </a:r>
            <a:r>
              <a:rPr lang="en-GB" dirty="0" err="1"/>
              <a:t>emisję</a:t>
            </a:r>
            <a:r>
              <a:rPr lang="en-GB" dirty="0"/>
              <a:t> </a:t>
            </a:r>
            <a:r>
              <a:rPr lang="en-GB" dirty="0" err="1"/>
              <a:t>metanu</a:t>
            </a:r>
            <a:r>
              <a:rPr lang="en-GB" dirty="0"/>
              <a:t> </a:t>
            </a:r>
            <a:r>
              <a:rPr lang="en-GB" dirty="0" err="1"/>
              <a:t>bezpośrednio</a:t>
            </a:r>
            <a:r>
              <a:rPr lang="en-GB" dirty="0"/>
              <a:t> z </a:t>
            </a:r>
            <a:r>
              <a:rPr lang="en-GB" dirty="0" err="1"/>
              <a:t>oddechu</a:t>
            </a:r>
            <a:r>
              <a:rPr lang="en-GB" dirty="0"/>
              <a:t> </a:t>
            </a:r>
            <a:r>
              <a:rPr lang="en-GB" dirty="0" err="1"/>
              <a:t>zwierząt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LoRaWAN</a:t>
            </a:r>
            <a:r>
              <a:rPr lang="en-GB" dirty="0"/>
              <a:t> w </a:t>
            </a:r>
            <a:r>
              <a:rPr lang="en-GB" dirty="0" err="1"/>
              <a:t>zarządzaniu</a:t>
            </a:r>
            <a:r>
              <a:rPr lang="en-GB" dirty="0"/>
              <a:t> </a:t>
            </a:r>
            <a:r>
              <a:rPr lang="en-GB" dirty="0" err="1"/>
              <a:t>rolnictwem</a:t>
            </a:r>
            <a:r>
              <a:rPr lang="en-GB" dirty="0"/>
              <a:t> </a:t>
            </a:r>
            <a:r>
              <a:rPr lang="en-GB" dirty="0" err="1"/>
              <a:t>precyzyjnym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6000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498E-0E6E-9767-325D-704DE12E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IoT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zrównoważony</a:t>
            </a:r>
            <a:r>
              <a:rPr lang="en-GB" b="1" dirty="0"/>
              <a:t> </a:t>
            </a:r>
            <a:r>
              <a:rPr lang="en-GB" b="1" dirty="0" err="1"/>
              <a:t>rozwój</a:t>
            </a:r>
            <a:r>
              <a:rPr lang="en-GB" b="1" dirty="0"/>
              <a:t>: Jak </a:t>
            </a:r>
            <a:r>
              <a:rPr lang="en-GB" b="1" dirty="0" err="1"/>
              <a:t>technologia</a:t>
            </a:r>
            <a:r>
              <a:rPr lang="en-GB" b="1" dirty="0"/>
              <a:t> </a:t>
            </a:r>
            <a:r>
              <a:rPr lang="en-GB" b="1" dirty="0" err="1"/>
              <a:t>pomaga</a:t>
            </a:r>
            <a:r>
              <a:rPr lang="en-GB" b="1" dirty="0"/>
              <a:t> </a:t>
            </a:r>
            <a:r>
              <a:rPr lang="en-GB" b="1" dirty="0" err="1"/>
              <a:t>środowisku</a:t>
            </a:r>
            <a:r>
              <a:rPr lang="en-GB" b="1" dirty="0"/>
              <a:t>?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EB60-6A31-6170-DD29-4FC21752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wspiera</a:t>
            </a:r>
            <a:r>
              <a:rPr lang="en-GB" dirty="0"/>
              <a:t> </a:t>
            </a:r>
            <a:r>
              <a:rPr lang="en-GB" dirty="0" err="1"/>
              <a:t>oszczędzanie</a:t>
            </a:r>
            <a:r>
              <a:rPr lang="en-GB" dirty="0"/>
              <a:t> </a:t>
            </a:r>
            <a:r>
              <a:rPr lang="en-GB" dirty="0" err="1"/>
              <a:t>energii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redukcję</a:t>
            </a:r>
            <a:r>
              <a:rPr lang="en-GB" dirty="0"/>
              <a:t> </a:t>
            </a:r>
            <a:r>
              <a:rPr lang="en-GB" dirty="0" err="1"/>
              <a:t>strat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Automatyzacja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minimalizować</a:t>
            </a:r>
            <a:r>
              <a:rPr lang="en-GB" dirty="0"/>
              <a:t> </a:t>
            </a:r>
            <a:r>
              <a:rPr lang="en-GB" dirty="0" err="1"/>
              <a:t>emisje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cieplarnianych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zawory</a:t>
            </a:r>
            <a:r>
              <a:rPr lang="en-GB" dirty="0"/>
              <a:t> </a:t>
            </a:r>
            <a:r>
              <a:rPr lang="en-GB" dirty="0" err="1"/>
              <a:t>zmniejszające</a:t>
            </a:r>
            <a:r>
              <a:rPr lang="en-GB" dirty="0"/>
              <a:t> </a:t>
            </a:r>
            <a:r>
              <a:rPr lang="en-GB" dirty="0" err="1"/>
              <a:t>wycieki</a:t>
            </a:r>
            <a:r>
              <a:rPr lang="en-GB" dirty="0"/>
              <a:t> </a:t>
            </a:r>
            <a:r>
              <a:rPr lang="en-GB" dirty="0" err="1"/>
              <a:t>metanu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Monitorowanie</a:t>
            </a:r>
            <a:r>
              <a:rPr lang="en-GB" dirty="0"/>
              <a:t> </a:t>
            </a:r>
            <a:r>
              <a:rPr lang="en-GB" dirty="0" err="1"/>
              <a:t>zanieczyszczeń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optymalizować</a:t>
            </a:r>
            <a:r>
              <a:rPr lang="en-GB" dirty="0"/>
              <a:t> </a:t>
            </a:r>
            <a:r>
              <a:rPr lang="en-GB" dirty="0" err="1"/>
              <a:t>procesy</a:t>
            </a:r>
            <a:r>
              <a:rPr lang="en-GB" dirty="0"/>
              <a:t> </a:t>
            </a:r>
            <a:r>
              <a:rPr lang="en-GB" dirty="0" err="1"/>
              <a:t>produkcyjne</a:t>
            </a:r>
            <a:r>
              <a:rPr lang="en-GB" dirty="0"/>
              <a:t> w </a:t>
            </a:r>
            <a:r>
              <a:rPr lang="en-GB" dirty="0" err="1"/>
              <a:t>przemyśle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IoT </a:t>
            </a:r>
            <a:r>
              <a:rPr lang="en-GB" dirty="0" err="1"/>
              <a:t>pomogło</a:t>
            </a:r>
            <a:r>
              <a:rPr lang="en-GB" dirty="0"/>
              <a:t> </a:t>
            </a:r>
            <a:r>
              <a:rPr lang="en-GB" dirty="0" err="1"/>
              <a:t>zmniejszyć</a:t>
            </a:r>
            <a:r>
              <a:rPr lang="en-GB" dirty="0"/>
              <a:t> </a:t>
            </a:r>
            <a:r>
              <a:rPr lang="en-GB" dirty="0" err="1"/>
              <a:t>emisje</a:t>
            </a:r>
            <a:r>
              <a:rPr lang="en-GB" dirty="0"/>
              <a:t> w </a:t>
            </a:r>
            <a:r>
              <a:rPr lang="en-GB" dirty="0" err="1"/>
              <a:t>przemyśle</a:t>
            </a:r>
            <a:r>
              <a:rPr lang="en-GB" dirty="0"/>
              <a:t> o 15% w </a:t>
            </a:r>
            <a:r>
              <a:rPr lang="en-GB" dirty="0" err="1"/>
              <a:t>ciągu</a:t>
            </a:r>
            <a:r>
              <a:rPr lang="en-GB" dirty="0"/>
              <a:t> 5 lat.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Zastosowanie</a:t>
            </a:r>
            <a:r>
              <a:rPr lang="en-GB" dirty="0"/>
              <a:t> w </a:t>
            </a:r>
            <a:r>
              <a:rPr lang="en-GB" dirty="0" err="1"/>
              <a:t>recyklingu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ciepła</a:t>
            </a:r>
            <a:r>
              <a:rPr lang="en-GB" dirty="0"/>
              <a:t> </a:t>
            </a:r>
            <a:r>
              <a:rPr lang="en-GB" dirty="0" err="1"/>
              <a:t>odpadowego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659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D15E-734A-1FCC-180C-4D46287E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Wyzwania</a:t>
            </a:r>
            <a:r>
              <a:rPr lang="en-GB" b="1" dirty="0"/>
              <a:t> </a:t>
            </a:r>
            <a:r>
              <a:rPr lang="en-GB" b="1" dirty="0" err="1"/>
              <a:t>wdrażania</a:t>
            </a:r>
            <a:r>
              <a:rPr lang="en-GB" b="1" dirty="0"/>
              <a:t> IoT w </a:t>
            </a:r>
            <a:r>
              <a:rPr lang="en-GB" b="1" dirty="0" err="1"/>
              <a:t>przemyśle</a:t>
            </a:r>
            <a:r>
              <a:rPr lang="en-GB" b="1" dirty="0"/>
              <a:t> </a:t>
            </a:r>
            <a:r>
              <a:rPr lang="en-GB" b="1" dirty="0" err="1"/>
              <a:t>gazowym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D5B0-2FD5-BAB4-05A6-B46E4E48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Koszty</a:t>
            </a:r>
            <a:r>
              <a:rPr lang="en-GB" dirty="0"/>
              <a:t> </a:t>
            </a:r>
            <a:r>
              <a:rPr lang="en-GB" dirty="0" err="1"/>
              <a:t>implementacji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modernizacji</a:t>
            </a:r>
            <a:r>
              <a:rPr lang="en-GB" dirty="0"/>
              <a:t> </a:t>
            </a:r>
            <a:r>
              <a:rPr lang="en-GB" dirty="0" err="1"/>
              <a:t>infrastruktury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Ograniczenia</a:t>
            </a:r>
            <a:r>
              <a:rPr lang="en-GB" dirty="0"/>
              <a:t> </a:t>
            </a:r>
            <a:r>
              <a:rPr lang="en-GB" dirty="0" err="1"/>
              <a:t>technologiczne</a:t>
            </a:r>
            <a:r>
              <a:rPr lang="en-GB" dirty="0"/>
              <a:t> w </a:t>
            </a:r>
            <a:r>
              <a:rPr lang="en-GB" dirty="0" err="1"/>
              <a:t>trudnych</a:t>
            </a:r>
            <a:r>
              <a:rPr lang="en-GB" dirty="0"/>
              <a:t> </a:t>
            </a:r>
            <a:r>
              <a:rPr lang="en-GB" dirty="0" err="1"/>
              <a:t>warunkach</a:t>
            </a:r>
            <a:r>
              <a:rPr lang="en-GB" dirty="0"/>
              <a:t> </a:t>
            </a:r>
            <a:r>
              <a:rPr lang="en-GB" dirty="0" err="1"/>
              <a:t>środowiskowych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Wymóg</a:t>
            </a:r>
            <a:r>
              <a:rPr lang="en-GB" dirty="0"/>
              <a:t> </a:t>
            </a:r>
            <a:r>
              <a:rPr lang="en-GB" dirty="0" err="1"/>
              <a:t>niezawodności</a:t>
            </a:r>
            <a:r>
              <a:rPr lang="en-GB" dirty="0"/>
              <a:t> w </a:t>
            </a:r>
            <a:r>
              <a:rPr lang="en-GB" dirty="0" err="1"/>
              <a:t>krytycznych</a:t>
            </a:r>
            <a:r>
              <a:rPr lang="en-GB" dirty="0"/>
              <a:t> </a:t>
            </a:r>
            <a:r>
              <a:rPr lang="en-GB" dirty="0" err="1"/>
              <a:t>aplikacjach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problemy</a:t>
            </a:r>
            <a:r>
              <a:rPr lang="en-GB" dirty="0"/>
              <a:t> z </a:t>
            </a:r>
            <a:r>
              <a:rPr lang="en-GB" dirty="0" err="1"/>
              <a:t>zasięgiem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 w </a:t>
            </a:r>
            <a:r>
              <a:rPr lang="en-GB" dirty="0" err="1"/>
              <a:t>odległych</a:t>
            </a:r>
            <a:r>
              <a:rPr lang="en-GB" dirty="0"/>
              <a:t> </a:t>
            </a:r>
            <a:r>
              <a:rPr lang="en-GB" dirty="0" err="1"/>
              <a:t>lokalizacjach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Złożoność</a:t>
            </a:r>
            <a:r>
              <a:rPr lang="en-GB" dirty="0"/>
              <a:t> </a:t>
            </a:r>
            <a:r>
              <a:rPr lang="en-GB" dirty="0" err="1"/>
              <a:t>integracji</a:t>
            </a:r>
            <a:r>
              <a:rPr lang="en-GB" dirty="0"/>
              <a:t> IoT z </a:t>
            </a:r>
            <a:r>
              <a:rPr lang="en-GB" dirty="0" err="1"/>
              <a:t>istniejącymi</a:t>
            </a:r>
            <a:r>
              <a:rPr lang="en-GB" dirty="0"/>
              <a:t> </a:t>
            </a:r>
            <a:r>
              <a:rPr lang="en-GB" dirty="0" err="1"/>
              <a:t>systemami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Konieczność</a:t>
            </a:r>
            <a:r>
              <a:rPr lang="en-GB" dirty="0"/>
              <a:t> </a:t>
            </a:r>
            <a:r>
              <a:rPr lang="en-GB" dirty="0" err="1"/>
              <a:t>szkolenia</a:t>
            </a:r>
            <a:r>
              <a:rPr lang="en-GB" dirty="0"/>
              <a:t> </a:t>
            </a:r>
            <a:r>
              <a:rPr lang="en-GB" dirty="0" err="1"/>
              <a:t>personelu</a:t>
            </a:r>
            <a:r>
              <a:rPr lang="en-GB" dirty="0"/>
              <a:t> w </a:t>
            </a:r>
            <a:r>
              <a:rPr lang="en-GB" dirty="0" err="1"/>
              <a:t>zakresie</a:t>
            </a:r>
            <a:r>
              <a:rPr lang="en-GB" dirty="0"/>
              <a:t> </a:t>
            </a:r>
            <a:r>
              <a:rPr lang="en-GB" dirty="0" err="1"/>
              <a:t>obsługi</a:t>
            </a:r>
            <a:r>
              <a:rPr lang="en-GB" dirty="0"/>
              <a:t> IoT.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opóźnienia</a:t>
            </a:r>
            <a:r>
              <a:rPr lang="en-GB" dirty="0"/>
              <a:t> w </a:t>
            </a:r>
            <a:r>
              <a:rPr lang="en-GB" dirty="0" err="1"/>
              <a:t>projektach</a:t>
            </a:r>
            <a:r>
              <a:rPr lang="en-GB" dirty="0"/>
              <a:t> IoT z </a:t>
            </a:r>
            <a:r>
              <a:rPr lang="en-GB" dirty="0" err="1"/>
              <a:t>powodu</a:t>
            </a:r>
            <a:r>
              <a:rPr lang="en-GB" dirty="0"/>
              <a:t> </a:t>
            </a:r>
            <a:r>
              <a:rPr lang="en-GB" dirty="0" err="1"/>
              <a:t>regulacji</a:t>
            </a:r>
            <a:r>
              <a:rPr lang="en-GB" dirty="0"/>
              <a:t> </a:t>
            </a:r>
            <a:r>
              <a:rPr lang="en-GB" dirty="0" err="1"/>
              <a:t>prawnych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980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EDBD-8448-DBA0-CD48-CA4BF284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Przyszłość</a:t>
            </a:r>
            <a:r>
              <a:rPr lang="en-GB" b="1" dirty="0"/>
              <a:t> IoT: </a:t>
            </a:r>
            <a:r>
              <a:rPr lang="en-GB" b="1" dirty="0" err="1"/>
              <a:t>Nowe</a:t>
            </a:r>
            <a:r>
              <a:rPr lang="en-GB" b="1" dirty="0"/>
              <a:t> </a:t>
            </a:r>
            <a:r>
              <a:rPr lang="en-GB" b="1" dirty="0" err="1"/>
              <a:t>technologie</a:t>
            </a: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możliwości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47CE-BB0F-BDB8-7C34-D05BBA110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Integracja</a:t>
            </a:r>
            <a:r>
              <a:rPr lang="en-GB" dirty="0"/>
              <a:t> z AI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uczeniem</a:t>
            </a:r>
            <a:r>
              <a:rPr lang="en-GB" dirty="0"/>
              <a:t> </a:t>
            </a:r>
            <a:r>
              <a:rPr lang="en-GB" dirty="0" err="1"/>
              <a:t>maszynowym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i</a:t>
            </a:r>
            <a:r>
              <a:rPr lang="en-GB" dirty="0"/>
              <a:t> 5G: </a:t>
            </a:r>
            <a:r>
              <a:rPr lang="en-GB" dirty="0" err="1"/>
              <a:t>ultraszybka</a:t>
            </a:r>
            <a:r>
              <a:rPr lang="en-GB" dirty="0"/>
              <a:t> </a:t>
            </a:r>
            <a:r>
              <a:rPr lang="en-GB" dirty="0" err="1"/>
              <a:t>komunikacja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urządzeniami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Rozwój</a:t>
            </a:r>
            <a:r>
              <a:rPr lang="en-GB" dirty="0"/>
              <a:t> </a:t>
            </a:r>
            <a:r>
              <a:rPr lang="en-GB" dirty="0" err="1"/>
              <a:t>mikrosensorów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miniaturowych</a:t>
            </a:r>
            <a:r>
              <a:rPr lang="en-GB" dirty="0"/>
              <a:t> </a:t>
            </a:r>
            <a:r>
              <a:rPr lang="en-GB" dirty="0" err="1"/>
              <a:t>baterii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IoT w </a:t>
            </a:r>
            <a:r>
              <a:rPr lang="en-GB" dirty="0" err="1"/>
              <a:t>robotach</a:t>
            </a:r>
            <a:r>
              <a:rPr lang="en-GB" dirty="0"/>
              <a:t> </a:t>
            </a:r>
            <a:r>
              <a:rPr lang="en-GB" dirty="0" err="1"/>
              <a:t>inspekcyjnych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rurociągów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Rozwiązania</a:t>
            </a:r>
            <a:r>
              <a:rPr lang="en-GB" dirty="0"/>
              <a:t> </a:t>
            </a:r>
            <a:r>
              <a:rPr lang="en-GB" dirty="0" err="1"/>
              <a:t>oparte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edge computing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szybszej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W </a:t>
            </a:r>
            <a:r>
              <a:rPr lang="en-GB" dirty="0" err="1"/>
              <a:t>przyszłości</a:t>
            </a:r>
            <a:r>
              <a:rPr lang="en-GB" dirty="0"/>
              <a:t> sensory IoT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zasilane</a:t>
            </a:r>
            <a:r>
              <a:rPr lang="en-GB" dirty="0"/>
              <a:t> </a:t>
            </a:r>
            <a:r>
              <a:rPr lang="en-GB" dirty="0" err="1"/>
              <a:t>energią</a:t>
            </a:r>
            <a:r>
              <a:rPr lang="en-GB" dirty="0"/>
              <a:t> </a:t>
            </a:r>
            <a:r>
              <a:rPr lang="en-GB" dirty="0" err="1"/>
              <a:t>otoczenia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Rozwój</a:t>
            </a:r>
            <a:r>
              <a:rPr lang="en-GB" dirty="0"/>
              <a:t> </a:t>
            </a:r>
            <a:r>
              <a:rPr lang="en-GB" dirty="0" err="1"/>
              <a:t>autonomicznych</a:t>
            </a:r>
            <a:r>
              <a:rPr lang="en-GB" dirty="0"/>
              <a:t> </a:t>
            </a:r>
            <a:r>
              <a:rPr lang="en-GB" dirty="0" err="1"/>
              <a:t>systemów</a:t>
            </a:r>
            <a:r>
              <a:rPr lang="en-GB" dirty="0"/>
              <a:t> </a:t>
            </a:r>
            <a:r>
              <a:rPr lang="en-GB" dirty="0" err="1"/>
              <a:t>zarządzania</a:t>
            </a:r>
            <a:r>
              <a:rPr lang="en-GB" dirty="0"/>
              <a:t> </a:t>
            </a:r>
            <a:r>
              <a:rPr lang="en-GB" dirty="0" err="1"/>
              <a:t>gazem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361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0838-5A6A-6DA9-6463-F828E08C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IoT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bezpieczeństwo</a:t>
            </a:r>
            <a:r>
              <a:rPr lang="en-GB" b="1" dirty="0"/>
              <a:t> </a:t>
            </a:r>
            <a:r>
              <a:rPr lang="en-GB" b="1" dirty="0" err="1"/>
              <a:t>gazowe</a:t>
            </a:r>
            <a:r>
              <a:rPr lang="en-GB" b="1" dirty="0"/>
              <a:t>: </a:t>
            </a:r>
            <a:r>
              <a:rPr lang="en-GB" b="1" dirty="0" err="1"/>
              <a:t>Systemy</a:t>
            </a:r>
            <a:r>
              <a:rPr lang="en-GB" b="1" dirty="0"/>
              <a:t> </a:t>
            </a:r>
            <a:r>
              <a:rPr lang="en-GB" b="1" dirty="0" err="1"/>
              <a:t>alarmowe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B7BB-6916-0797-ADD5-D0751A2C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Sensory </a:t>
            </a:r>
            <a:r>
              <a:rPr lang="en-GB" dirty="0" err="1"/>
              <a:t>gazowe</a:t>
            </a:r>
            <a:r>
              <a:rPr lang="en-GB" dirty="0"/>
              <a:t> </a:t>
            </a:r>
            <a:r>
              <a:rPr lang="en-GB" dirty="0" err="1"/>
              <a:t>monitorują</a:t>
            </a:r>
            <a:r>
              <a:rPr lang="en-GB" dirty="0"/>
              <a:t> </a:t>
            </a:r>
            <a:r>
              <a:rPr lang="en-GB" dirty="0" err="1"/>
              <a:t>wycieki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przesyłają</a:t>
            </a:r>
            <a:r>
              <a:rPr lang="en-GB" dirty="0"/>
              <a:t> </a:t>
            </a:r>
            <a:r>
              <a:rPr lang="en-GB" dirty="0" err="1"/>
              <a:t>alarmy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Systemy</a:t>
            </a:r>
            <a:r>
              <a:rPr lang="en-GB" dirty="0"/>
              <a:t> IoT </a:t>
            </a:r>
            <a:r>
              <a:rPr lang="en-GB" dirty="0" err="1"/>
              <a:t>automatycznie</a:t>
            </a:r>
            <a:r>
              <a:rPr lang="en-GB" dirty="0"/>
              <a:t> </a:t>
            </a:r>
            <a:r>
              <a:rPr lang="en-GB" dirty="0" err="1"/>
              <a:t>zamykają</a:t>
            </a:r>
            <a:r>
              <a:rPr lang="en-GB" dirty="0"/>
              <a:t> </a:t>
            </a:r>
            <a:r>
              <a:rPr lang="en-GB" dirty="0" err="1"/>
              <a:t>zawory</a:t>
            </a:r>
            <a:r>
              <a:rPr lang="en-GB" dirty="0"/>
              <a:t>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awarii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wykrywanie</a:t>
            </a:r>
            <a:r>
              <a:rPr lang="en-GB" dirty="0"/>
              <a:t> </a:t>
            </a:r>
            <a:r>
              <a:rPr lang="en-GB" dirty="0" err="1"/>
              <a:t>nieszczelności</a:t>
            </a:r>
            <a:r>
              <a:rPr lang="en-GB" dirty="0"/>
              <a:t> </a:t>
            </a:r>
            <a:r>
              <a:rPr lang="en-GB" dirty="0" err="1"/>
              <a:t>metanu</a:t>
            </a:r>
            <a:r>
              <a:rPr lang="en-GB" dirty="0"/>
              <a:t> w </a:t>
            </a:r>
            <a:r>
              <a:rPr lang="en-GB" dirty="0" err="1"/>
              <a:t>kopalniach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Współpraca</a:t>
            </a:r>
            <a:r>
              <a:rPr lang="en-GB" dirty="0"/>
              <a:t> z </a:t>
            </a:r>
            <a:r>
              <a:rPr lang="en-GB" dirty="0" err="1"/>
              <a:t>systemami</a:t>
            </a:r>
            <a:r>
              <a:rPr lang="en-GB" dirty="0"/>
              <a:t> </a:t>
            </a:r>
            <a:r>
              <a:rPr lang="en-GB" dirty="0" err="1"/>
              <a:t>powiadamiania</a:t>
            </a:r>
            <a:r>
              <a:rPr lang="en-GB" dirty="0"/>
              <a:t> SMS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aplikacjami</a:t>
            </a:r>
            <a:r>
              <a:rPr lang="en-GB" dirty="0"/>
              <a:t> </a:t>
            </a:r>
            <a:r>
              <a:rPr lang="en-GB" dirty="0" err="1"/>
              <a:t>mobilnymi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Automatyzacja</a:t>
            </a:r>
            <a:r>
              <a:rPr lang="en-GB" dirty="0"/>
              <a:t> </a:t>
            </a:r>
            <a:r>
              <a:rPr lang="en-GB" dirty="0" err="1"/>
              <a:t>zwiększa</a:t>
            </a:r>
            <a:r>
              <a:rPr lang="en-GB" dirty="0"/>
              <a:t> </a:t>
            </a:r>
            <a:r>
              <a:rPr lang="en-GB" dirty="0" err="1"/>
              <a:t>szybkość</a:t>
            </a:r>
            <a:r>
              <a:rPr lang="en-GB" dirty="0"/>
              <a:t> </a:t>
            </a:r>
            <a:r>
              <a:rPr lang="en-GB" dirty="0" err="1"/>
              <a:t>reakcji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zagrożenia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</a:t>
            </a:r>
            <a:r>
              <a:rPr lang="en-GB" dirty="0" err="1"/>
              <a:t>Niektóre</a:t>
            </a:r>
            <a:r>
              <a:rPr lang="en-GB" dirty="0"/>
              <a:t> sensory IoT </a:t>
            </a:r>
            <a:r>
              <a:rPr lang="en-GB" dirty="0" err="1"/>
              <a:t>wykrywają</a:t>
            </a:r>
            <a:r>
              <a:rPr lang="en-GB" dirty="0"/>
              <a:t> </a:t>
            </a:r>
            <a:r>
              <a:rPr lang="en-GB" dirty="0" err="1"/>
              <a:t>wycieki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poziomie</a:t>
            </a:r>
            <a:r>
              <a:rPr lang="en-GB" dirty="0"/>
              <a:t> </a:t>
            </a:r>
            <a:r>
              <a:rPr lang="en-GB" dirty="0" err="1"/>
              <a:t>molekularnym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IoT w </a:t>
            </a:r>
            <a:r>
              <a:rPr lang="en-GB" dirty="0" err="1"/>
              <a:t>systemach</a:t>
            </a:r>
            <a:r>
              <a:rPr lang="en-GB" dirty="0"/>
              <a:t> </a:t>
            </a:r>
            <a:r>
              <a:rPr lang="en-GB" dirty="0" err="1"/>
              <a:t>ochrony</a:t>
            </a:r>
            <a:r>
              <a:rPr lang="en-GB" dirty="0"/>
              <a:t> </a:t>
            </a:r>
            <a:r>
              <a:rPr lang="en-GB" dirty="0" err="1"/>
              <a:t>przeciwpożarowej</a:t>
            </a:r>
            <a:r>
              <a:rPr lang="en-GB" dirty="0"/>
              <a:t> w </a:t>
            </a:r>
            <a:r>
              <a:rPr lang="en-GB" dirty="0" err="1"/>
              <a:t>rafineriach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356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B016-8E42-27CE-ED4E-A945C6F7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IoT w </a:t>
            </a:r>
            <a:r>
              <a:rPr lang="en-GB" b="1" dirty="0" err="1"/>
              <a:t>domach</a:t>
            </a:r>
            <a:r>
              <a:rPr lang="en-GB" b="1" dirty="0"/>
              <a:t>: </a:t>
            </a:r>
            <a:r>
              <a:rPr lang="en-GB" b="1" dirty="0" err="1"/>
              <a:t>Inteligentne</a:t>
            </a:r>
            <a:r>
              <a:rPr lang="en-GB" b="1" dirty="0"/>
              <a:t> </a:t>
            </a:r>
            <a:r>
              <a:rPr lang="en-GB" b="1" dirty="0" err="1"/>
              <a:t>systemy</a:t>
            </a:r>
            <a:r>
              <a:rPr lang="en-GB" b="1" dirty="0"/>
              <a:t> </a:t>
            </a:r>
            <a:r>
              <a:rPr lang="en-GB" b="1" dirty="0" err="1"/>
              <a:t>gazowe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732-B233-865A-C7F8-A32D11E5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termostaty</a:t>
            </a:r>
            <a:r>
              <a:rPr lang="en-GB" dirty="0"/>
              <a:t> </a:t>
            </a:r>
            <a:r>
              <a:rPr lang="en-GB" dirty="0" err="1"/>
              <a:t>kontrolują</a:t>
            </a:r>
            <a:r>
              <a:rPr lang="en-GB" dirty="0"/>
              <a:t> </a:t>
            </a:r>
            <a:r>
              <a:rPr lang="en-GB" dirty="0" err="1"/>
              <a:t>ogrzewanie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zużycie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Nest Learning Thermostat </a:t>
            </a:r>
            <a:r>
              <a:rPr lang="en-GB" dirty="0" err="1"/>
              <a:t>oszczędza</a:t>
            </a:r>
            <a:r>
              <a:rPr lang="en-GB" dirty="0"/>
              <a:t> </a:t>
            </a:r>
            <a:r>
              <a:rPr lang="en-GB" dirty="0" err="1"/>
              <a:t>energię</a:t>
            </a:r>
            <a:r>
              <a:rPr lang="en-GB" dirty="0"/>
              <a:t> w </a:t>
            </a:r>
            <a:r>
              <a:rPr lang="en-GB" dirty="0" err="1"/>
              <a:t>domach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Sensory CO₂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czadu</a:t>
            </a:r>
            <a:r>
              <a:rPr lang="en-GB" dirty="0"/>
              <a:t> </a:t>
            </a:r>
            <a:r>
              <a:rPr lang="en-GB" dirty="0" err="1"/>
              <a:t>zwiększają</a:t>
            </a:r>
            <a:r>
              <a:rPr lang="en-GB" dirty="0"/>
              <a:t> </a:t>
            </a:r>
            <a:r>
              <a:rPr lang="en-GB" dirty="0" err="1"/>
              <a:t>bezpieczeństwo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Automatyczne</a:t>
            </a:r>
            <a:r>
              <a:rPr lang="en-GB" dirty="0"/>
              <a:t> </a:t>
            </a:r>
            <a:r>
              <a:rPr lang="en-GB" dirty="0" err="1"/>
              <a:t>odcinanie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wycieku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Integracja</a:t>
            </a:r>
            <a:r>
              <a:rPr lang="en-GB" dirty="0"/>
              <a:t> z </a:t>
            </a:r>
            <a:r>
              <a:rPr lang="en-GB" dirty="0" err="1"/>
              <a:t>aplikacjami</a:t>
            </a:r>
            <a:r>
              <a:rPr lang="en-GB" dirty="0"/>
              <a:t> </a:t>
            </a:r>
            <a:r>
              <a:rPr lang="en-GB" dirty="0" err="1"/>
              <a:t>mobilnymi</a:t>
            </a:r>
            <a:r>
              <a:rPr lang="en-GB" dirty="0"/>
              <a:t> do </a:t>
            </a:r>
            <a:r>
              <a:rPr lang="en-GB" dirty="0" err="1"/>
              <a:t>monitorowania</a:t>
            </a:r>
            <a:r>
              <a:rPr lang="en-GB" dirty="0"/>
              <a:t> </a:t>
            </a:r>
            <a:r>
              <a:rPr lang="en-GB" dirty="0" err="1"/>
              <a:t>zużycia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domy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zaoszczędzić</a:t>
            </a:r>
            <a:r>
              <a:rPr lang="en-GB" dirty="0"/>
              <a:t> do 30% </a:t>
            </a:r>
            <a:r>
              <a:rPr lang="en-GB" dirty="0" err="1"/>
              <a:t>gazu</a:t>
            </a:r>
            <a:r>
              <a:rPr lang="en-GB" dirty="0"/>
              <a:t> </a:t>
            </a:r>
            <a:r>
              <a:rPr lang="en-GB" dirty="0" err="1"/>
              <a:t>rocznie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IoT </a:t>
            </a:r>
            <a:r>
              <a:rPr lang="en-GB" dirty="0" err="1"/>
              <a:t>steruje</a:t>
            </a:r>
            <a:r>
              <a:rPr lang="en-GB" dirty="0"/>
              <a:t> </a:t>
            </a:r>
            <a:r>
              <a:rPr lang="en-GB" dirty="0" err="1"/>
              <a:t>ogrzewaniem</a:t>
            </a:r>
            <a:r>
              <a:rPr lang="en-GB" dirty="0"/>
              <a:t> </a:t>
            </a:r>
            <a:r>
              <a:rPr lang="en-GB" dirty="0" err="1"/>
              <a:t>podłogowym</a:t>
            </a:r>
            <a:r>
              <a:rPr lang="en-GB" dirty="0"/>
              <a:t> w </a:t>
            </a:r>
            <a:r>
              <a:rPr lang="en-GB" dirty="0" err="1"/>
              <a:t>inteligentnych</a:t>
            </a:r>
            <a:r>
              <a:rPr lang="en-GB" dirty="0"/>
              <a:t> </a:t>
            </a:r>
            <a:r>
              <a:rPr lang="en-GB" dirty="0" err="1"/>
              <a:t>domach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361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0696-26F6-4D44-32EB-98EC6284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Warstwa</a:t>
            </a:r>
            <a:r>
              <a:rPr lang="en-GB" b="1" dirty="0"/>
              <a:t> </a:t>
            </a:r>
            <a:r>
              <a:rPr lang="en-GB" b="1" dirty="0" err="1"/>
              <a:t>urządzeń</a:t>
            </a:r>
            <a:r>
              <a:rPr lang="en-GB" b="1" dirty="0"/>
              <a:t> IoT: Sensory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aktuatory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8243-4FE1-088E-9062-3E3740F6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Sensory </a:t>
            </a:r>
            <a:r>
              <a:rPr lang="en-GB" dirty="0" err="1"/>
              <a:t>zbierają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: </a:t>
            </a:r>
            <a:r>
              <a:rPr lang="en-GB" dirty="0" err="1"/>
              <a:t>temperatura</a:t>
            </a:r>
            <a:r>
              <a:rPr lang="en-GB" dirty="0"/>
              <a:t>, </a:t>
            </a:r>
            <a:r>
              <a:rPr lang="en-GB" dirty="0" err="1"/>
              <a:t>wilgotność</a:t>
            </a:r>
            <a:r>
              <a:rPr lang="en-GB" dirty="0"/>
              <a:t>, </a:t>
            </a:r>
            <a:r>
              <a:rPr lang="en-GB" dirty="0" err="1"/>
              <a:t>ciśnienie</a:t>
            </a:r>
            <a:r>
              <a:rPr lang="en-GB" dirty="0"/>
              <a:t>, </a:t>
            </a:r>
            <a:r>
              <a:rPr lang="en-GB" dirty="0" err="1"/>
              <a:t>ruch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Aktuatory</a:t>
            </a:r>
            <a:r>
              <a:rPr lang="en-GB" dirty="0"/>
              <a:t> </a:t>
            </a:r>
            <a:r>
              <a:rPr lang="en-GB" dirty="0" err="1"/>
              <a:t>reagują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: </a:t>
            </a:r>
            <a:r>
              <a:rPr lang="en-GB" dirty="0" err="1"/>
              <a:t>włączanie</a:t>
            </a:r>
            <a:r>
              <a:rPr lang="en-GB" dirty="0"/>
              <a:t> </a:t>
            </a:r>
            <a:r>
              <a:rPr lang="en-GB" dirty="0" err="1"/>
              <a:t>światła</a:t>
            </a:r>
            <a:r>
              <a:rPr lang="en-GB" dirty="0"/>
              <a:t>, </a:t>
            </a:r>
            <a:r>
              <a:rPr lang="en-GB" dirty="0" err="1"/>
              <a:t>zamykanie</a:t>
            </a:r>
            <a:r>
              <a:rPr lang="en-GB" dirty="0"/>
              <a:t> </a:t>
            </a:r>
            <a:r>
              <a:rPr lang="en-GB" dirty="0" err="1"/>
              <a:t>zaworów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Małe</a:t>
            </a:r>
            <a:r>
              <a:rPr lang="en-GB" dirty="0"/>
              <a:t> </a:t>
            </a:r>
            <a:r>
              <a:rPr lang="en-GB" dirty="0" err="1"/>
              <a:t>rozmiary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energooszczędność</a:t>
            </a:r>
            <a:r>
              <a:rPr lang="en-GB" dirty="0"/>
              <a:t> to </a:t>
            </a:r>
            <a:r>
              <a:rPr lang="en-GB" dirty="0" err="1"/>
              <a:t>kluczowe</a:t>
            </a:r>
            <a:r>
              <a:rPr lang="en-GB" dirty="0"/>
              <a:t> </a:t>
            </a:r>
            <a:r>
              <a:rPr lang="en-GB" dirty="0" err="1"/>
              <a:t>cechy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Popularne</a:t>
            </a:r>
            <a:r>
              <a:rPr lang="en-GB" dirty="0"/>
              <a:t> sensory: DHT22 (</a:t>
            </a:r>
            <a:r>
              <a:rPr lang="en-GB" dirty="0" err="1"/>
              <a:t>wilgotność</a:t>
            </a:r>
            <a:r>
              <a:rPr lang="en-GB" dirty="0"/>
              <a:t>), BMP180 (</a:t>
            </a:r>
            <a:r>
              <a:rPr lang="en-GB" dirty="0" err="1"/>
              <a:t>ciśnienie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Aktuary</a:t>
            </a:r>
            <a:r>
              <a:rPr lang="en-GB" dirty="0"/>
              <a:t>: </a:t>
            </a:r>
            <a:r>
              <a:rPr lang="en-GB" dirty="0" err="1"/>
              <a:t>serwomechanizmy</a:t>
            </a:r>
            <a:r>
              <a:rPr lang="en-GB" dirty="0"/>
              <a:t>, </a:t>
            </a:r>
            <a:r>
              <a:rPr lang="en-GB" dirty="0" err="1"/>
              <a:t>elektromagnesy</a:t>
            </a:r>
            <a:r>
              <a:rPr lang="en-GB" dirty="0"/>
              <a:t>, </a:t>
            </a:r>
            <a:r>
              <a:rPr lang="en-GB" dirty="0" err="1"/>
              <a:t>przekaźniki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zawór</a:t>
            </a:r>
            <a:r>
              <a:rPr lang="en-GB" dirty="0"/>
              <a:t> </a:t>
            </a:r>
            <a:r>
              <a:rPr lang="en-GB" dirty="0" err="1"/>
              <a:t>bezpieczeństwa</a:t>
            </a:r>
            <a:r>
              <a:rPr lang="en-GB" dirty="0"/>
              <a:t> w </a:t>
            </a:r>
            <a:r>
              <a:rPr lang="en-GB" dirty="0" err="1"/>
              <a:t>systemach</a:t>
            </a:r>
            <a:r>
              <a:rPr lang="en-GB" dirty="0"/>
              <a:t> </a:t>
            </a:r>
            <a:r>
              <a:rPr lang="en-GB" dirty="0" err="1"/>
              <a:t>gazowych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Sensor "E-Nose" </a:t>
            </a:r>
            <a:r>
              <a:rPr lang="en-GB" dirty="0" err="1"/>
              <a:t>wykrywa</a:t>
            </a:r>
            <a:r>
              <a:rPr lang="en-GB" dirty="0"/>
              <a:t> </a:t>
            </a:r>
            <a:r>
              <a:rPr lang="en-GB" dirty="0" err="1"/>
              <a:t>zapachy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nieprzyjemnych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człowieka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Sensory w IoT </a:t>
            </a:r>
            <a:r>
              <a:rPr lang="en-GB" dirty="0" err="1"/>
              <a:t>umożliwiają</a:t>
            </a:r>
            <a:r>
              <a:rPr lang="en-GB" dirty="0"/>
              <a:t> </a:t>
            </a:r>
            <a:r>
              <a:rPr lang="en-GB" dirty="0" err="1"/>
              <a:t>automatyzację</a:t>
            </a:r>
            <a:r>
              <a:rPr lang="en-GB" dirty="0"/>
              <a:t> </a:t>
            </a:r>
            <a:r>
              <a:rPr lang="en-GB" dirty="0" err="1"/>
              <a:t>procesów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659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E88D-59C5-5374-888A-8FF81C37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IoT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normy</a:t>
            </a:r>
            <a:r>
              <a:rPr lang="en-GB" b="1" dirty="0"/>
              <a:t> </a:t>
            </a:r>
            <a:r>
              <a:rPr lang="en-GB" b="1" dirty="0" err="1"/>
              <a:t>prawne</a:t>
            </a:r>
            <a:r>
              <a:rPr lang="en-GB" b="1" dirty="0"/>
              <a:t>: </a:t>
            </a:r>
            <a:r>
              <a:rPr lang="en-GB" b="1" dirty="0" err="1"/>
              <a:t>Regulacje</a:t>
            </a:r>
            <a:r>
              <a:rPr lang="en-GB" b="1" dirty="0"/>
              <a:t> w </a:t>
            </a:r>
            <a:r>
              <a:rPr lang="en-GB" b="1" dirty="0" err="1"/>
              <a:t>przemyśle</a:t>
            </a:r>
            <a:r>
              <a:rPr lang="en-GB" b="1" dirty="0"/>
              <a:t> </a:t>
            </a:r>
            <a:r>
              <a:rPr lang="en-GB" b="1" dirty="0" err="1"/>
              <a:t>gazowym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F58E-ACCA-4EAD-EA55-1D45252D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spełniać</a:t>
            </a:r>
            <a:r>
              <a:rPr lang="en-GB" dirty="0"/>
              <a:t> </a:t>
            </a:r>
            <a:r>
              <a:rPr lang="en-GB" dirty="0" err="1"/>
              <a:t>standardy</a:t>
            </a:r>
            <a:r>
              <a:rPr lang="en-GB" dirty="0"/>
              <a:t> </a:t>
            </a:r>
            <a:r>
              <a:rPr lang="en-GB" dirty="0" err="1"/>
              <a:t>bezpieczeństwa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interoperacyjności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wymagania</a:t>
            </a:r>
            <a:r>
              <a:rPr lang="en-GB" dirty="0"/>
              <a:t> </a:t>
            </a:r>
            <a:r>
              <a:rPr lang="en-GB" dirty="0" err="1"/>
              <a:t>dotyczące</a:t>
            </a:r>
            <a:r>
              <a:rPr lang="en-GB" dirty="0"/>
              <a:t> </a:t>
            </a:r>
            <a:r>
              <a:rPr lang="en-GB" dirty="0" err="1"/>
              <a:t>zabezpieczeń</a:t>
            </a:r>
            <a:r>
              <a:rPr lang="en-GB" dirty="0"/>
              <a:t> w </a:t>
            </a:r>
            <a:r>
              <a:rPr lang="en-GB" dirty="0" err="1"/>
              <a:t>inteligentnych</a:t>
            </a:r>
            <a:r>
              <a:rPr lang="en-GB" dirty="0"/>
              <a:t> </a:t>
            </a:r>
            <a:r>
              <a:rPr lang="en-GB" dirty="0" err="1"/>
              <a:t>licznikach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Regulacje</a:t>
            </a:r>
            <a:r>
              <a:rPr lang="en-GB" dirty="0"/>
              <a:t> </a:t>
            </a:r>
            <a:r>
              <a:rPr lang="en-GB" dirty="0" err="1"/>
              <a:t>dotyczące</a:t>
            </a:r>
            <a:r>
              <a:rPr lang="en-GB" dirty="0"/>
              <a:t> </a:t>
            </a:r>
            <a:r>
              <a:rPr lang="en-GB" dirty="0" err="1"/>
              <a:t>ochrony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IoT (RODO w </a:t>
            </a:r>
            <a:r>
              <a:rPr lang="en-GB" dirty="0" err="1"/>
              <a:t>Europie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Standaryzacja</a:t>
            </a:r>
            <a:r>
              <a:rPr lang="en-GB" dirty="0"/>
              <a:t> </a:t>
            </a:r>
            <a:r>
              <a:rPr lang="en-GB" dirty="0" err="1"/>
              <a:t>protokołów</a:t>
            </a:r>
            <a:r>
              <a:rPr lang="en-GB" dirty="0"/>
              <a:t> </a:t>
            </a:r>
            <a:r>
              <a:rPr lang="en-GB" dirty="0" err="1"/>
              <a:t>komunikacji</a:t>
            </a:r>
            <a:r>
              <a:rPr lang="en-GB" dirty="0"/>
              <a:t> w </a:t>
            </a:r>
            <a:r>
              <a:rPr lang="en-GB" dirty="0" err="1"/>
              <a:t>przemyśle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przepisy</a:t>
            </a:r>
            <a:r>
              <a:rPr lang="en-GB" dirty="0"/>
              <a:t> </a:t>
            </a:r>
            <a:r>
              <a:rPr lang="en-GB" dirty="0" err="1"/>
              <a:t>dotyczące</a:t>
            </a:r>
            <a:r>
              <a:rPr lang="en-GB" dirty="0"/>
              <a:t> </a:t>
            </a:r>
            <a:r>
              <a:rPr lang="en-GB" dirty="0" err="1"/>
              <a:t>monitorowania</a:t>
            </a:r>
            <a:r>
              <a:rPr lang="en-GB" dirty="0"/>
              <a:t> </a:t>
            </a:r>
            <a:r>
              <a:rPr lang="en-GB" dirty="0" err="1"/>
              <a:t>emisji</a:t>
            </a:r>
            <a:r>
              <a:rPr lang="en-GB" dirty="0"/>
              <a:t> </a:t>
            </a:r>
            <a:r>
              <a:rPr lang="en-GB" dirty="0" err="1"/>
              <a:t>metanu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Certyfikaty</a:t>
            </a:r>
            <a:r>
              <a:rPr lang="en-GB" dirty="0"/>
              <a:t> </a:t>
            </a:r>
            <a:r>
              <a:rPr lang="en-GB" dirty="0" err="1"/>
              <a:t>bezpieczeństwa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IoT.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W USA </a:t>
            </a:r>
            <a:r>
              <a:rPr lang="en-GB" dirty="0" err="1"/>
              <a:t>systemy</a:t>
            </a:r>
            <a:r>
              <a:rPr lang="en-GB" dirty="0"/>
              <a:t> IoT w </a:t>
            </a:r>
            <a:r>
              <a:rPr lang="en-GB" dirty="0" err="1"/>
              <a:t>energetyce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regulowane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Federal Energy Regulatory Commission (FERC).</a:t>
            </a:r>
          </a:p>
        </p:txBody>
      </p:sp>
    </p:spTree>
    <p:extLst>
      <p:ext uri="{BB962C8B-B14F-4D97-AF65-F5344CB8AC3E}">
        <p14:creationId xmlns:p14="http://schemas.microsoft.com/office/powerpoint/2010/main" val="260645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2219-4E81-7681-40AD-E2480862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Podsumowanie</a:t>
            </a:r>
            <a:r>
              <a:rPr lang="en-GB" b="1" dirty="0"/>
              <a:t>: </a:t>
            </a:r>
            <a:r>
              <a:rPr lang="en-GB" b="1" dirty="0" err="1"/>
              <a:t>Dlaczego</a:t>
            </a:r>
            <a:r>
              <a:rPr lang="en-GB" b="1" dirty="0"/>
              <a:t> </a:t>
            </a:r>
            <a:r>
              <a:rPr lang="en-GB" b="1" dirty="0" err="1"/>
              <a:t>warto</a:t>
            </a:r>
            <a:r>
              <a:rPr lang="en-GB" b="1" dirty="0"/>
              <a:t> </a:t>
            </a:r>
            <a:r>
              <a:rPr lang="en-GB" b="1" dirty="0" err="1"/>
              <a:t>inwestować</a:t>
            </a:r>
            <a:r>
              <a:rPr lang="en-GB" b="1" dirty="0"/>
              <a:t> w IoT?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23E9E-6E13-4F08-6AC7-45BEAEA4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Automatyzacja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optymalizacja</a:t>
            </a:r>
            <a:r>
              <a:rPr lang="en-GB" dirty="0"/>
              <a:t> </a:t>
            </a:r>
            <a:r>
              <a:rPr lang="en-GB" dirty="0" err="1"/>
              <a:t>procesów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Redukcja</a:t>
            </a:r>
            <a:r>
              <a:rPr lang="en-GB" dirty="0"/>
              <a:t> </a:t>
            </a:r>
            <a:r>
              <a:rPr lang="en-GB" dirty="0" err="1"/>
              <a:t>kosztów</a:t>
            </a:r>
            <a:r>
              <a:rPr lang="en-GB" dirty="0"/>
              <a:t> </a:t>
            </a:r>
            <a:r>
              <a:rPr lang="en-GB" dirty="0" err="1"/>
              <a:t>operacyjnych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oszczędność</a:t>
            </a:r>
            <a:r>
              <a:rPr lang="en-GB" dirty="0"/>
              <a:t> </a:t>
            </a:r>
            <a:r>
              <a:rPr lang="en-GB" dirty="0" err="1"/>
              <a:t>energii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Poprawa</a:t>
            </a:r>
            <a:r>
              <a:rPr lang="en-GB" dirty="0"/>
              <a:t> </a:t>
            </a:r>
            <a:r>
              <a:rPr lang="en-GB" dirty="0" err="1"/>
              <a:t>bezpieczeństwa</a:t>
            </a:r>
            <a:r>
              <a:rPr lang="en-GB" dirty="0"/>
              <a:t> w </a:t>
            </a:r>
            <a:r>
              <a:rPr lang="en-GB" dirty="0" err="1"/>
              <a:t>instalacjach</a:t>
            </a:r>
            <a:r>
              <a:rPr lang="en-GB" dirty="0"/>
              <a:t> </a:t>
            </a:r>
            <a:r>
              <a:rPr lang="en-GB" dirty="0" err="1"/>
              <a:t>gazowych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wspiera</a:t>
            </a:r>
            <a:r>
              <a:rPr lang="en-GB" dirty="0"/>
              <a:t> </a:t>
            </a:r>
            <a:r>
              <a:rPr lang="en-GB" dirty="0" err="1"/>
              <a:t>innowacje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rozwój</a:t>
            </a:r>
            <a:r>
              <a:rPr lang="en-GB" dirty="0"/>
              <a:t> </a:t>
            </a:r>
            <a:r>
              <a:rPr lang="en-GB" dirty="0" err="1"/>
              <a:t>zrównoważony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liczniki</a:t>
            </a:r>
            <a:r>
              <a:rPr lang="en-GB" dirty="0"/>
              <a:t> </a:t>
            </a:r>
            <a:r>
              <a:rPr lang="en-GB" dirty="0" err="1"/>
              <a:t>zmniejszają</a:t>
            </a:r>
            <a:r>
              <a:rPr lang="en-GB" dirty="0"/>
              <a:t> </a:t>
            </a:r>
            <a:r>
              <a:rPr lang="en-GB" dirty="0" err="1"/>
              <a:t>straty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Przewaga</a:t>
            </a:r>
            <a:r>
              <a:rPr lang="en-GB" dirty="0"/>
              <a:t> </a:t>
            </a:r>
            <a:r>
              <a:rPr lang="en-GB" dirty="0" err="1"/>
              <a:t>konkurencyjna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firm </a:t>
            </a:r>
            <a:r>
              <a:rPr lang="en-GB" dirty="0" err="1"/>
              <a:t>wdrażających</a:t>
            </a:r>
            <a:r>
              <a:rPr lang="en-GB" dirty="0"/>
              <a:t> IoT.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IoT jest </a:t>
            </a:r>
            <a:r>
              <a:rPr lang="en-GB" dirty="0" err="1"/>
              <a:t>jednym</a:t>
            </a:r>
            <a:r>
              <a:rPr lang="en-GB" dirty="0"/>
              <a:t> z </a:t>
            </a:r>
            <a:r>
              <a:rPr lang="en-GB" dirty="0" err="1"/>
              <a:t>filarów</a:t>
            </a:r>
            <a:r>
              <a:rPr lang="en-GB" dirty="0"/>
              <a:t> </a:t>
            </a:r>
            <a:r>
              <a:rPr lang="en-GB" dirty="0" err="1"/>
              <a:t>Przemysłu</a:t>
            </a:r>
            <a:r>
              <a:rPr lang="en-GB" dirty="0"/>
              <a:t> 4.0.</a:t>
            </a:r>
          </a:p>
        </p:txBody>
      </p:sp>
    </p:spTree>
    <p:extLst>
      <p:ext uri="{BB962C8B-B14F-4D97-AF65-F5344CB8AC3E}">
        <p14:creationId xmlns:p14="http://schemas.microsoft.com/office/powerpoint/2010/main" val="1940534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3BD1-8810-1971-3D45-33D9B4BE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 utrwalające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BB8F-1FCB-E820-09E0-C555954E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b="1" dirty="0" err="1"/>
              <a:t>Wyjaśnij</a:t>
            </a:r>
            <a:r>
              <a:rPr lang="en-GB" b="1" dirty="0"/>
              <a:t>, </a:t>
            </a:r>
            <a:r>
              <a:rPr lang="en-GB" b="1" dirty="0" err="1"/>
              <a:t>czym</a:t>
            </a:r>
            <a:r>
              <a:rPr lang="en-GB" b="1" dirty="0"/>
              <a:t> </a:t>
            </a:r>
            <a:r>
              <a:rPr lang="en-GB" b="1" dirty="0" err="1"/>
              <a:t>różni</a:t>
            </a:r>
            <a:r>
              <a:rPr lang="en-GB" b="1" dirty="0"/>
              <a:t> </a:t>
            </a:r>
            <a:r>
              <a:rPr lang="en-GB" b="1" dirty="0" err="1"/>
              <a:t>się</a:t>
            </a:r>
            <a:r>
              <a:rPr lang="en-GB" b="1" dirty="0"/>
              <a:t> </a:t>
            </a:r>
            <a:r>
              <a:rPr lang="en-GB" b="1" dirty="0" err="1"/>
              <a:t>protokół</a:t>
            </a:r>
            <a:r>
              <a:rPr lang="en-GB" b="1" dirty="0"/>
              <a:t> MQTT od CoAP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podaj</a:t>
            </a:r>
            <a:r>
              <a:rPr lang="en-GB" b="1" dirty="0"/>
              <a:t> </a:t>
            </a:r>
            <a:r>
              <a:rPr lang="en-GB" b="1" dirty="0" err="1"/>
              <a:t>przykład</a:t>
            </a:r>
            <a:r>
              <a:rPr lang="en-GB" b="1" dirty="0"/>
              <a:t> </a:t>
            </a:r>
            <a:r>
              <a:rPr lang="en-GB" b="1" dirty="0" err="1"/>
              <a:t>zastosowania</a:t>
            </a:r>
            <a:r>
              <a:rPr lang="en-GB" b="1" dirty="0"/>
              <a:t> </a:t>
            </a:r>
            <a:r>
              <a:rPr lang="en-GB" b="1" dirty="0" err="1"/>
              <a:t>każdego</a:t>
            </a:r>
            <a:r>
              <a:rPr lang="en-GB" b="1" dirty="0"/>
              <a:t> z </a:t>
            </a:r>
            <a:r>
              <a:rPr lang="en-GB" b="1" dirty="0" err="1"/>
              <a:t>nich</a:t>
            </a:r>
            <a:r>
              <a:rPr lang="en-GB" b="1" dirty="0"/>
              <a:t> w </a:t>
            </a:r>
            <a:r>
              <a:rPr lang="en-GB" b="1" dirty="0" err="1"/>
              <a:t>branży</a:t>
            </a:r>
            <a:r>
              <a:rPr lang="en-GB" b="1" dirty="0"/>
              <a:t> </a:t>
            </a:r>
            <a:r>
              <a:rPr lang="en-GB" b="1" dirty="0" err="1"/>
              <a:t>gazowej</a:t>
            </a:r>
            <a:r>
              <a:rPr lang="en-GB" b="1" dirty="0"/>
              <a:t>.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Jakie</a:t>
            </a:r>
            <a:r>
              <a:rPr lang="en-GB" b="1" dirty="0"/>
              <a:t> </a:t>
            </a:r>
            <a:r>
              <a:rPr lang="en-GB" b="1" dirty="0" err="1"/>
              <a:t>korzyści</a:t>
            </a:r>
            <a:r>
              <a:rPr lang="en-GB" b="1" dirty="0"/>
              <a:t> </a:t>
            </a:r>
            <a:r>
              <a:rPr lang="en-GB" b="1" dirty="0" err="1"/>
              <a:t>przynosi</a:t>
            </a:r>
            <a:r>
              <a:rPr lang="en-GB" b="1" dirty="0"/>
              <a:t> </a:t>
            </a:r>
            <a:r>
              <a:rPr lang="en-GB" b="1" dirty="0" err="1"/>
              <a:t>zastosowanie</a:t>
            </a:r>
            <a:r>
              <a:rPr lang="en-GB" b="1" dirty="0"/>
              <a:t> </a:t>
            </a:r>
            <a:r>
              <a:rPr lang="en-GB" b="1" dirty="0" err="1"/>
              <a:t>systemów</a:t>
            </a:r>
            <a:r>
              <a:rPr lang="en-GB" b="1" dirty="0"/>
              <a:t> IoT w </a:t>
            </a:r>
            <a:r>
              <a:rPr lang="en-GB" b="1" dirty="0" err="1"/>
              <a:t>monitorowaniu</a:t>
            </a:r>
            <a:r>
              <a:rPr lang="en-GB" b="1" dirty="0"/>
              <a:t> </a:t>
            </a:r>
            <a:r>
              <a:rPr lang="en-GB" b="1" dirty="0" err="1"/>
              <a:t>infrastruktury</a:t>
            </a:r>
            <a:r>
              <a:rPr lang="en-GB" b="1" dirty="0"/>
              <a:t> </a:t>
            </a:r>
            <a:r>
              <a:rPr lang="en-GB" b="1" dirty="0" err="1"/>
              <a:t>gazowej</a:t>
            </a:r>
            <a:r>
              <a:rPr lang="en-GB" b="1" dirty="0"/>
              <a:t>? </a:t>
            </a:r>
            <a:r>
              <a:rPr lang="en-GB" b="1" dirty="0" err="1"/>
              <a:t>Wymień</a:t>
            </a:r>
            <a:r>
              <a:rPr lang="en-GB" b="1" dirty="0"/>
              <a:t> co </a:t>
            </a:r>
            <a:r>
              <a:rPr lang="en-GB" b="1" dirty="0" err="1"/>
              <a:t>najmniej</a:t>
            </a:r>
            <a:r>
              <a:rPr lang="en-GB" b="1" dirty="0"/>
              <a:t> </a:t>
            </a:r>
            <a:r>
              <a:rPr lang="en-GB" b="1" dirty="0" err="1"/>
              <a:t>trzy</a:t>
            </a:r>
            <a:r>
              <a:rPr lang="en-GB" b="1" dirty="0"/>
              <a:t> </a:t>
            </a:r>
            <a:r>
              <a:rPr lang="en-GB" b="1" dirty="0" err="1"/>
              <a:t>konkretne</a:t>
            </a:r>
            <a:r>
              <a:rPr lang="en-GB" b="1" dirty="0"/>
              <a:t> </a:t>
            </a:r>
            <a:r>
              <a:rPr lang="en-GB" b="1" dirty="0" err="1"/>
              <a:t>przykłady</a:t>
            </a:r>
            <a:r>
              <a:rPr lang="en-GB" b="1" dirty="0"/>
              <a:t>.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Dlaczego</a:t>
            </a:r>
            <a:r>
              <a:rPr lang="en-GB" b="1" dirty="0"/>
              <a:t> </a:t>
            </a:r>
            <a:r>
              <a:rPr lang="en-GB" b="1" dirty="0" err="1"/>
              <a:t>bezpieczeństwo</a:t>
            </a:r>
            <a:r>
              <a:rPr lang="en-GB" b="1" dirty="0"/>
              <a:t> w </a:t>
            </a:r>
            <a:r>
              <a:rPr lang="en-GB" b="1" dirty="0" err="1"/>
              <a:t>systemach</a:t>
            </a:r>
            <a:r>
              <a:rPr lang="en-GB" b="1" dirty="0"/>
              <a:t> IoT jest </a:t>
            </a:r>
            <a:r>
              <a:rPr lang="en-GB" b="1" dirty="0" err="1"/>
              <a:t>kluczowe</a:t>
            </a:r>
            <a:r>
              <a:rPr lang="en-GB" b="1" dirty="0"/>
              <a:t>? </a:t>
            </a:r>
            <a:r>
              <a:rPr lang="en-GB" b="1" dirty="0" err="1"/>
              <a:t>Opisz</a:t>
            </a:r>
            <a:r>
              <a:rPr lang="en-GB" b="1" dirty="0"/>
              <a:t> </a:t>
            </a:r>
            <a:r>
              <a:rPr lang="en-GB" b="1" dirty="0" err="1"/>
              <a:t>główne</a:t>
            </a:r>
            <a:r>
              <a:rPr lang="en-GB" b="1" dirty="0"/>
              <a:t> </a:t>
            </a:r>
            <a:r>
              <a:rPr lang="en-GB" b="1" dirty="0" err="1"/>
              <a:t>zagrożenia</a:t>
            </a: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metody</a:t>
            </a:r>
            <a:r>
              <a:rPr lang="en-GB" b="1" dirty="0"/>
              <a:t> </a:t>
            </a:r>
            <a:r>
              <a:rPr lang="en-GB" b="1" dirty="0" err="1"/>
              <a:t>ochrony</a:t>
            </a:r>
            <a:r>
              <a:rPr lang="en-GB" b="1" dirty="0"/>
              <a:t> </a:t>
            </a:r>
            <a:r>
              <a:rPr lang="en-GB" b="1" dirty="0" err="1"/>
              <a:t>danych</a:t>
            </a:r>
            <a:r>
              <a:rPr lang="en-GB" b="1" dirty="0"/>
              <a:t> w </a:t>
            </a:r>
            <a:r>
              <a:rPr lang="en-GB" b="1" dirty="0" err="1"/>
              <a:t>tego</a:t>
            </a:r>
            <a:r>
              <a:rPr lang="en-GB" b="1" dirty="0"/>
              <a:t> </a:t>
            </a:r>
            <a:r>
              <a:rPr lang="en-GB" b="1" dirty="0" err="1"/>
              <a:t>typu</a:t>
            </a:r>
            <a:r>
              <a:rPr lang="en-GB" b="1" dirty="0"/>
              <a:t> </a:t>
            </a:r>
            <a:r>
              <a:rPr lang="en-GB" b="1" dirty="0" err="1"/>
              <a:t>urządzeniach</a:t>
            </a:r>
            <a:r>
              <a:rPr lang="en-GB" b="1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877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9D94-BDD9-CC79-55AE-AB91F18A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48CB-EC09-2054-A3DB-F8A24A65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Szyfrowanie</a:t>
            </a:r>
          </a:p>
          <a:p>
            <a:r>
              <a:rPr lang="pl-PL" dirty="0"/>
              <a:t>Symulacja systemu kolejkowego</a:t>
            </a:r>
          </a:p>
        </p:txBody>
      </p:sp>
    </p:spTree>
    <p:extLst>
      <p:ext uri="{BB962C8B-B14F-4D97-AF65-F5344CB8AC3E}">
        <p14:creationId xmlns:p14="http://schemas.microsoft.com/office/powerpoint/2010/main" val="427478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17CB-91F9-4601-4143-9DD9DD32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Warstwa</a:t>
            </a:r>
            <a:r>
              <a:rPr lang="en-GB" b="1" dirty="0"/>
              <a:t> </a:t>
            </a:r>
            <a:r>
              <a:rPr lang="en-GB" b="1" dirty="0" err="1"/>
              <a:t>komunikacyjna</a:t>
            </a:r>
            <a:r>
              <a:rPr lang="en-GB" b="1" dirty="0"/>
              <a:t>: Jak </a:t>
            </a:r>
            <a:r>
              <a:rPr lang="en-GB" b="1" dirty="0" err="1"/>
              <a:t>dane</a:t>
            </a:r>
            <a:r>
              <a:rPr lang="en-GB" b="1" dirty="0"/>
              <a:t> </a:t>
            </a:r>
            <a:r>
              <a:rPr lang="en-GB" b="1" dirty="0" err="1"/>
              <a:t>przemieszczają</a:t>
            </a:r>
            <a:r>
              <a:rPr lang="en-GB" b="1" dirty="0"/>
              <a:t> </a:t>
            </a:r>
            <a:r>
              <a:rPr lang="en-GB" b="1" dirty="0" err="1"/>
              <a:t>się</a:t>
            </a:r>
            <a:r>
              <a:rPr lang="en-GB" b="1" dirty="0"/>
              <a:t> w IoT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CCD2-64B0-34AF-5230-4FD4B28E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Dane </a:t>
            </a:r>
            <a:r>
              <a:rPr lang="en-GB" dirty="0" err="1"/>
              <a:t>przesyłane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urządzeniami</a:t>
            </a:r>
            <a:r>
              <a:rPr lang="en-GB" dirty="0"/>
              <a:t>, </a:t>
            </a:r>
            <a:r>
              <a:rPr lang="en-GB" dirty="0" err="1"/>
              <a:t>chmurą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użytkownikami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Kluczowe</a:t>
            </a:r>
            <a:r>
              <a:rPr lang="en-GB" dirty="0"/>
              <a:t> </a:t>
            </a:r>
            <a:r>
              <a:rPr lang="en-GB" dirty="0" err="1"/>
              <a:t>protokoły</a:t>
            </a:r>
            <a:r>
              <a:rPr lang="en-GB" dirty="0"/>
              <a:t>: MQTT, CoAP, HTTP, </a:t>
            </a:r>
            <a:r>
              <a:rPr lang="en-GB" dirty="0" err="1"/>
              <a:t>LoRaWAN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Komunikacja</a:t>
            </a:r>
            <a:r>
              <a:rPr lang="en-GB" dirty="0"/>
              <a:t> </a:t>
            </a:r>
            <a:r>
              <a:rPr lang="en-GB" dirty="0" err="1"/>
              <a:t>odbywa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przewodowo</a:t>
            </a:r>
            <a:r>
              <a:rPr lang="en-GB" dirty="0"/>
              <a:t> (Ethernet)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bezprzewodowo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Wyzwanie</a:t>
            </a:r>
            <a:r>
              <a:rPr lang="en-GB" dirty="0"/>
              <a:t>: </a:t>
            </a:r>
            <a:r>
              <a:rPr lang="en-GB" dirty="0" err="1"/>
              <a:t>optymalizacja</a:t>
            </a:r>
            <a:r>
              <a:rPr lang="en-GB" dirty="0"/>
              <a:t> </a:t>
            </a:r>
            <a:r>
              <a:rPr lang="en-GB" dirty="0" err="1"/>
              <a:t>zużycia</a:t>
            </a:r>
            <a:r>
              <a:rPr lang="en-GB" dirty="0"/>
              <a:t> </a:t>
            </a:r>
            <a:r>
              <a:rPr lang="en-GB" dirty="0" err="1"/>
              <a:t>energii</a:t>
            </a:r>
            <a:r>
              <a:rPr lang="en-GB" dirty="0"/>
              <a:t> w </a:t>
            </a:r>
            <a:r>
              <a:rPr lang="en-GB" dirty="0" err="1"/>
              <a:t>transmisji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LoRaWAN</a:t>
            </a:r>
            <a:r>
              <a:rPr lang="en-GB" dirty="0"/>
              <a:t> w </a:t>
            </a:r>
            <a:r>
              <a:rPr lang="en-GB" dirty="0" err="1"/>
              <a:t>monitorowaniu</a:t>
            </a:r>
            <a:r>
              <a:rPr lang="en-GB" dirty="0"/>
              <a:t> </a:t>
            </a:r>
            <a:r>
              <a:rPr lang="en-GB" dirty="0" err="1"/>
              <a:t>gazociągów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Sieci</a:t>
            </a:r>
            <a:r>
              <a:rPr lang="en-GB" dirty="0"/>
              <a:t> mesh: </a:t>
            </a:r>
            <a:r>
              <a:rPr lang="en-GB" dirty="0" err="1"/>
              <a:t>urządzenia</a:t>
            </a:r>
            <a:r>
              <a:rPr lang="en-GB" dirty="0"/>
              <a:t> </a:t>
            </a:r>
            <a:r>
              <a:rPr lang="en-GB" dirty="0" err="1"/>
              <a:t>działają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przekaźniki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Bezpieczeństwo</a:t>
            </a:r>
            <a:r>
              <a:rPr lang="en-GB" dirty="0"/>
              <a:t>: </a:t>
            </a:r>
            <a:r>
              <a:rPr lang="en-GB" dirty="0" err="1"/>
              <a:t>szyfrowanie</a:t>
            </a:r>
            <a:r>
              <a:rPr lang="en-GB" dirty="0"/>
              <a:t> SSL/TLS, </a:t>
            </a:r>
            <a:r>
              <a:rPr lang="en-GB" dirty="0" err="1"/>
              <a:t>ochrona</a:t>
            </a:r>
            <a:r>
              <a:rPr lang="en-GB" dirty="0"/>
              <a:t> </a:t>
            </a:r>
            <a:r>
              <a:rPr lang="en-GB" dirty="0" err="1"/>
              <a:t>przed</a:t>
            </a:r>
            <a:r>
              <a:rPr lang="en-GB" dirty="0"/>
              <a:t> </a:t>
            </a:r>
            <a:r>
              <a:rPr lang="en-GB" dirty="0" err="1"/>
              <a:t>podsłuchami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"</a:t>
            </a:r>
            <a:r>
              <a:rPr lang="en-GB" dirty="0" err="1"/>
              <a:t>mówi</a:t>
            </a:r>
            <a:r>
              <a:rPr lang="en-GB" dirty="0"/>
              <a:t>" w </a:t>
            </a:r>
            <a:r>
              <a:rPr lang="en-GB" dirty="0" err="1"/>
              <a:t>języku</a:t>
            </a:r>
            <a:r>
              <a:rPr lang="en-GB" dirty="0"/>
              <a:t> </a:t>
            </a:r>
            <a:r>
              <a:rPr lang="en-GB" dirty="0" err="1"/>
              <a:t>protokołów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86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25E9-FF02-445F-73A2-CBFF7EE5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Warstwa</a:t>
            </a:r>
            <a:r>
              <a:rPr lang="en-GB" b="1" dirty="0"/>
              <a:t> </a:t>
            </a:r>
            <a:r>
              <a:rPr lang="en-GB" b="1" dirty="0" err="1"/>
              <a:t>aplikacyjna</a:t>
            </a:r>
            <a:r>
              <a:rPr lang="en-GB" b="1" dirty="0"/>
              <a:t>: </a:t>
            </a:r>
            <a:r>
              <a:rPr lang="en-GB" b="1" dirty="0" err="1"/>
              <a:t>Przetwarzanie</a:t>
            </a: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analiza</a:t>
            </a:r>
            <a:r>
              <a:rPr lang="en-GB" b="1" dirty="0"/>
              <a:t> </a:t>
            </a:r>
            <a:r>
              <a:rPr lang="en-GB" b="1" dirty="0" err="1"/>
              <a:t>danych</a:t>
            </a:r>
            <a:r>
              <a:rPr lang="en-GB" b="1" dirty="0"/>
              <a:t> IoT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9F38-6E46-B9EE-04A6-3D6262EB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Dane </a:t>
            </a:r>
            <a:r>
              <a:rPr lang="en-GB" dirty="0" err="1"/>
              <a:t>przetwarzane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urządzeniu</a:t>
            </a:r>
            <a:r>
              <a:rPr lang="en-GB" dirty="0"/>
              <a:t> (edge computing).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wykrytych</a:t>
            </a:r>
            <a:r>
              <a:rPr lang="en-GB" dirty="0"/>
              <a:t> </a:t>
            </a:r>
            <a:r>
              <a:rPr lang="en-GB" dirty="0" err="1"/>
              <a:t>wycieków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Wizualizacja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dashboardach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użytkownika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Integracja</a:t>
            </a:r>
            <a:r>
              <a:rPr lang="en-GB" dirty="0"/>
              <a:t> z </a:t>
            </a:r>
            <a:r>
              <a:rPr lang="en-GB" dirty="0" err="1"/>
              <a:t>systemami</a:t>
            </a:r>
            <a:r>
              <a:rPr lang="en-GB" dirty="0"/>
              <a:t> AI </a:t>
            </a:r>
            <a:r>
              <a:rPr lang="en-GB" dirty="0" err="1"/>
              <a:t>i</a:t>
            </a:r>
            <a:r>
              <a:rPr lang="en-GB" dirty="0"/>
              <a:t> Big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Wyzwania</a:t>
            </a:r>
            <a:r>
              <a:rPr lang="en-GB" dirty="0"/>
              <a:t>: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dużych</a:t>
            </a:r>
            <a:r>
              <a:rPr lang="en-GB" dirty="0"/>
              <a:t> </a:t>
            </a:r>
            <a:r>
              <a:rPr lang="en-GB" dirty="0" err="1"/>
              <a:t>ilości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systemy</a:t>
            </a:r>
            <a:r>
              <a:rPr lang="en-GB" dirty="0"/>
              <a:t> </a:t>
            </a:r>
            <a:r>
              <a:rPr lang="en-GB" dirty="0" err="1"/>
              <a:t>predykcyjne</a:t>
            </a:r>
            <a:r>
              <a:rPr lang="en-GB" dirty="0"/>
              <a:t> w </a:t>
            </a:r>
            <a:r>
              <a:rPr lang="en-GB" dirty="0" err="1"/>
              <a:t>utrzymaniu</a:t>
            </a:r>
            <a:r>
              <a:rPr lang="en-GB" dirty="0"/>
              <a:t> </a:t>
            </a:r>
            <a:r>
              <a:rPr lang="en-GB" dirty="0" err="1"/>
              <a:t>rurociągów</a:t>
            </a:r>
            <a:r>
              <a:rPr lang="en-GB" dirty="0"/>
              <a:t> </a:t>
            </a:r>
            <a:r>
              <a:rPr lang="en-GB" dirty="0" err="1"/>
              <a:t>gazowych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Dane </a:t>
            </a:r>
            <a:r>
              <a:rPr lang="en-GB" dirty="0" err="1"/>
              <a:t>aplikacyjne</a:t>
            </a:r>
            <a:r>
              <a:rPr lang="en-GB" dirty="0"/>
              <a:t> </a:t>
            </a:r>
            <a:r>
              <a:rPr lang="en-GB" dirty="0" err="1"/>
              <a:t>umożliwiają</a:t>
            </a:r>
            <a:r>
              <a:rPr lang="en-GB" dirty="0"/>
              <a:t> </a:t>
            </a:r>
            <a:r>
              <a:rPr lang="en-GB" dirty="0" err="1"/>
              <a:t>podejmowanie</a:t>
            </a:r>
            <a:r>
              <a:rPr lang="en-GB" dirty="0"/>
              <a:t> </a:t>
            </a:r>
            <a:r>
              <a:rPr lang="en-GB" dirty="0" err="1"/>
              <a:t>decyzji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IoT </a:t>
            </a:r>
            <a:r>
              <a:rPr lang="en-GB" dirty="0" err="1"/>
              <a:t>pomaga</a:t>
            </a:r>
            <a:r>
              <a:rPr lang="en-GB" dirty="0"/>
              <a:t> </a:t>
            </a:r>
            <a:r>
              <a:rPr lang="en-GB" dirty="0" err="1"/>
              <a:t>oszczędzać</a:t>
            </a:r>
            <a:r>
              <a:rPr lang="en-GB" dirty="0"/>
              <a:t> </a:t>
            </a:r>
            <a:r>
              <a:rPr lang="en-GB" dirty="0" err="1"/>
              <a:t>energię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redukować</a:t>
            </a:r>
            <a:r>
              <a:rPr lang="en-GB" dirty="0"/>
              <a:t> </a:t>
            </a:r>
            <a:r>
              <a:rPr lang="en-GB" dirty="0" err="1"/>
              <a:t>straty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19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6297-5EF2-1546-B8DF-AF4FD86A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Dlaczego</a:t>
            </a:r>
            <a:r>
              <a:rPr lang="en-GB" b="1" dirty="0"/>
              <a:t> IoT jest </a:t>
            </a:r>
            <a:r>
              <a:rPr lang="en-GB" b="1" dirty="0" err="1"/>
              <a:t>rewolucją</a:t>
            </a:r>
            <a:r>
              <a:rPr lang="en-GB" b="1" dirty="0"/>
              <a:t> </a:t>
            </a:r>
            <a:r>
              <a:rPr lang="en-GB" b="1" dirty="0" err="1"/>
              <a:t>technologii</a:t>
            </a:r>
            <a:r>
              <a:rPr lang="en-GB" b="1" dirty="0"/>
              <a:t>?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0764-6804-1692-3165-2F3CE09C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Automatyzacja</a:t>
            </a:r>
            <a:r>
              <a:rPr lang="en-GB" dirty="0"/>
              <a:t> </a:t>
            </a:r>
            <a:r>
              <a:rPr lang="en-GB" dirty="0" err="1"/>
              <a:t>codziennych</a:t>
            </a:r>
            <a:r>
              <a:rPr lang="en-GB" dirty="0"/>
              <a:t> </a:t>
            </a:r>
            <a:r>
              <a:rPr lang="en-GB" dirty="0" err="1"/>
              <a:t>zadań</a:t>
            </a:r>
            <a:r>
              <a:rPr lang="en-GB" dirty="0"/>
              <a:t>: od </a:t>
            </a:r>
            <a:r>
              <a:rPr lang="en-GB" dirty="0" err="1"/>
              <a:t>inteligentnych</a:t>
            </a:r>
            <a:r>
              <a:rPr lang="en-GB" dirty="0"/>
              <a:t> </a:t>
            </a:r>
            <a:r>
              <a:rPr lang="en-GB" dirty="0" err="1"/>
              <a:t>domów</a:t>
            </a:r>
            <a:r>
              <a:rPr lang="en-GB" dirty="0"/>
              <a:t> po </a:t>
            </a:r>
            <a:r>
              <a:rPr lang="en-GB" dirty="0" err="1"/>
              <a:t>przemysł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Obniżenie</a:t>
            </a:r>
            <a:r>
              <a:rPr lang="en-GB" dirty="0"/>
              <a:t> </a:t>
            </a:r>
            <a:r>
              <a:rPr lang="en-GB" dirty="0" err="1"/>
              <a:t>kosztów</a:t>
            </a:r>
            <a:r>
              <a:rPr lang="en-GB" dirty="0"/>
              <a:t> </a:t>
            </a:r>
            <a:r>
              <a:rPr lang="en-GB" dirty="0" err="1"/>
              <a:t>operacyjnych</a:t>
            </a:r>
            <a:r>
              <a:rPr lang="en-GB" dirty="0"/>
              <a:t> w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branżach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Poprawa</a:t>
            </a:r>
            <a:r>
              <a:rPr lang="en-GB" dirty="0"/>
              <a:t> </a:t>
            </a:r>
            <a:r>
              <a:rPr lang="en-GB" dirty="0" err="1"/>
              <a:t>jakości</a:t>
            </a:r>
            <a:r>
              <a:rPr lang="en-GB" dirty="0"/>
              <a:t> </a:t>
            </a:r>
            <a:r>
              <a:rPr lang="en-GB" dirty="0" err="1"/>
              <a:t>życia</a:t>
            </a:r>
            <a:r>
              <a:rPr lang="en-GB" dirty="0"/>
              <a:t> (</a:t>
            </a:r>
            <a:r>
              <a:rPr lang="en-GB" dirty="0" err="1"/>
              <a:t>medycyna</a:t>
            </a:r>
            <a:r>
              <a:rPr lang="en-GB" dirty="0"/>
              <a:t>, transport).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Zmniejszenie</a:t>
            </a:r>
            <a:r>
              <a:rPr lang="en-GB" dirty="0"/>
              <a:t> </a:t>
            </a:r>
            <a:r>
              <a:rPr lang="en-GB" dirty="0" err="1"/>
              <a:t>zużycia</a:t>
            </a:r>
            <a:r>
              <a:rPr lang="en-GB" dirty="0"/>
              <a:t> </a:t>
            </a:r>
            <a:r>
              <a:rPr lang="en-GB" dirty="0" err="1"/>
              <a:t>energii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zanieczyszczeń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wspiera</a:t>
            </a:r>
            <a:r>
              <a:rPr lang="en-GB" dirty="0"/>
              <a:t> </a:t>
            </a:r>
            <a:r>
              <a:rPr lang="en-GB" dirty="0" err="1"/>
              <a:t>podejmowanie</a:t>
            </a:r>
            <a:r>
              <a:rPr lang="en-GB" dirty="0"/>
              <a:t> </a:t>
            </a:r>
            <a:r>
              <a:rPr lang="en-GB" dirty="0" err="1"/>
              <a:t>decyzji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Integracja</a:t>
            </a:r>
            <a:r>
              <a:rPr lang="en-GB" dirty="0"/>
              <a:t> z AI </a:t>
            </a:r>
            <a:r>
              <a:rPr lang="en-GB" dirty="0" err="1"/>
              <a:t>umożliwia</a:t>
            </a:r>
            <a:r>
              <a:rPr lang="en-GB" dirty="0"/>
              <a:t> </a:t>
            </a:r>
            <a:r>
              <a:rPr lang="en-GB" dirty="0" err="1"/>
              <a:t>autonomiczne</a:t>
            </a:r>
            <a:r>
              <a:rPr lang="en-GB" dirty="0"/>
              <a:t> </a:t>
            </a:r>
            <a:r>
              <a:rPr lang="en-GB" dirty="0" err="1"/>
              <a:t>systemy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Wzrost</a:t>
            </a:r>
            <a:r>
              <a:rPr lang="en-GB" dirty="0"/>
              <a:t> </a:t>
            </a:r>
            <a:r>
              <a:rPr lang="en-GB" dirty="0" err="1"/>
              <a:t>rynku</a:t>
            </a:r>
            <a:r>
              <a:rPr lang="en-GB" dirty="0"/>
              <a:t> IoT: 10% </a:t>
            </a:r>
            <a:r>
              <a:rPr lang="en-GB" dirty="0" err="1"/>
              <a:t>rocznie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systemy</a:t>
            </a:r>
            <a:r>
              <a:rPr lang="en-GB" dirty="0"/>
              <a:t> </a:t>
            </a:r>
            <a:r>
              <a:rPr lang="en-GB" dirty="0" err="1"/>
              <a:t>monitorujące</a:t>
            </a:r>
            <a:r>
              <a:rPr lang="en-GB" dirty="0"/>
              <a:t> </a:t>
            </a:r>
            <a:r>
              <a:rPr lang="en-GB" dirty="0" err="1"/>
              <a:t>jakość</a:t>
            </a:r>
            <a:r>
              <a:rPr lang="en-GB" dirty="0"/>
              <a:t> </a:t>
            </a:r>
            <a:r>
              <a:rPr lang="en-GB" dirty="0" err="1"/>
              <a:t>powietrza</a:t>
            </a:r>
            <a:r>
              <a:rPr lang="en-GB" dirty="0"/>
              <a:t> w </a:t>
            </a:r>
            <a:r>
              <a:rPr lang="en-GB" dirty="0" err="1"/>
              <a:t>miastach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629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2218-FD72-C2FC-AECF-7B85E5E9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IoT w </a:t>
            </a:r>
            <a:r>
              <a:rPr lang="en-GB" b="1" dirty="0" err="1"/>
              <a:t>liczbach</a:t>
            </a:r>
            <a:r>
              <a:rPr lang="en-GB" b="1" dirty="0"/>
              <a:t>: </a:t>
            </a:r>
            <a:r>
              <a:rPr lang="en-GB" b="1" dirty="0" err="1"/>
              <a:t>Statystyki</a:t>
            </a: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prognozy</a:t>
            </a:r>
            <a:r>
              <a:rPr lang="en-GB" b="1" dirty="0"/>
              <a:t> </a:t>
            </a:r>
            <a:r>
              <a:rPr lang="en-GB" b="1" dirty="0" err="1"/>
              <a:t>rozwoju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D6F-43A6-5713-261E-09B1CEC6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Liczba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IoT w 2023: </a:t>
            </a:r>
            <a:r>
              <a:rPr lang="en-GB" dirty="0" err="1"/>
              <a:t>ponad</a:t>
            </a:r>
            <a:r>
              <a:rPr lang="en-GB" dirty="0"/>
              <a:t> 35 </a:t>
            </a:r>
            <a:r>
              <a:rPr lang="en-GB" dirty="0" err="1"/>
              <a:t>miliardów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Do 2025: 75 </a:t>
            </a:r>
            <a:r>
              <a:rPr lang="en-GB" dirty="0" err="1"/>
              <a:t>miliardów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IoT.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Główne</a:t>
            </a:r>
            <a:r>
              <a:rPr lang="en-GB" dirty="0"/>
              <a:t> </a:t>
            </a:r>
            <a:r>
              <a:rPr lang="en-GB" dirty="0" err="1"/>
              <a:t>sektory</a:t>
            </a:r>
            <a:r>
              <a:rPr lang="en-GB" dirty="0"/>
              <a:t>: </a:t>
            </a:r>
            <a:r>
              <a:rPr lang="en-GB" dirty="0" err="1"/>
              <a:t>przemysł</a:t>
            </a:r>
            <a:r>
              <a:rPr lang="en-GB" dirty="0"/>
              <a:t> (26%), </a:t>
            </a:r>
            <a:r>
              <a:rPr lang="en-GB" dirty="0" err="1"/>
              <a:t>miasta</a:t>
            </a:r>
            <a:r>
              <a:rPr lang="en-GB" dirty="0"/>
              <a:t> (24%), </a:t>
            </a:r>
            <a:r>
              <a:rPr lang="en-GB" dirty="0" err="1"/>
              <a:t>domy</a:t>
            </a:r>
            <a:r>
              <a:rPr lang="en-GB" dirty="0"/>
              <a:t> (22%).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Globalne</a:t>
            </a:r>
            <a:r>
              <a:rPr lang="en-GB" dirty="0"/>
              <a:t> </a:t>
            </a:r>
            <a:r>
              <a:rPr lang="en-GB" dirty="0" err="1"/>
              <a:t>wydatki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IoT: 1 </a:t>
            </a:r>
            <a:r>
              <a:rPr lang="en-GB" dirty="0" err="1"/>
              <a:t>bilion</a:t>
            </a:r>
            <a:r>
              <a:rPr lang="en-GB" dirty="0"/>
              <a:t> </a:t>
            </a:r>
            <a:r>
              <a:rPr lang="en-GB" dirty="0" err="1"/>
              <a:t>dolarów</a:t>
            </a:r>
            <a:r>
              <a:rPr lang="en-GB" dirty="0"/>
              <a:t> do 2025.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Największy</a:t>
            </a:r>
            <a:r>
              <a:rPr lang="en-GB" dirty="0"/>
              <a:t> </a:t>
            </a:r>
            <a:r>
              <a:rPr lang="en-GB" dirty="0" err="1"/>
              <a:t>rynek</a:t>
            </a:r>
            <a:r>
              <a:rPr lang="en-GB" dirty="0"/>
              <a:t> IoT: USA, </a:t>
            </a:r>
            <a:r>
              <a:rPr lang="en-GB" dirty="0" err="1"/>
              <a:t>Chiny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Europa.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oszczędza</a:t>
            </a:r>
            <a:r>
              <a:rPr lang="en-GB" dirty="0"/>
              <a:t> </a:t>
            </a:r>
            <a:r>
              <a:rPr lang="en-GB" dirty="0" err="1"/>
              <a:t>średnio</a:t>
            </a:r>
            <a:r>
              <a:rPr lang="en-GB" dirty="0"/>
              <a:t> 20% </a:t>
            </a:r>
            <a:r>
              <a:rPr lang="en-GB" dirty="0" err="1"/>
              <a:t>kosztów</a:t>
            </a:r>
            <a:r>
              <a:rPr lang="en-GB" dirty="0"/>
              <a:t> </a:t>
            </a:r>
            <a:r>
              <a:rPr lang="en-GB" dirty="0" err="1"/>
              <a:t>operacyjnych</a:t>
            </a:r>
            <a:r>
              <a:rPr lang="en-GB" dirty="0"/>
              <a:t> w </a:t>
            </a:r>
            <a:r>
              <a:rPr lang="en-GB" dirty="0" err="1"/>
              <a:t>przemyśle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Wzrost</a:t>
            </a:r>
            <a:r>
              <a:rPr lang="en-GB" dirty="0"/>
              <a:t> </a:t>
            </a:r>
            <a:r>
              <a:rPr lang="en-GB" dirty="0" err="1"/>
              <a:t>zainteresowania</a:t>
            </a:r>
            <a:r>
              <a:rPr lang="en-GB" dirty="0"/>
              <a:t> IoT w </a:t>
            </a:r>
            <a:r>
              <a:rPr lang="en-GB" dirty="0" err="1"/>
              <a:t>gazownictwie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energetyce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automatyzacja</a:t>
            </a:r>
            <a:r>
              <a:rPr lang="en-GB" dirty="0"/>
              <a:t> </a:t>
            </a:r>
            <a:r>
              <a:rPr lang="en-GB" dirty="0" err="1"/>
              <a:t>zarządzania</a:t>
            </a:r>
            <a:r>
              <a:rPr lang="en-GB" dirty="0"/>
              <a:t> </a:t>
            </a:r>
            <a:r>
              <a:rPr lang="en-GB" dirty="0" err="1"/>
              <a:t>gazociągami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5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3488-3CF7-2DAA-11D7-B4098FC9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Przykład</a:t>
            </a:r>
            <a:r>
              <a:rPr lang="en-GB" b="1" dirty="0"/>
              <a:t>: </a:t>
            </a:r>
            <a:r>
              <a:rPr lang="en-GB" b="1" dirty="0" err="1"/>
              <a:t>Inteligentne</a:t>
            </a:r>
            <a:r>
              <a:rPr lang="en-GB" b="1" dirty="0"/>
              <a:t> </a:t>
            </a:r>
            <a:r>
              <a:rPr lang="en-GB" b="1" dirty="0" err="1"/>
              <a:t>liczniki</a:t>
            </a:r>
            <a:r>
              <a:rPr lang="en-GB" b="1" dirty="0"/>
              <a:t> </a:t>
            </a:r>
            <a:r>
              <a:rPr lang="en-GB" b="1" dirty="0" err="1"/>
              <a:t>gazu</a:t>
            </a:r>
            <a:r>
              <a:rPr lang="en-GB" b="1" dirty="0"/>
              <a:t> w </a:t>
            </a:r>
            <a:r>
              <a:rPr lang="en-GB" b="1" dirty="0" err="1"/>
              <a:t>praktyce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B27A-1A32-E82A-BEF4-9644ADB25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Zdalny</a:t>
            </a:r>
            <a:r>
              <a:rPr lang="en-GB" dirty="0"/>
              <a:t> </a:t>
            </a:r>
            <a:r>
              <a:rPr lang="en-GB" dirty="0" err="1"/>
              <a:t>odczyt</a:t>
            </a:r>
            <a:r>
              <a:rPr lang="en-GB" dirty="0"/>
              <a:t> </a:t>
            </a:r>
            <a:r>
              <a:rPr lang="en-GB" dirty="0" err="1"/>
              <a:t>zużycia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bez </a:t>
            </a:r>
            <a:r>
              <a:rPr lang="en-GB" dirty="0" err="1"/>
              <a:t>wizyt</a:t>
            </a:r>
            <a:r>
              <a:rPr lang="en-GB" dirty="0"/>
              <a:t> </a:t>
            </a:r>
            <a:r>
              <a:rPr lang="en-GB" dirty="0" err="1"/>
              <a:t>techników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Monitorowanie</a:t>
            </a:r>
            <a:r>
              <a:rPr lang="en-GB" dirty="0"/>
              <a:t> </a:t>
            </a:r>
            <a:r>
              <a:rPr lang="en-GB" dirty="0" err="1"/>
              <a:t>anomalii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wycieków</a:t>
            </a:r>
            <a:r>
              <a:rPr lang="en-GB" dirty="0"/>
              <a:t> w </a:t>
            </a:r>
            <a:r>
              <a:rPr lang="en-GB" dirty="0" err="1"/>
              <a:t>czasie</a:t>
            </a:r>
            <a:r>
              <a:rPr lang="en-GB" dirty="0"/>
              <a:t> </a:t>
            </a:r>
            <a:r>
              <a:rPr lang="en-GB" dirty="0" err="1"/>
              <a:t>rzeczywistym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Przesyłanie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do </a:t>
            </a:r>
            <a:r>
              <a:rPr lang="en-GB" dirty="0" err="1"/>
              <a:t>systemów</a:t>
            </a:r>
            <a:r>
              <a:rPr lang="en-GB" dirty="0"/>
              <a:t> </a:t>
            </a:r>
            <a:r>
              <a:rPr lang="en-GB" dirty="0" err="1"/>
              <a:t>billingowych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Zwiększenie</a:t>
            </a:r>
            <a:r>
              <a:rPr lang="en-GB" dirty="0"/>
              <a:t> </a:t>
            </a:r>
            <a:r>
              <a:rPr lang="en-GB" dirty="0" err="1"/>
              <a:t>efektywności</a:t>
            </a:r>
            <a:r>
              <a:rPr lang="en-GB" dirty="0"/>
              <a:t> </a:t>
            </a:r>
            <a:r>
              <a:rPr lang="en-GB" dirty="0" err="1"/>
              <a:t>energetycznej</a:t>
            </a:r>
            <a:r>
              <a:rPr lang="en-GB" dirty="0"/>
              <a:t> </a:t>
            </a:r>
            <a:r>
              <a:rPr lang="en-GB" dirty="0" err="1"/>
              <a:t>gospodarstw</a:t>
            </a:r>
            <a:r>
              <a:rPr lang="en-GB" dirty="0"/>
              <a:t> </a:t>
            </a:r>
            <a:r>
              <a:rPr lang="en-GB" dirty="0" err="1"/>
              <a:t>domowych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Polska – </a:t>
            </a:r>
            <a:r>
              <a:rPr lang="en-GB" dirty="0" err="1"/>
              <a:t>wprowadzenie</a:t>
            </a:r>
            <a:r>
              <a:rPr lang="en-GB" dirty="0"/>
              <a:t> </a:t>
            </a:r>
            <a:r>
              <a:rPr lang="en-GB" dirty="0" err="1"/>
              <a:t>inteligentnych</a:t>
            </a:r>
            <a:r>
              <a:rPr lang="en-GB" dirty="0"/>
              <a:t> </a:t>
            </a:r>
            <a:r>
              <a:rPr lang="en-GB" dirty="0" err="1"/>
              <a:t>liczników</a:t>
            </a:r>
            <a:r>
              <a:rPr lang="en-GB" dirty="0"/>
              <a:t> do 2030.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Automatyczne</a:t>
            </a:r>
            <a:r>
              <a:rPr lang="en-GB" dirty="0"/>
              <a:t> </a:t>
            </a:r>
            <a:r>
              <a:rPr lang="en-GB" dirty="0" err="1"/>
              <a:t>powiadamianie</a:t>
            </a:r>
            <a:r>
              <a:rPr lang="en-GB" dirty="0"/>
              <a:t> o </a:t>
            </a:r>
            <a:r>
              <a:rPr lang="en-GB" dirty="0" err="1"/>
              <a:t>awariach</a:t>
            </a:r>
            <a:r>
              <a:rPr lang="en-GB" dirty="0"/>
              <a:t> </a:t>
            </a:r>
            <a:r>
              <a:rPr lang="en-GB" dirty="0" err="1"/>
              <a:t>gazowych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Ciekawostka</a:t>
            </a:r>
            <a:r>
              <a:rPr lang="en-GB" dirty="0"/>
              <a:t>: </a:t>
            </a:r>
            <a:r>
              <a:rPr lang="en-GB" dirty="0" err="1"/>
              <a:t>Liczniki</a:t>
            </a:r>
            <a:r>
              <a:rPr lang="en-GB" dirty="0"/>
              <a:t> IoT </a:t>
            </a:r>
            <a:r>
              <a:rPr lang="en-GB" dirty="0" err="1"/>
              <a:t>pomagają</a:t>
            </a:r>
            <a:r>
              <a:rPr lang="en-GB" dirty="0"/>
              <a:t> </a:t>
            </a:r>
            <a:r>
              <a:rPr lang="en-GB" dirty="0" err="1"/>
              <a:t>oszczędzać</a:t>
            </a:r>
            <a:r>
              <a:rPr lang="en-GB" dirty="0"/>
              <a:t> gaz.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Wykorzystanie</a:t>
            </a:r>
            <a:r>
              <a:rPr lang="en-GB" dirty="0"/>
              <a:t>: </a:t>
            </a:r>
            <a:r>
              <a:rPr lang="en-GB" dirty="0" err="1"/>
              <a:t>miejskie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 </a:t>
            </a:r>
            <a:r>
              <a:rPr lang="en-GB" dirty="0" err="1"/>
              <a:t>gazowe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przemysłowe</a:t>
            </a:r>
            <a:r>
              <a:rPr lang="en-GB" dirty="0"/>
              <a:t> </a:t>
            </a:r>
            <a:r>
              <a:rPr lang="en-GB" dirty="0" err="1"/>
              <a:t>instalacje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52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6276-7542-E6A1-F4DE-B4F11633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Historia IoT: Od </a:t>
            </a:r>
            <a:r>
              <a:rPr lang="en-GB" b="1" dirty="0" err="1"/>
              <a:t>ekspresu</a:t>
            </a:r>
            <a:r>
              <a:rPr lang="en-GB" b="1" dirty="0"/>
              <a:t> do </a:t>
            </a:r>
            <a:r>
              <a:rPr lang="en-GB" b="1" dirty="0" err="1"/>
              <a:t>kawy</a:t>
            </a:r>
            <a:r>
              <a:rPr lang="en-GB" b="1" dirty="0"/>
              <a:t> do </a:t>
            </a:r>
            <a:r>
              <a:rPr lang="en-GB" b="1" dirty="0" err="1"/>
              <a:t>inteligentnych</a:t>
            </a:r>
            <a:r>
              <a:rPr lang="en-GB" b="1" dirty="0"/>
              <a:t> </a:t>
            </a:r>
            <a:r>
              <a:rPr lang="en-GB" b="1" dirty="0" err="1"/>
              <a:t>miast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2459-AC9E-62D2-71E2-69710FC4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1982: </a:t>
            </a:r>
            <a:r>
              <a:rPr lang="en-GB" dirty="0" err="1"/>
              <a:t>pierwszy</a:t>
            </a:r>
            <a:r>
              <a:rPr lang="en-GB" dirty="0"/>
              <a:t> "</a:t>
            </a:r>
            <a:r>
              <a:rPr lang="en-GB" dirty="0" err="1"/>
              <a:t>inteligentny</a:t>
            </a:r>
            <a:r>
              <a:rPr lang="en-GB" dirty="0"/>
              <a:t>" </a:t>
            </a:r>
            <a:r>
              <a:rPr lang="en-GB" dirty="0" err="1"/>
              <a:t>ekspres</a:t>
            </a:r>
            <a:r>
              <a:rPr lang="en-GB" dirty="0"/>
              <a:t> do </a:t>
            </a:r>
            <a:r>
              <a:rPr lang="en-GB" dirty="0" err="1"/>
              <a:t>kawy</a:t>
            </a:r>
            <a:r>
              <a:rPr lang="en-GB" dirty="0"/>
              <a:t> w Cambridge.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1999: Kevin Ashton </a:t>
            </a:r>
            <a:r>
              <a:rPr lang="en-GB" dirty="0" err="1"/>
              <a:t>używa</a:t>
            </a:r>
            <a:r>
              <a:rPr lang="en-GB" dirty="0"/>
              <a:t> </a:t>
            </a:r>
            <a:r>
              <a:rPr lang="en-GB" dirty="0" err="1"/>
              <a:t>terminu</a:t>
            </a:r>
            <a:r>
              <a:rPr lang="en-GB" dirty="0"/>
              <a:t> IoT </a:t>
            </a:r>
            <a:r>
              <a:rPr lang="en-GB" dirty="0" err="1"/>
              <a:t>podczas</a:t>
            </a:r>
            <a:r>
              <a:rPr lang="en-GB" dirty="0"/>
              <a:t> </a:t>
            </a:r>
            <a:r>
              <a:rPr lang="en-GB" dirty="0" err="1"/>
              <a:t>pracy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RFID.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2010: </a:t>
            </a:r>
            <a:r>
              <a:rPr lang="en-GB" dirty="0" err="1"/>
              <a:t>Rozwój</a:t>
            </a:r>
            <a:r>
              <a:rPr lang="en-GB" dirty="0"/>
              <a:t> smart home (Nest, </a:t>
            </a:r>
            <a:r>
              <a:rPr lang="en-GB" dirty="0" err="1"/>
              <a:t>inteligentne</a:t>
            </a:r>
            <a:r>
              <a:rPr lang="en-GB" dirty="0"/>
              <a:t> </a:t>
            </a:r>
            <a:r>
              <a:rPr lang="en-GB" dirty="0" err="1"/>
              <a:t>termostaty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2016: IoT w </a:t>
            </a:r>
            <a:r>
              <a:rPr lang="en-GB" dirty="0" err="1"/>
              <a:t>przemyśle</a:t>
            </a:r>
            <a:r>
              <a:rPr lang="en-GB" dirty="0"/>
              <a:t> 4.0 (</a:t>
            </a:r>
            <a:r>
              <a:rPr lang="en-GB" dirty="0" err="1"/>
              <a:t>automatyka</a:t>
            </a:r>
            <a:r>
              <a:rPr lang="en-GB" dirty="0"/>
              <a:t> </a:t>
            </a:r>
            <a:r>
              <a:rPr lang="en-GB" dirty="0" err="1"/>
              <a:t>przemysłowa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2020: IoT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kluczowa</a:t>
            </a:r>
            <a:r>
              <a:rPr lang="en-GB" dirty="0"/>
              <a:t> </a:t>
            </a:r>
            <a:r>
              <a:rPr lang="en-GB" dirty="0" err="1"/>
              <a:t>technologia</a:t>
            </a:r>
            <a:r>
              <a:rPr lang="en-GB" dirty="0"/>
              <a:t> w </a:t>
            </a:r>
            <a:r>
              <a:rPr lang="en-GB" dirty="0" err="1"/>
              <a:t>rolnictwie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energetyce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Przykład</a:t>
            </a:r>
            <a:r>
              <a:rPr lang="en-GB" dirty="0"/>
              <a:t>: IoT w </a:t>
            </a:r>
            <a:r>
              <a:rPr lang="en-GB" dirty="0" err="1"/>
              <a:t>inteligentnych</a:t>
            </a:r>
            <a:r>
              <a:rPr lang="en-GB" dirty="0"/>
              <a:t> </a:t>
            </a:r>
            <a:r>
              <a:rPr lang="en-GB" dirty="0" err="1"/>
              <a:t>miastach</a:t>
            </a:r>
            <a:r>
              <a:rPr lang="en-GB" dirty="0"/>
              <a:t> (</a:t>
            </a:r>
            <a:r>
              <a:rPr lang="en-GB" dirty="0" err="1"/>
              <a:t>systemy</a:t>
            </a:r>
            <a:r>
              <a:rPr lang="en-GB" dirty="0"/>
              <a:t> </a:t>
            </a:r>
            <a:r>
              <a:rPr lang="en-GB" dirty="0" err="1"/>
              <a:t>transportowe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”</a:t>
            </a:r>
            <a:r>
              <a:rPr lang="en-GB" dirty="0" err="1"/>
              <a:t>Inteligentne</a:t>
            </a:r>
            <a:r>
              <a:rPr lang="en-GB" dirty="0"/>
              <a:t>" </a:t>
            </a:r>
            <a:r>
              <a:rPr lang="en-GB" dirty="0" err="1"/>
              <a:t>lodówki</a:t>
            </a:r>
            <a:r>
              <a:rPr lang="en-GB" dirty="0"/>
              <a:t> </a:t>
            </a:r>
            <a:r>
              <a:rPr lang="en-GB" dirty="0" err="1"/>
              <a:t>pojawiły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2000 </a:t>
            </a:r>
            <a:r>
              <a:rPr lang="en-GB" dirty="0" err="1"/>
              <a:t>roku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IoT </a:t>
            </a:r>
            <a:r>
              <a:rPr lang="en-GB" dirty="0" err="1"/>
              <a:t>rośnie</a:t>
            </a:r>
            <a:r>
              <a:rPr lang="en-GB" dirty="0"/>
              <a:t> </a:t>
            </a:r>
            <a:r>
              <a:rPr lang="en-GB" dirty="0" err="1"/>
              <a:t>dzięki</a:t>
            </a:r>
            <a:r>
              <a:rPr lang="en-GB" dirty="0"/>
              <a:t> </a:t>
            </a:r>
            <a:r>
              <a:rPr lang="en-GB" dirty="0" err="1"/>
              <a:t>miniaturyzacji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spadkowi</a:t>
            </a:r>
            <a:r>
              <a:rPr lang="en-GB" dirty="0"/>
              <a:t> </a:t>
            </a:r>
            <a:r>
              <a:rPr lang="en-GB" dirty="0" err="1"/>
              <a:t>cen</a:t>
            </a:r>
            <a:r>
              <a:rPr lang="en-GB" dirty="0"/>
              <a:t> </a:t>
            </a:r>
            <a:r>
              <a:rPr lang="en-GB" dirty="0" err="1"/>
              <a:t>komponentów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21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2445</Words>
  <Application>Microsoft Macintosh PowerPoint</Application>
  <PresentationFormat>Widescreen</PresentationFormat>
  <Paragraphs>270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 Theme</vt:lpstr>
      <vt:lpstr>Internet of Things</vt:lpstr>
      <vt:lpstr>Architektura IoT: Wprowadzenie do koncepcji</vt:lpstr>
      <vt:lpstr>Warstwa urządzeń IoT: Sensory i aktuatory</vt:lpstr>
      <vt:lpstr>Warstwa komunikacyjna: Jak dane przemieszczają się w IoT</vt:lpstr>
      <vt:lpstr>Warstwa aplikacyjna: Przetwarzanie i analiza danych IoT</vt:lpstr>
      <vt:lpstr>Dlaczego IoT jest rewolucją technologii?</vt:lpstr>
      <vt:lpstr>IoT w liczbach: Statystyki i prognozy rozwoju</vt:lpstr>
      <vt:lpstr>Przykład: Inteligentne liczniki gazu w praktyce</vt:lpstr>
      <vt:lpstr>Historia IoT: Od ekspresu do kawy do inteligentnych miast</vt:lpstr>
      <vt:lpstr>Kluczowe wyzwania w projektowaniu architektury IoT</vt:lpstr>
      <vt:lpstr>Protokoły komunikacyjne w IoT: Wprowadzenie</vt:lpstr>
      <vt:lpstr>MQTT: Lekki protokół do szybkiej komunikacji</vt:lpstr>
      <vt:lpstr>CoAP: Jak uproszczone HTTP wspiera IoT</vt:lpstr>
      <vt:lpstr>LoRaWAN: Komunikacja na dużą odległość z niskim zużyciem energii</vt:lpstr>
      <vt:lpstr>Wi-Fi, Bluetooth i Sigfox: Technologie bezprzewodowe w IoT</vt:lpstr>
      <vt:lpstr>Porównanie protokołów IoT: Kiedy używać jakiego rozwiązania?</vt:lpstr>
      <vt:lpstr>Bezpieczeństwo w IoT: Dlaczego jest kluczowe?</vt:lpstr>
      <vt:lpstr>Największe zagrożenia dla urządzeń IoT</vt:lpstr>
      <vt:lpstr>Szyfrowanie danych i silne hasła: Podstawy bezpieczeństwa IoT</vt:lpstr>
      <vt:lpstr>IoT w gazownictwie: Wykrywanie wycieków gazu</vt:lpstr>
      <vt:lpstr>Monitorowanie infrastruktury gazowej za pomocą IoT</vt:lpstr>
      <vt:lpstr>Systemy predykcyjne w gazownictwie z wykorzystaniem IoT</vt:lpstr>
      <vt:lpstr>IoT w inteligentnych miastach: Zarządzanie energią i gazem</vt:lpstr>
      <vt:lpstr>IoT w rolnictwie: Zarządzanie gazami w środowisku naturalnym</vt:lpstr>
      <vt:lpstr>IoT i zrównoważony rozwój: Jak technologia pomaga środowisku?</vt:lpstr>
      <vt:lpstr>Wyzwania wdrażania IoT w przemyśle gazowym</vt:lpstr>
      <vt:lpstr>Przyszłość IoT: Nowe technologie i możliwości</vt:lpstr>
      <vt:lpstr>IoT i bezpieczeństwo gazowe: Systemy alarmowe</vt:lpstr>
      <vt:lpstr>IoT w domach: Inteligentne systemy gazowe</vt:lpstr>
      <vt:lpstr>IoT i normy prawne: Regulacje w przemyśle gazowym</vt:lpstr>
      <vt:lpstr>Podsumowanie: Dlaczego warto inwestować w IoT?</vt:lpstr>
      <vt:lpstr>Pytania utrwalające</vt:lpstr>
      <vt:lpstr>Zadania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Łukasz Kozarski</dc:creator>
  <cp:lastModifiedBy>Łukasz Kozarski</cp:lastModifiedBy>
  <cp:revision>3</cp:revision>
  <dcterms:created xsi:type="dcterms:W3CDTF">2024-12-12T18:29:26Z</dcterms:created>
  <dcterms:modified xsi:type="dcterms:W3CDTF">2024-12-19T13:42:59Z</dcterms:modified>
</cp:coreProperties>
</file>